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71" r:id="rId4"/>
    <p:sldId id="262" r:id="rId5"/>
    <p:sldId id="263" r:id="rId6"/>
    <p:sldId id="265" r:id="rId7"/>
    <p:sldId id="266" r:id="rId8"/>
    <p:sldId id="264" r:id="rId9"/>
    <p:sldId id="267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51720" y="3464337"/>
            <a:ext cx="6480720" cy="1042998"/>
          </a:xfrm>
        </p:spPr>
        <p:txBody>
          <a:bodyPr>
            <a:noAutofit/>
          </a:bodyPr>
          <a:lstStyle/>
          <a:p>
            <a:r>
              <a:rPr lang="tr-TR" sz="4200" b="1" dirty="0">
                <a:solidFill>
                  <a:schemeClr val="tx1"/>
                </a:solidFill>
                <a:latin typeface="Comic Sans MS" pitchFamily="66" charset="0"/>
              </a:rPr>
              <a:t>PAZARLAMA KARMASI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642918"/>
            <a:ext cx="7467600" cy="725470"/>
          </a:xfrm>
        </p:spPr>
        <p:txBody>
          <a:bodyPr/>
          <a:lstStyle/>
          <a:p>
            <a:r>
              <a:rPr lang="tr-TR" b="1" dirty="0">
                <a:latin typeface="Comic Sans MS" pitchFamily="66" charset="0"/>
              </a:rPr>
              <a:t>DAĞITIM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7901014" cy="4830902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Dağıtım, üretilen mamullerin tüketicilere doğru hareketiyle ilgili tüm çabaları kapsamakta olup, üretimle tüketim arasındaki bağlantıyı gerçekleştirme işlevine sahiptir. </a:t>
            </a:r>
          </a:p>
          <a:p>
            <a:pPr algn="just">
              <a:lnSpc>
                <a:spcPct val="13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Geniş anlamda dağıtım, bir mal veya hizmeti, üretildiği yerden, tüketileceği yere götürmek için gerekli tüm çabalardır.</a:t>
            </a:r>
          </a:p>
          <a:p>
            <a:pPr algn="just">
              <a:lnSpc>
                <a:spcPct val="13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Üretici bir işletme için dağıtımla ilgili temel kararlardan biri dağıtım kanalının seçimi olup, diğeri ise malların gitmesi gereken yere zamanında ve en az (minimum) masrafla gitmesiyle ilgili fiziksel dağıtımıdır.</a:t>
            </a:r>
          </a:p>
          <a:p>
            <a:pPr algn="just">
              <a:lnSpc>
                <a:spcPct val="130000"/>
              </a:lnSpc>
              <a:buClrTx/>
              <a:buSzPct val="90000"/>
              <a:buFont typeface="Wingdings" pitchFamily="2" charset="2"/>
              <a:buChar char="q"/>
            </a:pPr>
            <a:endParaRPr lang="tr-TR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200" b="1" dirty="0">
                <a:latin typeface="Comic Sans MS" pitchFamily="66" charset="0"/>
              </a:rPr>
              <a:t>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972452" cy="4773144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ClrTx/>
              <a:buSzPct val="90000"/>
              <a:buNone/>
            </a:pPr>
            <a:r>
              <a:rPr lang="tr-TR" b="1" dirty="0">
                <a:latin typeface="Comic Sans MS" pitchFamily="66" charset="0"/>
              </a:rPr>
              <a:t>İşletmenin pazarlama karması;</a:t>
            </a:r>
          </a:p>
          <a:p>
            <a:pPr lvl="1">
              <a:lnSpc>
                <a:spcPct val="140000"/>
              </a:lnSpc>
              <a:buClrTx/>
              <a:buSzPct val="90000"/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Mamul (</a:t>
            </a:r>
            <a:r>
              <a:rPr lang="tr-TR" dirty="0" err="1">
                <a:latin typeface="Comic Sans MS" pitchFamily="66" charset="0"/>
              </a:rPr>
              <a:t>Product</a:t>
            </a:r>
            <a:r>
              <a:rPr lang="tr-TR" dirty="0">
                <a:latin typeface="Comic Sans MS" pitchFamily="66" charset="0"/>
              </a:rPr>
              <a:t>)</a:t>
            </a:r>
          </a:p>
          <a:p>
            <a:pPr lvl="1">
              <a:lnSpc>
                <a:spcPct val="140000"/>
              </a:lnSpc>
              <a:buClrTx/>
              <a:buSzPct val="90000"/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Fiyat (</a:t>
            </a:r>
            <a:r>
              <a:rPr lang="tr-TR" dirty="0" err="1">
                <a:latin typeface="Comic Sans MS" pitchFamily="66" charset="0"/>
              </a:rPr>
              <a:t>Price</a:t>
            </a:r>
            <a:r>
              <a:rPr lang="tr-TR" dirty="0">
                <a:latin typeface="Comic Sans MS" pitchFamily="66" charset="0"/>
              </a:rPr>
              <a:t>)</a:t>
            </a:r>
          </a:p>
          <a:p>
            <a:pPr lvl="1">
              <a:lnSpc>
                <a:spcPct val="140000"/>
              </a:lnSpc>
              <a:buClrTx/>
              <a:buSzPct val="90000"/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Tutundurma (</a:t>
            </a:r>
            <a:r>
              <a:rPr lang="tr-TR" dirty="0" err="1">
                <a:latin typeface="Comic Sans MS" pitchFamily="66" charset="0"/>
              </a:rPr>
              <a:t>Promotion</a:t>
            </a:r>
            <a:r>
              <a:rPr lang="tr-TR" dirty="0">
                <a:latin typeface="Comic Sans MS" pitchFamily="66" charset="0"/>
              </a:rPr>
              <a:t>)</a:t>
            </a:r>
          </a:p>
          <a:p>
            <a:pPr lvl="1">
              <a:lnSpc>
                <a:spcPct val="140000"/>
              </a:lnSpc>
              <a:buClrTx/>
              <a:buSzPct val="90000"/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Dağıtım (</a:t>
            </a:r>
            <a:r>
              <a:rPr lang="tr-TR" dirty="0" err="1">
                <a:latin typeface="Comic Sans MS" pitchFamily="66" charset="0"/>
              </a:rPr>
              <a:t>Place</a:t>
            </a:r>
            <a:r>
              <a:rPr lang="tr-TR" dirty="0">
                <a:latin typeface="Comic Sans MS" pitchFamily="66" charset="0"/>
              </a:rPr>
              <a:t>)</a:t>
            </a:r>
            <a:br>
              <a:rPr lang="tr-TR" dirty="0">
                <a:latin typeface="Comic Sans MS" pitchFamily="66" charset="0"/>
              </a:rPr>
            </a:br>
            <a:endParaRPr lang="tr-TR" dirty="0">
              <a:latin typeface="Comic Sans MS" pitchFamily="66" charset="0"/>
            </a:endParaRPr>
          </a:p>
          <a:p>
            <a:pPr>
              <a:buClrTx/>
              <a:buSzPct val="90000"/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200" b="1" dirty="0">
                <a:latin typeface="Comic Sans MS" pitchFamily="66" charset="0"/>
              </a:rPr>
              <a:t>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972452" cy="4873752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ClrTx/>
              <a:buSzPct val="90000"/>
              <a:buNone/>
            </a:pPr>
            <a:endParaRPr lang="tr-TR" dirty="0">
              <a:latin typeface="Comic Sans MS" pitchFamily="66" charset="0"/>
            </a:endParaRPr>
          </a:p>
          <a:p>
            <a:pPr>
              <a:lnSpc>
                <a:spcPct val="14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Bir pazarlama yöneticisinin başarılı olmasının ilk koşulu, işletme dışı çevresel koşullara uyum sağlamaktır. </a:t>
            </a:r>
          </a:p>
          <a:p>
            <a:pPr>
              <a:lnSpc>
                <a:spcPct val="14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İkinci koşul ise, pazarlama karması elemanlarını en uyumlu şekilde bir araya getirmek ve doğru bir pazarlama karması seçmektir.</a:t>
            </a:r>
          </a:p>
          <a:p>
            <a:pPr>
              <a:lnSpc>
                <a:spcPct val="14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Pazarlama karması elemanları birbirinden bağımsız düşünülemez, çünkü bu öğeler sürekli birbiriyle etkileşim içindedir. Örneğin; Dağıtım kanalı belirlenmediğinde fiyatların belirlenmesi de mümkün değildir.</a:t>
            </a:r>
          </a:p>
          <a:p>
            <a:pPr>
              <a:buClrTx/>
              <a:buSzPct val="90000"/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283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3200" b="1" dirty="0">
                <a:latin typeface="Comic Sans MS" pitchFamily="66" charset="0"/>
              </a:rPr>
              <a:t>İŞLETMENİN 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76" cy="487375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b="1" dirty="0">
                <a:latin typeface="Comic Sans MS" pitchFamily="66" charset="0"/>
              </a:rPr>
              <a:t>Mamul</a:t>
            </a:r>
            <a:endParaRPr lang="tr-TR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Mamul, stratejik bir karar değişkeni olarak, diğer pazarlama faaliyetlerinin (fiyatlandırma, tutundurma, dağıtım) esasını oluşturmaktadır.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İlk olarak üretilecek mal bulunur, daha sonra bu mal için uygun ve yeterli pazar bulunup bulunmadığı incelenir. İnceleme sonuçları olumlu ise ürün planlaması yapılır ve ürün geliştirilir.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Mamul planlaması, pazarlama çalışmalarının en zor ve sorumluluk taşıyan çalışmalarından birisidir. Çünkü, bu aşamada alınacak yanlış kararlar sonucu ortaya çıkacak olumsuzlukları daha sonra düzeltmek neredeyse olanaksızdır.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3200" b="1" dirty="0">
                <a:latin typeface="Comic Sans MS" pitchFamily="66" charset="0"/>
              </a:rPr>
              <a:t>İŞLETMENİN 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76" cy="487375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ClrTx/>
              <a:buSzPct val="90000"/>
              <a:buNone/>
            </a:pPr>
            <a:r>
              <a:rPr lang="tr-TR" sz="1800" b="1" dirty="0">
                <a:latin typeface="Comic Sans MS" pitchFamily="66" charset="0"/>
              </a:rPr>
              <a:t>Fiyatlandırma</a:t>
            </a:r>
            <a:endParaRPr lang="tr-TR" sz="18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Fiyat, pazara dayalı ekonomilerde fiyat, arz ile talebi karşılaştırarak, alıcı ile satıcının üzerinde anlaşmasıyla mübadeleyi (takası) sağlar.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Fiyat makroekonomik (geniş) ve </a:t>
            </a:r>
            <a:r>
              <a:rPr lang="tr-TR" sz="1800" dirty="0" err="1">
                <a:latin typeface="Comic Sans MS" pitchFamily="66" charset="0"/>
              </a:rPr>
              <a:t>mikroekonomik</a:t>
            </a:r>
            <a:r>
              <a:rPr lang="tr-TR" sz="1800" dirty="0">
                <a:latin typeface="Comic Sans MS" pitchFamily="66" charset="0"/>
              </a:rPr>
              <a:t> (daha dar) düzeylerde hem işletmeler, hem de tüketiciler açısından önemli bir değişkendir. 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Makro açıdan fiyat, ekonomik hayatın temel düzenleyicisidir. 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Mikro açıdan ise, firmalar için pazarlama faaliyetlerinin yürütülmesinde önem kazanır.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Fiyatlandırma, pazarlama yöneticisinin en başta gelen görevlerinden biridir; çünkü fiyatlar, işletmenin en önemli gelir kaynağını oluşturmaktadır.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endParaRPr lang="tr-TR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3200" b="1" dirty="0">
                <a:latin typeface="Comic Sans MS" pitchFamily="66" charset="0"/>
              </a:rPr>
              <a:t>İŞLETMENİN 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76" cy="487375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b="1" dirty="0">
                <a:latin typeface="Comic Sans MS" pitchFamily="66" charset="0"/>
              </a:rPr>
              <a:t>Tutundurma</a:t>
            </a:r>
            <a:endParaRPr lang="tr-TR" dirty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1800" dirty="0">
                <a:latin typeface="Comic Sans MS" pitchFamily="66" charset="0"/>
              </a:rPr>
              <a:t>Tutundurma (promosyon) olarak ifadelendirilen satış artırıcı çabalar, işletmeler için önemi giderek artan bir faaliyettir. </a:t>
            </a:r>
          </a:p>
          <a:p>
            <a:pPr>
              <a:lnSpc>
                <a:spcPct val="120000"/>
              </a:lnSpc>
            </a:pPr>
            <a:r>
              <a:rPr lang="tr-TR" sz="1800" dirty="0">
                <a:latin typeface="Comic Sans MS" pitchFamily="66" charset="0"/>
              </a:rPr>
              <a:t>Mamul ne kadar iyi ve tüketiciye uygun olursa olsun, işletmenin başarısı için tutundurma çalışmaları çok büyük önem taşımaktadır.</a:t>
            </a:r>
          </a:p>
          <a:p>
            <a:pPr>
              <a:lnSpc>
                <a:spcPct val="120000"/>
              </a:lnSpc>
            </a:pPr>
            <a:r>
              <a:rPr lang="tr-TR" sz="1800" b="1" dirty="0">
                <a:latin typeface="Comic Sans MS" pitchFamily="66" charset="0"/>
              </a:rPr>
              <a:t>Tutundurma</a:t>
            </a:r>
            <a:r>
              <a:rPr lang="tr-TR" sz="1800" dirty="0">
                <a:latin typeface="Comic Sans MS" pitchFamily="66" charset="0"/>
              </a:rPr>
              <a:t>, tüketiciye, üretilen ürün ve hizmetler hakkında bilgi vermek; tüketicinin ürüne karşı olan tutum ve davranışları istenen yönde ise bunu güçlendirmek; değilse bunu değiştirmek ve istenilen yöne çekmek amacı ile yürütülen faaliyetler bütününe verilen addır.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3200" b="1" dirty="0">
                <a:latin typeface="Comic Sans MS" pitchFamily="66" charset="0"/>
              </a:rPr>
              <a:t>İŞLETMENİN 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71472" y="1500174"/>
            <a:ext cx="7829576" cy="487375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1800" b="1" dirty="0">
                <a:latin typeface="Comic Sans MS" pitchFamily="66" charset="0"/>
              </a:rPr>
              <a:t>Tutundurma</a:t>
            </a:r>
            <a:endParaRPr lang="tr-TR" sz="1800" dirty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1800" dirty="0">
                <a:latin typeface="Comic Sans MS" pitchFamily="66" charset="0"/>
              </a:rPr>
              <a:t>İnsan davranışlarını değiştirmek kolay olmadığı için işletmeler iletişim konusundaki gelişmelerden pazarlama alanında yararlanmakta; bilgi verip, ikna ederek tüketicilerin pazarda kendi mamullerine yönelmelerini sağlamaya çalışmaktadırlar. </a:t>
            </a:r>
          </a:p>
          <a:p>
            <a:pPr>
              <a:lnSpc>
                <a:spcPct val="120000"/>
              </a:lnSpc>
              <a:buNone/>
            </a:pPr>
            <a:r>
              <a:rPr lang="tr-TR" sz="1800" dirty="0">
                <a:latin typeface="Comic Sans MS" pitchFamily="66" charset="0"/>
              </a:rPr>
              <a:t>Tutundurma faaliyetleri daha çok </a:t>
            </a:r>
            <a:r>
              <a:rPr lang="tr-TR" sz="1800" u="sng" dirty="0">
                <a:latin typeface="Comic Sans MS" pitchFamily="66" charset="0"/>
              </a:rPr>
              <a:t>kişisel satış</a:t>
            </a:r>
            <a:r>
              <a:rPr lang="tr-TR" sz="1800" dirty="0">
                <a:latin typeface="Comic Sans MS" pitchFamily="66" charset="0"/>
              </a:rPr>
              <a:t> ve </a:t>
            </a:r>
            <a:r>
              <a:rPr lang="tr-TR" sz="1800" u="sng" dirty="0">
                <a:latin typeface="Comic Sans MS" pitchFamily="66" charset="0"/>
              </a:rPr>
              <a:t>reklam</a:t>
            </a:r>
            <a:r>
              <a:rPr lang="tr-TR" sz="1800" dirty="0">
                <a:latin typeface="Comic Sans MS" pitchFamily="66" charset="0"/>
              </a:rPr>
              <a:t> üzerinden gerçekleştirilmektedir.</a:t>
            </a:r>
          </a:p>
          <a:p>
            <a:pPr>
              <a:lnSpc>
                <a:spcPct val="120000"/>
              </a:lnSpc>
              <a:buNone/>
            </a:pPr>
            <a:r>
              <a:rPr lang="tr-TR" sz="1800" b="1" dirty="0">
                <a:latin typeface="Comic Sans MS" pitchFamily="66" charset="0"/>
              </a:rPr>
              <a:t>Kişisel satış</a:t>
            </a:r>
            <a:r>
              <a:rPr lang="tr-TR" sz="1800" dirty="0">
                <a:latin typeface="Comic Sans MS" pitchFamily="66" charset="0"/>
              </a:rPr>
              <a:t>, satıcının satış yapmak amacıyla bir veya daha çok sayıda potansiyel alıcıyla </a:t>
            </a:r>
            <a:r>
              <a:rPr lang="tr-TR" sz="1800" dirty="0" err="1">
                <a:latin typeface="Comic Sans MS" pitchFamily="66" charset="0"/>
              </a:rPr>
              <a:t>yüzyüze</a:t>
            </a:r>
            <a:r>
              <a:rPr lang="tr-TR" sz="1800" dirty="0">
                <a:latin typeface="Comic Sans MS" pitchFamily="66" charset="0"/>
              </a:rPr>
              <a:t> görüşmesidir. Kişisel satış, kişisel haberleşme olması nedeniyle diğer tutundurma faaliyetlerinden farklıdır.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endParaRPr lang="tr-TR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86834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3200" b="1" dirty="0">
                <a:latin typeface="Comic Sans MS" pitchFamily="66" charset="0"/>
              </a:rPr>
              <a:t>İŞLETMENİN 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7158" y="1142984"/>
            <a:ext cx="8143932" cy="523094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b="1" dirty="0">
                <a:latin typeface="Comic Sans MS" pitchFamily="66" charset="0"/>
              </a:rPr>
              <a:t>Tutundurma</a:t>
            </a:r>
            <a:endParaRPr lang="tr-TR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None/>
            </a:pPr>
            <a:r>
              <a:rPr lang="tr-TR" sz="1800" b="1" dirty="0">
                <a:latin typeface="Comic Sans MS" pitchFamily="66" charset="0"/>
              </a:rPr>
              <a:t>Reklam,</a:t>
            </a:r>
            <a:r>
              <a:rPr lang="tr-TR" sz="1800" dirty="0">
                <a:latin typeface="Comic Sans MS" pitchFamily="66" charset="0"/>
              </a:rPr>
              <a:t> üretici ile tüketici arasındaki iletişimi sağlayan bir teknik olup, iletişim daha çok tüketicilerin işletmenin malları hakkında bilgi edinmesi ve onları bu malları satın aldırtmaya yöneliktir.</a:t>
            </a:r>
          </a:p>
          <a:p>
            <a:pPr>
              <a:lnSpc>
                <a:spcPct val="120000"/>
              </a:lnSpc>
              <a:buNone/>
            </a:pPr>
            <a:r>
              <a:rPr lang="tr-TR" sz="1800" b="1" dirty="0">
                <a:latin typeface="Comic Sans MS" pitchFamily="66" charset="0"/>
              </a:rPr>
              <a:t>Reklam yapma amaçları;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Yeni mamulü pazara sunmak veya yeni pazar bölümlerine girmek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Dar bir kitlenin kullandığı malı geniş kitlelerin kullanmasını sağlamak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Firma imajı ve marka bağlılığı yaratmak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Firmayı ve malın özelliklerini anlatarak satışçılara yardımcı olmak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Satışçıların ulaşamadığı kimselere ulaşmak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Tüketicileri eğitmek gibi.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17514"/>
            <a:ext cx="7829576" cy="79690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3200" b="1" dirty="0">
                <a:latin typeface="Comic Sans MS" pitchFamily="66" charset="0"/>
              </a:rPr>
              <a:t>İŞLETMENİN PAZARLAMA KARMASI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143932" cy="487375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1800" dirty="0">
                <a:latin typeface="Comic Sans MS" pitchFamily="66" charset="0"/>
              </a:rPr>
              <a:t>Reklamın yönlendiği hedef kitleye, iletilmek istenen mesajların ulaştırılmasında değişik iletişim araçlarından yararlanılır. </a:t>
            </a:r>
          </a:p>
          <a:p>
            <a:pPr>
              <a:spcBef>
                <a:spcPts val="0"/>
              </a:spcBef>
              <a:buNone/>
            </a:pPr>
            <a:endParaRPr lang="tr-TR" sz="1800" b="1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None/>
            </a:pPr>
            <a:r>
              <a:rPr lang="tr-TR" sz="1800" b="1" dirty="0">
                <a:latin typeface="Comic Sans MS" pitchFamily="66" charset="0"/>
              </a:rPr>
              <a:t>Reklam araçları: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 Yazılı yayın araçları: Dergi, gazete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 Görsel ve işitsel haberleşme araçları: Televizyon, radyo, internet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 Posta reklam araçları: Postayla gönderilen broşür, katalog v.b.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Açık hava reklam araçları: Afiş, pano, ilan tahtası, ışıklı reklam vb.</a:t>
            </a:r>
            <a:br>
              <a:rPr lang="tr-TR" sz="1500" dirty="0">
                <a:latin typeface="Comic Sans MS" pitchFamily="66" charset="0"/>
              </a:rPr>
            </a:br>
            <a:endParaRPr lang="tr-TR" sz="15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endParaRPr lang="tr-TR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</TotalTime>
  <Words>477</Words>
  <Application>Microsoft Office PowerPoint</Application>
  <PresentationFormat>Ekran Gösterisi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Century Schoolbook</vt:lpstr>
      <vt:lpstr>Comic Sans MS</vt:lpstr>
      <vt:lpstr>Wingdings</vt:lpstr>
      <vt:lpstr>Wingdings 2</vt:lpstr>
      <vt:lpstr>Cumba</vt:lpstr>
      <vt:lpstr>PowerPoint Sunusu</vt:lpstr>
      <vt:lpstr>PAZARLAMA KARMASI</vt:lpstr>
      <vt:lpstr>PAZARLAMA KARMASI</vt:lpstr>
      <vt:lpstr>İŞLETMENİN PAZARLAMA KARMASI</vt:lpstr>
      <vt:lpstr>İŞLETMENİN PAZARLAMA KARMASI</vt:lpstr>
      <vt:lpstr>İŞLETMENİN PAZARLAMA KARMASI</vt:lpstr>
      <vt:lpstr>İŞLETMENİN PAZARLAMA KARMASI</vt:lpstr>
      <vt:lpstr>İŞLETMENİN PAZARLAMA KARMASI</vt:lpstr>
      <vt:lpstr>İŞLETMENİN PAZARLAMA KARMASI</vt:lpstr>
      <vt:lpstr>DAĞITIM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İşletme Fonksiyonları, Üretim Fonksiyonu</dc:title>
  <dc:creator>User</dc:creator>
  <cp:lastModifiedBy>User</cp:lastModifiedBy>
  <cp:revision>10</cp:revision>
  <dcterms:created xsi:type="dcterms:W3CDTF">2020-05-01T14:49:33Z</dcterms:created>
  <dcterms:modified xsi:type="dcterms:W3CDTF">2020-05-07T09:08:59Z</dcterms:modified>
</cp:coreProperties>
</file>