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1" r:id="rId2"/>
    <p:sldId id="256" r:id="rId3"/>
    <p:sldId id="257" r:id="rId4"/>
    <p:sldId id="258" r:id="rId5"/>
    <p:sldId id="259" r:id="rId6"/>
    <p:sldId id="260" r:id="rId7"/>
    <p:sldId id="265" r:id="rId8"/>
    <p:sldId id="261" r:id="rId9"/>
    <p:sldId id="262" r:id="rId10"/>
    <p:sldId id="263" r:id="rId11"/>
    <p:sldId id="275" r:id="rId12"/>
    <p:sldId id="264" r:id="rId13"/>
    <p:sldId id="266" r:id="rId14"/>
    <p:sldId id="267" r:id="rId15"/>
    <p:sldId id="274" r:id="rId16"/>
    <p:sldId id="268" r:id="rId17"/>
    <p:sldId id="269" r:id="rId18"/>
    <p:sldId id="270" r:id="rId19"/>
    <p:sldId id="271" r:id="rId20"/>
    <p:sldId id="273" r:id="rId21"/>
    <p:sldId id="272"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m"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07.02.2017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0047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07.02.2017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1190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07.02.2017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382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07.02.2017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3921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07.02.2017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3108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t>07.02.2017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5380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07.02.2017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7213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t>07.02.2017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8880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07.02.2017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3291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07.02.2017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9236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07.02.2017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2757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07.02.2017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0771799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746650"/>
          </a:xfrm>
        </p:spPr>
        <p:txBody>
          <a:bodyPr/>
          <a:lstStyle/>
          <a:p>
            <a:r>
              <a:rPr lang="tr-TR" b="1" dirty="0" smtClean="0"/>
              <a:t>ANKARA ÜNİVERSİTESİ</a:t>
            </a:r>
            <a:br>
              <a:rPr lang="tr-TR" b="1" dirty="0" smtClean="0"/>
            </a:br>
            <a:r>
              <a:rPr lang="tr-TR" b="1" dirty="0" smtClean="0"/>
              <a:t>BEYPAZARI MESLEK YÜKSEKOKULU</a:t>
            </a:r>
            <a:r>
              <a:rPr lang="tr-TR" dirty="0" smtClean="0"/>
              <a:t/>
            </a:r>
            <a:br>
              <a:rPr lang="tr-TR" dirty="0" smtClean="0"/>
            </a:br>
            <a:r>
              <a:rPr lang="tr-TR" dirty="0" smtClean="0"/>
              <a:t/>
            </a:r>
            <a:br>
              <a:rPr lang="tr-TR" dirty="0" smtClean="0"/>
            </a:br>
            <a:r>
              <a:rPr lang="tr-TR" dirty="0" smtClean="0"/>
              <a:t>EKO TURİZM DERSİ</a:t>
            </a:r>
            <a:br>
              <a:rPr lang="tr-TR" dirty="0" smtClean="0"/>
            </a:br>
            <a:r>
              <a:rPr lang="tr-TR" dirty="0" smtClean="0"/>
              <a:t/>
            </a:r>
            <a:br>
              <a:rPr lang="tr-TR" dirty="0" smtClean="0"/>
            </a:br>
            <a:r>
              <a:rPr lang="tr-TR" dirty="0" err="1" smtClean="0"/>
              <a:t>Öğr</a:t>
            </a:r>
            <a:r>
              <a:rPr lang="tr-TR" dirty="0" smtClean="0"/>
              <a:t>. Gör. Nihat DEMİRTAŞ</a:t>
            </a:r>
            <a:endParaRPr lang="tr-TR" dirty="0"/>
          </a:p>
        </p:txBody>
      </p:sp>
    </p:spTree>
    <p:extLst>
      <p:ext uri="{BB962C8B-B14F-4D97-AF65-F5344CB8AC3E}">
        <p14:creationId xmlns:p14="http://schemas.microsoft.com/office/powerpoint/2010/main" val="327364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7"/>
            <a:ext cx="8928992" cy="609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957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8" t="13889" r="35715" b="22828"/>
          <a:stretch/>
        </p:blipFill>
        <p:spPr bwMode="auto">
          <a:xfrm>
            <a:off x="1568695" y="214536"/>
            <a:ext cx="6006611"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575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10547" y="206388"/>
            <a:ext cx="3122906" cy="707886"/>
          </a:xfrm>
          <a:prstGeom prst="rect">
            <a:avLst/>
          </a:prstGeom>
        </p:spPr>
        <p:txBody>
          <a:bodyPr wrap="none">
            <a:spAutoFit/>
          </a:bodyPr>
          <a:lstStyle/>
          <a:p>
            <a:r>
              <a:rPr lang="tr-TR" sz="4000" b="1" dirty="0"/>
              <a:t>Akdeniz Foku </a:t>
            </a:r>
            <a:endParaRPr lang="tr-TR" sz="4000" dirty="0"/>
          </a:p>
        </p:txBody>
      </p:sp>
      <p:sp>
        <p:nvSpPr>
          <p:cNvPr id="5" name="Dikdörtgen 4"/>
          <p:cNvSpPr/>
          <p:nvPr/>
        </p:nvSpPr>
        <p:spPr>
          <a:xfrm>
            <a:off x="724546" y="1124744"/>
            <a:ext cx="7519861" cy="1754326"/>
          </a:xfrm>
          <a:prstGeom prst="rect">
            <a:avLst/>
          </a:prstGeom>
        </p:spPr>
        <p:txBody>
          <a:bodyPr wrap="square">
            <a:spAutoFit/>
          </a:bodyPr>
          <a:lstStyle/>
          <a:p>
            <a:r>
              <a:rPr lang="tr-TR" dirty="0"/>
              <a:t>Akdeniz foku </a:t>
            </a:r>
            <a:r>
              <a:rPr lang="tr-TR" dirty="0" err="1"/>
              <a:t>Monachus</a:t>
            </a:r>
            <a:r>
              <a:rPr lang="tr-TR" dirty="0"/>
              <a:t> </a:t>
            </a:r>
            <a:r>
              <a:rPr lang="tr-TR" dirty="0" err="1"/>
              <a:t>monachus</a:t>
            </a:r>
            <a:r>
              <a:rPr lang="tr-TR" dirty="0"/>
              <a:t>, </a:t>
            </a:r>
            <a:r>
              <a:rPr lang="tr-TR" dirty="0" smtClean="0"/>
              <a:t>yüzgeçayaklılar </a:t>
            </a:r>
            <a:r>
              <a:rPr lang="tr-TR" dirty="0"/>
              <a:t>alt takımına ait bir deniz memelisidir. Yüzgeçayaklılar içinde gerçek foklar familyasından ve keşiş fokları (</a:t>
            </a:r>
            <a:r>
              <a:rPr lang="tr-TR" dirty="0" err="1"/>
              <a:t>Monachus</a:t>
            </a:r>
            <a:r>
              <a:rPr lang="tr-TR" dirty="0"/>
              <a:t>) cinsinden bir türdür. </a:t>
            </a:r>
            <a:endParaRPr lang="tr-TR" dirty="0" smtClean="0"/>
          </a:p>
          <a:p>
            <a:endParaRPr lang="tr-TR" dirty="0"/>
          </a:p>
          <a:p>
            <a:r>
              <a:rPr lang="tr-TR" dirty="0" smtClean="0"/>
              <a:t>Yeryüzünde </a:t>
            </a:r>
            <a:r>
              <a:rPr lang="tr-TR" dirty="0"/>
              <a:t>sadece doğu Akdeniz sahilleri ile Atlantik'te batı Afrika'nın Moritanya sahilleri ve </a:t>
            </a:r>
            <a:r>
              <a:rPr lang="tr-TR" dirty="0" err="1"/>
              <a:t>Madeira</a:t>
            </a:r>
            <a:r>
              <a:rPr lang="tr-TR" dirty="0"/>
              <a:t> adalarında yaşar. </a:t>
            </a:r>
          </a:p>
        </p:txBody>
      </p:sp>
    </p:spTree>
    <p:extLst>
      <p:ext uri="{BB962C8B-B14F-4D97-AF65-F5344CB8AC3E}">
        <p14:creationId xmlns:p14="http://schemas.microsoft.com/office/powerpoint/2010/main" val="1897213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Male Mediterranean monk seal"/>
          <p:cNvPicPr>
            <a:picLocks noChangeAspect="1" noChangeArrowheads="1"/>
          </p:cNvPicPr>
          <p:nvPr/>
        </p:nvPicPr>
        <p:blipFill rotWithShape="1">
          <a:blip r:embed="rId2">
            <a:extLst>
              <a:ext uri="{28A0092B-C50C-407E-A947-70E740481C1C}">
                <a14:useLocalDpi xmlns:a14="http://schemas.microsoft.com/office/drawing/2010/main" val="0"/>
              </a:ext>
            </a:extLst>
          </a:blip>
          <a:srcRect t="13789" b="6861"/>
          <a:stretch/>
        </p:blipFill>
        <p:spPr bwMode="auto">
          <a:xfrm>
            <a:off x="143508" y="950684"/>
            <a:ext cx="8856984" cy="468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7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editerranean monk seal female showing aggression towards pup"/>
          <p:cNvPicPr>
            <a:picLocks noChangeAspect="1" noChangeArrowheads="1"/>
          </p:cNvPicPr>
          <p:nvPr/>
        </p:nvPicPr>
        <p:blipFill rotWithShape="1">
          <a:blip r:embed="rId2">
            <a:extLst>
              <a:ext uri="{28A0092B-C50C-407E-A947-70E740481C1C}">
                <a14:useLocalDpi xmlns:a14="http://schemas.microsoft.com/office/drawing/2010/main" val="0"/>
              </a:ext>
            </a:extLst>
          </a:blip>
          <a:srcRect t="13157" b="8365"/>
          <a:stretch/>
        </p:blipFill>
        <p:spPr bwMode="auto">
          <a:xfrm>
            <a:off x="164335" y="692696"/>
            <a:ext cx="8815331"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57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62" t="17460" r="45387" b="13293"/>
          <a:stretch/>
        </p:blipFill>
        <p:spPr bwMode="auto">
          <a:xfrm>
            <a:off x="2375756" y="188640"/>
            <a:ext cx="4392488" cy="610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543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emale Mediterranean monk seal swimming"/>
          <p:cNvPicPr>
            <a:picLocks noChangeAspect="1" noChangeArrowheads="1"/>
          </p:cNvPicPr>
          <p:nvPr/>
        </p:nvPicPr>
        <p:blipFill rotWithShape="1">
          <a:blip r:embed="rId2">
            <a:extLst>
              <a:ext uri="{28A0092B-C50C-407E-A947-70E740481C1C}">
                <a14:useLocalDpi xmlns:a14="http://schemas.microsoft.com/office/drawing/2010/main" val="0"/>
              </a:ext>
            </a:extLst>
          </a:blip>
          <a:srcRect t="13538" b="6929"/>
          <a:stretch/>
        </p:blipFill>
        <p:spPr bwMode="auto">
          <a:xfrm>
            <a:off x="107504" y="692696"/>
            <a:ext cx="8928992" cy="473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0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1412776"/>
            <a:ext cx="7704856" cy="2308324"/>
          </a:xfrm>
          <a:prstGeom prst="rect">
            <a:avLst/>
          </a:prstGeom>
        </p:spPr>
        <p:txBody>
          <a:bodyPr wrap="square">
            <a:spAutoFit/>
          </a:bodyPr>
          <a:lstStyle/>
          <a:p>
            <a:r>
              <a:rPr lang="tr-TR" dirty="0"/>
              <a:t>Çengel boynuzlu dağ keçisi </a:t>
            </a:r>
            <a:r>
              <a:rPr lang="tr-TR" dirty="0" smtClean="0"/>
              <a:t>, </a:t>
            </a:r>
            <a:r>
              <a:rPr lang="tr-TR" dirty="0"/>
              <a:t>başta Doğu Karadeniz dağları olmak üzere, Doğu Anadolu’daki dağların birçoğunda yaşayan, </a:t>
            </a:r>
            <a:r>
              <a:rPr lang="tr-TR" dirty="0" err="1"/>
              <a:t>alpin</a:t>
            </a:r>
            <a:r>
              <a:rPr lang="tr-TR" dirty="0"/>
              <a:t> ekosistemin vazgeçilmezi ve kayaların usta tırmanıcısı olan büyük otçul bir memelidir. Memeli hayvanlardan </a:t>
            </a:r>
            <a:r>
              <a:rPr lang="tr-TR" dirty="0" err="1"/>
              <a:t>çifttırnaklı</a:t>
            </a:r>
            <a:r>
              <a:rPr lang="tr-TR" dirty="0"/>
              <a:t> hayvanlar takımının, </a:t>
            </a:r>
            <a:r>
              <a:rPr lang="tr-TR" dirty="0" err="1"/>
              <a:t>gevişgetiren</a:t>
            </a:r>
            <a:r>
              <a:rPr lang="tr-TR" dirty="0"/>
              <a:t> alt takımı, içi boş boynuzlular familyasına ait olup birçok alttüre (11 alttüre) ayrılır. </a:t>
            </a:r>
            <a:endParaRPr lang="tr-TR" dirty="0" smtClean="0"/>
          </a:p>
          <a:p>
            <a:endParaRPr lang="tr-TR" dirty="0"/>
          </a:p>
          <a:p>
            <a:r>
              <a:rPr lang="tr-TR" dirty="0" smtClean="0"/>
              <a:t>Yurdumuzun </a:t>
            </a:r>
            <a:r>
              <a:rPr lang="tr-TR" dirty="0"/>
              <a:t>özellikle Anadolu alttürüne (</a:t>
            </a:r>
            <a:r>
              <a:rPr lang="tr-TR" dirty="0" err="1"/>
              <a:t>asaitica</a:t>
            </a:r>
            <a:r>
              <a:rPr lang="tr-TR" dirty="0"/>
              <a:t>) ev sahipliği yaptığı düşünülmektedir. </a:t>
            </a:r>
          </a:p>
        </p:txBody>
      </p:sp>
      <p:sp>
        <p:nvSpPr>
          <p:cNvPr id="5" name="Dikdörtgen 4"/>
          <p:cNvSpPr/>
          <p:nvPr/>
        </p:nvSpPr>
        <p:spPr>
          <a:xfrm>
            <a:off x="1741001" y="445344"/>
            <a:ext cx="5788636" cy="707886"/>
          </a:xfrm>
          <a:prstGeom prst="rect">
            <a:avLst/>
          </a:prstGeom>
        </p:spPr>
        <p:txBody>
          <a:bodyPr wrap="none">
            <a:spAutoFit/>
          </a:bodyPr>
          <a:lstStyle/>
          <a:p>
            <a:r>
              <a:rPr lang="tr-TR" sz="4000" b="1" dirty="0" smtClean="0"/>
              <a:t>Çengel Boynuzlu </a:t>
            </a:r>
            <a:r>
              <a:rPr lang="tr-TR" sz="4000" b="1" dirty="0"/>
              <a:t>Dağkeçisi</a:t>
            </a:r>
          </a:p>
        </p:txBody>
      </p:sp>
    </p:spTree>
    <p:extLst>
      <p:ext uri="{BB962C8B-B14F-4D97-AF65-F5344CB8AC3E}">
        <p14:creationId xmlns:p14="http://schemas.microsoft.com/office/powerpoint/2010/main" val="3031241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tramem.org/resim/kus/orji/17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32656"/>
            <a:ext cx="8572500"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66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www.tramem.org/resim/kus/orji/2282.jpg"/>
          <p:cNvPicPr>
            <a:picLocks noChangeAspect="1" noChangeArrowheads="1"/>
          </p:cNvPicPr>
          <p:nvPr/>
        </p:nvPicPr>
        <p:blipFill rotWithShape="1">
          <a:blip r:embed="rId2">
            <a:extLst>
              <a:ext uri="{28A0092B-C50C-407E-A947-70E740481C1C}">
                <a14:useLocalDpi xmlns:a14="http://schemas.microsoft.com/office/drawing/2010/main" val="0"/>
              </a:ext>
            </a:extLst>
          </a:blip>
          <a:srcRect l="2782" t="3397" r="2528" b="9251"/>
          <a:stretch/>
        </p:blipFill>
        <p:spPr bwMode="auto">
          <a:xfrm>
            <a:off x="234195" y="237547"/>
            <a:ext cx="8675611" cy="578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29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0"/>
            <a:ext cx="7772400" cy="1470025"/>
          </a:xfrm>
        </p:spPr>
        <p:txBody>
          <a:bodyPr/>
          <a:lstStyle/>
          <a:p>
            <a:r>
              <a:rPr lang="tr-TR" dirty="0" smtClean="0"/>
              <a:t>Türkiye Faunası</a:t>
            </a:r>
            <a:endParaRPr lang="tr-TR" dirty="0"/>
          </a:p>
        </p:txBody>
      </p:sp>
      <p:sp>
        <p:nvSpPr>
          <p:cNvPr id="4" name="Dikdörtgen 3"/>
          <p:cNvSpPr/>
          <p:nvPr/>
        </p:nvSpPr>
        <p:spPr>
          <a:xfrm>
            <a:off x="647564" y="1700808"/>
            <a:ext cx="7848872" cy="2308324"/>
          </a:xfrm>
          <a:prstGeom prst="rect">
            <a:avLst/>
          </a:prstGeom>
        </p:spPr>
        <p:txBody>
          <a:bodyPr wrap="square">
            <a:spAutoFit/>
          </a:bodyPr>
          <a:lstStyle/>
          <a:p>
            <a:r>
              <a:rPr lang="tr-TR" b="1" dirty="0"/>
              <a:t>Türkiye direyi</a:t>
            </a:r>
            <a:r>
              <a:rPr lang="tr-TR" dirty="0"/>
              <a:t> , </a:t>
            </a:r>
            <a:r>
              <a:rPr lang="tr-TR" dirty="0" smtClean="0"/>
              <a:t>hayvanlar</a:t>
            </a:r>
            <a:r>
              <a:rPr lang="tr-TR" dirty="0"/>
              <a:t> </a:t>
            </a:r>
            <a:r>
              <a:rPr lang="tr-TR" dirty="0" smtClean="0"/>
              <a:t>âleminin Türkiye sınırları </a:t>
            </a:r>
            <a:r>
              <a:rPr lang="tr-TR" dirty="0"/>
              <a:t>içerisinde yaşayan üyelerinin tümüdür. Birçok farklı hayvan türünü barındırması ile dikkat çeker. </a:t>
            </a:r>
            <a:r>
              <a:rPr lang="tr-TR" dirty="0" smtClean="0"/>
              <a:t>Anadolu'nun Asya</a:t>
            </a:r>
            <a:r>
              <a:rPr lang="tr-TR" dirty="0"/>
              <a:t> ile </a:t>
            </a:r>
            <a:r>
              <a:rPr lang="tr-TR" dirty="0" smtClean="0"/>
              <a:t>Avrupa</a:t>
            </a:r>
            <a:r>
              <a:rPr lang="tr-TR" dirty="0"/>
              <a:t> </a:t>
            </a:r>
            <a:r>
              <a:rPr lang="tr-TR" dirty="0" smtClean="0"/>
              <a:t>arasındaki </a:t>
            </a:r>
            <a:r>
              <a:rPr lang="tr-TR" dirty="0"/>
              <a:t>konumu bunda başlıca etkendir. </a:t>
            </a:r>
            <a:endParaRPr lang="tr-TR" dirty="0" smtClean="0"/>
          </a:p>
          <a:p>
            <a:endParaRPr lang="tr-TR" dirty="0"/>
          </a:p>
          <a:p>
            <a:r>
              <a:rPr lang="tr-TR" dirty="0" smtClean="0"/>
              <a:t>Farklı</a:t>
            </a:r>
            <a:r>
              <a:rPr lang="tr-TR" dirty="0"/>
              <a:t> iklim özelliklerinde coğrafi bölgelere sahip olduğu için, bitki örtüsünün diğer Orta Doğu ülkelerine göre daha zengin (850 cins altında toplanan 9.000 tür bitki) olması ise diğer önemli etkendir ve bu yüzden, farklı iklim ve besin ihtiyacı olan birçok hayvan türü kendisine uygun yaşam alanı bulabilmektedir.</a:t>
            </a:r>
          </a:p>
        </p:txBody>
      </p:sp>
    </p:spTree>
    <p:extLst>
      <p:ext uri="{BB962C8B-B14F-4D97-AF65-F5344CB8AC3E}">
        <p14:creationId xmlns:p14="http://schemas.microsoft.com/office/powerpoint/2010/main" val="2655003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01" t="16272" r="35800" b="19853"/>
          <a:stretch/>
        </p:blipFill>
        <p:spPr bwMode="auto">
          <a:xfrm>
            <a:off x="1642777" y="332656"/>
            <a:ext cx="585844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256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tramem.org/resim/kus/orji/7674.jpg"/>
          <p:cNvPicPr>
            <a:picLocks noChangeAspect="1" noChangeArrowheads="1"/>
          </p:cNvPicPr>
          <p:nvPr/>
        </p:nvPicPr>
        <p:blipFill rotWithShape="1">
          <a:blip r:embed="rId2">
            <a:extLst>
              <a:ext uri="{28A0092B-C50C-407E-A947-70E740481C1C}">
                <a14:useLocalDpi xmlns:a14="http://schemas.microsoft.com/office/drawing/2010/main" val="0"/>
              </a:ext>
            </a:extLst>
          </a:blip>
          <a:srcRect b="4569"/>
          <a:stretch/>
        </p:blipFill>
        <p:spPr bwMode="auto">
          <a:xfrm>
            <a:off x="215516" y="260648"/>
            <a:ext cx="8712968" cy="623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92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476672"/>
            <a:ext cx="7920880" cy="1477328"/>
          </a:xfrm>
          <a:prstGeom prst="rect">
            <a:avLst/>
          </a:prstGeom>
        </p:spPr>
        <p:txBody>
          <a:bodyPr wrap="square">
            <a:spAutoFit/>
          </a:bodyPr>
          <a:lstStyle/>
          <a:p>
            <a:r>
              <a:rPr lang="tr-TR" dirty="0"/>
              <a:t>Türkiye'de yalnızca Akdeniz direyinin değil, Orta ve Doğu Avrupa, Orta Doğu</a:t>
            </a:r>
            <a:r>
              <a:rPr lang="tr-TR" dirty="0" smtClean="0"/>
              <a:t>, Kafkaslar</a:t>
            </a:r>
            <a:r>
              <a:rPr lang="tr-TR" dirty="0"/>
              <a:t> </a:t>
            </a:r>
            <a:r>
              <a:rPr lang="tr-TR" dirty="0" smtClean="0"/>
              <a:t>ve</a:t>
            </a:r>
            <a:r>
              <a:rPr lang="tr-TR" dirty="0"/>
              <a:t> Arap Yarımadası direylerinin de tipik türleri bulunmaktadır. Ayrıca Avrupa ülkeleri ile karşılaştırıldığında, çok daha fazla memeli tür barındırır ve bu da Türkiye direyinin ne tipik Avrupa direyine ne de tipik Orta Doğu direyine sınıflandırılabildiğini gösterir.</a:t>
            </a:r>
          </a:p>
        </p:txBody>
      </p:sp>
      <p:sp>
        <p:nvSpPr>
          <p:cNvPr id="5" name="Dikdörtgen 4"/>
          <p:cNvSpPr/>
          <p:nvPr/>
        </p:nvSpPr>
        <p:spPr>
          <a:xfrm>
            <a:off x="611560" y="2420888"/>
            <a:ext cx="7920880" cy="1200329"/>
          </a:xfrm>
          <a:prstGeom prst="rect">
            <a:avLst/>
          </a:prstGeom>
        </p:spPr>
        <p:txBody>
          <a:bodyPr wrap="square">
            <a:spAutoFit/>
          </a:bodyPr>
          <a:lstStyle/>
          <a:p>
            <a:r>
              <a:rPr lang="tr-TR" dirty="0"/>
              <a:t>Türkiye direyine ait 160 memeli, 466 kuş, 120 sürüngen, 22 kurbağa, 127 </a:t>
            </a:r>
            <a:r>
              <a:rPr lang="tr-TR" dirty="0" smtClean="0"/>
              <a:t>tatlı su </a:t>
            </a:r>
            <a:r>
              <a:rPr lang="tr-TR" dirty="0"/>
              <a:t>balığı, 384 deniz balığı olmak üzere toplam 1279 civarında omurgalı tür tanınır. Ama bu türlerin bazıları tamamen </a:t>
            </a:r>
            <a:r>
              <a:rPr lang="tr-TR" b="1" dirty="0" smtClean="0"/>
              <a:t>yok olmak </a:t>
            </a:r>
            <a:r>
              <a:rPr lang="tr-TR" b="1" dirty="0"/>
              <a:t>üzeredir</a:t>
            </a:r>
            <a:r>
              <a:rPr lang="tr-TR" dirty="0"/>
              <a:t>, bazıları da tehlike altında bulunmaktadır.</a:t>
            </a:r>
          </a:p>
        </p:txBody>
      </p:sp>
    </p:spTree>
    <p:extLst>
      <p:ext uri="{BB962C8B-B14F-4D97-AF65-F5344CB8AC3E}">
        <p14:creationId xmlns:p14="http://schemas.microsoft.com/office/powerpoint/2010/main" val="3003965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Memeliler</a:t>
            </a:r>
            <a:r>
              <a:rPr lang="tr-TR" b="1" dirty="0"/>
              <a:t/>
            </a:r>
            <a:br>
              <a:rPr lang="tr-TR" b="1" dirty="0"/>
            </a:br>
            <a:endParaRPr lang="tr-TR" b="1" dirty="0"/>
          </a:p>
        </p:txBody>
      </p:sp>
      <p:sp>
        <p:nvSpPr>
          <p:cNvPr id="4" name="Dikdörtgen 3"/>
          <p:cNvSpPr/>
          <p:nvPr/>
        </p:nvSpPr>
        <p:spPr>
          <a:xfrm>
            <a:off x="467544" y="1556792"/>
            <a:ext cx="7992888" cy="1200329"/>
          </a:xfrm>
          <a:prstGeom prst="rect">
            <a:avLst/>
          </a:prstGeom>
        </p:spPr>
        <p:txBody>
          <a:bodyPr wrap="square">
            <a:spAutoFit/>
          </a:bodyPr>
          <a:lstStyle/>
          <a:p>
            <a:r>
              <a:rPr lang="tr-TR" dirty="0"/>
              <a:t>Türkiye'de 160 civarında Memeli Hayvan türü </a:t>
            </a:r>
            <a:r>
              <a:rPr lang="tr-TR" dirty="0" smtClean="0"/>
              <a:t>yaşamaktadır. </a:t>
            </a:r>
            <a:r>
              <a:rPr lang="tr-TR" dirty="0"/>
              <a:t>Anadolu, tarihinde daima geçiş noktası ve sığınak olmuş olması nedeniyle çok sayıda türü barındırır. Türkiye'nin Avrupa ülkeleri ile karşılaştırıldığında, çoğu diğerlerinden daha fazla memeli türleri barındırdığı göze çarpar.</a:t>
            </a:r>
          </a:p>
        </p:txBody>
      </p:sp>
    </p:spTree>
    <p:extLst>
      <p:ext uri="{BB962C8B-B14F-4D97-AF65-F5344CB8AC3E}">
        <p14:creationId xmlns:p14="http://schemas.microsoft.com/office/powerpoint/2010/main" val="2945929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136639" y="332656"/>
            <a:ext cx="2969531" cy="707886"/>
          </a:xfrm>
          <a:prstGeom prst="rect">
            <a:avLst/>
          </a:prstGeom>
        </p:spPr>
        <p:txBody>
          <a:bodyPr wrap="none">
            <a:spAutoFit/>
          </a:bodyPr>
          <a:lstStyle/>
          <a:p>
            <a:r>
              <a:rPr lang="tr-TR" sz="4000" b="1" dirty="0"/>
              <a:t>Ankara keçisi</a:t>
            </a:r>
          </a:p>
        </p:txBody>
      </p:sp>
      <p:sp>
        <p:nvSpPr>
          <p:cNvPr id="5" name="Dikdörtgen 4"/>
          <p:cNvSpPr/>
          <p:nvPr/>
        </p:nvSpPr>
        <p:spPr>
          <a:xfrm>
            <a:off x="611560" y="1268760"/>
            <a:ext cx="7920880" cy="2031325"/>
          </a:xfrm>
          <a:prstGeom prst="rect">
            <a:avLst/>
          </a:prstGeom>
        </p:spPr>
        <p:txBody>
          <a:bodyPr wrap="square">
            <a:spAutoFit/>
          </a:bodyPr>
          <a:lstStyle/>
          <a:p>
            <a:r>
              <a:rPr lang="tr-TR" dirty="0"/>
              <a:t>Orta </a:t>
            </a:r>
            <a:r>
              <a:rPr lang="tr-TR" dirty="0" smtClean="0"/>
              <a:t>Asya’dan  Anadolu’ya </a:t>
            </a:r>
            <a:r>
              <a:rPr lang="tr-TR" dirty="0"/>
              <a:t>göç sırasında getirilmiş bir ırktır. Daha çok </a:t>
            </a:r>
            <a:r>
              <a:rPr lang="tr-TR" dirty="0" smtClean="0"/>
              <a:t>Ankara’da </a:t>
            </a:r>
            <a:r>
              <a:rPr lang="tr-TR" dirty="0"/>
              <a:t>bulunduğu için </a:t>
            </a:r>
            <a:r>
              <a:rPr lang="tr-TR" dirty="0" smtClean="0"/>
              <a:t>Ankara </a:t>
            </a:r>
            <a:r>
              <a:rPr lang="tr-TR" dirty="0"/>
              <a:t>keçisi olarak adlandırılır. Vücut örtüsü, gümüş renginde, ince, uzun, parlak </a:t>
            </a:r>
            <a:r>
              <a:rPr lang="tr-TR" dirty="0" err="1" smtClean="0"/>
              <a:t>tiftiklidir</a:t>
            </a:r>
            <a:r>
              <a:rPr lang="tr-TR" dirty="0" smtClean="0"/>
              <a:t>. Büyük </a:t>
            </a:r>
            <a:r>
              <a:rPr lang="tr-TR" dirty="0"/>
              <a:t>boynuzları ince ve kısa kuyrukları vardır.</a:t>
            </a:r>
            <a:br>
              <a:rPr lang="tr-TR" dirty="0"/>
            </a:br>
            <a:endParaRPr lang="tr-TR" dirty="0" smtClean="0"/>
          </a:p>
          <a:p>
            <a:r>
              <a:rPr lang="tr-TR" dirty="0" smtClean="0"/>
              <a:t>Tiftik</a:t>
            </a:r>
            <a:r>
              <a:rPr lang="tr-TR" dirty="0"/>
              <a:t>, gümüş beyazı rengi, parlaklığı, uzunluğu, elastik olması, nem çekmesi, ısıya dayanıklılığı, iyi boya alması ve diğer tekstil elyafı ile karışabilmesi gibi özelliklerinden dolayı tekstil sanayiince tercih edilmektedir.</a:t>
            </a:r>
          </a:p>
        </p:txBody>
      </p:sp>
    </p:spTree>
    <p:extLst>
      <p:ext uri="{BB962C8B-B14F-4D97-AF65-F5344CB8AC3E}">
        <p14:creationId xmlns:p14="http://schemas.microsoft.com/office/powerpoint/2010/main" val="3593725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9" y="188640"/>
            <a:ext cx="898746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87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rthaberstatic.s3-website-eu-west-1.amazonaws.com/resimler/24000/24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21" y="188640"/>
            <a:ext cx="8696559"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074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ormAutofit fontScale="90000"/>
          </a:bodyPr>
          <a:lstStyle/>
          <a:p>
            <a:r>
              <a:rPr lang="tr-TR" b="1" dirty="0"/>
              <a:t>Karakulak</a:t>
            </a:r>
            <a:br>
              <a:rPr lang="tr-TR" b="1" dirty="0"/>
            </a:br>
            <a:endParaRPr lang="tr-TR" b="1" dirty="0"/>
          </a:p>
        </p:txBody>
      </p:sp>
      <p:sp>
        <p:nvSpPr>
          <p:cNvPr id="4" name="Dikdörtgen 3"/>
          <p:cNvSpPr/>
          <p:nvPr/>
        </p:nvSpPr>
        <p:spPr>
          <a:xfrm>
            <a:off x="539552" y="1052736"/>
            <a:ext cx="8136904" cy="2585323"/>
          </a:xfrm>
          <a:prstGeom prst="rect">
            <a:avLst/>
          </a:prstGeom>
        </p:spPr>
        <p:txBody>
          <a:bodyPr wrap="square">
            <a:spAutoFit/>
          </a:bodyPr>
          <a:lstStyle/>
          <a:p>
            <a:r>
              <a:rPr lang="tr-TR" dirty="0"/>
              <a:t>İnce yapılı, çevik bir kedi olan Karakulak </a:t>
            </a:r>
            <a:r>
              <a:rPr lang="tr-TR" dirty="0" smtClean="0"/>
              <a:t>kızıl-kahverengiden </a:t>
            </a:r>
            <a:r>
              <a:rPr lang="tr-TR" dirty="0"/>
              <a:t>koyu griye kadar değişebilen kısa ve yoğun kürkü ve sivri, siyah püsküllü kulaklarıyla rahatça tanınabilir. </a:t>
            </a:r>
            <a:endParaRPr lang="tr-TR" dirty="0" smtClean="0"/>
          </a:p>
          <a:p>
            <a:r>
              <a:rPr lang="tr-TR" dirty="0" smtClean="0"/>
              <a:t>Nadiren </a:t>
            </a:r>
            <a:r>
              <a:rPr lang="tr-TR" dirty="0"/>
              <a:t>siyah bireylere rastlanabilir. </a:t>
            </a:r>
            <a:endParaRPr lang="tr-TR" dirty="0" smtClean="0"/>
          </a:p>
          <a:p>
            <a:endParaRPr lang="tr-TR" dirty="0"/>
          </a:p>
          <a:p>
            <a:r>
              <a:rPr lang="tr-TR" dirty="0" smtClean="0"/>
              <a:t>Çene </a:t>
            </a:r>
            <a:r>
              <a:rPr lang="tr-TR" dirty="0"/>
              <a:t>altı, karın altı ve bacakların iç kısmı kirli beyaz renktedir ve açık renkli silik benekler bulunabilir. Her iki tarafta gözden </a:t>
            </a:r>
            <a:r>
              <a:rPr lang="tr-TR" dirty="0" smtClean="0"/>
              <a:t>buruna </a:t>
            </a:r>
            <a:r>
              <a:rPr lang="tr-TR" dirty="0"/>
              <a:t>kadar uzanan siyah çizgiler ve göz etrafındaki kirli beyaz bölge karakteristik </a:t>
            </a:r>
            <a:r>
              <a:rPr lang="tr-TR" dirty="0" smtClean="0"/>
              <a:t>özelliklerindendir. Bilimsel </a:t>
            </a:r>
            <a:r>
              <a:rPr lang="tr-TR" dirty="0"/>
              <a:t>ismi </a:t>
            </a:r>
            <a:r>
              <a:rPr lang="tr-TR" dirty="0" err="1"/>
              <a:t>Caracal</a:t>
            </a:r>
            <a:r>
              <a:rPr lang="tr-TR" dirty="0"/>
              <a:t> </a:t>
            </a:r>
            <a:endParaRPr lang="tr-TR" dirty="0" smtClean="0"/>
          </a:p>
          <a:p>
            <a:r>
              <a:rPr lang="tr-TR" dirty="0"/>
              <a:t>T</a:t>
            </a:r>
            <a:r>
              <a:rPr lang="tr-TR" dirty="0" smtClean="0"/>
              <a:t>ürkçe </a:t>
            </a:r>
            <a:r>
              <a:rPr lang="tr-TR" dirty="0"/>
              <a:t>kökenlidir ve </a:t>
            </a:r>
            <a:r>
              <a:rPr lang="tr-TR" dirty="0" err="1" smtClean="0"/>
              <a:t>karakulak’tan</a:t>
            </a:r>
            <a:r>
              <a:rPr lang="tr-TR" dirty="0" smtClean="0"/>
              <a:t> </a:t>
            </a:r>
            <a:r>
              <a:rPr lang="tr-TR" dirty="0"/>
              <a:t>türetilmiştir.</a:t>
            </a:r>
          </a:p>
          <a:p>
            <a:endParaRPr lang="tr-TR" dirty="0"/>
          </a:p>
        </p:txBody>
      </p:sp>
    </p:spTree>
    <p:extLst>
      <p:ext uri="{BB962C8B-B14F-4D97-AF65-F5344CB8AC3E}">
        <p14:creationId xmlns:p14="http://schemas.microsoft.com/office/powerpoint/2010/main" val="1414820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emale caracal"/>
          <p:cNvPicPr>
            <a:picLocks noChangeAspect="1" noChangeArrowheads="1"/>
          </p:cNvPicPr>
          <p:nvPr/>
        </p:nvPicPr>
        <p:blipFill rotWithShape="1">
          <a:blip r:embed="rId2">
            <a:extLst>
              <a:ext uri="{28A0092B-C50C-407E-A947-70E740481C1C}">
                <a14:useLocalDpi xmlns:a14="http://schemas.microsoft.com/office/drawing/2010/main" val="0"/>
              </a:ext>
            </a:extLst>
          </a:blip>
          <a:srcRect t="12784" b="5673"/>
          <a:stretch/>
        </p:blipFill>
        <p:spPr bwMode="auto">
          <a:xfrm>
            <a:off x="97644" y="1117600"/>
            <a:ext cx="8948712" cy="500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587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TotalTime>
  <Words>338</Words>
  <Application>Microsoft Office PowerPoint</Application>
  <PresentationFormat>Ekran Gösterisi (4:3)</PresentationFormat>
  <Paragraphs>26</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ANKARA ÜNİVERSİTESİ BEYPAZARI MESLEK YÜKSEKOKULU  EKO TURİZM DERSİ  Öğr. Gör. Nihat DEMİRTAŞ</vt:lpstr>
      <vt:lpstr>Türkiye Faunası</vt:lpstr>
      <vt:lpstr>PowerPoint Sunusu</vt:lpstr>
      <vt:lpstr>Memeliler </vt:lpstr>
      <vt:lpstr>PowerPoint Sunusu</vt:lpstr>
      <vt:lpstr>PowerPoint Sunusu</vt:lpstr>
      <vt:lpstr>PowerPoint Sunusu</vt:lpstr>
      <vt:lpstr>Karakulak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Faunası</dc:title>
  <cp:lastModifiedBy>nihat</cp:lastModifiedBy>
  <cp:revision>101</cp:revision>
  <dcterms:modified xsi:type="dcterms:W3CDTF">2017-02-07T17:56:37Z</dcterms:modified>
</cp:coreProperties>
</file>