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604" r:id="rId4"/>
    <p:sldId id="611" r:id="rId5"/>
    <p:sldId id="1093" r:id="rId6"/>
    <p:sldId id="1091" r:id="rId7"/>
    <p:sldId id="1088" r:id="rId8"/>
    <p:sldId id="1089" r:id="rId9"/>
    <p:sldId id="1092" r:id="rId10"/>
    <p:sldId id="1083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59" autoAdjust="0"/>
    <p:restoredTop sz="91621" autoAdjust="0"/>
  </p:normalViewPr>
  <p:slideViewPr>
    <p:cSldViewPr snapToGrid="0">
      <p:cViewPr varScale="1">
        <p:scale>
          <a:sx n="81" d="100"/>
          <a:sy n="81" d="100"/>
        </p:scale>
        <p:origin x="1296" y="17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444937-DF56-4599-AF99-0652D02309C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26460F9-A7AF-4545-92DD-B90898A513BF}">
      <dgm:prSet phldrT="[Metin]"/>
      <dgm:spPr/>
      <dgm:t>
        <a:bodyPr/>
        <a:lstStyle/>
        <a:p>
          <a:r>
            <a:rPr lang="tr-TR" dirty="0"/>
            <a:t>Doğrudan Anayasa ile Öngörülen Sınırlar</a:t>
          </a:r>
        </a:p>
      </dgm:t>
    </dgm:pt>
    <dgm:pt modelId="{A4C9F774-986A-4BDD-A1D6-2AA56D262678}" type="parTrans" cxnId="{B5572DEA-5A12-421A-8817-40A9B3998885}">
      <dgm:prSet/>
      <dgm:spPr/>
      <dgm:t>
        <a:bodyPr/>
        <a:lstStyle/>
        <a:p>
          <a:endParaRPr lang="tr-TR"/>
        </a:p>
      </dgm:t>
    </dgm:pt>
    <dgm:pt modelId="{95328F77-2311-4D1C-B322-0385CA6DF974}" type="sibTrans" cxnId="{B5572DEA-5A12-421A-8817-40A9B3998885}">
      <dgm:prSet/>
      <dgm:spPr/>
      <dgm:t>
        <a:bodyPr/>
        <a:lstStyle/>
        <a:p>
          <a:endParaRPr lang="tr-TR"/>
        </a:p>
      </dgm:t>
    </dgm:pt>
    <dgm:pt modelId="{56D96C35-8BB9-4418-8F00-975E64D4927D}">
      <dgm:prSet phldrT="[Metin]"/>
      <dgm:spPr/>
      <dgm:t>
        <a:bodyPr/>
        <a:lstStyle/>
        <a:p>
          <a:r>
            <a:rPr lang="tr-TR" dirty="0"/>
            <a:t>Anayasa’nın ilgili maddelerinde, temel hak ve özgürlüğün düzenlenmesinden sonra getirilen sınırlamalardır.</a:t>
          </a:r>
        </a:p>
      </dgm:t>
    </dgm:pt>
    <dgm:pt modelId="{1E77473D-8808-4388-AC8A-0B11F245F01E}" type="parTrans" cxnId="{9A8B3798-DE97-45E6-BBA9-856BE5703D99}">
      <dgm:prSet/>
      <dgm:spPr/>
      <dgm:t>
        <a:bodyPr/>
        <a:lstStyle/>
        <a:p>
          <a:endParaRPr lang="tr-TR"/>
        </a:p>
      </dgm:t>
    </dgm:pt>
    <dgm:pt modelId="{0B4FE9DC-F398-4349-8E94-5F1276F92664}" type="sibTrans" cxnId="{9A8B3798-DE97-45E6-BBA9-856BE5703D99}">
      <dgm:prSet/>
      <dgm:spPr/>
      <dgm:t>
        <a:bodyPr/>
        <a:lstStyle/>
        <a:p>
          <a:endParaRPr lang="tr-TR"/>
        </a:p>
      </dgm:t>
    </dgm:pt>
    <dgm:pt modelId="{0A71E62A-647B-4457-A579-ADAE8A29D041}">
      <dgm:prSet phldrT="[Metin]"/>
      <dgm:spPr/>
      <dgm:t>
        <a:bodyPr/>
        <a:lstStyle/>
        <a:p>
          <a:r>
            <a:rPr lang="tr-TR" dirty="0"/>
            <a:t>Objektif </a:t>
          </a:r>
          <a:r>
            <a:rPr lang="tr-TR"/>
            <a:t>(İçkin </a:t>
          </a:r>
          <a:r>
            <a:rPr lang="tr-TR" dirty="0"/>
            <a:t>Sınırlar)</a:t>
          </a:r>
        </a:p>
      </dgm:t>
    </dgm:pt>
    <dgm:pt modelId="{41A56972-D470-40C0-938C-2862A28B2FD4}" type="parTrans" cxnId="{7A78BC4E-481C-481E-BB32-B25B935DD359}">
      <dgm:prSet/>
      <dgm:spPr/>
      <dgm:t>
        <a:bodyPr/>
        <a:lstStyle/>
        <a:p>
          <a:endParaRPr lang="tr-TR"/>
        </a:p>
      </dgm:t>
    </dgm:pt>
    <dgm:pt modelId="{64F7D95F-62EB-4424-A3A8-F4754B55452E}" type="sibTrans" cxnId="{7A78BC4E-481C-481E-BB32-B25B935DD359}">
      <dgm:prSet/>
      <dgm:spPr/>
      <dgm:t>
        <a:bodyPr/>
        <a:lstStyle/>
        <a:p>
          <a:endParaRPr lang="tr-TR"/>
        </a:p>
      </dgm:t>
    </dgm:pt>
    <dgm:pt modelId="{8BC65E27-85BA-47B8-A7BE-0837713FF084}">
      <dgm:prSet phldrT="[Metin]"/>
      <dgm:spPr/>
      <dgm:t>
        <a:bodyPr/>
        <a:lstStyle/>
        <a:p>
          <a:r>
            <a:rPr lang="tr-TR" dirty="0"/>
            <a:t>Herhangi bir açık sınırlama olmaksızın,  temel hak ve özgürlüğün «doğasında» var olduğu kabul edilen sınırlardır.</a:t>
          </a:r>
        </a:p>
      </dgm:t>
    </dgm:pt>
    <dgm:pt modelId="{66DBA000-301B-437B-859A-924936E63C7F}" type="parTrans" cxnId="{58C5A12B-6429-431F-86C9-3E4CBB3BDF99}">
      <dgm:prSet/>
      <dgm:spPr/>
      <dgm:t>
        <a:bodyPr/>
        <a:lstStyle/>
        <a:p>
          <a:endParaRPr lang="tr-TR"/>
        </a:p>
      </dgm:t>
    </dgm:pt>
    <dgm:pt modelId="{C6FC0B60-87FB-4972-AB6E-4CB10B8BA1F3}" type="sibTrans" cxnId="{58C5A12B-6429-431F-86C9-3E4CBB3BDF99}">
      <dgm:prSet/>
      <dgm:spPr/>
      <dgm:t>
        <a:bodyPr/>
        <a:lstStyle/>
        <a:p>
          <a:endParaRPr lang="tr-TR"/>
        </a:p>
      </dgm:t>
    </dgm:pt>
    <dgm:pt modelId="{6E36BE74-B12C-473D-909D-5FE6F903AD13}">
      <dgm:prSet phldrT="[Metin]"/>
      <dgm:spPr/>
      <dgm:t>
        <a:bodyPr/>
        <a:lstStyle/>
        <a:p>
          <a:r>
            <a:rPr lang="tr-TR" dirty="0"/>
            <a:t>Yasayla Sınırlama</a:t>
          </a:r>
        </a:p>
      </dgm:t>
    </dgm:pt>
    <dgm:pt modelId="{F033DCC6-0773-472E-9336-1822642C38D8}" type="parTrans" cxnId="{2FFD7883-A149-4943-988A-FD6045038CA8}">
      <dgm:prSet/>
      <dgm:spPr/>
      <dgm:t>
        <a:bodyPr/>
        <a:lstStyle/>
        <a:p>
          <a:endParaRPr lang="tr-TR"/>
        </a:p>
      </dgm:t>
    </dgm:pt>
    <dgm:pt modelId="{BD5066B5-EC98-418C-9D6A-12913A2AF037}" type="sibTrans" cxnId="{2FFD7883-A149-4943-988A-FD6045038CA8}">
      <dgm:prSet/>
      <dgm:spPr/>
      <dgm:t>
        <a:bodyPr/>
        <a:lstStyle/>
        <a:p>
          <a:endParaRPr lang="tr-TR"/>
        </a:p>
      </dgm:t>
    </dgm:pt>
    <dgm:pt modelId="{54BF8E7E-A4B5-4E66-8801-46FEDAD160FB}">
      <dgm:prSet phldrT="[Metin]"/>
      <dgm:spPr/>
      <dgm:t>
        <a:bodyPr/>
        <a:lstStyle/>
        <a:p>
          <a:r>
            <a:rPr lang="tr-TR" dirty="0"/>
            <a:t>Anayasa’nın 13. maddesinde belirtilen esaslara uygun olarak, Yasama Organı tarafından yapılan sınırlamalardır.</a:t>
          </a:r>
        </a:p>
      </dgm:t>
    </dgm:pt>
    <dgm:pt modelId="{ED2D4927-4E48-4B87-A6B1-37E89F49CB8D}" type="parTrans" cxnId="{AC6FFC7B-9FC2-4768-BC71-031E2A68A6B5}">
      <dgm:prSet/>
      <dgm:spPr/>
      <dgm:t>
        <a:bodyPr/>
        <a:lstStyle/>
        <a:p>
          <a:endParaRPr lang="tr-TR"/>
        </a:p>
      </dgm:t>
    </dgm:pt>
    <dgm:pt modelId="{E537EB57-3FD2-4C94-B7D5-F53BC950ED0D}" type="sibTrans" cxnId="{AC6FFC7B-9FC2-4768-BC71-031E2A68A6B5}">
      <dgm:prSet/>
      <dgm:spPr/>
      <dgm:t>
        <a:bodyPr/>
        <a:lstStyle/>
        <a:p>
          <a:endParaRPr lang="tr-TR"/>
        </a:p>
      </dgm:t>
    </dgm:pt>
    <dgm:pt modelId="{D65C56DC-7391-4B84-B007-598FA351DA6E}" type="pres">
      <dgm:prSet presAssocID="{37444937-DF56-4599-AF99-0652D02309C1}" presName="Name0" presStyleCnt="0">
        <dgm:presLayoutVars>
          <dgm:dir/>
          <dgm:animLvl val="lvl"/>
          <dgm:resizeHandles val="exact"/>
        </dgm:presLayoutVars>
      </dgm:prSet>
      <dgm:spPr/>
    </dgm:pt>
    <dgm:pt modelId="{0D07C811-9831-4C9C-B92E-18424B778808}" type="pres">
      <dgm:prSet presAssocID="{226460F9-A7AF-4545-92DD-B90898A513BF}" presName="linNode" presStyleCnt="0"/>
      <dgm:spPr/>
    </dgm:pt>
    <dgm:pt modelId="{D65E96B2-2FA1-4078-80D5-566A401FAE78}" type="pres">
      <dgm:prSet presAssocID="{226460F9-A7AF-4545-92DD-B90898A513BF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7949ADA1-1870-4E56-8824-94205CE48E0E}" type="pres">
      <dgm:prSet presAssocID="{226460F9-A7AF-4545-92DD-B90898A513BF}" presName="descendantText" presStyleLbl="alignAccFollowNode1" presStyleIdx="0" presStyleCnt="3">
        <dgm:presLayoutVars>
          <dgm:bulletEnabled val="1"/>
        </dgm:presLayoutVars>
      </dgm:prSet>
      <dgm:spPr/>
    </dgm:pt>
    <dgm:pt modelId="{166F4E36-15AC-4EF6-9D78-0766C2D7F4BA}" type="pres">
      <dgm:prSet presAssocID="{95328F77-2311-4D1C-B322-0385CA6DF974}" presName="sp" presStyleCnt="0"/>
      <dgm:spPr/>
    </dgm:pt>
    <dgm:pt modelId="{DC4E9E65-6C30-49CC-A01C-71606DF90E57}" type="pres">
      <dgm:prSet presAssocID="{0A71E62A-647B-4457-A579-ADAE8A29D041}" presName="linNode" presStyleCnt="0"/>
      <dgm:spPr/>
    </dgm:pt>
    <dgm:pt modelId="{ADD1011F-C31B-4C58-899F-BF6DAE537E66}" type="pres">
      <dgm:prSet presAssocID="{0A71E62A-647B-4457-A579-ADAE8A29D041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77C653B9-0434-4CC3-BB28-B0BBC0A69E83}" type="pres">
      <dgm:prSet presAssocID="{0A71E62A-647B-4457-A579-ADAE8A29D041}" presName="descendantText" presStyleLbl="alignAccFollowNode1" presStyleIdx="1" presStyleCnt="3">
        <dgm:presLayoutVars>
          <dgm:bulletEnabled val="1"/>
        </dgm:presLayoutVars>
      </dgm:prSet>
      <dgm:spPr/>
    </dgm:pt>
    <dgm:pt modelId="{15B6EB36-8E97-4CCA-96AB-CE433B4D1577}" type="pres">
      <dgm:prSet presAssocID="{64F7D95F-62EB-4424-A3A8-F4754B55452E}" presName="sp" presStyleCnt="0"/>
      <dgm:spPr/>
    </dgm:pt>
    <dgm:pt modelId="{F4976441-57F8-43E7-9A43-52BB4D69022D}" type="pres">
      <dgm:prSet presAssocID="{6E36BE74-B12C-473D-909D-5FE6F903AD13}" presName="linNode" presStyleCnt="0"/>
      <dgm:spPr/>
    </dgm:pt>
    <dgm:pt modelId="{561E0E0C-A431-4666-B929-02701202D5C1}" type="pres">
      <dgm:prSet presAssocID="{6E36BE74-B12C-473D-909D-5FE6F903AD13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A8263866-85D3-47C0-9CAD-0A4B344640EE}" type="pres">
      <dgm:prSet presAssocID="{6E36BE74-B12C-473D-909D-5FE6F903AD13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2480CD02-66A1-44B9-8860-158639C1F4BA}" type="presOf" srcId="{0A71E62A-647B-4457-A579-ADAE8A29D041}" destId="{ADD1011F-C31B-4C58-899F-BF6DAE537E66}" srcOrd="0" destOrd="0" presId="urn:microsoft.com/office/officeart/2005/8/layout/vList5"/>
    <dgm:cxn modelId="{32BC941B-D4D1-4C40-BE3F-97E9F590E0B4}" type="presOf" srcId="{56D96C35-8BB9-4418-8F00-975E64D4927D}" destId="{7949ADA1-1870-4E56-8824-94205CE48E0E}" srcOrd="0" destOrd="0" presId="urn:microsoft.com/office/officeart/2005/8/layout/vList5"/>
    <dgm:cxn modelId="{58C5A12B-6429-431F-86C9-3E4CBB3BDF99}" srcId="{0A71E62A-647B-4457-A579-ADAE8A29D041}" destId="{8BC65E27-85BA-47B8-A7BE-0837713FF084}" srcOrd="0" destOrd="0" parTransId="{66DBA000-301B-437B-859A-924936E63C7F}" sibTransId="{C6FC0B60-87FB-4972-AB6E-4CB10B8BA1F3}"/>
    <dgm:cxn modelId="{1DCE963C-B7B8-4E01-B352-4CA3B69CF96A}" type="presOf" srcId="{8BC65E27-85BA-47B8-A7BE-0837713FF084}" destId="{77C653B9-0434-4CC3-BB28-B0BBC0A69E83}" srcOrd="0" destOrd="0" presId="urn:microsoft.com/office/officeart/2005/8/layout/vList5"/>
    <dgm:cxn modelId="{28150D3E-2613-49F7-A9D4-A67319A03418}" type="presOf" srcId="{6E36BE74-B12C-473D-909D-5FE6F903AD13}" destId="{561E0E0C-A431-4666-B929-02701202D5C1}" srcOrd="0" destOrd="0" presId="urn:microsoft.com/office/officeart/2005/8/layout/vList5"/>
    <dgm:cxn modelId="{7A78BC4E-481C-481E-BB32-B25B935DD359}" srcId="{37444937-DF56-4599-AF99-0652D02309C1}" destId="{0A71E62A-647B-4457-A579-ADAE8A29D041}" srcOrd="1" destOrd="0" parTransId="{41A56972-D470-40C0-938C-2862A28B2FD4}" sibTransId="{64F7D95F-62EB-4424-A3A8-F4754B55452E}"/>
    <dgm:cxn modelId="{9914254F-7703-44E6-8E1F-33B565CE7F7E}" type="presOf" srcId="{54BF8E7E-A4B5-4E66-8801-46FEDAD160FB}" destId="{A8263866-85D3-47C0-9CAD-0A4B344640EE}" srcOrd="0" destOrd="0" presId="urn:microsoft.com/office/officeart/2005/8/layout/vList5"/>
    <dgm:cxn modelId="{38F44B77-BC60-45E9-A121-483CC8943C31}" type="presOf" srcId="{226460F9-A7AF-4545-92DD-B90898A513BF}" destId="{D65E96B2-2FA1-4078-80D5-566A401FAE78}" srcOrd="0" destOrd="0" presId="urn:microsoft.com/office/officeart/2005/8/layout/vList5"/>
    <dgm:cxn modelId="{AC6FFC7B-9FC2-4768-BC71-031E2A68A6B5}" srcId="{6E36BE74-B12C-473D-909D-5FE6F903AD13}" destId="{54BF8E7E-A4B5-4E66-8801-46FEDAD160FB}" srcOrd="0" destOrd="0" parTransId="{ED2D4927-4E48-4B87-A6B1-37E89F49CB8D}" sibTransId="{E537EB57-3FD2-4C94-B7D5-F53BC950ED0D}"/>
    <dgm:cxn modelId="{2FFD7883-A149-4943-988A-FD6045038CA8}" srcId="{37444937-DF56-4599-AF99-0652D02309C1}" destId="{6E36BE74-B12C-473D-909D-5FE6F903AD13}" srcOrd="2" destOrd="0" parTransId="{F033DCC6-0773-472E-9336-1822642C38D8}" sibTransId="{BD5066B5-EC98-418C-9D6A-12913A2AF037}"/>
    <dgm:cxn modelId="{9A8B3798-DE97-45E6-BBA9-856BE5703D99}" srcId="{226460F9-A7AF-4545-92DD-B90898A513BF}" destId="{56D96C35-8BB9-4418-8F00-975E64D4927D}" srcOrd="0" destOrd="0" parTransId="{1E77473D-8808-4388-AC8A-0B11F245F01E}" sibTransId="{0B4FE9DC-F398-4349-8E94-5F1276F92664}"/>
    <dgm:cxn modelId="{41323DBB-98AC-4BDA-91B6-4EF7FA96DCB0}" type="presOf" srcId="{37444937-DF56-4599-AF99-0652D02309C1}" destId="{D65C56DC-7391-4B84-B007-598FA351DA6E}" srcOrd="0" destOrd="0" presId="urn:microsoft.com/office/officeart/2005/8/layout/vList5"/>
    <dgm:cxn modelId="{B5572DEA-5A12-421A-8817-40A9B3998885}" srcId="{37444937-DF56-4599-AF99-0652D02309C1}" destId="{226460F9-A7AF-4545-92DD-B90898A513BF}" srcOrd="0" destOrd="0" parTransId="{A4C9F774-986A-4BDD-A1D6-2AA56D262678}" sibTransId="{95328F77-2311-4D1C-B322-0385CA6DF974}"/>
    <dgm:cxn modelId="{F5EED324-EB5A-410B-B798-D79066C89C80}" type="presParOf" srcId="{D65C56DC-7391-4B84-B007-598FA351DA6E}" destId="{0D07C811-9831-4C9C-B92E-18424B778808}" srcOrd="0" destOrd="0" presId="urn:microsoft.com/office/officeart/2005/8/layout/vList5"/>
    <dgm:cxn modelId="{3EA00D11-42CB-43BE-8B0C-6F512F2E3F54}" type="presParOf" srcId="{0D07C811-9831-4C9C-B92E-18424B778808}" destId="{D65E96B2-2FA1-4078-80D5-566A401FAE78}" srcOrd="0" destOrd="0" presId="urn:microsoft.com/office/officeart/2005/8/layout/vList5"/>
    <dgm:cxn modelId="{2FF22341-D97E-43F9-AB07-96A254F75510}" type="presParOf" srcId="{0D07C811-9831-4C9C-B92E-18424B778808}" destId="{7949ADA1-1870-4E56-8824-94205CE48E0E}" srcOrd="1" destOrd="0" presId="urn:microsoft.com/office/officeart/2005/8/layout/vList5"/>
    <dgm:cxn modelId="{F00F1734-48C7-44B3-ADF7-4885767081B5}" type="presParOf" srcId="{D65C56DC-7391-4B84-B007-598FA351DA6E}" destId="{166F4E36-15AC-4EF6-9D78-0766C2D7F4BA}" srcOrd="1" destOrd="0" presId="urn:microsoft.com/office/officeart/2005/8/layout/vList5"/>
    <dgm:cxn modelId="{8C854E8E-064F-4766-876D-6C64AED71A1A}" type="presParOf" srcId="{D65C56DC-7391-4B84-B007-598FA351DA6E}" destId="{DC4E9E65-6C30-49CC-A01C-71606DF90E57}" srcOrd="2" destOrd="0" presId="urn:microsoft.com/office/officeart/2005/8/layout/vList5"/>
    <dgm:cxn modelId="{A9C4A481-40BA-4A15-97CA-C75232565568}" type="presParOf" srcId="{DC4E9E65-6C30-49CC-A01C-71606DF90E57}" destId="{ADD1011F-C31B-4C58-899F-BF6DAE537E66}" srcOrd="0" destOrd="0" presId="urn:microsoft.com/office/officeart/2005/8/layout/vList5"/>
    <dgm:cxn modelId="{D887114F-4F4E-4E60-8D69-95159D396BBC}" type="presParOf" srcId="{DC4E9E65-6C30-49CC-A01C-71606DF90E57}" destId="{77C653B9-0434-4CC3-BB28-B0BBC0A69E83}" srcOrd="1" destOrd="0" presId="urn:microsoft.com/office/officeart/2005/8/layout/vList5"/>
    <dgm:cxn modelId="{87766CBB-809E-4BD2-B3F8-14FA4093F566}" type="presParOf" srcId="{D65C56DC-7391-4B84-B007-598FA351DA6E}" destId="{15B6EB36-8E97-4CCA-96AB-CE433B4D1577}" srcOrd="3" destOrd="0" presId="urn:microsoft.com/office/officeart/2005/8/layout/vList5"/>
    <dgm:cxn modelId="{90E3A8C6-B08E-4D3C-BC2B-D5BD22467C94}" type="presParOf" srcId="{D65C56DC-7391-4B84-B007-598FA351DA6E}" destId="{F4976441-57F8-43E7-9A43-52BB4D69022D}" srcOrd="4" destOrd="0" presId="urn:microsoft.com/office/officeart/2005/8/layout/vList5"/>
    <dgm:cxn modelId="{0E7FE343-6F50-4F33-8962-484C8A2211C1}" type="presParOf" srcId="{F4976441-57F8-43E7-9A43-52BB4D69022D}" destId="{561E0E0C-A431-4666-B929-02701202D5C1}" srcOrd="0" destOrd="0" presId="urn:microsoft.com/office/officeart/2005/8/layout/vList5"/>
    <dgm:cxn modelId="{5B3F3A9A-70D0-48B0-876D-8CB79773EA3B}" type="presParOf" srcId="{F4976441-57F8-43E7-9A43-52BB4D69022D}" destId="{A8263866-85D3-47C0-9CAD-0A4B344640E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49ADA1-1870-4E56-8824-94205CE48E0E}">
      <dsp:nvSpPr>
        <dsp:cNvPr id="0" name=""/>
        <dsp:cNvSpPr/>
      </dsp:nvSpPr>
      <dsp:spPr>
        <a:xfrm rot="5400000">
          <a:off x="5355308" y="-2130024"/>
          <a:ext cx="996223" cy="550910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900" kern="1200" dirty="0"/>
            <a:t>Anayasa’nın ilgili maddelerinde, temel hak ve özgürlüğün düzenlenmesinden sonra getirilen sınırlamalardır.</a:t>
          </a:r>
        </a:p>
      </dsp:txBody>
      <dsp:txXfrm rot="-5400000">
        <a:off x="3098869" y="175047"/>
        <a:ext cx="5460469" cy="898959"/>
      </dsp:txXfrm>
    </dsp:sp>
    <dsp:sp modelId="{D65E96B2-2FA1-4078-80D5-566A401FAE78}">
      <dsp:nvSpPr>
        <dsp:cNvPr id="0" name=""/>
        <dsp:cNvSpPr/>
      </dsp:nvSpPr>
      <dsp:spPr>
        <a:xfrm>
          <a:off x="0" y="1886"/>
          <a:ext cx="3098869" cy="12452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 dirty="0"/>
            <a:t>Doğrudan Anayasa ile Öngörülen Sınırlar</a:t>
          </a:r>
        </a:p>
      </dsp:txBody>
      <dsp:txXfrm>
        <a:off x="60790" y="62676"/>
        <a:ext cx="2977289" cy="1123699"/>
      </dsp:txXfrm>
    </dsp:sp>
    <dsp:sp modelId="{77C653B9-0434-4CC3-BB28-B0BBC0A69E83}">
      <dsp:nvSpPr>
        <dsp:cNvPr id="0" name=""/>
        <dsp:cNvSpPr/>
      </dsp:nvSpPr>
      <dsp:spPr>
        <a:xfrm rot="5400000">
          <a:off x="5355308" y="-822481"/>
          <a:ext cx="996223" cy="550910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900" kern="1200" dirty="0"/>
            <a:t>Herhangi bir açık sınırlama olmaksızın,  temel hak ve özgürlüğün «doğasında» var olduğu kabul edilen sınırlardır.</a:t>
          </a:r>
        </a:p>
      </dsp:txBody>
      <dsp:txXfrm rot="-5400000">
        <a:off x="3098869" y="1482590"/>
        <a:ext cx="5460469" cy="898959"/>
      </dsp:txXfrm>
    </dsp:sp>
    <dsp:sp modelId="{ADD1011F-C31B-4C58-899F-BF6DAE537E66}">
      <dsp:nvSpPr>
        <dsp:cNvPr id="0" name=""/>
        <dsp:cNvSpPr/>
      </dsp:nvSpPr>
      <dsp:spPr>
        <a:xfrm>
          <a:off x="0" y="1309429"/>
          <a:ext cx="3098869" cy="12452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 dirty="0"/>
            <a:t>Objektif </a:t>
          </a:r>
          <a:r>
            <a:rPr lang="tr-TR" sz="2500" kern="1200"/>
            <a:t>(İçkin </a:t>
          </a:r>
          <a:r>
            <a:rPr lang="tr-TR" sz="2500" kern="1200" dirty="0"/>
            <a:t>Sınırlar)</a:t>
          </a:r>
        </a:p>
      </dsp:txBody>
      <dsp:txXfrm>
        <a:off x="60790" y="1370219"/>
        <a:ext cx="2977289" cy="1123699"/>
      </dsp:txXfrm>
    </dsp:sp>
    <dsp:sp modelId="{A8263866-85D3-47C0-9CAD-0A4B344640EE}">
      <dsp:nvSpPr>
        <dsp:cNvPr id="0" name=""/>
        <dsp:cNvSpPr/>
      </dsp:nvSpPr>
      <dsp:spPr>
        <a:xfrm rot="5400000">
          <a:off x="5355308" y="485061"/>
          <a:ext cx="996223" cy="550910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1900" kern="1200" dirty="0"/>
            <a:t>Anayasa’nın 13. maddesinde belirtilen esaslara uygun olarak, Yasama Organı tarafından yapılan sınırlamalardır.</a:t>
          </a:r>
        </a:p>
      </dsp:txBody>
      <dsp:txXfrm rot="-5400000">
        <a:off x="3098869" y="2790132"/>
        <a:ext cx="5460469" cy="898959"/>
      </dsp:txXfrm>
    </dsp:sp>
    <dsp:sp modelId="{561E0E0C-A431-4666-B929-02701202D5C1}">
      <dsp:nvSpPr>
        <dsp:cNvPr id="0" name=""/>
        <dsp:cNvSpPr/>
      </dsp:nvSpPr>
      <dsp:spPr>
        <a:xfrm>
          <a:off x="0" y="2616973"/>
          <a:ext cx="3098869" cy="12452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 dirty="0"/>
            <a:t>Yasayla Sınırlama</a:t>
          </a:r>
        </a:p>
      </dsp:txBody>
      <dsp:txXfrm>
        <a:off x="60790" y="2677763"/>
        <a:ext cx="2977289" cy="11236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2/26/20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2/26/20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2/26/20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2/26/20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2/26/20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2/26/20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2/26/20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2/26/20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2/26/20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2/26/20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jpe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686926" y="2005292"/>
            <a:ext cx="7770148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4000" dirty="0"/>
              <a:t>VIII. Temel Hak ve Özgürlükler</a:t>
            </a:r>
          </a:p>
          <a:p>
            <a:endParaRPr lang="tr-TR" dirty="0"/>
          </a:p>
          <a:p>
            <a:r>
              <a:rPr lang="tr-TR" dirty="0"/>
              <a:t>TEMEL HAK VE ÖZGÜRLÜKLERİN NİTELİĞİ – SINIRLAMA REJİMİ</a:t>
            </a:r>
          </a:p>
          <a:p>
            <a:r>
              <a:rPr lang="tr-TR" dirty="0"/>
              <a:t>KÖTÜYE KULLANMA YASAĞI – KULLANIMIN DURDURULMASI</a:t>
            </a: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1">
            <a:extLst>
              <a:ext uri="{FF2B5EF4-FFF2-40B4-BE49-F238E27FC236}">
                <a16:creationId xmlns:a16="http://schemas.microsoft.com/office/drawing/2014/main" id="{A9595681-8BE1-2E4E-84E7-A78A9F515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5311"/>
            <a:ext cx="7803930" cy="504496"/>
          </a:xfrm>
        </p:spPr>
        <p:txBody>
          <a:bodyPr/>
          <a:lstStyle/>
          <a:p>
            <a:r>
              <a:rPr lang="tr-TR" sz="2800" dirty="0"/>
              <a:t>Temel Hak ve Özgürlüklerin Niteliği</a:t>
            </a:r>
          </a:p>
        </p:txBody>
      </p:sp>
      <p:sp>
        <p:nvSpPr>
          <p:cNvPr id="15" name="İçerik Yer Tutucusu 2">
            <a:extLst>
              <a:ext uri="{FF2B5EF4-FFF2-40B4-BE49-F238E27FC236}">
                <a16:creationId xmlns:a16="http://schemas.microsoft.com/office/drawing/2014/main" id="{4378AE44-6373-3E49-BBB1-F185B8C32E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67246"/>
            <a:ext cx="7179617" cy="4197982"/>
          </a:xfrm>
        </p:spPr>
        <p:txBody>
          <a:bodyPr/>
          <a:lstStyle/>
          <a:p>
            <a:r>
              <a:rPr lang="tr-TR" dirty="0">
                <a:solidFill>
                  <a:srgbClr val="FF6600"/>
                </a:solidFill>
              </a:rPr>
              <a:t>   </a:t>
            </a:r>
            <a:r>
              <a:rPr lang="tr-TR" b="1" dirty="0">
                <a:solidFill>
                  <a:srgbClr val="FF6600"/>
                </a:solidFill>
              </a:rPr>
              <a:t>1982 Anayasası uyarınca «Herkes»;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 Kişiliğine bağlı,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 Dokunulmaz,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 Devredilmez,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 Vazgeçilmez temel hak ve hürriyetlere sahiptir.</a:t>
            </a:r>
          </a:p>
          <a:p>
            <a:r>
              <a:rPr lang="tr-TR" dirty="0">
                <a:solidFill>
                  <a:srgbClr val="FF6600"/>
                </a:solidFill>
              </a:rPr>
              <a:t>    </a:t>
            </a:r>
            <a:r>
              <a:rPr lang="tr-TR" b="1" dirty="0">
                <a:solidFill>
                  <a:srgbClr val="FF6600"/>
                </a:solidFill>
              </a:rPr>
              <a:t>Temel hak ve hürriyetler, kişinin;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 Topluma,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 Ailesine ve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 Diğer kişilere karşı ödev ve sorumluluklarını da ihtiva eder.</a:t>
            </a:r>
          </a:p>
        </p:txBody>
      </p:sp>
    </p:spTree>
    <p:extLst>
      <p:ext uri="{BB962C8B-B14F-4D97-AF65-F5344CB8AC3E}">
        <p14:creationId xmlns:p14="http://schemas.microsoft.com/office/powerpoint/2010/main" val="4190390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1">
            <a:extLst>
              <a:ext uri="{FF2B5EF4-FFF2-40B4-BE49-F238E27FC236}">
                <a16:creationId xmlns:a16="http://schemas.microsoft.com/office/drawing/2014/main" id="{A9595681-8BE1-2E4E-84E7-A78A9F515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891" y="378373"/>
            <a:ext cx="7803930" cy="504496"/>
          </a:xfrm>
        </p:spPr>
        <p:txBody>
          <a:bodyPr/>
          <a:lstStyle/>
          <a:p>
            <a:r>
              <a:rPr lang="tr-TR" sz="2800" dirty="0"/>
              <a:t>Temel Hak ve Özgürlüklerin Sınırlanması</a:t>
            </a:r>
            <a:endParaRPr lang="tr-TR" sz="2500" dirty="0"/>
          </a:p>
        </p:txBody>
      </p:sp>
      <p:graphicFrame>
        <p:nvGraphicFramePr>
          <p:cNvPr id="12" name="İçerik Yer Tutucusu 5">
            <a:extLst>
              <a:ext uri="{FF2B5EF4-FFF2-40B4-BE49-F238E27FC236}">
                <a16:creationId xmlns:a16="http://schemas.microsoft.com/office/drawing/2014/main" id="{5DAD54D9-07F9-8747-9822-E11F4BA567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1178982"/>
              </p:ext>
            </p:extLst>
          </p:nvPr>
        </p:nvGraphicFramePr>
        <p:xfrm>
          <a:off x="268014" y="1338480"/>
          <a:ext cx="8607971" cy="38641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89500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13081" y="1265736"/>
            <a:ext cx="8517838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500" dirty="0"/>
              <a:t> </a:t>
            </a:r>
            <a:r>
              <a:rPr lang="tr-TR" sz="2500" b="1" dirty="0">
                <a:solidFill>
                  <a:srgbClr val="FF6600"/>
                </a:solidFill>
              </a:rPr>
              <a:t>Temel hak ve hürriyetler;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500" dirty="0"/>
              <a:t> Özlerine dokunulmaksızın,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500" dirty="0"/>
              <a:t> Yalnızca Anayasanın ilgili maddelerinde belirtilen sebeplere bağlı olarak,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500" dirty="0"/>
              <a:t> Ancak kanunla sınırlanabilir.</a:t>
            </a:r>
          </a:p>
          <a:p>
            <a:r>
              <a:rPr lang="tr-TR" sz="2500" dirty="0"/>
              <a:t>    </a:t>
            </a:r>
            <a:r>
              <a:rPr lang="tr-TR" sz="2500" b="1" dirty="0">
                <a:solidFill>
                  <a:srgbClr val="FF6600"/>
                </a:solidFill>
              </a:rPr>
              <a:t>Bu Sınırlamalar;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500" dirty="0"/>
              <a:t> Anayasanın sözüne ve ruhuna,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500" dirty="0"/>
              <a:t> Demokratik toplum düzeninin gereklerine,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500" dirty="0"/>
              <a:t> Lâik Cumhuriyetin gereklerine,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500" dirty="0"/>
              <a:t> Ölçülülük ilkesine aykırı olamaz</a:t>
            </a:r>
          </a:p>
        </p:txBody>
      </p:sp>
      <p:sp>
        <p:nvSpPr>
          <p:cNvPr id="10" name="Unvan 1">
            <a:extLst>
              <a:ext uri="{FF2B5EF4-FFF2-40B4-BE49-F238E27FC236}">
                <a16:creationId xmlns:a16="http://schemas.microsoft.com/office/drawing/2014/main" id="{A9595681-8BE1-2E4E-84E7-A78A9F515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466" y="626879"/>
            <a:ext cx="6936377" cy="431854"/>
          </a:xfrm>
        </p:spPr>
        <p:txBody>
          <a:bodyPr/>
          <a:lstStyle/>
          <a:p>
            <a:r>
              <a:rPr lang="tr-TR" dirty="0"/>
              <a:t>Yasayla Sınırlama (Anayasa m. 13)</a:t>
            </a:r>
          </a:p>
        </p:txBody>
      </p:sp>
    </p:spTree>
    <p:extLst>
      <p:ext uri="{BB962C8B-B14F-4D97-AF65-F5344CB8AC3E}">
        <p14:creationId xmlns:p14="http://schemas.microsoft.com/office/powerpoint/2010/main" val="2109017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van 1">
            <a:extLst>
              <a:ext uri="{FF2B5EF4-FFF2-40B4-BE49-F238E27FC236}">
                <a16:creationId xmlns:a16="http://schemas.microsoft.com/office/drawing/2014/main" id="{A9595681-8BE1-2E4E-84E7-A78A9F515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271" y="479922"/>
            <a:ext cx="7899763" cy="431854"/>
          </a:xfrm>
        </p:spPr>
        <p:txBody>
          <a:bodyPr/>
          <a:lstStyle/>
          <a:p>
            <a:r>
              <a:rPr lang="tr-TR" dirty="0"/>
              <a:t>Kötüye Kullanma Yasağı - I</a:t>
            </a:r>
          </a:p>
        </p:txBody>
      </p:sp>
      <p:sp>
        <p:nvSpPr>
          <p:cNvPr id="7" name="İçerik Yer Tutucusu 2">
            <a:extLst>
              <a:ext uri="{FF2B5EF4-FFF2-40B4-BE49-F238E27FC236}">
                <a16:creationId xmlns:a16="http://schemas.microsoft.com/office/drawing/2014/main" id="{C1729018-AAB4-FB46-9DED-F597499DF0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271" y="1568148"/>
            <a:ext cx="8474529" cy="4023360"/>
          </a:xfrm>
        </p:spPr>
        <p:txBody>
          <a:bodyPr>
            <a:normAutofit fontScale="92500" lnSpcReduction="10000"/>
          </a:bodyPr>
          <a:lstStyle/>
          <a:p>
            <a:r>
              <a:rPr lang="tr-TR" sz="4000" b="1" dirty="0">
                <a:solidFill>
                  <a:srgbClr val="FF6600"/>
                </a:solidFill>
              </a:rPr>
              <a:t> Anayasada yer alan hak ve hürriyetlerden hiçbiri;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4000" dirty="0"/>
              <a:t> Devletin ülkesi ve milletiyle bölünmez bütünlüğünü bozmayı,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4000" dirty="0"/>
              <a:t> İnsan haklarına dayanan demokratik ve lâik Cumhuriyeti ortadan kaldırmayı amaçlayan faaliyetler biçiminde kullanılamaz.</a:t>
            </a:r>
          </a:p>
        </p:txBody>
      </p:sp>
    </p:spTree>
    <p:extLst>
      <p:ext uri="{BB962C8B-B14F-4D97-AF65-F5344CB8AC3E}">
        <p14:creationId xmlns:p14="http://schemas.microsoft.com/office/powerpoint/2010/main" val="2664994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80423" y="1526992"/>
            <a:ext cx="825941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>
                <a:solidFill>
                  <a:srgbClr val="FF6600"/>
                </a:solidFill>
              </a:rPr>
              <a:t> Anayasa hükümlerinden hiçbiri, </a:t>
            </a:r>
            <a:r>
              <a:rPr lang="tr-TR" sz="2400" b="1" u="sng" dirty="0">
                <a:solidFill>
                  <a:srgbClr val="FF6600"/>
                </a:solidFill>
              </a:rPr>
              <a:t>Devlete</a:t>
            </a:r>
            <a:r>
              <a:rPr lang="tr-TR" sz="2400" b="1" dirty="0">
                <a:solidFill>
                  <a:srgbClr val="FF6600"/>
                </a:solidFill>
              </a:rPr>
              <a:t> veya </a:t>
            </a:r>
            <a:r>
              <a:rPr lang="tr-TR" sz="2400" b="1" u="sng" dirty="0">
                <a:solidFill>
                  <a:srgbClr val="FF6600"/>
                </a:solidFill>
              </a:rPr>
              <a:t>Kişilere</a:t>
            </a:r>
            <a:r>
              <a:rPr lang="tr-TR" sz="2400" b="1" dirty="0">
                <a:solidFill>
                  <a:srgbClr val="FF6600"/>
                </a:solidFill>
              </a:rPr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 Anayasayla tanınan temel hak ve hürriyetlerin yok edilmesini,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400" dirty="0"/>
              <a:t> Anayasayla tanınan temel hak ve hürriyetlerin Anayasada belirtilenden daha geniş şekilde sınırlandırılmasını amaçlayan bir faaliyette bulunmayı mümkün kılacak şekilde yorumlanamaz.</a:t>
            </a:r>
          </a:p>
        </p:txBody>
      </p:sp>
      <p:sp>
        <p:nvSpPr>
          <p:cNvPr id="10" name="Unvan 1">
            <a:extLst>
              <a:ext uri="{FF2B5EF4-FFF2-40B4-BE49-F238E27FC236}">
                <a16:creationId xmlns:a16="http://schemas.microsoft.com/office/drawing/2014/main" id="{A9595681-8BE1-2E4E-84E7-A78A9F515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485" y="248506"/>
            <a:ext cx="7409905" cy="431854"/>
          </a:xfrm>
        </p:spPr>
        <p:txBody>
          <a:bodyPr/>
          <a:lstStyle/>
          <a:p>
            <a:r>
              <a:rPr lang="tr-TR" dirty="0"/>
              <a:t>Kötüye Kullanma Yasağı - II</a:t>
            </a:r>
          </a:p>
        </p:txBody>
      </p:sp>
    </p:spTree>
    <p:extLst>
      <p:ext uri="{BB962C8B-B14F-4D97-AF65-F5344CB8AC3E}">
        <p14:creationId xmlns:p14="http://schemas.microsoft.com/office/powerpoint/2010/main" val="3214683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500" b="1" dirty="0">
                <a:solidFill>
                  <a:srgbClr val="FF6600"/>
                </a:solidFill>
              </a:rPr>
              <a:t> Savaş, seferberlik, sıkıyönetim veya olağanüstü hallerde,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500" dirty="0"/>
              <a:t> Milletlerarası hukuktan doğan yükümlülükler ihlâl edilmemek kaydıyla,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500" dirty="0"/>
              <a:t> Durumun gerektirdiği ölçüde temel hak ve hürriyetlerin kullanılması ;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500" dirty="0"/>
              <a:t> Kısmen veya tamamen durdurulabilir,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500" dirty="0"/>
              <a:t> Veya bunlar için Anayasada öngörülen güvencelere aykırı tedbirler alınabilir.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39879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Temel Hak ve Hürriyetlerin Kullanılmasının Durdurulması - 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188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400" b="1" dirty="0">
                <a:solidFill>
                  <a:srgbClr val="FF6600"/>
                </a:solidFill>
              </a:rPr>
              <a:t>Ancak, bu hallerde dahi;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400" dirty="0"/>
              <a:t> Savaş hukukuna uygun fiiller sonucu meydana gelen ölümler dışında, kişinin yaşama hakkına, maddî ve manevî varlığının bütünlüğüne dokunulamaz,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400" dirty="0"/>
              <a:t> Kimse din, vicdan, düşünce ve kanaatlerini açıklamaya zorlanamaz ve bunlardan dolayı suçlanamaz,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400" dirty="0"/>
              <a:t> Suç ve cezalar geçmişe yürütülemez, 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400"/>
              <a:t> Suçluluğu mahkeme kararı ile saptanıncaya kadar kimse suçlu sayılamaz.</a:t>
            </a:r>
            <a:endParaRPr lang="tr-TR" sz="2400" dirty="0"/>
          </a:p>
        </p:txBody>
      </p:sp>
      <p:sp>
        <p:nvSpPr>
          <p:cNvPr id="11" name="Dikdörtgen 10"/>
          <p:cNvSpPr/>
          <p:nvPr/>
        </p:nvSpPr>
        <p:spPr>
          <a:xfrm>
            <a:off x="123895" y="310829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Temel Hak ve Hürriyetlerin Kullanılmasının Durdurulması - II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4259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12653</TotalTime>
  <Words>407</Words>
  <Application>Microsoft Macintosh PowerPoint</Application>
  <PresentationFormat>Ekran Gösterisi (4:3)</PresentationFormat>
  <Paragraphs>52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Calibri</vt:lpstr>
      <vt:lpstr>Wingdings</vt:lpstr>
      <vt:lpstr>ekonomi</vt:lpstr>
      <vt:lpstr>1_Rics</vt:lpstr>
      <vt:lpstr>h.t.</vt:lpstr>
      <vt:lpstr>PowerPoint Sunusu</vt:lpstr>
      <vt:lpstr>Temel Hak ve Özgürlüklerin Niteliği</vt:lpstr>
      <vt:lpstr>Temel Hak ve Özgürlüklerin Sınırlanması</vt:lpstr>
      <vt:lpstr>Yasayla Sınırlama (Anayasa m. 13)</vt:lpstr>
      <vt:lpstr>Kötüye Kullanma Yasağı - I</vt:lpstr>
      <vt:lpstr>Kötüye Kullanma Yasağı - II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Ali.Erdem.Doganoglu</cp:lastModifiedBy>
  <cp:revision>823</cp:revision>
  <cp:lastPrinted>2016-10-24T07:53:35Z</cp:lastPrinted>
  <dcterms:created xsi:type="dcterms:W3CDTF">2016-09-18T09:35:24Z</dcterms:created>
  <dcterms:modified xsi:type="dcterms:W3CDTF">2020-02-26T12:02:53Z</dcterms:modified>
</cp:coreProperties>
</file>