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8" r:id="rId3"/>
    <p:sldId id="259" r:id="rId4"/>
    <p:sldId id="27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8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7500A2F-391A-41F5-AAE3-955B8FB5D773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4709A2-2B99-4599-8979-EE1934000138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447" y="714356"/>
            <a:ext cx="8229600" cy="3125778"/>
          </a:xfrm>
        </p:spPr>
        <p:txBody>
          <a:bodyPr>
            <a:normAutofit fontScale="90000"/>
          </a:bodyPr>
          <a:lstStyle/>
          <a:p>
            <a:pPr indent="0" algn="ctr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ZTM321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MAKİNE ELEMANLARI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3.hafta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4286256"/>
            <a:ext cx="5334000" cy="17526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endParaRPr lang="tr-TR" sz="3000" dirty="0" smtClean="0"/>
          </a:p>
          <a:p>
            <a:pPr eaLnBrk="1" hangingPunct="1">
              <a:spcBef>
                <a:spcPct val="0"/>
              </a:spcBef>
            </a:pPr>
            <a:r>
              <a:rPr lang="tr-TR" sz="3000" dirty="0" smtClean="0"/>
              <a:t>Prof. Dr. Ramazan ÖZTÜRK</a:t>
            </a:r>
          </a:p>
          <a:p>
            <a:pPr algn="l" eaLnBrk="1" hangingPunct="1">
              <a:spcBef>
                <a:spcPct val="0"/>
              </a:spcBef>
            </a:pPr>
            <a:endParaRPr lang="tr-TR" dirty="0" smtClean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78AA4-A817-45CB-9250-D1581B4C0EAA}" type="slidenum">
              <a:rPr lang="tr-TR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90700"/>
            <a:ext cx="8229600" cy="33670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Zorlanma biçimleri zorlanma faktörü R ile de ifade edilmekte ve,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R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/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endParaRPr lang="tr-TR" sz="2000" baseline="-25000" dirty="0" smtClean="0"/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olmaktadır. 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Buna göre;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Statik zorlanmada: R=1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Genel değişken zorlanmada: +1&gt;R&gt;-1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Tam değişken zorlanmada: R=-1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</a:t>
            </a:r>
            <a:r>
              <a:rPr lang="tr-TR" sz="2000" dirty="0" smtClean="0"/>
              <a:t> olmaktadır.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034F2-B3D3-435E-95CD-9628046DC7B2}" type="slidenum">
              <a:rPr lang="tr-TR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99950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322262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tr-TR" sz="2000" dirty="0" smtClean="0"/>
              <a:t>Zorlanmalarda en tehlikeli faktör gerilmenin genliği (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) olup, bunun değeri statik zorlanmada sıfır ve tam değişken zorlanmada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olmaktadır. Zorlanmalarda gerilme için yazılan bağıntılar kuvvet ve momentler için de yazılabilir. </a:t>
            </a:r>
          </a:p>
          <a:p>
            <a:pPr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smtClean="0"/>
              <a:t>Değişken kuvvet olarak alınırsa;</a:t>
            </a:r>
          </a:p>
          <a:p>
            <a:pPr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err="1" smtClean="0"/>
              <a:t>F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= (</a:t>
            </a:r>
            <a:r>
              <a:rPr lang="tr-TR" sz="2000" dirty="0" err="1" smtClean="0"/>
              <a:t>F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+</a:t>
            </a:r>
            <a:r>
              <a:rPr lang="tr-TR" sz="2000" dirty="0" err="1" smtClean="0"/>
              <a:t>F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)/2 ve </a:t>
            </a:r>
            <a:r>
              <a:rPr lang="tr-TR" sz="2000" dirty="0" err="1" smtClean="0"/>
              <a:t>F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= ( </a:t>
            </a:r>
            <a:r>
              <a:rPr lang="tr-TR" sz="2000" dirty="0" err="1" smtClean="0"/>
              <a:t>F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+</a:t>
            </a:r>
            <a:r>
              <a:rPr lang="tr-TR" sz="2000" dirty="0" err="1" smtClean="0"/>
              <a:t>F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)/2</a:t>
            </a:r>
          </a:p>
          <a:p>
            <a:pPr eaLnBrk="1" hangingPunct="1"/>
            <a:endParaRPr lang="tr-TR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/>
              <a:t>     olur.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83F40-6D60-4D0D-B529-6649EB0494B7}" type="slidenum">
              <a:rPr lang="tr-TR"/>
              <a:pPr>
                <a:defRPr/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74678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Nominal </a:t>
            </a:r>
            <a:r>
              <a:rPr lang="tr-TR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Gerilme</a:t>
            </a:r>
            <a:endParaRPr lang="tr-TR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16113"/>
            <a:ext cx="8153400" cy="41052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Basit Gerilmeler: Basit gerilme, elemanın çekme (basma), kesme (veya makaslama), eğilme ve burulma yüklenme biçimlerinden birisi ile zorlanması ile ortaya çıkmaktadır. 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Bu zorlanmalardaki nominal gerilmeler; 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Çekme ve basma için: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ç</a:t>
            </a:r>
            <a:r>
              <a:rPr lang="tr-TR" sz="2000" dirty="0" smtClean="0"/>
              <a:t> = F/A 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 = - F/A       (2.15)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F: Çeki – bası kuvveti (N, </a:t>
            </a:r>
            <a:r>
              <a:rPr lang="tr-TR" sz="2000" dirty="0" err="1" smtClean="0"/>
              <a:t>daN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A:Kesit alanı (mm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, cm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45CB43-4AD9-46C8-8E50-9155F87CD810}" type="slidenum">
              <a:rPr lang="tr-TR"/>
              <a:pPr>
                <a:defRPr/>
              </a:pPr>
              <a:t>12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89680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pull bending torsion ile ilgili görsel sonucu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685804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>
          <a:xfrm>
            <a:off x="1071538" y="5286388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https://www.faa.gov/regulations.../aircraft/.../ama_ch01.pdf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125538"/>
            <a:ext cx="8153400" cy="475297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Kesme için;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</a:t>
            </a:r>
            <a:r>
              <a:rPr lang="tr-TR" sz="2000" dirty="0" smtClean="0"/>
              <a:t>τ </a:t>
            </a:r>
            <a:r>
              <a:rPr lang="tr-TR" sz="2000" baseline="-25000" dirty="0" smtClean="0"/>
              <a:t>m</a:t>
            </a:r>
            <a:r>
              <a:rPr lang="tr-TR" sz="2000" dirty="0" smtClean="0"/>
              <a:t> = F/A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F:Kesme kuvveti (N)</a:t>
            </a:r>
            <a:endParaRPr lang="tr-TR" sz="2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 smtClean="0">
              <a:latin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A:Kesilmeye zorlanan kesit alanı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</a:t>
            </a:r>
            <a:r>
              <a:rPr lang="tr-TR" sz="2000" dirty="0" smtClean="0"/>
              <a:t>Eğilme için;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e</a:t>
            </a:r>
            <a:r>
              <a:rPr lang="tr-TR" sz="2000" dirty="0" smtClean="0"/>
              <a:t> = M</a:t>
            </a:r>
            <a:r>
              <a:rPr lang="tr-TR" sz="2000" baseline="-25000" dirty="0" smtClean="0"/>
              <a:t>e</a:t>
            </a:r>
            <a:r>
              <a:rPr lang="tr-TR" sz="2000" dirty="0" smtClean="0"/>
              <a:t>/W</a:t>
            </a:r>
            <a:endParaRPr lang="tr-TR" sz="2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</a:t>
            </a:r>
            <a:r>
              <a:rPr lang="tr-TR" sz="2000" dirty="0" smtClean="0"/>
              <a:t>W = I/</a:t>
            </a:r>
            <a:r>
              <a:rPr lang="tr-TR" sz="2000" dirty="0" err="1" smtClean="0"/>
              <a:t>e</a:t>
            </a:r>
            <a:r>
              <a:rPr lang="tr-TR" sz="2000" baseline="-25000" dirty="0" err="1" smtClean="0"/>
              <a:t>max</a:t>
            </a:r>
            <a:endParaRPr lang="tr-TR" sz="2000" baseline="-25000" dirty="0" smtClean="0"/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Burulma için;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τ = </a:t>
            </a:r>
            <a:r>
              <a:rPr lang="tr-TR" sz="2000" dirty="0" err="1" smtClean="0"/>
              <a:t>M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/</a:t>
            </a:r>
            <a:r>
              <a:rPr lang="tr-TR" sz="2000" dirty="0" err="1" smtClean="0"/>
              <a:t>W</a:t>
            </a:r>
            <a:r>
              <a:rPr lang="tr-TR" sz="2000" baseline="-25000" dirty="0" err="1" smtClean="0"/>
              <a:t>p</a:t>
            </a:r>
            <a:endParaRPr lang="tr-TR" sz="2000" baseline="-25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baseline="-250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err="1" smtClean="0"/>
              <a:t>W</a:t>
            </a:r>
            <a:r>
              <a:rPr lang="tr-TR" sz="2000" baseline="-25000" dirty="0" err="1" smtClean="0"/>
              <a:t>p</a:t>
            </a:r>
            <a:r>
              <a:rPr lang="tr-TR" sz="2000" dirty="0" smtClean="0"/>
              <a:t> = </a:t>
            </a:r>
            <a:r>
              <a:rPr lang="tr-TR" sz="2000" dirty="0" err="1" smtClean="0"/>
              <a:t>I</a:t>
            </a:r>
            <a:r>
              <a:rPr lang="tr-TR" sz="2000" baseline="-25000" dirty="0" err="1" smtClean="0"/>
              <a:t>p</a:t>
            </a:r>
            <a:r>
              <a:rPr lang="tr-TR" sz="2000" dirty="0" smtClean="0"/>
              <a:t>/ </a:t>
            </a:r>
            <a:r>
              <a:rPr lang="tr-TR" sz="2000" dirty="0" err="1" smtClean="0"/>
              <a:t>e</a:t>
            </a:r>
            <a:r>
              <a:rPr lang="tr-TR" sz="2000" baseline="-25000" dirty="0" err="1" smtClean="0"/>
              <a:t>max</a:t>
            </a:r>
            <a:endParaRPr lang="tr-TR" sz="2000" baseline="-250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3DDAE-D573-47FF-BD30-A74C0C2676E5}" type="slidenum">
              <a:rPr lang="tr-TR"/>
              <a:pPr>
                <a:defRPr/>
              </a:pPr>
              <a:t>14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36107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68413"/>
            <a:ext cx="8153400" cy="43926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Bu bağıntılarda;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ç</a:t>
            </a:r>
            <a:r>
              <a:rPr lang="tr-TR" sz="2000" dirty="0" smtClean="0"/>
              <a:t>	: Çeki nominal gerilmesi [ N/mm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, N/cm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, </a:t>
            </a:r>
            <a:r>
              <a:rPr lang="tr-TR" sz="2000" dirty="0" err="1" smtClean="0"/>
              <a:t>daN</a:t>
            </a:r>
            <a:r>
              <a:rPr lang="tr-TR" sz="2000" dirty="0" smtClean="0"/>
              <a:t>/mm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, </a:t>
            </a:r>
            <a:r>
              <a:rPr lang="tr-TR" sz="2000" dirty="0" err="1" smtClean="0"/>
              <a:t>daN</a:t>
            </a:r>
            <a:r>
              <a:rPr lang="tr-TR" sz="2000" dirty="0" smtClean="0"/>
              <a:t>/cm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]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	: Basit nominal gerilmesi [ N/mm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, N/cm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, </a:t>
            </a:r>
            <a:r>
              <a:rPr lang="tr-TR" sz="2000" dirty="0" err="1" smtClean="0"/>
              <a:t>daN</a:t>
            </a:r>
            <a:r>
              <a:rPr lang="tr-TR" sz="2000" dirty="0" smtClean="0"/>
              <a:t>/mm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, </a:t>
            </a:r>
            <a:r>
              <a:rPr lang="tr-TR" sz="2000" dirty="0" err="1" smtClean="0"/>
              <a:t>daN</a:t>
            </a:r>
            <a:r>
              <a:rPr lang="tr-TR" sz="2000" dirty="0" smtClean="0"/>
              <a:t>/cm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]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F	: Çeki-bası ya da kesme kuvveti (N, </a:t>
            </a:r>
            <a:r>
              <a:rPr lang="tr-TR" sz="2000" dirty="0" err="1" smtClean="0"/>
              <a:t>daN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τ </a:t>
            </a:r>
            <a:r>
              <a:rPr lang="tr-TR" sz="2000" baseline="-25000" dirty="0" smtClean="0"/>
              <a:t>m</a:t>
            </a:r>
            <a:r>
              <a:rPr lang="tr-TR" sz="2000" dirty="0" smtClean="0"/>
              <a:t>	: Kesme nominal gerilmesi [N/mm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]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A	: Zorlanman kesitin alanı (mm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e</a:t>
            </a:r>
            <a:r>
              <a:rPr lang="tr-TR" sz="2000" dirty="0" smtClean="0"/>
              <a:t>	: Eğilme nominal gerilmesi (N/mm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),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2FF09-2B34-4A40-B698-A154086812FD}" type="slidenum">
              <a:rPr lang="tr-TR"/>
              <a:pPr>
                <a:defRPr/>
              </a:pPr>
              <a:t>15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14258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84313"/>
            <a:ext cx="8153400" cy="4176712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M</a:t>
            </a:r>
            <a:r>
              <a:rPr lang="tr-TR" sz="2000" baseline="-25000" dirty="0" smtClean="0"/>
              <a:t>e</a:t>
            </a:r>
            <a:r>
              <a:rPr lang="tr-TR" sz="2000" dirty="0" smtClean="0"/>
              <a:t>	: Eğilme momenti (</a:t>
            </a:r>
            <a:r>
              <a:rPr lang="tr-TR" sz="2000" dirty="0" err="1" smtClean="0"/>
              <a:t>Nmm</a:t>
            </a:r>
            <a:r>
              <a:rPr lang="tr-TR" sz="2000" dirty="0" smtClean="0"/>
              <a:t>, </a:t>
            </a:r>
            <a:r>
              <a:rPr lang="tr-TR" sz="2000" dirty="0" err="1" smtClean="0"/>
              <a:t>Ncm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W	: Eğilme direnç (mukavemet) moment (mm</a:t>
            </a:r>
            <a:r>
              <a:rPr lang="tr-TR" sz="2000" baseline="30000" dirty="0" smtClean="0"/>
              <a:t>3</a:t>
            </a:r>
            <a:r>
              <a:rPr lang="tr-TR" sz="2000" dirty="0" smtClean="0"/>
              <a:t>, cm</a:t>
            </a:r>
            <a:r>
              <a:rPr lang="tr-TR" sz="2000" baseline="30000" dirty="0" smtClean="0"/>
              <a:t>3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I	: Eylemsizlik (eğilme için atalet) momenti (mm</a:t>
            </a:r>
            <a:r>
              <a:rPr lang="tr-TR" sz="2000" baseline="30000" dirty="0" smtClean="0"/>
              <a:t>4</a:t>
            </a:r>
            <a:r>
              <a:rPr lang="tr-TR" sz="2000" dirty="0" smtClean="0"/>
              <a:t>, cm</a:t>
            </a:r>
            <a:r>
              <a:rPr lang="tr-TR" sz="2000" baseline="30000" dirty="0" smtClean="0"/>
              <a:t>4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℮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	: Eksenden en uzakta zorlanan lifin uzaklığı (mm, cm)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τ	: Burulma nominal gerilmesi (N/mm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err="1" smtClean="0"/>
              <a:t>M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	: Burulma momenti (</a:t>
            </a:r>
            <a:r>
              <a:rPr lang="tr-TR" sz="2000" dirty="0" err="1" smtClean="0"/>
              <a:t>Nmm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err="1" smtClean="0"/>
              <a:t>W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	: Burulma (kutupsal) direnç momenti (burulma için mukavemet momenti) (mm</a:t>
            </a:r>
            <a:r>
              <a:rPr lang="tr-TR" sz="2000" baseline="30000" dirty="0" smtClean="0"/>
              <a:t>3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err="1" smtClean="0"/>
              <a:t>I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	: Kutupsal eylemsizlik (burulma için atalet momenti) (mm</a:t>
            </a:r>
            <a:r>
              <a:rPr lang="tr-TR" sz="2000" baseline="30000" dirty="0" smtClean="0"/>
              <a:t>4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1A8062-E0B8-4E87-B21A-3652B5A2FABF}" type="slidenum">
              <a:rPr lang="tr-TR"/>
              <a:pPr>
                <a:defRPr/>
              </a:pPr>
              <a:t>16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09846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tr-TR" b="1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Zorlanma ve Yüklenme Şekilleri</a:t>
            </a:r>
            <a:r>
              <a:rPr lang="tr-TR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229600" cy="2574776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Bir eleman zaman içerisinde statik veya değişken biçimlerdeki kuvvet ve momentler ile yüklenir. 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Statik yüklenmeler sonucu doğan statik gerilmeler zaman içerisinde sabit kalan ya da çok az değişen gerilmelerdir. Değişken gerilmeler maksimum ve minimum değerler arasında periyodik değişen gerilmelerdir. 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14F2A-9A4A-4428-B1A5-AD2D3ACEEEB2}" type="slidenum">
              <a:rPr lang="tr-TR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32671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6238"/>
            <a:ext cx="8229600" cy="315118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Maksimum gerilme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ile ve minimum gerilme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 ile gösterilirse, ortalama gerilme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ve gerilme genişliği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,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= (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+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)/2     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= (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-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)/2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dirty="0" smtClean="0"/>
              <a:t>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Bağıntıları ile ifade edilir. Buna göre maksimum ve minimum gerilmeler,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+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  ve 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–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olur.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1D4DF-C4EA-4502-8193-887C7BE91E47}" type="slidenum">
              <a:rPr lang="tr-TR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04569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dinamik statik yüklenme ile ilgili görsel sonucu"/>
          <p:cNvPicPr>
            <a:picLocks noGrp="1"/>
          </p:cNvPicPr>
          <p:nvPr>
            <p:ph idx="1"/>
          </p:nvPr>
        </p:nvPicPr>
        <p:blipFill>
          <a:blip r:embed="rId2"/>
          <a:srcRect l="29757" t="25592"/>
          <a:stretch>
            <a:fillRect/>
          </a:stretch>
        </p:blipFill>
        <p:spPr bwMode="auto">
          <a:xfrm>
            <a:off x="714348" y="1142985"/>
            <a:ext cx="7429552" cy="5181616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95525"/>
            <a:ext cx="8229600" cy="20701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sz="2000" dirty="0" smtClean="0"/>
              <a:t>Değişken zorlamalar,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ortalama gerilme değerine bağlı olarak genel değişken (pozitif bölgede değişken;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≠ 0) ve tam değişken (alternatif bölgede değişken,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= 0) şeklinde olabilirler. </a:t>
            </a:r>
          </a:p>
          <a:p>
            <a:pPr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smtClean="0"/>
              <a:t>Bu durumda zorlanmalar; statik, genel değişken ve tam değişken şekillerinde olabilir.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79094-04BA-4039-8DE2-11A98067D6DA}" type="slidenum">
              <a:rPr lang="tr-TR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81323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28775"/>
            <a:ext cx="8153400" cy="381635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Statik zorlanmada;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= Sabit;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=O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Tam değişken zorlanmada;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= -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=0 ve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	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 Genel değişken zorlanmada ise;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≠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 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= (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+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) /2   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= (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-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)/2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000" dirty="0" smtClean="0"/>
              <a:t>                               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000" dirty="0" smtClean="0"/>
              <a:t>     olmaktadır.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86FC8-5179-4716-B280-9647A1E08D4F}" type="slidenum">
              <a:rPr lang="tr-TR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17396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6832"/>
            <a:ext cx="8229600" cy="3456384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smtClean="0"/>
              <a:t>Genel değişken zorlanmada, gerilme aynı bölgede sıfır ile maksimum arasında değişiyor ise, buna titreşimli zorlama denilmekte ve bu durumda;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min</a:t>
            </a:r>
            <a:r>
              <a:rPr lang="tr-TR" sz="2000" dirty="0" smtClean="0"/>
              <a:t> = 0;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/2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000" dirty="0" smtClean="0"/>
              <a:t>	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000" dirty="0" smtClean="0"/>
              <a:t>     yazılmaktadır.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059AC-CFFF-46B8-9377-4BE65A301C3C}" type="slidenum">
              <a:rPr lang="tr-TR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16078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76475"/>
            <a:ext cx="8229600" cy="259268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sz="2000" dirty="0" smtClean="0"/>
              <a:t>Çeki-basıya zorlanan bir elemanda, genel değişken zorlama sırf çekme (pozitif tekrar bölgesinde), sırf basma (negatif bölgede) yada çekme ağırlıklı, basma ağırlıklı olabilir.</a:t>
            </a:r>
          </a:p>
          <a:p>
            <a:pPr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smtClean="0"/>
              <a:t>Tam değişken zorlanmada ise basma ve çekme gerilmeleri eşit olmaktadır.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AC57F2-243D-43F5-A5EE-5A8C6BC88042}" type="slidenum">
              <a:rPr lang="tr-TR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28756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76475"/>
            <a:ext cx="8229600" cy="2214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sz="2000" dirty="0" smtClean="0"/>
              <a:t>Uygulamada bu durum iki şekilde ortaya çıkabilir.</a:t>
            </a:r>
          </a:p>
          <a:p>
            <a:pPr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smtClean="0"/>
              <a:t>Çeki çubuğu, ardışık olarak eşit miktarlarda çekiye ve basıya zorlanır.</a:t>
            </a:r>
          </a:p>
          <a:p>
            <a:pPr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smtClean="0"/>
              <a:t>Döner bir eleman eğilmeye zorlanır.</a:t>
            </a:r>
          </a:p>
          <a:p>
            <a:pPr eaLnBrk="1" hangingPunct="1"/>
            <a:endParaRPr lang="tr-TR" sz="20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D5460-7487-48A8-9F55-08953BE82267}" type="slidenum">
              <a:rPr lang="tr-TR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27966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</TotalTime>
  <Words>535</Words>
  <Application>Microsoft Office PowerPoint</Application>
  <PresentationFormat>Ekran Gösterisi (4:3)</PresentationFormat>
  <Paragraphs>140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Akış</vt:lpstr>
      <vt:lpstr>ZTM321  MAKİNE ELEMANLARI   3.hafta</vt:lpstr>
      <vt:lpstr>Zorlanma ve Yüklenme Şekilleri 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Nominal Gerilme</vt:lpstr>
      <vt:lpstr>Slayt 13</vt:lpstr>
      <vt:lpstr>Slayt 14</vt:lpstr>
      <vt:lpstr>Slayt 15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ACAR</dc:creator>
  <cp:lastModifiedBy>Ramazan ÖZTÜRK</cp:lastModifiedBy>
  <cp:revision>7</cp:revision>
  <dcterms:created xsi:type="dcterms:W3CDTF">2017-11-21T19:03:32Z</dcterms:created>
  <dcterms:modified xsi:type="dcterms:W3CDTF">2018-02-13T08:47:48Z</dcterms:modified>
</cp:coreProperties>
</file>