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58" r:id="rId3"/>
    <p:sldId id="259" r:id="rId4"/>
    <p:sldId id="277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8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0A2F-391A-41F5-AAE3-955B8FB5D773}" type="datetimeFigureOut">
              <a:rPr lang="tr-TR" smtClean="0"/>
              <a:pPr/>
              <a:t>13.02.2018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09A2-2B99-4599-8979-EE193400013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0A2F-391A-41F5-AAE3-955B8FB5D773}" type="datetimeFigureOut">
              <a:rPr lang="tr-TR" smtClean="0"/>
              <a:pPr/>
              <a:t>13.02.2018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09A2-2B99-4599-8979-EE193400013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0A2F-391A-41F5-AAE3-955B8FB5D773}" type="datetimeFigureOut">
              <a:rPr lang="tr-TR" smtClean="0"/>
              <a:pPr/>
              <a:t>13.02.2018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09A2-2B99-4599-8979-EE193400013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0A2F-391A-41F5-AAE3-955B8FB5D773}" type="datetimeFigureOut">
              <a:rPr lang="tr-TR" smtClean="0"/>
              <a:pPr/>
              <a:t>13.02.2018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09A2-2B99-4599-8979-EE193400013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0A2F-391A-41F5-AAE3-955B8FB5D773}" type="datetimeFigureOut">
              <a:rPr lang="tr-TR" smtClean="0"/>
              <a:pPr/>
              <a:t>13.02.2018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09A2-2B99-4599-8979-EE193400013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0A2F-391A-41F5-AAE3-955B8FB5D773}" type="datetimeFigureOut">
              <a:rPr lang="tr-TR" smtClean="0"/>
              <a:pPr/>
              <a:t>13.02.2018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09A2-2B99-4599-8979-EE193400013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0A2F-391A-41F5-AAE3-955B8FB5D773}" type="datetimeFigureOut">
              <a:rPr lang="tr-TR" smtClean="0"/>
              <a:pPr/>
              <a:t>13.02.2018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09A2-2B99-4599-8979-EE193400013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0A2F-391A-41F5-AAE3-955B8FB5D773}" type="datetimeFigureOut">
              <a:rPr lang="tr-TR" smtClean="0"/>
              <a:pPr/>
              <a:t>13.02.2018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09A2-2B99-4599-8979-EE193400013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0A2F-391A-41F5-AAE3-955B8FB5D773}" type="datetimeFigureOut">
              <a:rPr lang="tr-TR" smtClean="0"/>
              <a:pPr/>
              <a:t>13.02.2018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09A2-2B99-4599-8979-EE193400013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0A2F-391A-41F5-AAE3-955B8FB5D773}" type="datetimeFigureOut">
              <a:rPr lang="tr-TR" smtClean="0"/>
              <a:pPr/>
              <a:t>13.02.2018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09A2-2B99-4599-8979-EE193400013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0A2F-391A-41F5-AAE3-955B8FB5D773}" type="datetimeFigureOut">
              <a:rPr lang="tr-TR" smtClean="0"/>
              <a:pPr/>
              <a:t>13.02.2018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4709A2-2B99-4599-8979-EE193400013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500A2F-391A-41F5-AAE3-955B8FB5D773}" type="datetimeFigureOut">
              <a:rPr lang="tr-TR" smtClean="0"/>
              <a:pPr/>
              <a:t>13.02.2018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4709A2-2B99-4599-8979-EE1934000138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3447" y="714356"/>
            <a:ext cx="8229600" cy="3125778"/>
          </a:xfrm>
        </p:spPr>
        <p:txBody>
          <a:bodyPr>
            <a:normAutofit fontScale="90000"/>
          </a:bodyPr>
          <a:lstStyle/>
          <a:p>
            <a:pPr indent="0" algn="ctr"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ZTM321 </a:t>
            </a:r>
            <a:b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MAKİNE ELEMANLARI </a:t>
            </a:r>
            <a:b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3.hafta</a:t>
            </a:r>
            <a:endParaRPr lang="tr-TR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57356" y="4286256"/>
            <a:ext cx="5334000" cy="17526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endParaRPr lang="tr-TR" sz="3000" dirty="0" smtClean="0"/>
          </a:p>
          <a:p>
            <a:pPr eaLnBrk="1" hangingPunct="1">
              <a:spcBef>
                <a:spcPct val="0"/>
              </a:spcBef>
            </a:pPr>
            <a:r>
              <a:rPr lang="tr-TR" sz="3000" dirty="0" smtClean="0"/>
              <a:t>Prof. Dr. Ramazan ÖZTÜRK</a:t>
            </a:r>
          </a:p>
          <a:p>
            <a:pPr algn="l" eaLnBrk="1" hangingPunct="1">
              <a:spcBef>
                <a:spcPct val="0"/>
              </a:spcBef>
            </a:pPr>
            <a:endParaRPr lang="tr-TR" dirty="0" smtClean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A78AA4-A817-45CB-9250-D1581B4C0EAA}" type="slidenum">
              <a:rPr lang="tr-TR"/>
              <a:pPr>
                <a:defRPr/>
              </a:pPr>
              <a:t>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90700"/>
            <a:ext cx="8229600" cy="336708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tr-TR" sz="2000" dirty="0" smtClean="0">
                <a:latin typeface="Arial" charset="0"/>
              </a:rPr>
              <a:t>    </a:t>
            </a:r>
            <a:r>
              <a:rPr lang="tr-TR" sz="2000" dirty="0" smtClean="0"/>
              <a:t>Zorlanma biçimleri zorlanma faktörü R ile de ifade edilmekte ve,</a:t>
            </a:r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r-TR" sz="2000" dirty="0" smtClean="0"/>
              <a:t>R =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min</a:t>
            </a:r>
            <a:r>
              <a:rPr lang="tr-TR" sz="2000" dirty="0" smtClean="0"/>
              <a:t>/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max</a:t>
            </a:r>
            <a:endParaRPr lang="tr-TR" sz="2000" baseline="-25000" dirty="0" smtClean="0"/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tr-TR" sz="2000" dirty="0" smtClean="0">
                <a:latin typeface="Arial" charset="0"/>
              </a:rPr>
              <a:t>    </a:t>
            </a:r>
            <a:r>
              <a:rPr lang="tr-TR" sz="2000" dirty="0" smtClean="0"/>
              <a:t>olmaktadır. </a:t>
            </a:r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tr-TR" sz="2000" dirty="0" smtClean="0">
                <a:latin typeface="Arial" charset="0"/>
              </a:rPr>
              <a:t>    </a:t>
            </a:r>
            <a:r>
              <a:rPr lang="tr-TR" sz="2000" dirty="0" smtClean="0"/>
              <a:t>Buna göre;</a:t>
            </a:r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r-TR" sz="2000" dirty="0" smtClean="0"/>
              <a:t>Statik zorlanmada: R=1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r-TR" sz="2000" dirty="0" smtClean="0"/>
              <a:t>Genel değişken zorlanmada: +1&gt;R&gt;-1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r-TR" sz="2000" dirty="0" smtClean="0"/>
              <a:t>Tam değişken zorlanmada: R=-1</a:t>
            </a:r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tr-TR" sz="2000" dirty="0" smtClean="0">
                <a:latin typeface="Arial" charset="0"/>
              </a:rPr>
              <a:t>   </a:t>
            </a:r>
            <a:r>
              <a:rPr lang="tr-TR" sz="2000" dirty="0" smtClean="0"/>
              <a:t> olmaktadır. 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034F2-B3D3-435E-95CD-9628046DC7B2}" type="slidenum">
              <a:rPr lang="tr-TR"/>
              <a:pPr>
                <a:defRPr/>
              </a:pPr>
              <a:t>10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99950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163"/>
            <a:ext cx="8229600" cy="322262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tr-TR" sz="2000" dirty="0" smtClean="0"/>
              <a:t>Zorlanmalarda en tehlikeli faktör gerilmenin genliği (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g</a:t>
            </a:r>
            <a:r>
              <a:rPr lang="tr-TR" sz="2000" dirty="0" smtClean="0"/>
              <a:t>) olup, bunun değeri statik zorlanmada sıfır ve tam değişken zorlanmada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max</a:t>
            </a:r>
            <a:r>
              <a:rPr lang="tr-TR" sz="2000" dirty="0" smtClean="0"/>
              <a:t> olmaktadır. Zorlanmalarda gerilme için yazılan bağıntılar kuvvet ve momentler için de yazılabilir. </a:t>
            </a:r>
          </a:p>
          <a:p>
            <a:pPr eaLnBrk="1" hangingPunct="1"/>
            <a:endParaRPr lang="tr-TR" sz="2000" dirty="0" smtClean="0"/>
          </a:p>
          <a:p>
            <a:pPr marL="0" indent="0" eaLnBrk="1" hangingPunct="1">
              <a:buNone/>
            </a:pPr>
            <a:r>
              <a:rPr lang="tr-TR" sz="2000" dirty="0" smtClean="0"/>
              <a:t>Değişken kuvvet olarak alınırsa;</a:t>
            </a:r>
          </a:p>
          <a:p>
            <a:pPr eaLnBrk="1" hangingPunct="1"/>
            <a:endParaRPr lang="tr-TR" sz="2000" dirty="0" smtClean="0"/>
          </a:p>
          <a:p>
            <a:pPr marL="0" indent="0" eaLnBrk="1" hangingPunct="1">
              <a:buNone/>
            </a:pPr>
            <a:r>
              <a:rPr lang="tr-TR" sz="2000" dirty="0" err="1" smtClean="0"/>
              <a:t>F</a:t>
            </a:r>
            <a:r>
              <a:rPr lang="tr-TR" sz="2000" baseline="-25000" dirty="0" err="1" smtClean="0"/>
              <a:t>o</a:t>
            </a:r>
            <a:r>
              <a:rPr lang="tr-TR" sz="2000" dirty="0" smtClean="0"/>
              <a:t> = (</a:t>
            </a:r>
            <a:r>
              <a:rPr lang="tr-TR" sz="2000" dirty="0" err="1" smtClean="0"/>
              <a:t>F</a:t>
            </a:r>
            <a:r>
              <a:rPr lang="tr-TR" sz="2000" baseline="-25000" dirty="0" err="1" smtClean="0"/>
              <a:t>max</a:t>
            </a:r>
            <a:r>
              <a:rPr lang="tr-TR" sz="2000" dirty="0" smtClean="0"/>
              <a:t>+</a:t>
            </a:r>
            <a:r>
              <a:rPr lang="tr-TR" sz="2000" dirty="0" err="1" smtClean="0"/>
              <a:t>F</a:t>
            </a:r>
            <a:r>
              <a:rPr lang="tr-TR" sz="2000" baseline="-25000" dirty="0" err="1" smtClean="0"/>
              <a:t>min</a:t>
            </a:r>
            <a:r>
              <a:rPr lang="tr-TR" sz="2000" dirty="0" smtClean="0"/>
              <a:t>)/2 ve </a:t>
            </a:r>
            <a:r>
              <a:rPr lang="tr-TR" sz="2000" dirty="0" err="1" smtClean="0"/>
              <a:t>F</a:t>
            </a:r>
            <a:r>
              <a:rPr lang="tr-TR" sz="2000" baseline="-25000" dirty="0" err="1" smtClean="0"/>
              <a:t>g</a:t>
            </a:r>
            <a:r>
              <a:rPr lang="tr-TR" sz="2000" dirty="0" smtClean="0"/>
              <a:t> = ( </a:t>
            </a:r>
            <a:r>
              <a:rPr lang="tr-TR" sz="2000" dirty="0" err="1" smtClean="0"/>
              <a:t>F</a:t>
            </a:r>
            <a:r>
              <a:rPr lang="tr-TR" sz="2000" baseline="-25000" dirty="0" err="1" smtClean="0"/>
              <a:t>max</a:t>
            </a:r>
            <a:r>
              <a:rPr lang="tr-TR" sz="2000" dirty="0" smtClean="0"/>
              <a:t>+</a:t>
            </a:r>
            <a:r>
              <a:rPr lang="tr-TR" sz="2000" dirty="0" err="1" smtClean="0"/>
              <a:t>F</a:t>
            </a:r>
            <a:r>
              <a:rPr lang="tr-TR" sz="2000" baseline="-25000" dirty="0" err="1" smtClean="0"/>
              <a:t>min</a:t>
            </a:r>
            <a:r>
              <a:rPr lang="tr-TR" sz="2000" dirty="0" smtClean="0"/>
              <a:t>)/2</a:t>
            </a:r>
          </a:p>
          <a:p>
            <a:pPr eaLnBrk="1" hangingPunct="1"/>
            <a:endParaRPr lang="tr-TR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tr-TR" sz="2000" dirty="0" smtClean="0"/>
              <a:t>     olur. 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983F40-6D60-4D0D-B529-6649EB0494B7}" type="slidenum">
              <a:rPr lang="tr-TR"/>
              <a:pPr>
                <a:defRPr/>
              </a:pPr>
              <a:t>11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374678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838200" indent="-838200" eaLnBrk="1" fontAlgn="auto" hangingPunct="1">
              <a:spcAft>
                <a:spcPts val="0"/>
              </a:spcAft>
              <a:defRPr/>
            </a:pPr>
            <a:r>
              <a:rPr lang="tr-TR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Nominal </a:t>
            </a:r>
            <a:r>
              <a:rPr lang="tr-TR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Gerilme</a:t>
            </a:r>
            <a:endParaRPr lang="tr-TR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16113"/>
            <a:ext cx="8153400" cy="41052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tr-TR" sz="2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r-TR" sz="2000" dirty="0" smtClean="0"/>
              <a:t>Basit Gerilmeler: Basit gerilme, elemanın çekme (basma), kesme (veya makaslama), eğilme ve burulma yüklenme biçimlerinden birisi ile zorlanması ile ortaya çıkmaktadır. </a:t>
            </a:r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r-TR" sz="2000" dirty="0" smtClean="0"/>
              <a:t>Bu zorlanmalardaki nominal gerilmeler; </a:t>
            </a:r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tr-TR" sz="2000" dirty="0" smtClean="0">
                <a:latin typeface="Arial" charset="0"/>
              </a:rPr>
              <a:t>    </a:t>
            </a:r>
            <a:r>
              <a:rPr lang="tr-TR" sz="2000" dirty="0" smtClean="0"/>
              <a:t>Çekme ve basma için:</a:t>
            </a:r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tr-TR" sz="2000" dirty="0" smtClean="0">
                <a:latin typeface="Arial" charset="0"/>
              </a:rPr>
              <a:t>   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ç</a:t>
            </a:r>
            <a:r>
              <a:rPr lang="tr-TR" sz="2000" dirty="0" smtClean="0"/>
              <a:t> = F/A ;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b</a:t>
            </a:r>
            <a:r>
              <a:rPr lang="tr-TR" sz="2000" dirty="0" smtClean="0"/>
              <a:t> = - F/A       (2.15)</a:t>
            </a:r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r-TR" sz="2000" dirty="0" smtClean="0"/>
              <a:t>F: Çeki – bası kuvveti (N, </a:t>
            </a:r>
            <a:r>
              <a:rPr lang="tr-TR" sz="2000" dirty="0" err="1" smtClean="0"/>
              <a:t>daN</a:t>
            </a:r>
            <a:r>
              <a:rPr lang="tr-TR" sz="20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r-TR" sz="2000" dirty="0" smtClean="0"/>
              <a:t>A:Kesit alanı (mm</a:t>
            </a:r>
            <a:r>
              <a:rPr lang="tr-TR" sz="2000" baseline="30000" dirty="0" smtClean="0"/>
              <a:t>2</a:t>
            </a:r>
            <a:r>
              <a:rPr lang="tr-TR" sz="2000" dirty="0" smtClean="0"/>
              <a:t>, cm</a:t>
            </a:r>
            <a:r>
              <a:rPr lang="tr-TR" sz="2000" baseline="30000" dirty="0" smtClean="0"/>
              <a:t>2</a:t>
            </a:r>
            <a:r>
              <a:rPr lang="tr-TR" sz="2000" dirty="0" smtClean="0"/>
              <a:t>)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45CB43-4AD9-46C8-8E50-9155F87CD810}" type="slidenum">
              <a:rPr lang="tr-TR"/>
              <a:pPr>
                <a:defRPr/>
              </a:pPr>
              <a:t>12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089680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pull bending torsion ile ilgili görsel sonucu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071546"/>
            <a:ext cx="6858048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Dikdörtgen"/>
          <p:cNvSpPr/>
          <p:nvPr/>
        </p:nvSpPr>
        <p:spPr>
          <a:xfrm>
            <a:off x="1071538" y="5286388"/>
            <a:ext cx="6858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https://www.faa.gov/regulations.../aircraft/.../ama_ch01.pdf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25538"/>
            <a:ext cx="8153400" cy="475297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tr-TR" sz="2000" dirty="0" smtClean="0">
                <a:latin typeface="Arial" charset="0"/>
              </a:rPr>
              <a:t>    </a:t>
            </a:r>
            <a:r>
              <a:rPr lang="tr-TR" sz="2000" dirty="0" smtClean="0"/>
              <a:t>Kesme için;</a:t>
            </a:r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tr-TR" sz="2000" dirty="0" smtClean="0">
                <a:latin typeface="Arial" charset="0"/>
              </a:rPr>
              <a:t>   </a:t>
            </a:r>
            <a:r>
              <a:rPr lang="tr-TR" sz="2000" dirty="0" smtClean="0"/>
              <a:t>τ </a:t>
            </a:r>
            <a:r>
              <a:rPr lang="tr-TR" sz="2000" baseline="-25000" dirty="0" smtClean="0"/>
              <a:t>m</a:t>
            </a:r>
            <a:r>
              <a:rPr lang="tr-TR" sz="2000" dirty="0" smtClean="0"/>
              <a:t> = F/A</a:t>
            </a:r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r-TR" sz="2000" dirty="0" smtClean="0"/>
              <a:t>F:Kesme kuvveti (N)</a:t>
            </a:r>
            <a:endParaRPr lang="tr-TR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tr-TR" sz="2000" dirty="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r-TR" sz="2000" dirty="0" smtClean="0"/>
              <a:t>A:Kesilmeye zorlanan kesit alanı</a:t>
            </a:r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tr-TR" sz="2000" dirty="0" smtClean="0">
                <a:latin typeface="Arial" charset="0"/>
              </a:rPr>
              <a:t>   </a:t>
            </a:r>
            <a:r>
              <a:rPr lang="tr-TR" sz="2000" dirty="0" smtClean="0"/>
              <a:t>Eğilme için;</a:t>
            </a:r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tr-TR" sz="2000" dirty="0" smtClean="0">
                <a:latin typeface="Arial" charset="0"/>
              </a:rPr>
              <a:t>  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e</a:t>
            </a:r>
            <a:r>
              <a:rPr lang="tr-TR" sz="2000" dirty="0" smtClean="0"/>
              <a:t> = M</a:t>
            </a:r>
            <a:r>
              <a:rPr lang="tr-TR" sz="2000" baseline="-25000" dirty="0" smtClean="0"/>
              <a:t>e</a:t>
            </a:r>
            <a:r>
              <a:rPr lang="tr-TR" sz="2000" dirty="0" smtClean="0"/>
              <a:t>/W</a:t>
            </a:r>
            <a:endParaRPr lang="tr-TR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tr-TR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tr-TR" sz="2000" dirty="0" smtClean="0">
                <a:latin typeface="Arial" charset="0"/>
              </a:rPr>
              <a:t>   </a:t>
            </a:r>
            <a:r>
              <a:rPr lang="tr-TR" sz="2000" dirty="0" smtClean="0"/>
              <a:t>W = I/</a:t>
            </a:r>
            <a:r>
              <a:rPr lang="tr-TR" sz="2000" dirty="0" err="1" smtClean="0"/>
              <a:t>e</a:t>
            </a:r>
            <a:r>
              <a:rPr lang="tr-TR" sz="2000" baseline="-25000" dirty="0" err="1" smtClean="0"/>
              <a:t>max</a:t>
            </a:r>
            <a:endParaRPr lang="tr-TR" sz="2000" baseline="-25000" dirty="0" smtClean="0"/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r-TR" sz="2000" dirty="0" smtClean="0"/>
              <a:t>Burulma için;</a:t>
            </a:r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tr-TR" sz="2000" dirty="0" smtClean="0">
                <a:latin typeface="Arial" charset="0"/>
              </a:rPr>
              <a:t>    </a:t>
            </a:r>
            <a:r>
              <a:rPr lang="tr-TR" sz="2000" dirty="0" smtClean="0"/>
              <a:t>τ = </a:t>
            </a:r>
            <a:r>
              <a:rPr lang="tr-TR" sz="2000" dirty="0" err="1" smtClean="0"/>
              <a:t>M</a:t>
            </a:r>
            <a:r>
              <a:rPr lang="tr-TR" sz="2000" baseline="-25000" dirty="0" err="1" smtClean="0"/>
              <a:t>b</a:t>
            </a:r>
            <a:r>
              <a:rPr lang="tr-TR" sz="2000" dirty="0" smtClean="0"/>
              <a:t>/</a:t>
            </a:r>
            <a:r>
              <a:rPr lang="tr-TR" sz="2000" dirty="0" err="1" smtClean="0"/>
              <a:t>W</a:t>
            </a:r>
            <a:r>
              <a:rPr lang="tr-TR" sz="2000" baseline="-25000" dirty="0" err="1" smtClean="0"/>
              <a:t>p</a:t>
            </a:r>
            <a:endParaRPr lang="tr-TR" sz="2000" baseline="-25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tr-TR" sz="2000" baseline="-25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tr-TR" sz="2000" dirty="0" smtClean="0">
                <a:latin typeface="Arial" charset="0"/>
              </a:rPr>
              <a:t>    </a:t>
            </a:r>
            <a:r>
              <a:rPr lang="tr-TR" sz="2000" dirty="0" err="1" smtClean="0"/>
              <a:t>W</a:t>
            </a:r>
            <a:r>
              <a:rPr lang="tr-TR" sz="2000" baseline="-25000" dirty="0" err="1" smtClean="0"/>
              <a:t>p</a:t>
            </a:r>
            <a:r>
              <a:rPr lang="tr-TR" sz="2000" dirty="0" smtClean="0"/>
              <a:t> = </a:t>
            </a:r>
            <a:r>
              <a:rPr lang="tr-TR" sz="2000" dirty="0" err="1" smtClean="0"/>
              <a:t>I</a:t>
            </a:r>
            <a:r>
              <a:rPr lang="tr-TR" sz="2000" baseline="-25000" dirty="0" err="1" smtClean="0"/>
              <a:t>p</a:t>
            </a:r>
            <a:r>
              <a:rPr lang="tr-TR" sz="2000" dirty="0" smtClean="0"/>
              <a:t>/ </a:t>
            </a:r>
            <a:r>
              <a:rPr lang="tr-TR" sz="2000" dirty="0" err="1" smtClean="0"/>
              <a:t>e</a:t>
            </a:r>
            <a:r>
              <a:rPr lang="tr-TR" sz="2000" baseline="-25000" dirty="0" err="1" smtClean="0"/>
              <a:t>max</a:t>
            </a:r>
            <a:endParaRPr lang="tr-TR" sz="2000" baseline="-25000" dirty="0" smtClean="0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D3DDAE-D573-47FF-BD30-A74C0C2676E5}" type="slidenum">
              <a:rPr lang="tr-TR"/>
              <a:pPr>
                <a:defRPr/>
              </a:pPr>
              <a:t>14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36107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68413"/>
            <a:ext cx="8153400" cy="43926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tr-TR" sz="2000" dirty="0" smtClean="0">
                <a:latin typeface="Arial" charset="0"/>
              </a:rPr>
              <a:t>    </a:t>
            </a:r>
            <a:r>
              <a:rPr lang="tr-TR" sz="2000" dirty="0" smtClean="0"/>
              <a:t>Bu bağıntılarda;</a:t>
            </a:r>
          </a:p>
          <a:p>
            <a:pPr eaLnBrk="1" hangingPunct="1">
              <a:lnSpc>
                <a:spcPct val="90000"/>
              </a:lnSpc>
            </a:pPr>
            <a:endParaRPr lang="tr-TR" sz="20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tr-TR" sz="2000" dirty="0" err="1" smtClean="0"/>
              <a:t>σ</a:t>
            </a:r>
            <a:r>
              <a:rPr lang="tr-TR" sz="2000" baseline="-25000" dirty="0" err="1" smtClean="0"/>
              <a:t>ç</a:t>
            </a:r>
            <a:r>
              <a:rPr lang="tr-TR" sz="2000" dirty="0" smtClean="0"/>
              <a:t>	: Çeki nominal gerilmesi [ N/mm</a:t>
            </a:r>
            <a:r>
              <a:rPr lang="tr-TR" sz="2000" baseline="30000" dirty="0" smtClean="0"/>
              <a:t>2</a:t>
            </a:r>
            <a:r>
              <a:rPr lang="tr-TR" sz="2000" dirty="0" smtClean="0"/>
              <a:t>, N/cm</a:t>
            </a:r>
            <a:r>
              <a:rPr lang="tr-TR" sz="2000" baseline="30000" dirty="0" smtClean="0"/>
              <a:t>2</a:t>
            </a:r>
            <a:r>
              <a:rPr lang="tr-TR" sz="2000" dirty="0" smtClean="0"/>
              <a:t>, </a:t>
            </a:r>
            <a:r>
              <a:rPr lang="tr-TR" sz="2000" dirty="0" err="1" smtClean="0"/>
              <a:t>daN</a:t>
            </a:r>
            <a:r>
              <a:rPr lang="tr-TR" sz="2000" dirty="0" smtClean="0"/>
              <a:t>/mm</a:t>
            </a:r>
            <a:r>
              <a:rPr lang="tr-TR" sz="2000" baseline="30000" dirty="0" smtClean="0"/>
              <a:t>2</a:t>
            </a:r>
            <a:r>
              <a:rPr lang="tr-TR" sz="2000" dirty="0" smtClean="0"/>
              <a:t>, </a:t>
            </a:r>
            <a:r>
              <a:rPr lang="tr-TR" sz="2000" dirty="0" err="1" smtClean="0"/>
              <a:t>daN</a:t>
            </a:r>
            <a:r>
              <a:rPr lang="tr-TR" sz="2000" dirty="0" smtClean="0"/>
              <a:t>/cm</a:t>
            </a:r>
            <a:r>
              <a:rPr lang="tr-TR" sz="2000" baseline="30000" dirty="0" smtClean="0"/>
              <a:t>2</a:t>
            </a:r>
            <a:r>
              <a:rPr lang="tr-TR" sz="2000" dirty="0" smtClean="0"/>
              <a:t>]</a:t>
            </a:r>
          </a:p>
          <a:p>
            <a:pPr eaLnBrk="1" hangingPunct="1">
              <a:lnSpc>
                <a:spcPct val="90000"/>
              </a:lnSpc>
            </a:pPr>
            <a:endParaRPr lang="tr-TR" sz="20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tr-TR" sz="2000" dirty="0" err="1" smtClean="0"/>
              <a:t>σ</a:t>
            </a:r>
            <a:r>
              <a:rPr lang="tr-TR" sz="2000" baseline="-25000" dirty="0" err="1" smtClean="0"/>
              <a:t>b</a:t>
            </a:r>
            <a:r>
              <a:rPr lang="tr-TR" sz="2000" dirty="0" smtClean="0"/>
              <a:t>	: Basit nominal gerilmesi [ N/mm</a:t>
            </a:r>
            <a:r>
              <a:rPr lang="tr-TR" sz="2000" baseline="30000" dirty="0" smtClean="0"/>
              <a:t>2</a:t>
            </a:r>
            <a:r>
              <a:rPr lang="tr-TR" sz="2000" dirty="0" smtClean="0"/>
              <a:t>, N/cm</a:t>
            </a:r>
            <a:r>
              <a:rPr lang="tr-TR" sz="2000" baseline="30000" dirty="0" smtClean="0"/>
              <a:t>2</a:t>
            </a:r>
            <a:r>
              <a:rPr lang="tr-TR" sz="2000" dirty="0" smtClean="0"/>
              <a:t>, </a:t>
            </a:r>
            <a:r>
              <a:rPr lang="tr-TR" sz="2000" dirty="0" err="1" smtClean="0"/>
              <a:t>daN</a:t>
            </a:r>
            <a:r>
              <a:rPr lang="tr-TR" sz="2000" dirty="0" smtClean="0"/>
              <a:t>/mm</a:t>
            </a:r>
            <a:r>
              <a:rPr lang="tr-TR" sz="2000" baseline="30000" dirty="0" smtClean="0"/>
              <a:t>2</a:t>
            </a:r>
            <a:r>
              <a:rPr lang="tr-TR" sz="2000" dirty="0" smtClean="0"/>
              <a:t>, </a:t>
            </a:r>
            <a:r>
              <a:rPr lang="tr-TR" sz="2000" dirty="0" err="1" smtClean="0"/>
              <a:t>daN</a:t>
            </a:r>
            <a:r>
              <a:rPr lang="tr-TR" sz="2000" dirty="0" smtClean="0"/>
              <a:t>/cm</a:t>
            </a:r>
            <a:r>
              <a:rPr lang="tr-TR" sz="2000" baseline="30000" dirty="0" smtClean="0"/>
              <a:t>2</a:t>
            </a:r>
            <a:r>
              <a:rPr lang="tr-TR" sz="2000" dirty="0" smtClean="0"/>
              <a:t>]</a:t>
            </a:r>
          </a:p>
          <a:p>
            <a:pPr eaLnBrk="1" hangingPunct="1">
              <a:lnSpc>
                <a:spcPct val="90000"/>
              </a:lnSpc>
            </a:pPr>
            <a:endParaRPr lang="tr-TR" sz="20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tr-TR" sz="2000" dirty="0" smtClean="0"/>
              <a:t>F	: Çeki-bası ya da kesme kuvveti (N, </a:t>
            </a:r>
            <a:r>
              <a:rPr lang="tr-TR" sz="2000" dirty="0" err="1" smtClean="0"/>
              <a:t>daN</a:t>
            </a:r>
            <a:r>
              <a:rPr lang="tr-TR" sz="20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endParaRPr lang="tr-TR" sz="20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tr-TR" sz="2000" dirty="0" smtClean="0"/>
              <a:t>τ </a:t>
            </a:r>
            <a:r>
              <a:rPr lang="tr-TR" sz="2000" baseline="-25000" dirty="0" smtClean="0"/>
              <a:t>m</a:t>
            </a:r>
            <a:r>
              <a:rPr lang="tr-TR" sz="2000" dirty="0" smtClean="0"/>
              <a:t>	: Kesme nominal gerilmesi [N/mm</a:t>
            </a:r>
            <a:r>
              <a:rPr lang="tr-TR" sz="2000" baseline="30000" dirty="0" smtClean="0"/>
              <a:t>2</a:t>
            </a:r>
            <a:r>
              <a:rPr lang="tr-TR" sz="2000" dirty="0" smtClean="0"/>
              <a:t>]</a:t>
            </a:r>
          </a:p>
          <a:p>
            <a:pPr eaLnBrk="1" hangingPunct="1">
              <a:lnSpc>
                <a:spcPct val="90000"/>
              </a:lnSpc>
            </a:pPr>
            <a:endParaRPr lang="tr-TR" sz="20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tr-TR" sz="2000" dirty="0" smtClean="0"/>
              <a:t>A	: Zorlanman kesitin alanı (mm</a:t>
            </a:r>
            <a:r>
              <a:rPr lang="tr-TR" sz="2000" baseline="30000" dirty="0" smtClean="0"/>
              <a:t>2</a:t>
            </a:r>
            <a:r>
              <a:rPr lang="tr-TR" sz="20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endParaRPr lang="tr-TR" sz="20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tr-TR" sz="2000" dirty="0" err="1" smtClean="0"/>
              <a:t>σ</a:t>
            </a:r>
            <a:r>
              <a:rPr lang="tr-TR" sz="2000" baseline="-25000" dirty="0" err="1" smtClean="0"/>
              <a:t>e</a:t>
            </a:r>
            <a:r>
              <a:rPr lang="tr-TR" sz="2000" dirty="0" smtClean="0"/>
              <a:t>	: Eğilme nominal gerilmesi (N/mm</a:t>
            </a:r>
            <a:r>
              <a:rPr lang="tr-TR" sz="2000" baseline="30000" dirty="0" smtClean="0"/>
              <a:t>2</a:t>
            </a:r>
            <a:r>
              <a:rPr lang="tr-TR" sz="2000" dirty="0" smtClean="0"/>
              <a:t>),</a:t>
            </a:r>
          </a:p>
          <a:p>
            <a:pPr eaLnBrk="1" hangingPunct="1">
              <a:lnSpc>
                <a:spcPct val="90000"/>
              </a:lnSpc>
            </a:pPr>
            <a:endParaRPr lang="tr-TR" sz="2000" dirty="0" smtClean="0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2FF09-2B34-4A40-B698-A154086812FD}" type="slidenum">
              <a:rPr lang="tr-TR"/>
              <a:pPr>
                <a:defRPr/>
              </a:pPr>
              <a:t>15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14258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84313"/>
            <a:ext cx="8153400" cy="4176712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tr-TR" sz="2000" dirty="0" smtClean="0"/>
              <a:t>M</a:t>
            </a:r>
            <a:r>
              <a:rPr lang="tr-TR" sz="2000" baseline="-25000" dirty="0" smtClean="0"/>
              <a:t>e</a:t>
            </a:r>
            <a:r>
              <a:rPr lang="tr-TR" sz="2000" dirty="0" smtClean="0"/>
              <a:t>	: Eğilme momenti (</a:t>
            </a:r>
            <a:r>
              <a:rPr lang="tr-TR" sz="2000" dirty="0" err="1" smtClean="0"/>
              <a:t>Nmm</a:t>
            </a:r>
            <a:r>
              <a:rPr lang="tr-TR" sz="2000" dirty="0" smtClean="0"/>
              <a:t>, </a:t>
            </a:r>
            <a:r>
              <a:rPr lang="tr-TR" sz="2000" dirty="0" err="1" smtClean="0"/>
              <a:t>Ncm</a:t>
            </a:r>
            <a:r>
              <a:rPr lang="tr-TR" sz="20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r-TR" sz="2000" dirty="0" smtClean="0"/>
              <a:t>W	: Eğilme direnç (mukavemet) moment (mm</a:t>
            </a:r>
            <a:r>
              <a:rPr lang="tr-TR" sz="2000" baseline="30000" dirty="0" smtClean="0"/>
              <a:t>3</a:t>
            </a:r>
            <a:r>
              <a:rPr lang="tr-TR" sz="2000" dirty="0" smtClean="0"/>
              <a:t>, cm</a:t>
            </a:r>
            <a:r>
              <a:rPr lang="tr-TR" sz="2000" baseline="30000" dirty="0" smtClean="0"/>
              <a:t>3</a:t>
            </a:r>
            <a:r>
              <a:rPr lang="tr-TR" sz="20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r-TR" sz="2000" dirty="0" smtClean="0"/>
              <a:t>I	: Eylemsizlik (eğilme için atalet) momenti (mm</a:t>
            </a:r>
            <a:r>
              <a:rPr lang="tr-TR" sz="2000" baseline="30000" dirty="0" smtClean="0"/>
              <a:t>4</a:t>
            </a:r>
            <a:r>
              <a:rPr lang="tr-TR" sz="2000" dirty="0" smtClean="0"/>
              <a:t>, cm</a:t>
            </a:r>
            <a:r>
              <a:rPr lang="tr-TR" sz="2000" baseline="30000" dirty="0" smtClean="0"/>
              <a:t>4</a:t>
            </a:r>
            <a:r>
              <a:rPr lang="tr-TR" sz="20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r-TR" sz="2000" dirty="0" smtClean="0"/>
              <a:t>℮</a:t>
            </a:r>
            <a:r>
              <a:rPr lang="tr-TR" sz="2000" baseline="-25000" dirty="0" err="1" smtClean="0"/>
              <a:t>max</a:t>
            </a:r>
            <a:r>
              <a:rPr lang="tr-TR" sz="2000" dirty="0" smtClean="0"/>
              <a:t>	: Eksenden en uzakta zorlanan lifin uzaklığı (mm, cm)</a:t>
            </a:r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r-TR" sz="2000" dirty="0" smtClean="0"/>
              <a:t>τ	: Burulma nominal gerilmesi (N/mm</a:t>
            </a:r>
            <a:r>
              <a:rPr lang="tr-TR" sz="2000" baseline="30000" dirty="0" smtClean="0"/>
              <a:t>2</a:t>
            </a:r>
            <a:r>
              <a:rPr lang="tr-TR" sz="20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r-TR" sz="2000" dirty="0" err="1" smtClean="0"/>
              <a:t>M</a:t>
            </a:r>
            <a:r>
              <a:rPr lang="tr-TR" sz="2000" baseline="-25000" dirty="0" err="1" smtClean="0"/>
              <a:t>b</a:t>
            </a:r>
            <a:r>
              <a:rPr lang="tr-TR" sz="2000" dirty="0" smtClean="0"/>
              <a:t>	: Burulma momenti (</a:t>
            </a:r>
            <a:r>
              <a:rPr lang="tr-TR" sz="2000" dirty="0" err="1" smtClean="0"/>
              <a:t>Nmm</a:t>
            </a:r>
            <a:r>
              <a:rPr lang="tr-TR" sz="20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r-TR" sz="2000" dirty="0" err="1" smtClean="0"/>
              <a:t>W</a:t>
            </a:r>
            <a:r>
              <a:rPr lang="tr-TR" sz="2000" baseline="-25000" dirty="0" err="1" smtClean="0"/>
              <a:t>b</a:t>
            </a:r>
            <a:r>
              <a:rPr lang="tr-TR" sz="2000" dirty="0" smtClean="0"/>
              <a:t>	: Burulma (kutupsal) direnç momenti (burulma için mukavemet momenti) (mm</a:t>
            </a:r>
            <a:r>
              <a:rPr lang="tr-TR" sz="2000" baseline="30000" dirty="0" smtClean="0"/>
              <a:t>3</a:t>
            </a:r>
            <a:r>
              <a:rPr lang="tr-TR" sz="20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r-TR" sz="2000" dirty="0" err="1" smtClean="0"/>
              <a:t>I</a:t>
            </a:r>
            <a:r>
              <a:rPr lang="tr-TR" sz="2000" baseline="-25000" dirty="0" err="1" smtClean="0"/>
              <a:t>b</a:t>
            </a:r>
            <a:r>
              <a:rPr lang="tr-TR" sz="2000" dirty="0" smtClean="0"/>
              <a:t>	: Kutupsal eylemsizlik (burulma için atalet momenti) (mm</a:t>
            </a:r>
            <a:r>
              <a:rPr lang="tr-TR" sz="2000" baseline="30000" dirty="0" smtClean="0"/>
              <a:t>4</a:t>
            </a:r>
            <a:r>
              <a:rPr lang="tr-TR" sz="20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1A8062-E0B8-4E87-B21A-3652B5A2FABF}" type="slidenum">
              <a:rPr lang="tr-TR"/>
              <a:pPr>
                <a:defRPr/>
              </a:pPr>
              <a:t>16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809846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tr-TR" b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Zorlanma ve Yüklenme Şekilleri</a:t>
            </a:r>
            <a:r>
              <a:rPr lang="tr-TR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38400"/>
            <a:ext cx="8229600" cy="2574776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tr-TR" sz="2000" dirty="0" smtClean="0"/>
              <a:t>Bir eleman zaman içerisinde statik veya değişken biçimlerdeki kuvvet ve momentler ile yüklenir. </a:t>
            </a:r>
          </a:p>
          <a:p>
            <a:pPr eaLnBrk="1" hangingPunct="1">
              <a:lnSpc>
                <a:spcPct val="90000"/>
              </a:lnSpc>
            </a:pPr>
            <a:endParaRPr lang="tr-TR" sz="20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tr-TR" sz="2000" dirty="0" smtClean="0"/>
              <a:t>Statik yüklenmeler sonucu doğan statik gerilmeler zaman içerisinde sabit kalan ya da çok az değişen gerilmelerdir. Değişken gerilmeler maksimum ve minimum değerler arasında periyodik değişen gerilmelerdir. 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14F2A-9A4A-4428-B1A5-AD2D3ACEEEB2}" type="slidenum">
              <a:rPr lang="tr-TR"/>
              <a:pPr>
                <a:defRPr/>
              </a:pPr>
              <a:t>2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532671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46238"/>
            <a:ext cx="8229600" cy="3151187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tr-TR" sz="2000" dirty="0" smtClean="0"/>
              <a:t>Maksimum gerilme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max</a:t>
            </a:r>
            <a:r>
              <a:rPr lang="tr-TR" sz="2000" dirty="0" smtClean="0"/>
              <a:t> ile ve minimum gerilme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min</a:t>
            </a:r>
            <a:r>
              <a:rPr lang="tr-TR" sz="2000" dirty="0" smtClean="0"/>
              <a:t> ile gösterilirse, ortalama gerilme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o</a:t>
            </a:r>
            <a:r>
              <a:rPr lang="tr-TR" sz="2000" dirty="0" smtClean="0"/>
              <a:t> ve gerilme genişliği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g</a:t>
            </a:r>
            <a:r>
              <a:rPr lang="tr-TR" sz="2000" dirty="0" smtClean="0"/>
              <a:t>,</a:t>
            </a:r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r-TR" sz="2000" dirty="0" err="1" smtClean="0"/>
              <a:t>σ</a:t>
            </a:r>
            <a:r>
              <a:rPr lang="tr-TR" sz="2000" baseline="-25000" dirty="0" err="1" smtClean="0"/>
              <a:t>o</a:t>
            </a:r>
            <a:r>
              <a:rPr lang="tr-TR" sz="2000" dirty="0" smtClean="0"/>
              <a:t> = (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max</a:t>
            </a:r>
            <a:r>
              <a:rPr lang="tr-TR" sz="2000" dirty="0" smtClean="0"/>
              <a:t>+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min</a:t>
            </a:r>
            <a:r>
              <a:rPr lang="tr-TR" sz="2000" dirty="0" smtClean="0"/>
              <a:t>)/2     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g</a:t>
            </a:r>
            <a:r>
              <a:rPr lang="tr-TR" sz="2000" dirty="0" smtClean="0"/>
              <a:t> = (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max</a:t>
            </a:r>
            <a:r>
              <a:rPr lang="tr-TR" sz="2000" dirty="0" smtClean="0"/>
              <a:t>-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min</a:t>
            </a:r>
            <a:r>
              <a:rPr lang="tr-TR" sz="2000" dirty="0" smtClean="0"/>
              <a:t>)/2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000" dirty="0" smtClean="0"/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r-TR" sz="2000" dirty="0" smtClean="0"/>
              <a:t>Bağıntıları ile ifade edilir. Buna göre maksimum ve minimum gerilmeler,</a:t>
            </a:r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r-TR" sz="2000" dirty="0" err="1" smtClean="0"/>
              <a:t>σ</a:t>
            </a:r>
            <a:r>
              <a:rPr lang="tr-TR" sz="2000" baseline="-25000" dirty="0" err="1" smtClean="0"/>
              <a:t>max</a:t>
            </a:r>
            <a:r>
              <a:rPr lang="tr-TR" sz="2000" dirty="0" smtClean="0"/>
              <a:t> =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o</a:t>
            </a:r>
            <a:r>
              <a:rPr lang="tr-TR" sz="2000" dirty="0" smtClean="0"/>
              <a:t> +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g</a:t>
            </a:r>
            <a:r>
              <a:rPr lang="tr-TR" sz="2000" dirty="0" smtClean="0"/>
              <a:t>   ve 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min</a:t>
            </a:r>
            <a:r>
              <a:rPr lang="tr-TR" sz="2000" dirty="0" smtClean="0"/>
              <a:t> =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o</a:t>
            </a:r>
            <a:r>
              <a:rPr lang="tr-TR" sz="2000" dirty="0" smtClean="0"/>
              <a:t> –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g</a:t>
            </a:r>
            <a:endParaRPr lang="tr-TR" sz="2000" dirty="0" smtClean="0"/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r-TR" sz="2000" dirty="0" smtClean="0"/>
              <a:t>olur. 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71D4DF-C4EA-4502-8193-887C7BE91E47}" type="slidenum">
              <a:rPr lang="tr-TR"/>
              <a:pPr>
                <a:defRPr/>
              </a:pPr>
              <a:t>3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904569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dinamik statik yüklenme ile ilgili görsel sonucu"/>
          <p:cNvPicPr>
            <a:picLocks noGrp="1"/>
          </p:cNvPicPr>
          <p:nvPr>
            <p:ph idx="1"/>
          </p:nvPr>
        </p:nvPicPr>
        <p:blipFill>
          <a:blip r:embed="rId2"/>
          <a:srcRect l="29757" t="25592"/>
          <a:stretch>
            <a:fillRect/>
          </a:stretch>
        </p:blipFill>
        <p:spPr bwMode="auto">
          <a:xfrm>
            <a:off x="714348" y="1142985"/>
            <a:ext cx="7429552" cy="518161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95525"/>
            <a:ext cx="8229600" cy="20701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tr-TR" sz="2000" dirty="0" smtClean="0"/>
              <a:t>Değişken zorlamalar,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o</a:t>
            </a:r>
            <a:r>
              <a:rPr lang="tr-TR" sz="2000" dirty="0" smtClean="0"/>
              <a:t> ortalama gerilme değerine bağlı olarak genel değişken (pozitif bölgede değişken;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o</a:t>
            </a:r>
            <a:r>
              <a:rPr lang="tr-TR" sz="2000" dirty="0" smtClean="0"/>
              <a:t> ≠ 0) ve tam değişken (alternatif bölgede değişken,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o</a:t>
            </a:r>
            <a:r>
              <a:rPr lang="tr-TR" sz="2000" dirty="0" smtClean="0"/>
              <a:t> = 0) şeklinde olabilirler. </a:t>
            </a:r>
          </a:p>
          <a:p>
            <a:pPr eaLnBrk="1" hangingPunct="1"/>
            <a:endParaRPr lang="tr-TR" sz="2000" dirty="0" smtClean="0"/>
          </a:p>
          <a:p>
            <a:pPr marL="0" indent="0" eaLnBrk="1" hangingPunct="1">
              <a:buNone/>
            </a:pPr>
            <a:r>
              <a:rPr lang="tr-TR" sz="2000" dirty="0" smtClean="0"/>
              <a:t>Bu durumda zorlanmalar; statik, genel değişken ve tam değişken şekillerinde olabilir.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79094-04BA-4039-8DE2-11A98067D6DA}" type="slidenum">
              <a:rPr lang="tr-TR"/>
              <a:pPr>
                <a:defRPr/>
              </a:pPr>
              <a:t>5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181323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28775"/>
            <a:ext cx="8153400" cy="381635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tr-TR" sz="2000" dirty="0" smtClean="0"/>
              <a:t>Statik zorlanmada;</a:t>
            </a:r>
          </a:p>
          <a:p>
            <a:pPr eaLnBrk="1" hangingPunct="1">
              <a:lnSpc>
                <a:spcPct val="90000"/>
              </a:lnSpc>
            </a:pPr>
            <a:endParaRPr lang="tr-TR" sz="20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tr-TR" sz="2000" dirty="0" err="1" smtClean="0"/>
              <a:t>σ</a:t>
            </a:r>
            <a:r>
              <a:rPr lang="tr-TR" sz="2000" baseline="-25000" dirty="0" err="1" smtClean="0"/>
              <a:t>max</a:t>
            </a:r>
            <a:r>
              <a:rPr lang="tr-TR" sz="2000" dirty="0" smtClean="0"/>
              <a:t> =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min</a:t>
            </a:r>
            <a:r>
              <a:rPr lang="tr-TR" sz="2000" dirty="0" smtClean="0"/>
              <a:t>;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o</a:t>
            </a:r>
            <a:r>
              <a:rPr lang="tr-TR" sz="2000" dirty="0" smtClean="0"/>
              <a:t> =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max</a:t>
            </a:r>
            <a:r>
              <a:rPr lang="tr-TR" sz="2000" dirty="0" smtClean="0"/>
              <a:t> = Sabit;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g</a:t>
            </a:r>
            <a:r>
              <a:rPr lang="tr-TR" sz="2000" dirty="0" smtClean="0"/>
              <a:t> =O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tr-TR" sz="2000" dirty="0" smtClean="0"/>
              <a:t>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tr-TR" sz="2000" dirty="0" smtClean="0"/>
              <a:t>Tam değişken zorlanmada;</a:t>
            </a:r>
          </a:p>
          <a:p>
            <a:pPr eaLnBrk="1" hangingPunct="1">
              <a:lnSpc>
                <a:spcPct val="90000"/>
              </a:lnSpc>
            </a:pPr>
            <a:endParaRPr lang="tr-TR" sz="20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tr-TR" sz="2000" dirty="0" err="1" smtClean="0"/>
              <a:t>σ</a:t>
            </a:r>
            <a:r>
              <a:rPr lang="tr-TR" sz="2000" baseline="-25000" dirty="0" err="1" smtClean="0"/>
              <a:t>max</a:t>
            </a:r>
            <a:r>
              <a:rPr lang="tr-TR" sz="2000" dirty="0" smtClean="0"/>
              <a:t> = -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min</a:t>
            </a:r>
            <a:r>
              <a:rPr lang="tr-TR" sz="2000" dirty="0" smtClean="0"/>
              <a:t>;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o</a:t>
            </a:r>
            <a:r>
              <a:rPr lang="tr-TR" sz="2000" dirty="0" smtClean="0"/>
              <a:t> =0 ve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g</a:t>
            </a:r>
            <a:r>
              <a:rPr lang="tr-TR" sz="2000" dirty="0" smtClean="0"/>
              <a:t> =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max</a:t>
            </a:r>
            <a:r>
              <a:rPr lang="tr-TR" sz="2000" dirty="0" smtClean="0"/>
              <a:t>	</a:t>
            </a:r>
          </a:p>
          <a:p>
            <a:pPr eaLnBrk="1" hangingPunct="1">
              <a:lnSpc>
                <a:spcPct val="90000"/>
              </a:lnSpc>
            </a:pPr>
            <a:endParaRPr lang="tr-TR" sz="20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tr-TR" sz="2000" dirty="0" smtClean="0"/>
              <a:t> Genel değişken zorlanmada ise;</a:t>
            </a:r>
          </a:p>
          <a:p>
            <a:pPr eaLnBrk="1" hangingPunct="1">
              <a:lnSpc>
                <a:spcPct val="90000"/>
              </a:lnSpc>
            </a:pPr>
            <a:endParaRPr lang="tr-TR" sz="20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tr-TR" sz="2000" dirty="0" err="1" smtClean="0"/>
              <a:t>σ</a:t>
            </a:r>
            <a:r>
              <a:rPr lang="tr-TR" sz="2000" baseline="-25000" dirty="0" err="1" smtClean="0"/>
              <a:t>max</a:t>
            </a:r>
            <a:r>
              <a:rPr lang="tr-TR" sz="2000" dirty="0" smtClean="0"/>
              <a:t> ≠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min</a:t>
            </a:r>
            <a:r>
              <a:rPr lang="tr-TR" sz="2000" dirty="0" smtClean="0"/>
              <a:t> ;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o</a:t>
            </a:r>
            <a:r>
              <a:rPr lang="tr-TR" sz="2000" dirty="0" smtClean="0"/>
              <a:t> = (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max</a:t>
            </a:r>
            <a:r>
              <a:rPr lang="tr-TR" sz="2000" dirty="0" smtClean="0"/>
              <a:t> +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min</a:t>
            </a:r>
            <a:r>
              <a:rPr lang="tr-TR" sz="2000" dirty="0" smtClean="0"/>
              <a:t>) /2   ;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g</a:t>
            </a:r>
            <a:r>
              <a:rPr lang="tr-TR" sz="2000" dirty="0" smtClean="0"/>
              <a:t> = (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max</a:t>
            </a:r>
            <a:r>
              <a:rPr lang="tr-TR" sz="2000" dirty="0" smtClean="0"/>
              <a:t> -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min</a:t>
            </a:r>
            <a:r>
              <a:rPr lang="tr-TR" sz="2000" dirty="0" smtClean="0"/>
              <a:t>)/2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000" dirty="0" smtClean="0"/>
              <a:t>                               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000" dirty="0" smtClean="0"/>
              <a:t>     olmaktadır. 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86FC8-5179-4716-B280-9647A1E08D4F}" type="slidenum">
              <a:rPr lang="tr-TR"/>
              <a:pPr>
                <a:defRPr/>
              </a:pPr>
              <a:t>6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217396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832"/>
            <a:ext cx="8229600" cy="3456384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tr-TR" sz="2000" dirty="0" smtClean="0"/>
              <a:t>Genel değişken zorlanmada, gerilme aynı bölgede sıfır ile maksimum arasında değişiyor ise, buna titreşimli zorlama denilmekte ve bu durumda;</a:t>
            </a:r>
          </a:p>
          <a:p>
            <a:pPr eaLnBrk="1" hangingPunct="1">
              <a:lnSpc>
                <a:spcPct val="90000"/>
              </a:lnSpc>
            </a:pPr>
            <a:endParaRPr lang="tr-TR" sz="20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tr-TR" sz="2000" dirty="0" err="1" smtClean="0"/>
              <a:t>σ</a:t>
            </a:r>
            <a:r>
              <a:rPr lang="tr-TR" sz="2000" baseline="-25000" dirty="0" err="1" smtClean="0"/>
              <a:t>min</a:t>
            </a:r>
            <a:r>
              <a:rPr lang="tr-TR" sz="2000" dirty="0" smtClean="0"/>
              <a:t> = 0;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o</a:t>
            </a:r>
            <a:r>
              <a:rPr lang="tr-TR" sz="2000" dirty="0" smtClean="0"/>
              <a:t> =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g</a:t>
            </a:r>
            <a:r>
              <a:rPr lang="tr-TR" sz="2000" dirty="0" smtClean="0"/>
              <a:t> =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max</a:t>
            </a:r>
            <a:r>
              <a:rPr lang="tr-TR" sz="2000" dirty="0" smtClean="0"/>
              <a:t>/2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000" dirty="0" smtClean="0"/>
              <a:t>	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000" dirty="0" smtClean="0"/>
              <a:t>     yazılmaktadır.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059AC-CFFF-46B8-9377-4BE65A301C3C}" type="slidenum">
              <a:rPr lang="tr-TR"/>
              <a:pPr>
                <a:defRPr/>
              </a:pPr>
              <a:t>7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516078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76475"/>
            <a:ext cx="8229600" cy="259268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tr-TR" sz="2000" dirty="0" smtClean="0"/>
              <a:t>Çeki-basıya zorlanan bir elemanda, genel değişken zorlama sırf çekme (pozitif tekrar bölgesinde), sırf basma (negatif bölgede) yada çekme ağırlıklı, basma ağırlıklı olabilir.</a:t>
            </a:r>
          </a:p>
          <a:p>
            <a:pPr eaLnBrk="1" hangingPunct="1"/>
            <a:endParaRPr lang="tr-TR" sz="2000" dirty="0" smtClean="0"/>
          </a:p>
          <a:p>
            <a:pPr marL="0" indent="0" eaLnBrk="1" hangingPunct="1">
              <a:buNone/>
            </a:pPr>
            <a:r>
              <a:rPr lang="tr-TR" sz="2000" dirty="0" smtClean="0"/>
              <a:t>Tam değişken zorlanmada ise basma ve çekme gerilmeleri eşit olmaktadır. 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AC57F2-243D-43F5-A5EE-5A8C6BC88042}" type="slidenum">
              <a:rPr lang="tr-TR"/>
              <a:pPr>
                <a:defRPr/>
              </a:pPr>
              <a:t>8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28756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76475"/>
            <a:ext cx="8229600" cy="22145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tr-TR" sz="2000" dirty="0" smtClean="0"/>
              <a:t>Uygulamada bu durum iki şekilde ortaya çıkabilir.</a:t>
            </a:r>
          </a:p>
          <a:p>
            <a:pPr eaLnBrk="1" hangingPunct="1"/>
            <a:endParaRPr lang="tr-TR" sz="2000" dirty="0" smtClean="0"/>
          </a:p>
          <a:p>
            <a:pPr marL="0" indent="0" eaLnBrk="1" hangingPunct="1">
              <a:buNone/>
            </a:pPr>
            <a:r>
              <a:rPr lang="tr-TR" sz="2000" dirty="0" smtClean="0"/>
              <a:t>Çeki çubuğu, ardışık olarak eşit miktarlarda çekiye ve basıya zorlanır.</a:t>
            </a:r>
          </a:p>
          <a:p>
            <a:pPr eaLnBrk="1" hangingPunct="1"/>
            <a:endParaRPr lang="tr-TR" sz="2000" dirty="0" smtClean="0"/>
          </a:p>
          <a:p>
            <a:pPr marL="0" indent="0" eaLnBrk="1" hangingPunct="1">
              <a:buNone/>
            </a:pPr>
            <a:r>
              <a:rPr lang="tr-TR" sz="2000" dirty="0" smtClean="0"/>
              <a:t>Döner bir eleman eğilmeye zorlanır.</a:t>
            </a:r>
          </a:p>
          <a:p>
            <a:pPr eaLnBrk="1" hangingPunct="1"/>
            <a:endParaRPr lang="tr-TR" sz="2000" dirty="0" smtClean="0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FD5460-7487-48A8-9F55-08953BE82267}" type="slidenum">
              <a:rPr lang="tr-TR"/>
              <a:pPr>
                <a:defRPr/>
              </a:pPr>
              <a:t>9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727966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</TotalTime>
  <Words>535</Words>
  <Application>Microsoft Office PowerPoint</Application>
  <PresentationFormat>Ekran Gösterisi (4:3)</PresentationFormat>
  <Paragraphs>140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Akış</vt:lpstr>
      <vt:lpstr>ZTM321  MAKİNE ELEMANLARI   3.hafta</vt:lpstr>
      <vt:lpstr>Zorlanma ve Yüklenme Şekilleri 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Nominal Gerilme</vt:lpstr>
      <vt:lpstr>Slayt 13</vt:lpstr>
      <vt:lpstr>Slayt 14</vt:lpstr>
      <vt:lpstr>Slayt 15</vt:lpstr>
      <vt:lpstr>Slayt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ACAR</dc:creator>
  <cp:lastModifiedBy>Ramazan ÖZTÜRK</cp:lastModifiedBy>
  <cp:revision>7</cp:revision>
  <dcterms:created xsi:type="dcterms:W3CDTF">2017-11-21T19:03:32Z</dcterms:created>
  <dcterms:modified xsi:type="dcterms:W3CDTF">2018-02-13T08:47:48Z</dcterms:modified>
</cp:coreProperties>
</file>