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92" d="100"/>
          <a:sy n="92" d="100"/>
        </p:scale>
        <p:origin x="25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54612-EC37-4572-AEB7-61B5FD385DD2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26781-0E0F-4ED4-A190-187B093CCA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23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54612-EC37-4572-AEB7-61B5FD385DD2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26781-0E0F-4ED4-A190-187B093CCA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029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54612-EC37-4572-AEB7-61B5FD385DD2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26781-0E0F-4ED4-A190-187B093CCA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657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54612-EC37-4572-AEB7-61B5FD385DD2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26781-0E0F-4ED4-A190-187B093CCA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066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54612-EC37-4572-AEB7-61B5FD385DD2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26781-0E0F-4ED4-A190-187B093CCA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195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54612-EC37-4572-AEB7-61B5FD385DD2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26781-0E0F-4ED4-A190-187B093CCA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913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54612-EC37-4572-AEB7-61B5FD385DD2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26781-0E0F-4ED4-A190-187B093CCA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980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54612-EC37-4572-AEB7-61B5FD385DD2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26781-0E0F-4ED4-A190-187B093CCA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125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54612-EC37-4572-AEB7-61B5FD385DD2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26781-0E0F-4ED4-A190-187B093CCA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370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54612-EC37-4572-AEB7-61B5FD385DD2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26781-0E0F-4ED4-A190-187B093CCA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98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54612-EC37-4572-AEB7-61B5FD385DD2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26781-0E0F-4ED4-A190-187B093CCA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999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F54612-EC37-4572-AEB7-61B5FD385DD2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726781-0E0F-4ED4-A190-187B093CCA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318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smtClean="0"/>
              <a:t>          AB’de </a:t>
            </a:r>
            <a:r>
              <a:rPr lang="tr-TR" dirty="0" smtClean="0"/>
              <a:t>çiftlik şartlarında hayvan refahı ile ilgili düzenlemeler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47267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Domuzlar için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91/630/EC Konsey direktifi</a:t>
            </a:r>
          </a:p>
          <a:p>
            <a:r>
              <a:rPr lang="tr-TR" dirty="0" smtClean="0"/>
              <a:t>2001/88/EC Konsey direktifi</a:t>
            </a:r>
          </a:p>
          <a:p>
            <a:r>
              <a:rPr lang="tr-TR" dirty="0" smtClean="0"/>
              <a:t>2001/93/EC Konsey direktifi</a:t>
            </a:r>
          </a:p>
          <a:p>
            <a:r>
              <a:rPr lang="tr-TR" dirty="0" smtClean="0"/>
              <a:t>2003/806/EC </a:t>
            </a:r>
            <a:r>
              <a:rPr lang="tr-TR" dirty="0"/>
              <a:t>Konsey </a:t>
            </a:r>
            <a:r>
              <a:rPr lang="tr-TR" dirty="0" smtClean="0"/>
              <a:t>direktifi</a:t>
            </a:r>
          </a:p>
          <a:p>
            <a:r>
              <a:rPr lang="tr-TR" dirty="0" smtClean="0"/>
              <a:t>2008/120/EC </a:t>
            </a:r>
            <a:r>
              <a:rPr lang="tr-TR" dirty="0"/>
              <a:t>Konsey direktifi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83128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Yumurta tavukları için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88/166/EC konsey direktifi (Geçerli değil)</a:t>
            </a:r>
          </a:p>
          <a:p>
            <a:r>
              <a:rPr lang="tr-TR" dirty="0" smtClean="0"/>
              <a:t>99/74/EC Konsey Direktifi</a:t>
            </a:r>
          </a:p>
          <a:p>
            <a:r>
              <a:rPr lang="tr-TR" dirty="0" smtClean="0"/>
              <a:t>2002/4/EC Komisyon direktifi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91530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Etçi Piliçler için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2007/43/EC konsey direktifi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90935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Bütün çiftlik hayvanları için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Çiftlik hayvanlarının korunmasına ilişkin Avrupa Antlaşması (1976)</a:t>
            </a:r>
          </a:p>
          <a:p>
            <a:r>
              <a:rPr lang="tr-TR" dirty="0" smtClean="0"/>
              <a:t>78/923/EC konsey kararı</a:t>
            </a:r>
          </a:p>
          <a:p>
            <a:r>
              <a:rPr lang="tr-TR" dirty="0" smtClean="0"/>
              <a:t>98/58/</a:t>
            </a:r>
            <a:r>
              <a:rPr lang="tr-TR" dirty="0" err="1" smtClean="0"/>
              <a:t>ec</a:t>
            </a:r>
            <a:r>
              <a:rPr lang="tr-TR" dirty="0" smtClean="0"/>
              <a:t> konsey direktifi</a:t>
            </a:r>
          </a:p>
          <a:p>
            <a:r>
              <a:rPr lang="tr-TR" dirty="0" smtClean="0"/>
              <a:t>2000/50/EC komisyon kararı</a:t>
            </a:r>
          </a:p>
          <a:p>
            <a:r>
              <a:rPr lang="tr-TR" dirty="0" smtClean="0"/>
              <a:t>2006/778/EC Komisyon kararı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28009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88374" y="477982"/>
            <a:ext cx="10592134" cy="4896603"/>
          </a:xfrm>
        </p:spPr>
        <p:txBody>
          <a:bodyPr>
            <a:normAutofit fontScale="92500" lnSpcReduction="20000"/>
          </a:bodyPr>
          <a:lstStyle/>
          <a:p>
            <a:r>
              <a:rPr lang="tr-TR" dirty="0" smtClean="0"/>
              <a:t>1976 yılında Avrupa konseyi tarafından çiftlik hayvanlarının korunmasına ilişkin Avrupa antlaşması kabul edilmiştir.</a:t>
            </a:r>
          </a:p>
          <a:p>
            <a:r>
              <a:rPr lang="tr-TR" dirty="0" smtClean="0"/>
              <a:t>Bu antlaşmada 3. ve 7. maddeler arasında yer alan kurallar hayvan refahı ile ilgilidir.</a:t>
            </a:r>
          </a:p>
          <a:p>
            <a:pPr marL="0" indent="0">
              <a:buNone/>
            </a:pPr>
            <a:r>
              <a:rPr lang="tr-TR" dirty="0" smtClean="0"/>
              <a:t>Bu kurallar;</a:t>
            </a:r>
          </a:p>
          <a:p>
            <a:r>
              <a:rPr lang="tr-TR" dirty="0" smtClean="0"/>
              <a:t>Hayvanlar barınaklarda tutulmalı ve onlara başta tür özellikleri olmak üzere gelişme ve adaptasyon durumu ile fizyolojik ihtiyaçlarına uygun olarak bakım, yiyecek ve su sağlanmalıdır. </a:t>
            </a:r>
          </a:p>
          <a:p>
            <a:r>
              <a:rPr lang="tr-TR" dirty="0" smtClean="0"/>
              <a:t>Hayvanlara tür özelliklerine uygun olarak hareket etme özgürlüğü sağlanmalıdır. </a:t>
            </a:r>
          </a:p>
          <a:p>
            <a:r>
              <a:rPr lang="tr-TR" dirty="0" smtClean="0"/>
              <a:t>Hayvan barınaklarında çevresel faktörler </a:t>
            </a:r>
            <a:r>
              <a:rPr lang="tr-TR" dirty="0"/>
              <a:t>onlara başta tür özellikleri olmak üzere gelişme ve adaptasyon durumu ile fizyolojik ihtiyaçlarına uygun olarak </a:t>
            </a:r>
            <a:r>
              <a:rPr lang="tr-TR" dirty="0" smtClean="0"/>
              <a:t> Sağlanmalıdır.</a:t>
            </a:r>
          </a:p>
          <a:p>
            <a:r>
              <a:rPr lang="tr-TR" dirty="0" smtClean="0"/>
              <a:t>Hayvanların sağlık durumları belirli aralıklarla kontrol edilmelidir.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47948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5800" y="178130"/>
            <a:ext cx="10394707" cy="5196455"/>
          </a:xfrm>
        </p:spPr>
        <p:txBody>
          <a:bodyPr/>
          <a:lstStyle/>
          <a:p>
            <a:r>
              <a:rPr lang="tr-TR" dirty="0" smtClean="0"/>
              <a:t>20 temmuz 1998 yılında çiftlik hayvanlarının korunmasına ilişkin direktif kabul edilmiştir.  Bu direktifte çiftlik hayvanlarının korunmasına ve böylece refahın sağlanmasına yönelik en düşük standartlar belirlenmiştir.  Bu direktifte;</a:t>
            </a:r>
          </a:p>
          <a:p>
            <a:pPr marL="457200" indent="-457200">
              <a:buAutoNum type="arabicPeriod"/>
            </a:pPr>
            <a:r>
              <a:rPr lang="tr-TR" dirty="0" smtClean="0"/>
              <a:t>personel; hayvanların bakımı bilgili bir personel tarafından yapılmalıdır.</a:t>
            </a:r>
          </a:p>
          <a:p>
            <a:pPr marL="457200" indent="-457200">
              <a:buAutoNum type="arabicPeriod"/>
            </a:pPr>
            <a:r>
              <a:rPr lang="tr-TR" dirty="0" smtClean="0"/>
              <a:t>Hayvanların kontrolü; günde en az 1 kez kontrol edilmelidir. Hasta ve yaralılar için uygun bakım ve koşullar sağlanmalıdır.</a:t>
            </a:r>
          </a:p>
          <a:p>
            <a:pPr marL="457200" indent="-457200">
              <a:buAutoNum type="arabicPeriod"/>
            </a:pPr>
            <a:r>
              <a:rPr lang="tr-TR" dirty="0" smtClean="0"/>
              <a:t>Kayıt; ölümler ve tedavi yöntemleri kayıt altına alınmalı ve 3 yıl süreyle bu kayıtlar saklanmalıdır. </a:t>
            </a:r>
          </a:p>
          <a:p>
            <a:pPr marL="457200" indent="-457200">
              <a:buAutoNum type="arabicPeriod"/>
            </a:pPr>
            <a:r>
              <a:rPr lang="tr-TR" dirty="0" smtClean="0"/>
              <a:t>Hareket özgürlüğü;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30975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7665" y="305848"/>
            <a:ext cx="10394707" cy="5382433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/>
              <a:t>5. Barınak ve barınak içi düzenlemeler; ekipmanlar kolay temizlenmeli, barınak içinde keskin kenarlar bulunmamalı, havalandırma, sıcaklık ve nem düzeylerine dikkat edilmeli, sürekli karanlıkta tutulmamalı</a:t>
            </a:r>
          </a:p>
          <a:p>
            <a:pPr marL="0" indent="0">
              <a:buNone/>
            </a:pPr>
            <a:r>
              <a:rPr lang="tr-TR" dirty="0" smtClean="0"/>
              <a:t>6. Barınakta tutulmayan hayvanlar olumsuz hava şartlarından ve yırtıcı hayvanlardan korunacak tedbirler alınmalıdır.</a:t>
            </a:r>
          </a:p>
          <a:p>
            <a:pPr marL="0" indent="0">
              <a:buNone/>
            </a:pPr>
            <a:r>
              <a:rPr lang="tr-TR" dirty="0" smtClean="0"/>
              <a:t>7. Ekipman Kontrolü</a:t>
            </a:r>
          </a:p>
          <a:p>
            <a:pPr marL="0" indent="0">
              <a:buNone/>
            </a:pPr>
            <a:r>
              <a:rPr lang="tr-TR" dirty="0" smtClean="0"/>
              <a:t>8. </a:t>
            </a:r>
            <a:r>
              <a:rPr lang="tr-TR" dirty="0" err="1" smtClean="0"/>
              <a:t>Rasyon</a:t>
            </a:r>
            <a:r>
              <a:rPr lang="tr-TR" dirty="0" smtClean="0"/>
              <a:t>, su</a:t>
            </a:r>
          </a:p>
          <a:p>
            <a:pPr marL="0" indent="0">
              <a:buNone/>
            </a:pPr>
            <a:r>
              <a:rPr lang="tr-TR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40118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Buzağılar için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91/629/EC AB konseyi direktifi</a:t>
            </a:r>
          </a:p>
          <a:p>
            <a:r>
              <a:rPr lang="tr-TR" dirty="0" smtClean="0"/>
              <a:t>97/2/EC konsey direktifi</a:t>
            </a:r>
          </a:p>
          <a:p>
            <a:r>
              <a:rPr lang="tr-TR" dirty="0" smtClean="0"/>
              <a:t>97/182/EC komisyon kararı</a:t>
            </a:r>
          </a:p>
          <a:p>
            <a:r>
              <a:rPr lang="tr-TR" dirty="0" smtClean="0"/>
              <a:t>2008/119/EC Konsey direktifi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94608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5800" y="415636"/>
            <a:ext cx="10394707" cy="4958949"/>
          </a:xfrm>
        </p:spPr>
        <p:txBody>
          <a:bodyPr>
            <a:normAutofit fontScale="92500" lnSpcReduction="20000"/>
          </a:bodyPr>
          <a:lstStyle/>
          <a:p>
            <a:endParaRPr lang="tr-TR" dirty="0" smtClean="0"/>
          </a:p>
          <a:p>
            <a:r>
              <a:rPr lang="tr-TR" dirty="0" smtClean="0"/>
              <a:t>1991 yılındaki direktifte buzağıların büyütülme ve besisi sırasında korunması ve böylece refahın sağlanmasına yönelik en düşük standartlar belirlenmiştir.  Daha sonraki direktiflerde ekleme ve düzenlemeler yapılmıştır.</a:t>
            </a:r>
          </a:p>
          <a:p>
            <a:pPr marL="0" indent="0">
              <a:buNone/>
            </a:pPr>
            <a:r>
              <a:rPr lang="tr-TR" dirty="0" smtClean="0"/>
              <a:t>Buzağıların büyütülmesi sırasında aşağıdaki kurallara uyulmalıdır;</a:t>
            </a:r>
          </a:p>
          <a:p>
            <a:pPr marL="457200" indent="-457200">
              <a:buAutoNum type="arabicPeriod"/>
            </a:pPr>
            <a:r>
              <a:rPr lang="tr-TR" dirty="0" smtClean="0"/>
              <a:t>Buzağıların barındırıldığı yerde kullanılan ekipmanlar buzağılar için zararlı olmamalı, kolay temizlenmeli ve dezenfekte edilmeli</a:t>
            </a:r>
          </a:p>
          <a:p>
            <a:pPr marL="457200" indent="-457200">
              <a:buAutoNum type="arabicPeriod"/>
            </a:pPr>
            <a:r>
              <a:rPr lang="tr-TR" dirty="0" smtClean="0"/>
              <a:t>Elektrik sisteminde gerekli izolasyon yapılmalı</a:t>
            </a:r>
          </a:p>
          <a:p>
            <a:pPr marL="457200" indent="-457200">
              <a:buAutoNum type="arabicPeriod"/>
            </a:pPr>
            <a:r>
              <a:rPr lang="tr-TR" dirty="0" smtClean="0"/>
              <a:t>Barınak içinde havalandırma, sıcaklık, nem düzeyleri uygun bir şekilde ayarlanmalıdır.</a:t>
            </a:r>
          </a:p>
          <a:p>
            <a:pPr marL="457200" indent="-457200">
              <a:buAutoNum type="arabicPeriod"/>
            </a:pPr>
            <a:r>
              <a:rPr lang="tr-TR" dirty="0" smtClean="0"/>
              <a:t>Ekipman her gün kontrol edilmeli</a:t>
            </a:r>
          </a:p>
          <a:p>
            <a:pPr marL="457200" indent="-457200">
              <a:buAutoNum type="arabicPeriod"/>
            </a:pPr>
            <a:r>
              <a:rPr lang="tr-TR" dirty="0" smtClean="0"/>
              <a:t>Mekanik havalandırma kullanıldığında herhangi bir olumsuzluk oluşmasına karşı alarm sistemi kurulmalı</a:t>
            </a:r>
          </a:p>
          <a:p>
            <a:endParaRPr lang="tr-TR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15196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1421" y="377099"/>
            <a:ext cx="10394707" cy="4943046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/>
              <a:t>6. Buzağılar sürekli karanlıkta tutulmamalı. Eğer suni aydınlatma yapılacaksa bu aydınlatma süresi sabah 9 ile aksam 5 arasında doğal aydınlatma süresine eşit olmalı</a:t>
            </a:r>
          </a:p>
          <a:p>
            <a:pPr marL="0" indent="0">
              <a:buNone/>
            </a:pPr>
            <a:r>
              <a:rPr lang="tr-TR" dirty="0" smtClean="0"/>
              <a:t>7. Barınak içindeki buzağılar bakıcılar tarafından günde en az 2 kez, dışarıda bakılan buzağılar da günde en az 1 kez kontrol edilmelidir.</a:t>
            </a:r>
          </a:p>
          <a:p>
            <a:pPr marL="0" indent="0">
              <a:buNone/>
            </a:pPr>
            <a:r>
              <a:rPr lang="tr-TR" dirty="0" smtClean="0"/>
              <a:t>8. Buzağıların bulunduğu alan, </a:t>
            </a:r>
            <a:r>
              <a:rPr lang="tr-TR" dirty="0" err="1" smtClean="0"/>
              <a:t>herbir</a:t>
            </a:r>
            <a:r>
              <a:rPr lang="tr-TR" dirty="0" smtClean="0"/>
              <a:t> buzağının kolayca yatmasına, dinlenmesine, ayakta durmasına imkan verecek şekilde yapılmalıdır.</a:t>
            </a:r>
          </a:p>
          <a:p>
            <a:pPr marL="0" indent="0">
              <a:buNone/>
            </a:pPr>
            <a:r>
              <a:rPr lang="tr-TR" dirty="0" smtClean="0"/>
              <a:t>9. Buzağılar bağlanmamalıdır. </a:t>
            </a:r>
          </a:p>
          <a:p>
            <a:pPr marL="0" indent="0">
              <a:buNone/>
            </a:pPr>
            <a:r>
              <a:rPr lang="tr-TR" dirty="0" smtClean="0"/>
              <a:t>10. Zemin düz olmalı, kaygan olmamalıdır. Uygun bir altlık sağlanmalıdır.</a:t>
            </a:r>
          </a:p>
        </p:txBody>
      </p:sp>
    </p:spTree>
    <p:extLst>
      <p:ext uri="{BB962C8B-B14F-4D97-AF65-F5344CB8AC3E}">
        <p14:creationId xmlns:p14="http://schemas.microsoft.com/office/powerpoint/2010/main" val="33691070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11. Yaş, canlı ağırlık, davranış ve fizyolojik ihtiyaçlarına uygun bir </a:t>
            </a:r>
            <a:r>
              <a:rPr lang="tr-TR" dirty="0" err="1" smtClean="0"/>
              <a:t>rasyon</a:t>
            </a:r>
            <a:r>
              <a:rPr lang="tr-TR" dirty="0" smtClean="0"/>
              <a:t> sağlanmalıdır. </a:t>
            </a:r>
          </a:p>
          <a:p>
            <a:pPr marL="0" indent="0">
              <a:buNone/>
            </a:pPr>
            <a:r>
              <a:rPr lang="tr-TR" dirty="0" smtClean="0"/>
              <a:t>12. Günde en az 2 kez yemlenmelidir. </a:t>
            </a:r>
          </a:p>
          <a:p>
            <a:pPr marL="0" indent="0">
              <a:buNone/>
            </a:pPr>
            <a:r>
              <a:rPr lang="tr-TR" dirty="0" smtClean="0"/>
              <a:t>13. Yemlikler ve suluklar </a:t>
            </a:r>
            <a:r>
              <a:rPr lang="tr-TR" dirty="0" err="1" smtClean="0"/>
              <a:t>kontaminasyonu</a:t>
            </a:r>
            <a:r>
              <a:rPr lang="tr-TR" dirty="0" smtClean="0"/>
              <a:t> en aza indirecek şekilde dizayn edilmelidir. </a:t>
            </a:r>
          </a:p>
          <a:p>
            <a:pPr marL="0" indent="0">
              <a:buNone/>
            </a:pPr>
            <a:r>
              <a:rPr lang="tr-TR" dirty="0" smtClean="0"/>
              <a:t>14. Her bir buzağı doğumdan en kısa sürede kolostrum almalıdır.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41771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545</Words>
  <Application>Microsoft Office PowerPoint</Application>
  <PresentationFormat>Geniş ekran</PresentationFormat>
  <Paragraphs>58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Teması</vt:lpstr>
      <vt:lpstr>PowerPoint Sunusu</vt:lpstr>
      <vt:lpstr>Bütün çiftlik hayvanları için</vt:lpstr>
      <vt:lpstr>PowerPoint Sunusu</vt:lpstr>
      <vt:lpstr>PowerPoint Sunusu</vt:lpstr>
      <vt:lpstr>PowerPoint Sunusu</vt:lpstr>
      <vt:lpstr>Buzağılar için</vt:lpstr>
      <vt:lpstr>PowerPoint Sunusu</vt:lpstr>
      <vt:lpstr>PowerPoint Sunusu</vt:lpstr>
      <vt:lpstr>PowerPoint Sunusu</vt:lpstr>
      <vt:lpstr>Domuzlar için</vt:lpstr>
      <vt:lpstr>Yumurta tavukları için</vt:lpstr>
      <vt:lpstr>Etçi Piliçler için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user</cp:lastModifiedBy>
  <cp:revision>2</cp:revision>
  <dcterms:created xsi:type="dcterms:W3CDTF">2017-05-08T11:59:07Z</dcterms:created>
  <dcterms:modified xsi:type="dcterms:W3CDTF">2017-11-15T08:54:41Z</dcterms:modified>
</cp:coreProperties>
</file>