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71" r:id="rId3"/>
    <p:sldId id="272" r:id="rId4"/>
    <p:sldId id="273" r:id="rId5"/>
    <p:sldId id="274" r:id="rId6"/>
    <p:sldId id="275" r:id="rId7"/>
    <p:sldId id="276" r:id="rId8"/>
    <p:sldId id="270"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D9CBC239-9D5F-40F0-AC88-94FD88D55582}" type="datetimeFigureOut">
              <a:rPr lang="tr-TR" smtClean="0"/>
              <a:t>26.02.2023</a:t>
            </a:fld>
            <a:endParaRPr lang="tr-TR"/>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56EC9063-5EB6-4314-8D67-AD212E77715F}" type="slidenum">
              <a:rPr lang="tr-TR" smtClean="0"/>
              <a:t>‹#›</a:t>
            </a:fld>
            <a:endParaRPr lang="tr-TR"/>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tr-TR"/>
              <a:t>Asıl başlık stili için tıklatın</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Vertical Text Placeholder 2"/>
          <p:cNvSpPr>
            <a:spLocks noGrp="1"/>
          </p:cNvSpPr>
          <p:nvPr>
            <p:ph type="body" orient="vert" idx="1"/>
          </p:nvPr>
        </p:nvSpPr>
        <p:spPr/>
        <p:txBody>
          <a:bodyPr vert="eaVert" anchor="ct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9CBC239-9D5F-40F0-AC88-94FD88D55582}" type="datetimeFigureOut">
              <a:rPr lang="tr-TR" smtClean="0"/>
              <a:t>26.02.2023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6EC9063-5EB6-4314-8D67-AD212E77715F}" type="slidenum">
              <a:rPr lang="tr-TR" smtClean="0"/>
              <a:t>‹#›</a:t>
            </a:fld>
            <a:endParaRPr lang="tr-TR"/>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9CBC239-9D5F-40F0-AC88-94FD88D55582}" type="datetimeFigureOut">
              <a:rPr lang="tr-TR" smtClean="0"/>
              <a:t>26.02.2023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6EC9063-5EB6-4314-8D67-AD212E77715F}" type="slidenum">
              <a:rPr lang="tr-TR" smtClean="0"/>
              <a:t>‹#›</a:t>
            </a:fld>
            <a:endParaRPr lang="tr-TR"/>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9CBC239-9D5F-40F0-AC88-94FD88D55582}" type="datetimeFigureOut">
              <a:rPr lang="tr-TR" smtClean="0"/>
              <a:t>26.02.2023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6EC9063-5EB6-4314-8D67-AD212E77715F}" type="slidenum">
              <a:rPr lang="tr-TR" smtClean="0"/>
              <a:t>‹#›</a:t>
            </a:fld>
            <a:endParaRPr lang="tr-TR"/>
          </a:p>
        </p:txBody>
      </p:sp>
      <p:sp>
        <p:nvSpPr>
          <p:cNvPr id="11" name="Title 10"/>
          <p:cNvSpPr>
            <a:spLocks noGrp="1"/>
          </p:cNvSpPr>
          <p:nvPr>
            <p:ph type="title"/>
          </p:nvPr>
        </p:nvSpPr>
        <p:spPr/>
        <p:txBody>
          <a:bodyPr/>
          <a:lstStyle/>
          <a:p>
            <a:r>
              <a:rPr lang="tr-TR"/>
              <a:t>Asıl başlık stili için tıklatın</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tr-TR"/>
              <a:t>Asıl başlık stili için tıklatın</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D9CBC239-9D5F-40F0-AC88-94FD88D55582}" type="datetimeFigureOut">
              <a:rPr lang="tr-TR" smtClean="0"/>
              <a:t>26.02.2023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6EC9063-5EB6-4314-8D67-AD212E77715F}"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D9CBC239-9D5F-40F0-AC88-94FD88D55582}" type="datetimeFigureOut">
              <a:rPr lang="tr-TR" smtClean="0"/>
              <a:t>26.02.2023</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6EC9063-5EB6-4314-8D67-AD212E77715F}" type="slidenum">
              <a:rPr lang="tr-TR" smtClean="0"/>
              <a:t>‹#›</a:t>
            </a:fld>
            <a:endParaRPr lang="tr-TR"/>
          </a:p>
        </p:txBody>
      </p:sp>
      <p:sp>
        <p:nvSpPr>
          <p:cNvPr id="12" name="Title 11"/>
          <p:cNvSpPr>
            <a:spLocks noGrp="1"/>
          </p:cNvSpPr>
          <p:nvPr>
            <p:ph type="title"/>
          </p:nvPr>
        </p:nvSpPr>
        <p:spPr/>
        <p:txBody>
          <a:bodyPr/>
          <a:lstStyle>
            <a:lvl1pPr>
              <a:defRPr>
                <a:solidFill>
                  <a:schemeClr val="tx2"/>
                </a:solidFill>
              </a:defRPr>
            </a:lvl1pPr>
          </a:lstStyle>
          <a:p>
            <a:r>
              <a:rPr lang="tr-TR"/>
              <a:t>Asıl başlık stili için tıklatın</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D9CBC239-9D5F-40F0-AC88-94FD88D55582}" type="datetimeFigureOut">
              <a:rPr lang="tr-TR" smtClean="0"/>
              <a:t>26.02.2023</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56EC9063-5EB6-4314-8D67-AD212E77715F}" type="slidenum">
              <a:rPr lang="tr-TR" smtClean="0"/>
              <a:t>‹#›</a:t>
            </a:fld>
            <a:endParaRPr lang="tr-TR"/>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D9CBC239-9D5F-40F0-AC88-94FD88D55582}" type="datetimeFigureOut">
              <a:rPr lang="tr-TR" smtClean="0"/>
              <a:t>26.02.2023</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56EC9063-5EB6-4314-8D67-AD212E77715F}" type="slidenum">
              <a:rPr lang="tr-TR" smtClean="0"/>
              <a:t>‹#›</a:t>
            </a:fld>
            <a:endParaRPr lang="tr-TR"/>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CBC239-9D5F-40F0-AC88-94FD88D55582}" type="datetimeFigureOut">
              <a:rPr lang="tr-TR" smtClean="0"/>
              <a:t>26.02.2023</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56EC9063-5EB6-4314-8D67-AD212E77715F}"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tr-TR"/>
              <a:t>Asıl başlık stili için tıklatın</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D9CBC239-9D5F-40F0-AC88-94FD88D55582}" type="datetimeFigureOut">
              <a:rPr lang="tr-TR" smtClean="0"/>
              <a:t>26.02.2023</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6EC9063-5EB6-4314-8D67-AD212E77715F}"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tr-TR"/>
              <a:t>Asıl başlık stili için tıklatın</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D9CBC239-9D5F-40F0-AC88-94FD88D55582}" type="datetimeFigureOut">
              <a:rPr lang="tr-TR" smtClean="0"/>
              <a:t>26.02.2023</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6EC9063-5EB6-4314-8D67-AD212E77715F}"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tr-TR"/>
              <a:t>Asıl başlık stili için tıklatın</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D9CBC239-9D5F-40F0-AC88-94FD88D55582}" type="datetimeFigureOut">
              <a:rPr lang="tr-TR" smtClean="0"/>
              <a:t>26.02.2023</a:t>
            </a:fld>
            <a:endParaRPr lang="tr-TR"/>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tr-TR"/>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56EC9063-5EB6-4314-8D67-AD212E77715F}"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brandingturkiye.com/insan-kaynaklari-planlamasi-nedir-niye-onemlidir/"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395536" y="1387737"/>
            <a:ext cx="8280920" cy="1731982"/>
          </a:xfrm>
        </p:spPr>
        <p:txBody>
          <a:bodyPr>
            <a:normAutofit fontScale="90000"/>
          </a:bodyPr>
          <a:lstStyle/>
          <a:p>
            <a:r>
              <a:rPr lang="tr-TR" sz="6000" dirty="0">
                <a:solidFill>
                  <a:srgbClr val="FF0000"/>
                </a:solidFill>
                <a:latin typeface="Times New Roman" panose="02020603050405020304" pitchFamily="18" charset="0"/>
                <a:cs typeface="Times New Roman" panose="02020603050405020304" pitchFamily="18" charset="0"/>
              </a:rPr>
              <a:t>İnsan Kaynakları Planlaması</a:t>
            </a:r>
          </a:p>
        </p:txBody>
      </p:sp>
      <p:sp>
        <p:nvSpPr>
          <p:cNvPr id="4" name="Metin kutusu 3"/>
          <p:cNvSpPr txBox="1"/>
          <p:nvPr/>
        </p:nvSpPr>
        <p:spPr>
          <a:xfrm>
            <a:off x="3491880" y="4156153"/>
            <a:ext cx="5184576" cy="461665"/>
          </a:xfrm>
          <a:prstGeom prst="rect">
            <a:avLst/>
          </a:prstGeom>
          <a:noFill/>
        </p:spPr>
        <p:txBody>
          <a:bodyPr wrap="square" rtlCol="0">
            <a:spAutoFit/>
          </a:bodyPr>
          <a:lstStyle/>
          <a:p>
            <a:r>
              <a:rPr lang="tr-TR" sz="2400" dirty="0"/>
              <a:t>Dr. Muhammed Mustafa Güldür</a:t>
            </a:r>
          </a:p>
        </p:txBody>
      </p:sp>
    </p:spTree>
    <p:extLst>
      <p:ext uri="{BB962C8B-B14F-4D97-AF65-F5344CB8AC3E}">
        <p14:creationId xmlns:p14="http://schemas.microsoft.com/office/powerpoint/2010/main" val="7774970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23A16A39-27A5-4FD6-9F9C-1A61A40B6A0B}"/>
              </a:ext>
            </a:extLst>
          </p:cNvPr>
          <p:cNvSpPr>
            <a:spLocks noGrp="1"/>
          </p:cNvSpPr>
          <p:nvPr>
            <p:ph idx="1"/>
          </p:nvPr>
        </p:nvSpPr>
        <p:spPr/>
        <p:txBody>
          <a:bodyPr/>
          <a:lstStyle/>
          <a:p>
            <a:pPr marL="0" indent="0" algn="just">
              <a:buNone/>
            </a:pPr>
            <a:r>
              <a:rPr lang="tr-TR" dirty="0"/>
              <a:t>İnsan kaynakları planlaması, işletmede çalışacak işgücünü, nitelik ve nicelik yönünden belirli bir düzen içinde sağlamaktır. Buna ek olarak İKP, ne kadar sayıda ve hangi nitelikte personele gerek duyulacağını, bu talebin hangi dereceye kadar karşılanmasının olası olduğunu öngörme yönündeki bir aksiyon olarak tanımlanabilir. Kısaca İKP; gelecekte, birimlerde ve iş unvanları bazında ihtiyaç duyulacak personel sayısını belirleme çalışmalarının tümünü ifade eder.</a:t>
            </a:r>
          </a:p>
        </p:txBody>
      </p:sp>
      <p:sp>
        <p:nvSpPr>
          <p:cNvPr id="3" name="Başlık 2">
            <a:extLst>
              <a:ext uri="{FF2B5EF4-FFF2-40B4-BE49-F238E27FC236}">
                <a16:creationId xmlns:a16="http://schemas.microsoft.com/office/drawing/2014/main" id="{457D0A05-857A-4014-B62A-53192FC6861C}"/>
              </a:ext>
            </a:extLst>
          </p:cNvPr>
          <p:cNvSpPr>
            <a:spLocks noGrp="1"/>
          </p:cNvSpPr>
          <p:nvPr>
            <p:ph type="title"/>
          </p:nvPr>
        </p:nvSpPr>
        <p:spPr/>
        <p:txBody>
          <a:bodyPr/>
          <a:lstStyle/>
          <a:p>
            <a:r>
              <a:rPr lang="tr-TR" sz="4000" dirty="0"/>
              <a:t>İnsan Kaynakları Planlaması</a:t>
            </a:r>
          </a:p>
        </p:txBody>
      </p:sp>
    </p:spTree>
    <p:extLst>
      <p:ext uri="{BB962C8B-B14F-4D97-AF65-F5344CB8AC3E}">
        <p14:creationId xmlns:p14="http://schemas.microsoft.com/office/powerpoint/2010/main" val="3269707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B248281A-F863-44DA-BB2A-A0C74DBC5E9D}"/>
              </a:ext>
            </a:extLst>
          </p:cNvPr>
          <p:cNvSpPr>
            <a:spLocks noGrp="1"/>
          </p:cNvSpPr>
          <p:nvPr>
            <p:ph idx="1"/>
          </p:nvPr>
        </p:nvSpPr>
        <p:spPr/>
        <p:txBody>
          <a:bodyPr/>
          <a:lstStyle/>
          <a:p>
            <a:pPr algn="just"/>
            <a:r>
              <a:rPr lang="tr-TR" dirty="0"/>
              <a:t>Mevcut insan kaynaklarının en verimli biçimde kullanılması.</a:t>
            </a:r>
          </a:p>
          <a:p>
            <a:pPr algn="just"/>
            <a:r>
              <a:rPr lang="tr-TR" dirty="0"/>
              <a:t>Gerekli görülen uygun beceri, uzmanlık ve yeterliliklere sahip insan sayısının korunması.</a:t>
            </a:r>
          </a:p>
          <a:p>
            <a:pPr algn="just"/>
            <a:r>
              <a:rPr lang="tr-TR" dirty="0"/>
              <a:t>Gelecekteki personel gereksiniminin tahmin edilmesi.</a:t>
            </a:r>
          </a:p>
          <a:p>
            <a:pPr algn="just"/>
            <a:r>
              <a:rPr lang="tr-TR" dirty="0"/>
              <a:t>Hızla değişen koşullara uyum sağlanması.</a:t>
            </a:r>
          </a:p>
          <a:p>
            <a:pPr algn="just"/>
            <a:r>
              <a:rPr lang="tr-TR" dirty="0"/>
              <a:t>İnsanların potansiyel üstünlüklerinin ve eksikliklerinin öngörülmesi</a:t>
            </a:r>
          </a:p>
        </p:txBody>
      </p:sp>
      <p:sp>
        <p:nvSpPr>
          <p:cNvPr id="3" name="Başlık 2">
            <a:extLst>
              <a:ext uri="{FF2B5EF4-FFF2-40B4-BE49-F238E27FC236}">
                <a16:creationId xmlns:a16="http://schemas.microsoft.com/office/drawing/2014/main" id="{B6CA1364-3CAD-4E19-8AD8-8470BD1B6853}"/>
              </a:ext>
            </a:extLst>
          </p:cNvPr>
          <p:cNvSpPr>
            <a:spLocks noGrp="1"/>
          </p:cNvSpPr>
          <p:nvPr>
            <p:ph type="title"/>
          </p:nvPr>
        </p:nvSpPr>
        <p:spPr/>
        <p:txBody>
          <a:bodyPr/>
          <a:lstStyle/>
          <a:p>
            <a:r>
              <a:rPr lang="tr-TR" sz="4000" dirty="0" err="1"/>
              <a:t>İKP’nin</a:t>
            </a:r>
            <a:r>
              <a:rPr lang="tr-TR" sz="4000" dirty="0"/>
              <a:t> Amaçları Nelerdir?</a:t>
            </a:r>
          </a:p>
        </p:txBody>
      </p:sp>
    </p:spTree>
    <p:extLst>
      <p:ext uri="{BB962C8B-B14F-4D97-AF65-F5344CB8AC3E}">
        <p14:creationId xmlns:p14="http://schemas.microsoft.com/office/powerpoint/2010/main" val="40249199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C2648AEF-A999-48B2-88B7-4FF7E6E027BE}"/>
              </a:ext>
            </a:extLst>
          </p:cNvPr>
          <p:cNvSpPr>
            <a:spLocks noGrp="1"/>
          </p:cNvSpPr>
          <p:nvPr>
            <p:ph idx="1"/>
          </p:nvPr>
        </p:nvSpPr>
        <p:spPr>
          <a:xfrm>
            <a:off x="699247" y="2248347"/>
            <a:ext cx="7745505" cy="1684709"/>
          </a:xfrm>
        </p:spPr>
        <p:txBody>
          <a:bodyPr>
            <a:normAutofit/>
          </a:bodyPr>
          <a:lstStyle/>
          <a:p>
            <a:r>
              <a:rPr lang="tr-TR" sz="4400" dirty="0"/>
              <a:t>Bütüncül Düzey</a:t>
            </a:r>
          </a:p>
          <a:p>
            <a:r>
              <a:rPr lang="tr-TR" sz="4400" dirty="0"/>
              <a:t>Temel Roller</a:t>
            </a:r>
          </a:p>
        </p:txBody>
      </p:sp>
      <p:sp>
        <p:nvSpPr>
          <p:cNvPr id="3" name="Başlık 2">
            <a:extLst>
              <a:ext uri="{FF2B5EF4-FFF2-40B4-BE49-F238E27FC236}">
                <a16:creationId xmlns:a16="http://schemas.microsoft.com/office/drawing/2014/main" id="{35750399-93CF-491D-9266-332D4B4BA3CA}"/>
              </a:ext>
            </a:extLst>
          </p:cNvPr>
          <p:cNvSpPr>
            <a:spLocks noGrp="1"/>
          </p:cNvSpPr>
          <p:nvPr>
            <p:ph type="title"/>
          </p:nvPr>
        </p:nvSpPr>
        <p:spPr/>
        <p:txBody>
          <a:bodyPr/>
          <a:lstStyle/>
          <a:p>
            <a:r>
              <a:rPr lang="tr-TR" sz="4000" dirty="0"/>
              <a:t>İnsan Kaynakları Planlamasının Kapsamı</a:t>
            </a:r>
          </a:p>
        </p:txBody>
      </p:sp>
    </p:spTree>
    <p:extLst>
      <p:ext uri="{BB962C8B-B14F-4D97-AF65-F5344CB8AC3E}">
        <p14:creationId xmlns:p14="http://schemas.microsoft.com/office/powerpoint/2010/main" val="11145850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E3022E01-CDC1-41B3-AD94-65AA8700EB28}"/>
              </a:ext>
            </a:extLst>
          </p:cNvPr>
          <p:cNvSpPr>
            <a:spLocks noGrp="1"/>
          </p:cNvSpPr>
          <p:nvPr>
            <p:ph idx="1"/>
          </p:nvPr>
        </p:nvSpPr>
        <p:spPr/>
        <p:txBody>
          <a:bodyPr>
            <a:noAutofit/>
          </a:bodyPr>
          <a:lstStyle/>
          <a:p>
            <a:pPr algn="just"/>
            <a:r>
              <a:rPr lang="tr-TR" sz="2800" dirty="0"/>
              <a:t>İşgücü maliyetinin artması</a:t>
            </a:r>
          </a:p>
          <a:p>
            <a:pPr algn="just"/>
            <a:r>
              <a:rPr lang="tr-TR" sz="2800" dirty="0"/>
              <a:t>Teknolojide sürekli olarak meydana gelen hızlı gelişmeler</a:t>
            </a:r>
          </a:p>
          <a:p>
            <a:pPr algn="just"/>
            <a:r>
              <a:rPr lang="tr-TR" sz="2800" dirty="0"/>
              <a:t>Nitelikli işgücü kıtlığı</a:t>
            </a:r>
          </a:p>
          <a:p>
            <a:pPr algn="just"/>
            <a:r>
              <a:rPr lang="tr-TR" sz="2800" dirty="0"/>
              <a:t>Yasal ve politik gelişmeler</a:t>
            </a:r>
          </a:p>
          <a:p>
            <a:pPr algn="just"/>
            <a:r>
              <a:rPr lang="tr-TR" sz="2800" dirty="0"/>
              <a:t>Hızlı toplumsal ve kültürel gelişmeler</a:t>
            </a:r>
          </a:p>
          <a:p>
            <a:pPr algn="just"/>
            <a:r>
              <a:rPr lang="tr-TR" sz="2800" dirty="0"/>
              <a:t>Küreselleşmenin ortaya çıkardığı yeni dünya düzeni</a:t>
            </a:r>
          </a:p>
        </p:txBody>
      </p:sp>
      <p:sp>
        <p:nvSpPr>
          <p:cNvPr id="3" name="Başlık 2">
            <a:extLst>
              <a:ext uri="{FF2B5EF4-FFF2-40B4-BE49-F238E27FC236}">
                <a16:creationId xmlns:a16="http://schemas.microsoft.com/office/drawing/2014/main" id="{FB0DA4A4-0069-416D-9ADE-79699FD47579}"/>
              </a:ext>
            </a:extLst>
          </p:cNvPr>
          <p:cNvSpPr>
            <a:spLocks noGrp="1"/>
          </p:cNvSpPr>
          <p:nvPr>
            <p:ph type="title"/>
          </p:nvPr>
        </p:nvSpPr>
        <p:spPr/>
        <p:txBody>
          <a:bodyPr/>
          <a:lstStyle/>
          <a:p>
            <a:r>
              <a:rPr lang="tr-TR" sz="4000" dirty="0"/>
              <a:t>İnsan Kaynakları Planlaması Etkileyen Faktörler</a:t>
            </a:r>
          </a:p>
        </p:txBody>
      </p:sp>
    </p:spTree>
    <p:extLst>
      <p:ext uri="{BB962C8B-B14F-4D97-AF65-F5344CB8AC3E}">
        <p14:creationId xmlns:p14="http://schemas.microsoft.com/office/powerpoint/2010/main" val="16245484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E1B068D4-32D7-4CAE-995D-6D9F089424E9}"/>
              </a:ext>
            </a:extLst>
          </p:cNvPr>
          <p:cNvSpPr>
            <a:spLocks noGrp="1"/>
          </p:cNvSpPr>
          <p:nvPr>
            <p:ph idx="1"/>
          </p:nvPr>
        </p:nvSpPr>
        <p:spPr/>
        <p:txBody>
          <a:bodyPr/>
          <a:lstStyle/>
          <a:p>
            <a:r>
              <a:rPr lang="tr-TR" dirty="0"/>
              <a:t>İş Analizi</a:t>
            </a:r>
          </a:p>
          <a:p>
            <a:r>
              <a:rPr lang="tr-TR" dirty="0"/>
              <a:t>Gerçek İnsan Kaynağı İhtiyacı</a:t>
            </a:r>
          </a:p>
          <a:p>
            <a:r>
              <a:rPr lang="tr-TR" dirty="0"/>
              <a:t>İnsan Kaynağı Devir Oranı</a:t>
            </a:r>
          </a:p>
          <a:p>
            <a:r>
              <a:rPr lang="tr-TR" dirty="0"/>
              <a:t>Ek İnsan Kaynağı İhtiyacı</a:t>
            </a:r>
          </a:p>
          <a:p>
            <a:r>
              <a:rPr lang="tr-TR" dirty="0"/>
              <a:t>İnsan kaynağı Dönüşüm Oranı</a:t>
            </a:r>
          </a:p>
          <a:p>
            <a:r>
              <a:rPr lang="tr-TR" dirty="0"/>
              <a:t>Devamsızlık Oranı</a:t>
            </a:r>
          </a:p>
          <a:p>
            <a:r>
              <a:rPr lang="tr-TR" dirty="0"/>
              <a:t>Yedek İnsan Kaynağı İhtiyacı</a:t>
            </a:r>
          </a:p>
          <a:p>
            <a:r>
              <a:rPr lang="tr-TR" dirty="0"/>
              <a:t>Dış Çevre Bilgileri</a:t>
            </a:r>
          </a:p>
        </p:txBody>
      </p:sp>
      <p:sp>
        <p:nvSpPr>
          <p:cNvPr id="3" name="Başlık 2">
            <a:extLst>
              <a:ext uri="{FF2B5EF4-FFF2-40B4-BE49-F238E27FC236}">
                <a16:creationId xmlns:a16="http://schemas.microsoft.com/office/drawing/2014/main" id="{DF30B873-FA30-4190-83E9-BD2633C5DA0F}"/>
              </a:ext>
            </a:extLst>
          </p:cNvPr>
          <p:cNvSpPr>
            <a:spLocks noGrp="1"/>
          </p:cNvSpPr>
          <p:nvPr>
            <p:ph type="title"/>
          </p:nvPr>
        </p:nvSpPr>
        <p:spPr/>
        <p:txBody>
          <a:bodyPr/>
          <a:lstStyle/>
          <a:p>
            <a:r>
              <a:rPr lang="tr-TR" sz="3600" dirty="0"/>
              <a:t>İnsan Kaynakları Talebinin Belirlenmesinde Yardımcı Araçlar</a:t>
            </a:r>
          </a:p>
        </p:txBody>
      </p:sp>
    </p:spTree>
    <p:extLst>
      <p:ext uri="{BB962C8B-B14F-4D97-AF65-F5344CB8AC3E}">
        <p14:creationId xmlns:p14="http://schemas.microsoft.com/office/powerpoint/2010/main" val="7428134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7DB8681B-FE84-41E0-99E0-34C354DB1F98}"/>
              </a:ext>
            </a:extLst>
          </p:cNvPr>
          <p:cNvSpPr>
            <a:spLocks noGrp="1"/>
          </p:cNvSpPr>
          <p:nvPr>
            <p:ph idx="1"/>
          </p:nvPr>
        </p:nvSpPr>
        <p:spPr/>
        <p:txBody>
          <a:bodyPr/>
          <a:lstStyle/>
          <a:p>
            <a:r>
              <a:rPr lang="tr-TR" dirty="0"/>
              <a:t>Sezgisel Yöntemler</a:t>
            </a:r>
          </a:p>
          <a:p>
            <a:pPr marL="457200" indent="-457200">
              <a:buFont typeface="+mj-lt"/>
              <a:buAutoNum type="arabicPeriod"/>
            </a:pPr>
            <a:r>
              <a:rPr lang="tr-TR" dirty="0"/>
              <a:t>Aşağıdan Yukarıya Tahmin Yöntemi</a:t>
            </a:r>
          </a:p>
          <a:p>
            <a:pPr marL="457200" indent="-457200">
              <a:buFont typeface="+mj-lt"/>
              <a:buAutoNum type="arabicPeriod"/>
            </a:pPr>
            <a:r>
              <a:rPr lang="tr-TR" dirty="0"/>
              <a:t>Yukarıdan Aşağıya Tahmin Yöntemi</a:t>
            </a:r>
          </a:p>
          <a:p>
            <a:pPr marL="457200" indent="-457200">
              <a:buFont typeface="+mj-lt"/>
              <a:buAutoNum type="arabicPeriod"/>
            </a:pPr>
            <a:r>
              <a:rPr lang="tr-TR" dirty="0" err="1"/>
              <a:t>Delphi</a:t>
            </a:r>
            <a:r>
              <a:rPr lang="tr-TR" dirty="0"/>
              <a:t> Yöntemi</a:t>
            </a:r>
          </a:p>
          <a:p>
            <a:pPr marL="0" indent="0">
              <a:buNone/>
            </a:pPr>
            <a:endParaRPr lang="tr-TR" dirty="0"/>
          </a:p>
          <a:p>
            <a:r>
              <a:rPr lang="tr-TR" dirty="0"/>
              <a:t>Matematiksel Yöntemler</a:t>
            </a:r>
          </a:p>
          <a:p>
            <a:pPr marL="457200" indent="-457200">
              <a:buFont typeface="+mj-lt"/>
              <a:buAutoNum type="arabicPeriod"/>
            </a:pPr>
            <a:r>
              <a:rPr lang="tr-TR" dirty="0"/>
              <a:t>Basit Matematiksel Yöntemler</a:t>
            </a:r>
          </a:p>
          <a:p>
            <a:pPr marL="457200" indent="-457200">
              <a:buFont typeface="+mj-lt"/>
              <a:buAutoNum type="arabicPeriod"/>
            </a:pPr>
            <a:r>
              <a:rPr lang="tr-TR" dirty="0"/>
              <a:t>Karmaşık Matematiksel Yöntemler</a:t>
            </a:r>
          </a:p>
        </p:txBody>
      </p:sp>
      <p:sp>
        <p:nvSpPr>
          <p:cNvPr id="3" name="Başlık 2">
            <a:extLst>
              <a:ext uri="{FF2B5EF4-FFF2-40B4-BE49-F238E27FC236}">
                <a16:creationId xmlns:a16="http://schemas.microsoft.com/office/drawing/2014/main" id="{72E45B52-4E39-49D0-A78D-A7456C7D7EA9}"/>
              </a:ext>
            </a:extLst>
          </p:cNvPr>
          <p:cNvSpPr>
            <a:spLocks noGrp="1"/>
          </p:cNvSpPr>
          <p:nvPr>
            <p:ph type="title"/>
          </p:nvPr>
        </p:nvSpPr>
        <p:spPr/>
        <p:txBody>
          <a:bodyPr/>
          <a:lstStyle/>
          <a:p>
            <a:r>
              <a:rPr lang="tr-TR" sz="4000" dirty="0"/>
              <a:t>İnsan Kaynakları İhtiyacını Belirleme Yöntemleri</a:t>
            </a:r>
          </a:p>
        </p:txBody>
      </p:sp>
    </p:spTree>
    <p:extLst>
      <p:ext uri="{BB962C8B-B14F-4D97-AF65-F5344CB8AC3E}">
        <p14:creationId xmlns:p14="http://schemas.microsoft.com/office/powerpoint/2010/main" val="34229088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9762A237-72CF-4F7C-A484-6325E40D3066}"/>
              </a:ext>
            </a:extLst>
          </p:cNvPr>
          <p:cNvSpPr>
            <a:spLocks noGrp="1"/>
          </p:cNvSpPr>
          <p:nvPr>
            <p:ph idx="1"/>
          </p:nvPr>
        </p:nvSpPr>
        <p:spPr/>
        <p:txBody>
          <a:bodyPr>
            <a:normAutofit fontScale="92500"/>
          </a:bodyPr>
          <a:lstStyle/>
          <a:p>
            <a:pPr algn="just"/>
            <a:r>
              <a:rPr lang="tr-TR" sz="4000" dirty="0"/>
              <a:t>Ayan, F. “İnsan Kaynakları Yönetimi” Atlantis Yayınevi, İzmir, 314 s, (2016).</a:t>
            </a:r>
          </a:p>
          <a:p>
            <a:pPr algn="just"/>
            <a:r>
              <a:rPr lang="tr-TR" sz="4000">
                <a:hlinkClick r:id="rId2"/>
              </a:rPr>
              <a:t>https://www.brandingturkiye.com/insan-kaynaklari-planlamasi-nedir-niye-onemlidir/</a:t>
            </a:r>
            <a:endParaRPr lang="tr-TR" sz="4000"/>
          </a:p>
          <a:p>
            <a:pPr algn="just"/>
            <a:endParaRPr lang="tr-TR" sz="4000" dirty="0"/>
          </a:p>
          <a:p>
            <a:pPr marL="0" indent="0" algn="just">
              <a:buNone/>
            </a:pPr>
            <a:endParaRPr lang="tr-TR" sz="4000" dirty="0"/>
          </a:p>
        </p:txBody>
      </p:sp>
      <p:sp>
        <p:nvSpPr>
          <p:cNvPr id="3" name="Başlık 2">
            <a:extLst>
              <a:ext uri="{FF2B5EF4-FFF2-40B4-BE49-F238E27FC236}">
                <a16:creationId xmlns:a16="http://schemas.microsoft.com/office/drawing/2014/main" id="{A504EF4C-A46E-418D-9F1C-5F5D0FA64BAE}"/>
              </a:ext>
            </a:extLst>
          </p:cNvPr>
          <p:cNvSpPr>
            <a:spLocks noGrp="1"/>
          </p:cNvSpPr>
          <p:nvPr>
            <p:ph type="title"/>
          </p:nvPr>
        </p:nvSpPr>
        <p:spPr/>
        <p:txBody>
          <a:bodyPr/>
          <a:lstStyle/>
          <a:p>
            <a:r>
              <a:rPr lang="tr-TR" dirty="0"/>
              <a:t>Kaynaklar</a:t>
            </a:r>
          </a:p>
        </p:txBody>
      </p:sp>
    </p:spTree>
    <p:extLst>
      <p:ext uri="{BB962C8B-B14F-4D97-AF65-F5344CB8AC3E}">
        <p14:creationId xmlns:p14="http://schemas.microsoft.com/office/powerpoint/2010/main" val="4045852774"/>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lt">
  <a:themeElements>
    <a:clrScheme name="Cilt">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Cilt">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lt">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Hardcover</Template>
  <TotalTime>472</TotalTime>
  <Words>252</Words>
  <Application>Microsoft Office PowerPoint</Application>
  <PresentationFormat>Ekran Gösterisi (4:3)</PresentationFormat>
  <Paragraphs>41</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Book Antiqua</vt:lpstr>
      <vt:lpstr>Times New Roman</vt:lpstr>
      <vt:lpstr>Wingdings</vt:lpstr>
      <vt:lpstr>Cilt</vt:lpstr>
      <vt:lpstr>İnsan Kaynakları Planlaması</vt:lpstr>
      <vt:lpstr>İnsan Kaynakları Planlaması</vt:lpstr>
      <vt:lpstr>İKP’nin Amaçları Nelerdir?</vt:lpstr>
      <vt:lpstr>İnsan Kaynakları Planlamasının Kapsamı</vt:lpstr>
      <vt:lpstr>İnsan Kaynakları Planlaması Etkileyen Faktörler</vt:lpstr>
      <vt:lpstr>İnsan Kaynakları Talebinin Belirlenmesinde Yardımcı Araçlar</vt:lpstr>
      <vt:lpstr>İnsan Kaynakları İhtiyacını Belirleme Yöntemleri</vt:lpstr>
      <vt:lpstr>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HALKLA İLİŞKİLER</dc:title>
  <dc:creator>hatice</dc:creator>
  <cp:lastModifiedBy>Muhammed.Mustafa.Guldur</cp:lastModifiedBy>
  <cp:revision>47</cp:revision>
  <dcterms:created xsi:type="dcterms:W3CDTF">2016-01-18T07:39:24Z</dcterms:created>
  <dcterms:modified xsi:type="dcterms:W3CDTF">2023-02-26T09:48:12Z</dcterms:modified>
</cp:coreProperties>
</file>