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B582266-2CF8-4896-9A14-F1AFD2A852A3}" type="datetimeFigureOut">
              <a:rPr lang="tr-TR" smtClean="0"/>
              <a:t>8.11.2020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DF64A8-A256-4485-9797-050CA4F4D7DE}" type="slidenum">
              <a:rPr lang="tr-TR" smtClean="0"/>
              <a:t>‹#›</a:t>
            </a:fld>
            <a:endParaRPr lang="tr-TR"/>
          </a:p>
        </p:txBody>
      </p:sp>
    </p:spTree>
    <p:extLst>
      <p:ext uri="{BB962C8B-B14F-4D97-AF65-F5344CB8AC3E}">
        <p14:creationId xmlns:p14="http://schemas.microsoft.com/office/powerpoint/2010/main" val="38302539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B582266-2CF8-4896-9A14-F1AFD2A852A3}" type="datetimeFigureOut">
              <a:rPr lang="tr-TR" smtClean="0"/>
              <a:t>8.11.2020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DF64A8-A256-4485-9797-050CA4F4D7DE}" type="slidenum">
              <a:rPr lang="tr-TR" smtClean="0"/>
              <a:t>‹#›</a:t>
            </a:fld>
            <a:endParaRPr lang="tr-TR"/>
          </a:p>
        </p:txBody>
      </p:sp>
    </p:spTree>
    <p:extLst>
      <p:ext uri="{BB962C8B-B14F-4D97-AF65-F5344CB8AC3E}">
        <p14:creationId xmlns:p14="http://schemas.microsoft.com/office/powerpoint/2010/main" val="35637811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B582266-2CF8-4896-9A14-F1AFD2A852A3}" type="datetimeFigureOut">
              <a:rPr lang="tr-TR" smtClean="0"/>
              <a:t>8.11.2020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DF64A8-A256-4485-9797-050CA4F4D7DE}" type="slidenum">
              <a:rPr lang="tr-TR" smtClean="0"/>
              <a:t>‹#›</a:t>
            </a:fld>
            <a:endParaRPr lang="tr-TR"/>
          </a:p>
        </p:txBody>
      </p:sp>
    </p:spTree>
    <p:extLst>
      <p:ext uri="{BB962C8B-B14F-4D97-AF65-F5344CB8AC3E}">
        <p14:creationId xmlns:p14="http://schemas.microsoft.com/office/powerpoint/2010/main" val="39982156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B582266-2CF8-4896-9A14-F1AFD2A852A3}" type="datetimeFigureOut">
              <a:rPr lang="tr-TR" smtClean="0"/>
              <a:t>8.11.2020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DF64A8-A256-4485-9797-050CA4F4D7DE}" type="slidenum">
              <a:rPr lang="tr-TR" smtClean="0"/>
              <a:t>‹#›</a:t>
            </a:fld>
            <a:endParaRPr lang="tr-TR"/>
          </a:p>
        </p:txBody>
      </p:sp>
    </p:spTree>
    <p:extLst>
      <p:ext uri="{BB962C8B-B14F-4D97-AF65-F5344CB8AC3E}">
        <p14:creationId xmlns:p14="http://schemas.microsoft.com/office/powerpoint/2010/main" val="31424386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B582266-2CF8-4896-9A14-F1AFD2A852A3}" type="datetimeFigureOut">
              <a:rPr lang="tr-TR" smtClean="0"/>
              <a:t>8.11.2020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DF64A8-A256-4485-9797-050CA4F4D7DE}" type="slidenum">
              <a:rPr lang="tr-TR" smtClean="0"/>
              <a:t>‹#›</a:t>
            </a:fld>
            <a:endParaRPr lang="tr-TR"/>
          </a:p>
        </p:txBody>
      </p:sp>
    </p:spTree>
    <p:extLst>
      <p:ext uri="{BB962C8B-B14F-4D97-AF65-F5344CB8AC3E}">
        <p14:creationId xmlns:p14="http://schemas.microsoft.com/office/powerpoint/2010/main" val="21443390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B582266-2CF8-4896-9A14-F1AFD2A852A3}" type="datetimeFigureOut">
              <a:rPr lang="tr-TR" smtClean="0"/>
              <a:t>8.11.2020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CDF64A8-A256-4485-9797-050CA4F4D7DE}" type="slidenum">
              <a:rPr lang="tr-TR" smtClean="0"/>
              <a:t>‹#›</a:t>
            </a:fld>
            <a:endParaRPr lang="tr-TR"/>
          </a:p>
        </p:txBody>
      </p:sp>
    </p:spTree>
    <p:extLst>
      <p:ext uri="{BB962C8B-B14F-4D97-AF65-F5344CB8AC3E}">
        <p14:creationId xmlns:p14="http://schemas.microsoft.com/office/powerpoint/2010/main" val="576500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B582266-2CF8-4896-9A14-F1AFD2A852A3}" type="datetimeFigureOut">
              <a:rPr lang="tr-TR" smtClean="0"/>
              <a:t>8.11.2020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CDF64A8-A256-4485-9797-050CA4F4D7DE}" type="slidenum">
              <a:rPr lang="tr-TR" smtClean="0"/>
              <a:t>‹#›</a:t>
            </a:fld>
            <a:endParaRPr lang="tr-TR"/>
          </a:p>
        </p:txBody>
      </p:sp>
    </p:spTree>
    <p:extLst>
      <p:ext uri="{BB962C8B-B14F-4D97-AF65-F5344CB8AC3E}">
        <p14:creationId xmlns:p14="http://schemas.microsoft.com/office/powerpoint/2010/main" val="20782984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B582266-2CF8-4896-9A14-F1AFD2A852A3}" type="datetimeFigureOut">
              <a:rPr lang="tr-TR" smtClean="0"/>
              <a:t>8.11.2020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CDF64A8-A256-4485-9797-050CA4F4D7DE}" type="slidenum">
              <a:rPr lang="tr-TR" smtClean="0"/>
              <a:t>‹#›</a:t>
            </a:fld>
            <a:endParaRPr lang="tr-TR"/>
          </a:p>
        </p:txBody>
      </p:sp>
    </p:spTree>
    <p:extLst>
      <p:ext uri="{BB962C8B-B14F-4D97-AF65-F5344CB8AC3E}">
        <p14:creationId xmlns:p14="http://schemas.microsoft.com/office/powerpoint/2010/main" val="4242053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B582266-2CF8-4896-9A14-F1AFD2A852A3}" type="datetimeFigureOut">
              <a:rPr lang="tr-TR" smtClean="0"/>
              <a:t>8.11.2020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CDF64A8-A256-4485-9797-050CA4F4D7DE}" type="slidenum">
              <a:rPr lang="tr-TR" smtClean="0"/>
              <a:t>‹#›</a:t>
            </a:fld>
            <a:endParaRPr lang="tr-TR"/>
          </a:p>
        </p:txBody>
      </p:sp>
    </p:spTree>
    <p:extLst>
      <p:ext uri="{BB962C8B-B14F-4D97-AF65-F5344CB8AC3E}">
        <p14:creationId xmlns:p14="http://schemas.microsoft.com/office/powerpoint/2010/main" val="446059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B582266-2CF8-4896-9A14-F1AFD2A852A3}" type="datetimeFigureOut">
              <a:rPr lang="tr-TR" smtClean="0"/>
              <a:t>8.11.2020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CDF64A8-A256-4485-9797-050CA4F4D7DE}" type="slidenum">
              <a:rPr lang="tr-TR" smtClean="0"/>
              <a:t>‹#›</a:t>
            </a:fld>
            <a:endParaRPr lang="tr-TR"/>
          </a:p>
        </p:txBody>
      </p:sp>
    </p:spTree>
    <p:extLst>
      <p:ext uri="{BB962C8B-B14F-4D97-AF65-F5344CB8AC3E}">
        <p14:creationId xmlns:p14="http://schemas.microsoft.com/office/powerpoint/2010/main" val="20612824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B582266-2CF8-4896-9A14-F1AFD2A852A3}" type="datetimeFigureOut">
              <a:rPr lang="tr-TR" smtClean="0"/>
              <a:t>8.11.2020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CDF64A8-A256-4485-9797-050CA4F4D7DE}" type="slidenum">
              <a:rPr lang="tr-TR" smtClean="0"/>
              <a:t>‹#›</a:t>
            </a:fld>
            <a:endParaRPr lang="tr-TR"/>
          </a:p>
        </p:txBody>
      </p:sp>
    </p:spTree>
    <p:extLst>
      <p:ext uri="{BB962C8B-B14F-4D97-AF65-F5344CB8AC3E}">
        <p14:creationId xmlns:p14="http://schemas.microsoft.com/office/powerpoint/2010/main" val="27061788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582266-2CF8-4896-9A14-F1AFD2A852A3}" type="datetimeFigureOut">
              <a:rPr lang="tr-TR" smtClean="0"/>
              <a:t>8.11.2020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DF64A8-A256-4485-9797-050CA4F4D7DE}" type="slidenum">
              <a:rPr lang="tr-TR" smtClean="0"/>
              <a:t>‹#›</a:t>
            </a:fld>
            <a:endParaRPr lang="tr-TR"/>
          </a:p>
        </p:txBody>
      </p:sp>
    </p:spTree>
    <p:extLst>
      <p:ext uri="{BB962C8B-B14F-4D97-AF65-F5344CB8AC3E}">
        <p14:creationId xmlns:p14="http://schemas.microsoft.com/office/powerpoint/2010/main" val="42842019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TURİZM EKONOMİSİ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5645511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dirty="0" smtClean="0"/>
              <a:t>Kişisel etmenler: Yaş, iş, ekonomik güç, yaşam şekli, kişilik gibi etmenlerden oluşmaktadır. Yaş; tüketim alışkanlıklarını ve davranışlarını belirleyen önemli özelliktir. Kişilerin tüketim alışkanlıkları yaşa bağlı olarak değişir. İş, yarattığı gelir olanaklarının yanı sıra mal, statü, farklı kişilerle ilişki, boş zaman gibi kişiden kişiye değişen özellikler taşır. Öğrenci ile üst yönetim kademesinde çalışan bir yöneticinin aynı restoranda karşılaşmaları düşük bir ihtimaldir. Ekonomik güç; kişilerin bütçeleri ile tüketimleri arasında önemli ilişkiler vardır. Ekonomik kriz ortamında kişiler tatil planlarını erteleyebilir veya iptal edebilirler. Yaşam şekli; bu durum ülkeden ülkeye, toplumdan topluma ve kişiden kişiye farklılık göstermektedir. Kişilerin eylem ve ilgi alanları, düşünceleri, nüfus özelliklerinden kaynaklanan yaşam şekillerine ait farklılıklar turizmde tüketici davranışlarını etkilemektedir. Kişilik; bireyin sahip olduğu iç ve dış özelliklerinin toplamıdır. Her tüketici istekleri, hırsları, tutucu yönleri, dışa dönük ve serbest görüşlü olmalarıyla kendilerine özgü davranış içerisindedirler. </a:t>
            </a:r>
            <a:endParaRPr lang="tr-TR" dirty="0"/>
          </a:p>
        </p:txBody>
      </p:sp>
    </p:spTree>
    <p:extLst>
      <p:ext uri="{BB962C8B-B14F-4D97-AF65-F5344CB8AC3E}">
        <p14:creationId xmlns:p14="http://schemas.microsoft.com/office/powerpoint/2010/main" val="21530339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r>
              <a:rPr lang="tr-TR" dirty="0" smtClean="0"/>
              <a:t>Psikolojik etmenler: Güdü, algı, öğrenme, inanç ve tutumlardan oluşmaktadır. Güdü; kişilerin tüketimlerini neden ve niçin yaptıkları sorularına karşılık olarak güdü verilebilir. Algı; tüketici açısından herhangi bir ürüne ait özellikleri kendi düşünce biçimine göre seçme, düzene koyma ve yorumlama sürecidir. Otelin kirliliğinden rahatsız olan müşteri, otelin havuzunun büyüklüğüyle ilgilenmeyebilir. Öğrenme; tüketici açısından ürünün denenmesidir. İnanç ve tutumlar; turizm uluslararası nitelik taşıdığından değişik ülkelere, tutum ve inançlara sahip insanlar farklı mal ve hizmetler talep ederler.</a:t>
            </a:r>
            <a:endParaRPr lang="tr-TR" dirty="0"/>
          </a:p>
        </p:txBody>
      </p:sp>
    </p:spTree>
    <p:extLst>
      <p:ext uri="{BB962C8B-B14F-4D97-AF65-F5344CB8AC3E}">
        <p14:creationId xmlns:p14="http://schemas.microsoft.com/office/powerpoint/2010/main" val="38834663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smtClean="0"/>
              <a:t>Üretim </a:t>
            </a:r>
            <a:r>
              <a:rPr lang="tr-TR" dirty="0" err="1" smtClean="0"/>
              <a:t>Üretim</a:t>
            </a:r>
            <a:r>
              <a:rPr lang="tr-TR" dirty="0" smtClean="0"/>
              <a:t>; en genel tanımıyla fayda yaratma eylemidir. Üretim; ihtiyaçları dolaylı olarak ve doğrudan doğruya karşılayacak mal ve hizmetleri meydana getirme çabalarıdır. Bir ekmeğin tüketiciye ulaştırılması için gerekli bütün işlemler örneğin tarlanın sürülmesi, tohum atılması, bakım, hasat, buğdayın siloya ve değirmene, unun fırına taşınması, ekmeğin pişirilmesi ve tüketiciye ulaştırılması üretimdir. Buğday siloya taşınırken nasıl üretim eylemi gerçekleştiriliyorsa siloda muhafaza edilmesi de üretimdir. Üretim işini planlayan, düzenleyen, gerçekleştiren ve bunların satışı konusunda karar veren birime firma veya üretici denir. </a:t>
            </a:r>
            <a:endParaRPr lang="tr-TR" dirty="0"/>
          </a:p>
        </p:txBody>
      </p:sp>
    </p:spTree>
    <p:extLst>
      <p:ext uri="{BB962C8B-B14F-4D97-AF65-F5344CB8AC3E}">
        <p14:creationId xmlns:p14="http://schemas.microsoft.com/office/powerpoint/2010/main" val="28160795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t>Üretici birimler veya firmalar değişik yapıda olabilirler kendi başına çalışan terzi, gazete bayii bir firmadır. Ayrıca büyük alış-veriş merkezi, holding, anonim şirket de bir firmadır. Ürün; üretim faktörlerinin (emek, sermaye, doğal kaynaklar) üretim sürecine katılmasıyla elde edilir. Burada söz konusu olan sadece üretim faktörlerinin maddi anlamda şekil değiştirmesi değildir, hammadde veya yarı mamullerin üretim süreci sonunda şeklini değiştirerek yeni mamul elde edilmesi imalat olarak adlandırılır.</a:t>
            </a:r>
            <a:endParaRPr lang="tr-TR" dirty="0"/>
          </a:p>
        </p:txBody>
      </p:sp>
    </p:spTree>
    <p:extLst>
      <p:ext uri="{BB962C8B-B14F-4D97-AF65-F5344CB8AC3E}">
        <p14:creationId xmlns:p14="http://schemas.microsoft.com/office/powerpoint/2010/main" val="15896149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smtClean="0"/>
              <a:t>Üretim Fonksiyonu Firmalar üretim etmenlerini yani girdileri (</a:t>
            </a:r>
            <a:r>
              <a:rPr lang="tr-TR" dirty="0" err="1" smtClean="0"/>
              <a:t>inputları</a:t>
            </a:r>
            <a:r>
              <a:rPr lang="tr-TR" dirty="0" smtClean="0"/>
              <a:t>) satın alarak, bunları mal ve hizmet üretmek için birleştirirler. Kullanılan girdilerin miktarı belli bir dönemde elde edilecek ürünün yani çıktının (</a:t>
            </a:r>
            <a:r>
              <a:rPr lang="tr-TR" dirty="0" err="1" smtClean="0"/>
              <a:t>output</a:t>
            </a:r>
            <a:r>
              <a:rPr lang="tr-TR" dirty="0" smtClean="0"/>
              <a:t>) miktarını belirler. Belli bir teknoloji söz konusuyken, bir ürünün miktarının arttırılması, girdilerin arttırılmasına bağlıdır. Kullanılan girdilerle elde edilen ürün arasındaki bağlılık ilişkisine üretim </a:t>
            </a:r>
            <a:r>
              <a:rPr lang="tr-TR" dirty="0" err="1" smtClean="0"/>
              <a:t>fonksiyonuadı</a:t>
            </a:r>
            <a:r>
              <a:rPr lang="tr-TR" dirty="0" smtClean="0"/>
              <a:t> verilir. x harfi ekmeği, D doğal kaynakları, E emeği, S Sermayeyi, T teknolojiyi göstermek için kullanıldığında üretim fonksiyonu; x = f (D, E, S, T) olarak yazılabilir. Üretim sürecine katılan ve üretimin gerçekleşmesine katkıda bulunan üretim faktörlerinden (girdiler) bir kısmı kısa sürede değişemez ya da değiştirilmesi mümkün değildir. Bunlar belli bir sürede ne azalırlar ne de artarlar. Bu girdiler sabit girdilerdir. Doğal çevre, binalar, büyük makine ve teçhizat örnek olarak verilebilir. Bazı girdilerin ise çok kısa dönemde bile üretime katılan miktarları değişebilir. Bu girdiler değişken girdilerdir. </a:t>
            </a:r>
            <a:endParaRPr lang="tr-TR" dirty="0"/>
          </a:p>
        </p:txBody>
      </p:sp>
    </p:spTree>
    <p:extLst>
      <p:ext uri="{BB962C8B-B14F-4D97-AF65-F5344CB8AC3E}">
        <p14:creationId xmlns:p14="http://schemas.microsoft.com/office/powerpoint/2010/main" val="31083185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Değişken ve sabit girdi ayırımı yaparken, zaman çok önemli bir unsurdur. Örneğin ekmek üreten bir fabrika için bina sabit bir girdidir. Çünkü kısa sürede büyütmek mümkün değildir. Emek ve hammadde (buğday, un, su, vb.) değişken girdidir. Fakat uzun bir zaman dilimi göz önüne alındığında bina genişletilebilir, ilave bölüm yapılabilir; hatta yeni bina inşa edilebilir. Uzun dönemde sabit girdiler de değişken girdi olarak kabul edilir. </a:t>
            </a:r>
            <a:endParaRPr lang="tr-TR" dirty="0"/>
          </a:p>
        </p:txBody>
      </p:sp>
    </p:spTree>
    <p:extLst>
      <p:ext uri="{BB962C8B-B14F-4D97-AF65-F5344CB8AC3E}">
        <p14:creationId xmlns:p14="http://schemas.microsoft.com/office/powerpoint/2010/main" val="26200790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smtClean="0"/>
              <a:t>Kısa Dönemde Üretim ve Azalan Verimler Kanunu Kısa dönem, bazı şeylerin değiştirilebilmesi için yeterli ama her şeyin değiştirilmesi için yetersiz uzunlukta bir zaman parçasıdır. Dolayısıyla kısa dönem üretim etmenlerinden sadece bir tanesinin değiştirilmesine olanak veren süredir. Bu sürede üretim fonksiyonundaki girdilerden sadece bir tanesinin değişebileceği, diğer girdilerin ise sabit kalacağı kabul edilir. Toplam Ürün Belli bir dönemde üretime katılan değişken girdinin bu dönem sonunda sağladığı toplam ürün bu girdinin toplam ürünü veya toplam fiziki ürünüdür. Değişken girdi miktarının arttırılmasına bağlı olarak elde edilen çıktıya toplam fiziki ürün veya toplam ürün denir. </a:t>
            </a:r>
            <a:endParaRPr lang="tr-TR" dirty="0"/>
          </a:p>
        </p:txBody>
      </p:sp>
    </p:spTree>
    <p:extLst>
      <p:ext uri="{BB962C8B-B14F-4D97-AF65-F5344CB8AC3E}">
        <p14:creationId xmlns:p14="http://schemas.microsoft.com/office/powerpoint/2010/main" val="35092421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t>Marjinal Ürün Belli bir dönemde üretime katılan girdilerden biri sabitken, değişken girdi bir birim arttırıldığında toplam üründe meydana gelen değişmeye marjinal fiziki ürün veya marjinal </a:t>
            </a:r>
            <a:r>
              <a:rPr lang="tr-TR" dirty="0" err="1" smtClean="0"/>
              <a:t>üründenir</a:t>
            </a:r>
            <a:r>
              <a:rPr lang="tr-TR" dirty="0" smtClean="0"/>
              <a:t>. Ortalama Ürün Ele edilen toplam ürünün, bu ürünü elde etmek için kullanılan girdi miktarına oranlanmasıyla bulunur. Emeğin ortalama fiziki ürünü veya ortalama </a:t>
            </a:r>
            <a:r>
              <a:rPr lang="tr-TR" dirty="0" err="1" smtClean="0"/>
              <a:t>ürünü,emek</a:t>
            </a:r>
            <a:r>
              <a:rPr lang="tr-TR" dirty="0" smtClean="0"/>
              <a:t> birimi başına elde edilen ürün miktarıdır. Emeğin verimliliği ile anlatılmak istenen ortalama fiziki üründür. Bir firmanın verim artışından kastedilen emeğin birimi başına üretimin arttığıdır. </a:t>
            </a:r>
            <a:endParaRPr lang="tr-TR" dirty="0"/>
          </a:p>
        </p:txBody>
      </p:sp>
    </p:spTree>
    <p:extLst>
      <p:ext uri="{BB962C8B-B14F-4D97-AF65-F5344CB8AC3E}">
        <p14:creationId xmlns:p14="http://schemas.microsoft.com/office/powerpoint/2010/main" val="520497470"/>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855</Words>
  <Application>Microsoft Office PowerPoint</Application>
  <PresentationFormat>Ekran Gösterisi (4:3)</PresentationFormat>
  <Paragraphs>9</Paragraphs>
  <Slides>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Arial</vt:lpstr>
      <vt:lpstr>Calibri</vt:lpstr>
      <vt:lpstr>Ofis Teması</vt:lpstr>
      <vt:lpstr>TURİZM EKONOMİSİ</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 EKONOMİSİ</dc:title>
  <dc:creator>EDA</dc:creator>
  <cp:lastModifiedBy>Sinan</cp:lastModifiedBy>
  <cp:revision>2</cp:revision>
  <dcterms:created xsi:type="dcterms:W3CDTF">2020-10-14T07:51:31Z</dcterms:created>
  <dcterms:modified xsi:type="dcterms:W3CDTF">2020-11-08T15:36:28Z</dcterms:modified>
</cp:coreProperties>
</file>