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8" r:id="rId3"/>
    <p:sldMasterId id="2147483696" r:id="rId4"/>
  </p:sldMasterIdLst>
  <p:notesMasterIdLst>
    <p:notesMasterId r:id="rId13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F2DAA6-E54E-4291-81D7-B3DAE489A7AA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C3E84D-21BB-4DB1-89B3-A7663C4EEB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8918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3839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756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45116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944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6469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97592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50606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05687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4723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770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5916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02571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0040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5881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95522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 defTabSz="457200"/>
            <a:r>
              <a:rPr lang="en-US" sz="8000" dirty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59364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0286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 defTabSz="457200"/>
            <a:r>
              <a:rPr lang="en-US" sz="8000" dirty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53140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07270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08678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44458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1249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538357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8656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48245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652851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19567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77848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97920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859501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9111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020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5806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488525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 defTabSz="457200"/>
            <a:r>
              <a:rPr lang="en-US" sz="8000" dirty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723228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3203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 defTabSz="457200"/>
            <a:r>
              <a:rPr lang="en-US" sz="8000" dirty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334420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314325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695326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14169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617732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82777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696318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3686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108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5380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422829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950591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441812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70161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66799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734955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 defTabSz="457200"/>
            <a:r>
              <a:rPr lang="en-US" sz="8000" dirty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510842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33699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 defTabSz="457200"/>
            <a:r>
              <a:rPr lang="en-US" sz="8000" dirty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0452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352635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934843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242993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5230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0917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071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3130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55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9051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/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 defTabSz="457200"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/>
            <a:fld id="{D57F1E4F-1CFF-5643-939E-217C01CDF565}" type="slidenum">
              <a:rPr lang="en-US" dirty="0">
                <a:solidFill>
                  <a:prstClr val="black"/>
                </a:solidFill>
              </a:rPr>
              <a:pPr defTabSz="457200"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842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/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 defTabSz="457200"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/>
            <a:fld id="{D57F1E4F-1CFF-5643-939E-217C01CDF565}" type="slidenum">
              <a:rPr lang="en-US" dirty="0">
                <a:solidFill>
                  <a:prstClr val="black"/>
                </a:solidFill>
              </a:rPr>
              <a:pPr defTabSz="457200"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417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/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 defTabSz="457200"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/>
            <a:fld id="{D57F1E4F-1CFF-5643-939E-217C01CDF565}" type="slidenum">
              <a:rPr lang="en-US" dirty="0">
                <a:solidFill>
                  <a:prstClr val="black"/>
                </a:solidFill>
              </a:rPr>
              <a:pPr defTabSz="457200"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447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just"/>
            <a:r>
              <a:rPr lang="tr-TR" sz="3200">
                <a:latin typeface="Arial" panose="020B0604020202020204" pitchFamily="34" charset="0"/>
              </a:rPr>
              <a:t>Mutfak Hizmetleri </a:t>
            </a:r>
            <a:r>
              <a:rPr lang="tr-TR" sz="3200" smtClean="0">
                <a:latin typeface="Arial" panose="020B0604020202020204" pitchFamily="34" charset="0"/>
              </a:rPr>
              <a:t>Yönetimi</a:t>
            </a:r>
            <a:endParaRPr lang="tr-TR" sz="3200" dirty="0">
              <a:latin typeface="+mn-lt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8125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Düşmeleri Engellemek İçin Alınması Gereken Önlemler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68740" y="2556932"/>
            <a:ext cx="9976514" cy="3318936"/>
          </a:xfrm>
        </p:spPr>
        <p:txBody>
          <a:bodyPr/>
          <a:lstStyle/>
          <a:p>
            <a:pPr algn="just"/>
            <a:r>
              <a:rPr lang="tr-TR" sz="3200" dirty="0" smtClean="0"/>
              <a:t>Zemin </a:t>
            </a:r>
            <a:r>
              <a:rPr lang="tr-TR" sz="3200" dirty="0"/>
              <a:t>temiz ve kuru tutulmalıdır. 	</a:t>
            </a:r>
            <a:endParaRPr lang="tr-TR" sz="3200" dirty="0" smtClean="0"/>
          </a:p>
          <a:p>
            <a:pPr algn="just"/>
            <a:r>
              <a:rPr lang="tr-TR" sz="3200" dirty="0" smtClean="0"/>
              <a:t>Tepsiler </a:t>
            </a:r>
            <a:r>
              <a:rPr lang="tr-TR" sz="3200" dirty="0"/>
              <a:t>fazla </a:t>
            </a:r>
            <a:r>
              <a:rPr lang="tr-TR" sz="3200" dirty="0" smtClean="0"/>
              <a:t>yüklenmemelidir. Çok </a:t>
            </a:r>
            <a:r>
              <a:rPr lang="tr-TR" sz="3200" dirty="0"/>
              <a:t>yüksek olan ve devrilebilecek eşyalar taşınmamalıdır. </a:t>
            </a:r>
            <a:endParaRPr lang="tr-TR" sz="3200" dirty="0" smtClean="0"/>
          </a:p>
          <a:p>
            <a:pPr algn="just"/>
            <a:r>
              <a:rPr lang="tr-TR" sz="3200" dirty="0" smtClean="0"/>
              <a:t>Zeminde </a:t>
            </a:r>
            <a:r>
              <a:rPr lang="tr-TR" sz="3200" dirty="0"/>
              <a:t>takılıp düşmeye neden olabilecek her şey (elektrik kabloları vb.) kaldırılmalıdır. </a:t>
            </a:r>
            <a:r>
              <a:rPr lang="tr-TR" dirty="0"/>
              <a:t>	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6588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574800"/>
          </a:xfrm>
        </p:spPr>
        <p:txBody>
          <a:bodyPr>
            <a:normAutofit/>
          </a:bodyPr>
          <a:lstStyle/>
          <a:p>
            <a:r>
              <a:rPr lang="tr-TR" dirty="0"/>
              <a:t>Düşmeleri Engellemek İçin Alınması Gereken Önlemler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lr>
                <a:srgbClr val="B15E28"/>
              </a:buClr>
            </a:pPr>
            <a:r>
              <a:rPr lang="tr-TR" sz="3200" dirty="0">
                <a:solidFill>
                  <a:prstClr val="black">
                    <a:lumMod val="85000"/>
                    <a:lumOff val="15000"/>
                  </a:prstClr>
                </a:solidFill>
              </a:rPr>
              <a:t>Kapılar dikkatli bir şekilde açılıp kapanmalı, yanlış yönden girilmemelidir.</a:t>
            </a:r>
          </a:p>
          <a:p>
            <a:pPr lvl="0">
              <a:buClr>
                <a:srgbClr val="B15E28"/>
              </a:buClr>
            </a:pPr>
            <a:r>
              <a:rPr lang="tr-TR" sz="3200" dirty="0">
                <a:solidFill>
                  <a:prstClr val="black">
                    <a:lumMod val="85000"/>
                    <a:lumOff val="15000"/>
                  </a:prstClr>
                </a:solidFill>
              </a:rPr>
              <a:t>Güvenliğe uygun olmayan ayakkabılar giyilmemelidir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7403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Yanıkları Engellemek İçin Alınması Gereken Önlemler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4025" y="2388358"/>
            <a:ext cx="10276764" cy="3487510"/>
          </a:xfrm>
        </p:spPr>
        <p:txBody>
          <a:bodyPr>
            <a:noAutofit/>
          </a:bodyPr>
          <a:lstStyle/>
          <a:p>
            <a:pPr algn="just"/>
            <a:r>
              <a:rPr lang="tr-TR" sz="3200" dirty="0"/>
              <a:t>Her aşçı yanında mutfak araçlarını tutmak ve yanmaları engellemek için gerekli mutfak bezi ve gerekli araçları bulundurmalıdır. 	</a:t>
            </a:r>
            <a:endParaRPr lang="tr-TR" sz="3200" dirty="0" smtClean="0"/>
          </a:p>
          <a:p>
            <a:pPr algn="just"/>
            <a:r>
              <a:rPr lang="tr-TR" sz="3200" dirty="0" smtClean="0"/>
              <a:t>Mutfakta </a:t>
            </a:r>
            <a:r>
              <a:rPr lang="tr-TR" sz="3200" dirty="0"/>
              <a:t>sıcak bir kap veya araç taşırken ortam, rahat geçişler sağlayacak şekilde olmalıdır. 	</a:t>
            </a:r>
            <a:endParaRPr lang="tr-TR" sz="3200" dirty="0" smtClean="0"/>
          </a:p>
          <a:p>
            <a:pPr algn="just"/>
            <a:r>
              <a:rPr lang="tr-TR" sz="3200" dirty="0" smtClean="0"/>
              <a:t>Mutfak </a:t>
            </a:r>
            <a:r>
              <a:rPr lang="tr-TR" sz="3200" dirty="0"/>
              <a:t>araçları gereğinden fazla kaynar sıvı ile doldurularak taşınmamalıdır. </a:t>
            </a:r>
          </a:p>
        </p:txBody>
      </p:sp>
    </p:spTree>
    <p:extLst>
      <p:ext uri="{BB962C8B-B14F-4D97-AF65-F5344CB8AC3E}">
        <p14:creationId xmlns:p14="http://schemas.microsoft.com/office/powerpoint/2010/main" val="742319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Yanıkları Engellemek İçin Alınması Gereken Önlemler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7796" y="2379507"/>
            <a:ext cx="11122926" cy="3816573"/>
          </a:xfrm>
        </p:spPr>
        <p:txBody>
          <a:bodyPr>
            <a:noAutofit/>
          </a:bodyPr>
          <a:lstStyle/>
          <a:p>
            <a:r>
              <a:rPr lang="tr-TR" sz="3200" dirty="0"/>
              <a:t>Sıcak kapların sapı dışa dönük çarpılabilir şekilde bırakılmamalıdır. </a:t>
            </a:r>
            <a:endParaRPr lang="tr-TR" sz="3200" dirty="0" smtClean="0"/>
          </a:p>
          <a:p>
            <a:r>
              <a:rPr lang="tr-TR" sz="3200" dirty="0" smtClean="0"/>
              <a:t>Fırından </a:t>
            </a:r>
            <a:r>
              <a:rPr lang="tr-TR" sz="3200" dirty="0"/>
              <a:t>çıkan kapların tutulacak yerlerine özel aparatlar takarak yanmaların önüne geçilmelidir. </a:t>
            </a:r>
            <a:r>
              <a:rPr lang="tr-TR" sz="3200" dirty="0" smtClean="0"/>
              <a:t> </a:t>
            </a:r>
          </a:p>
          <a:p>
            <a:r>
              <a:rPr lang="tr-TR" sz="3200" dirty="0"/>
              <a:t>Y</a:t>
            </a:r>
            <a:r>
              <a:rPr lang="tr-TR" sz="3200" dirty="0" smtClean="0"/>
              <a:t>ağın </a:t>
            </a:r>
            <a:r>
              <a:rPr lang="tr-TR" sz="3200" dirty="0"/>
              <a:t>içine yiyecek madde atarken dikkat edilmelidir. 	</a:t>
            </a:r>
            <a:endParaRPr lang="tr-TR" sz="3200" dirty="0" smtClean="0"/>
          </a:p>
          <a:p>
            <a:r>
              <a:rPr lang="tr-TR" sz="3200" dirty="0" smtClean="0"/>
              <a:t>Basınçlı </a:t>
            </a:r>
            <a:r>
              <a:rPr lang="tr-TR" sz="3200" dirty="0"/>
              <a:t>pişme ekipmanlarının kapaklarını açmadan buhar basıncını düşürerek bilinçli hareket etmek gerekir</a:t>
            </a:r>
            <a:r>
              <a:rPr lang="tr-TR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65093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Elektrik Çarpmasını Engellemek İçin Alınması Gereken   Önlemler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23081" y="2556931"/>
            <a:ext cx="11286698" cy="3789277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tr-TR" sz="3800" dirty="0"/>
              <a:t>Elektrikli aletleri kullanırken eller kuru olmalıdır. 	</a:t>
            </a:r>
            <a:endParaRPr lang="tr-TR" sz="3800" dirty="0" smtClean="0"/>
          </a:p>
          <a:p>
            <a:pPr algn="just"/>
            <a:r>
              <a:rPr lang="tr-TR" sz="3800" dirty="0" smtClean="0"/>
              <a:t>Alet </a:t>
            </a:r>
            <a:r>
              <a:rPr lang="tr-TR" sz="3800" dirty="0"/>
              <a:t>kullanılmadığında, onarım yapılırken veya temizlenirken anahtarı kapatılmalı ve fişi prizden çekilmelidir</a:t>
            </a:r>
            <a:r>
              <a:rPr lang="tr-TR" sz="3800" dirty="0" smtClean="0"/>
              <a:t>.</a:t>
            </a:r>
          </a:p>
          <a:p>
            <a:pPr lvl="0" algn="just">
              <a:buClr>
                <a:srgbClr val="B15E28"/>
              </a:buClr>
            </a:pPr>
            <a:r>
              <a:rPr lang="tr-TR" sz="3500" dirty="0">
                <a:solidFill>
                  <a:prstClr val="black">
                    <a:lumMod val="85000"/>
                    <a:lumOff val="15000"/>
                  </a:prstClr>
                </a:solidFill>
              </a:rPr>
              <a:t>Bütün elektrikli aletler düzenli olarak kontrol edilmeli ve çalışır durumda olmaları sağlanmalıdır. Arızalı olanların üzerine kullanılmamasını belirten uyarılar bırakılmalıdır. Prosedürlere göre, teknik servise haber verilmelidir.</a:t>
            </a:r>
          </a:p>
          <a:p>
            <a:pPr lvl="0" algn="just">
              <a:buClr>
                <a:srgbClr val="B15E28"/>
              </a:buClr>
            </a:pPr>
            <a:r>
              <a:rPr lang="tr-TR" sz="3500" dirty="0">
                <a:solidFill>
                  <a:prstClr val="black">
                    <a:lumMod val="85000"/>
                    <a:lumOff val="15000"/>
                  </a:prstClr>
                </a:solidFill>
              </a:rPr>
              <a:t>Elektrikli araçlar ıslak zemin üzerinde çalıştırılmamalıdır</a:t>
            </a:r>
            <a:endParaRPr lang="tr-TR" sz="43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96979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Patlamaları Engellemek İçin Alınması Gereken Önlemler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dirty="0"/>
              <a:t>İş bitiminde, mutfağı terk etmeden önce bütün gaz vanaları tek tek kontrol edilmelidir. •	</a:t>
            </a:r>
            <a:endParaRPr lang="tr-TR" sz="3200" dirty="0" smtClean="0"/>
          </a:p>
          <a:p>
            <a:pPr algn="just"/>
            <a:r>
              <a:rPr lang="tr-TR" sz="3200" dirty="0" smtClean="0"/>
              <a:t>Gazı </a:t>
            </a:r>
            <a:r>
              <a:rPr lang="tr-TR" sz="3200" dirty="0"/>
              <a:t>açmadan önce brülör kontrol edilmelidir. •	</a:t>
            </a:r>
            <a:endParaRPr lang="tr-TR" sz="3200" dirty="0" smtClean="0"/>
          </a:p>
          <a:p>
            <a:pPr algn="just"/>
            <a:r>
              <a:rPr lang="tr-TR" sz="3200" dirty="0" smtClean="0"/>
              <a:t>Yakmadan </a:t>
            </a:r>
            <a:r>
              <a:rPr lang="tr-TR" sz="3200" dirty="0"/>
              <a:t>önce, fırının kapağı biraz açık tutulmalı, gazın patlayabilir olduğu akıldan hiç çıkarılmamalıdır. </a:t>
            </a:r>
            <a:r>
              <a:rPr lang="tr-TR" dirty="0"/>
              <a:t>•</a:t>
            </a:r>
          </a:p>
        </p:txBody>
      </p:sp>
    </p:spTree>
    <p:extLst>
      <p:ext uri="{BB962C8B-B14F-4D97-AF65-F5344CB8AC3E}">
        <p14:creationId xmlns:p14="http://schemas.microsoft.com/office/powerpoint/2010/main" val="2045198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Patlamaları Engellemek İçin Alınması Gereken Önlemler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23332" y="2556932"/>
            <a:ext cx="10795378" cy="361185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tr-TR" sz="3900" dirty="0"/>
              <a:t>Tencereler taştıktan sonra gazın yanıp yanmadığı kontrol edilmelidir. 	</a:t>
            </a:r>
            <a:endParaRPr lang="tr-TR" sz="3900" dirty="0" smtClean="0"/>
          </a:p>
          <a:p>
            <a:pPr algn="just"/>
            <a:r>
              <a:rPr lang="tr-TR" sz="3900" dirty="0" smtClean="0"/>
              <a:t>Gazla </a:t>
            </a:r>
            <a:r>
              <a:rPr lang="tr-TR" sz="3900" dirty="0"/>
              <a:t>çalışan sorunlu bir ekipman derhal mutfak şefine bildirilmelidir. 	</a:t>
            </a:r>
            <a:endParaRPr lang="tr-TR" sz="3900" dirty="0" smtClean="0"/>
          </a:p>
          <a:p>
            <a:pPr algn="just"/>
            <a:r>
              <a:rPr lang="tr-TR" sz="3900" dirty="0" smtClean="0"/>
              <a:t>Bir </a:t>
            </a:r>
            <a:r>
              <a:rPr lang="tr-TR" sz="3900" dirty="0"/>
              <a:t>yerden gaz kokusu geldiği zaman derhal önlem alınmalıdır. Gaz çıkışını kontrol eden ikaz araçlarının mutfaklarda bulunması gereklidir.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3614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rganik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ppt/theme/theme3.xml><?xml version="1.0" encoding="utf-8"?>
<a:theme xmlns:a="http://schemas.openxmlformats.org/drawingml/2006/main" name="1_Organik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ppt/theme/theme4.xml><?xml version="1.0" encoding="utf-8"?>
<a:theme xmlns:a="http://schemas.openxmlformats.org/drawingml/2006/main" name="2_Organik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147</Words>
  <Application>Microsoft Office PowerPoint</Application>
  <PresentationFormat>Geniş ekran</PresentationFormat>
  <Paragraphs>30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4</vt:i4>
      </vt:variant>
      <vt:variant>
        <vt:lpstr>Slayt Başlıkları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Garamond</vt:lpstr>
      <vt:lpstr>Office Teması</vt:lpstr>
      <vt:lpstr>Organik</vt:lpstr>
      <vt:lpstr>1_Organik</vt:lpstr>
      <vt:lpstr>2_Organik</vt:lpstr>
      <vt:lpstr>Mutfak Hizmetleri Yönetimi</vt:lpstr>
      <vt:lpstr>Düşmeleri Engellemek İçin Alınması Gereken Önlemler </vt:lpstr>
      <vt:lpstr>Düşmeleri Engellemek İçin Alınması Gereken Önlemler </vt:lpstr>
      <vt:lpstr>Yanıkları Engellemek İçin Alınması Gereken Önlemler </vt:lpstr>
      <vt:lpstr>Yanıkları Engellemek İçin Alınması Gereken Önlemler </vt:lpstr>
      <vt:lpstr>Elektrik Çarpmasını Engellemek İçin Alınması Gereken   Önlemler </vt:lpstr>
      <vt:lpstr>Patlamaları Engellemek İçin Alınması Gereken Önlemler </vt:lpstr>
      <vt:lpstr>Patlamaları Engellemek İçin Alınması Gereken Önlemler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Mutfak Hizmetleri Yönetimi</dc:title>
  <dc:creator>emir üner</dc:creator>
  <cp:lastModifiedBy>emir üner</cp:lastModifiedBy>
  <cp:revision>13</cp:revision>
  <dcterms:created xsi:type="dcterms:W3CDTF">2017-10-29T15:18:22Z</dcterms:created>
  <dcterms:modified xsi:type="dcterms:W3CDTF">2017-10-29T15:29:28Z</dcterms:modified>
</cp:coreProperties>
</file>