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1806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80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08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135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335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8573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366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7118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6292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45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391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2375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36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52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202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2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139391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000" b="1" dirty="0">
                <a:ln>
                  <a:noFill/>
                </a:ln>
                <a:solidFill>
                  <a:prstClr val="black">
                    <a:lumMod val="85000"/>
                    <a:lumOff val="15000"/>
                  </a:prstClr>
                </a:solidFill>
                <a:ea typeface="+mn-ea"/>
                <a:cs typeface="+mn-cs"/>
              </a:rPr>
              <a:t>Hazırlama ve Pişirme Bölümleri</a:t>
            </a:r>
            <a:endParaRPr lang="tr-TR" sz="3200" b="1" dirty="0">
              <a:latin typeface="+mn-lt"/>
            </a:endParaRPr>
          </a:p>
        </p:txBody>
      </p:sp>
      <p:sp>
        <p:nvSpPr>
          <p:cNvPr id="3" name="İçerik Yer Tutucusu 2"/>
          <p:cNvSpPr>
            <a:spLocks noGrp="1"/>
          </p:cNvSpPr>
          <p:nvPr>
            <p:ph idx="1"/>
          </p:nvPr>
        </p:nvSpPr>
        <p:spPr/>
        <p:txBody>
          <a:bodyPr>
            <a:normAutofit/>
          </a:bodyPr>
          <a:lstStyle/>
          <a:p>
            <a:pPr algn="just"/>
            <a:r>
              <a:rPr lang="tr-TR" sz="3200" dirty="0" smtClean="0">
                <a:latin typeface="+mn-lt"/>
              </a:rPr>
              <a:t>Bu </a:t>
            </a:r>
            <a:r>
              <a:rPr lang="tr-TR" sz="3200" dirty="0">
                <a:latin typeface="+mn-lt"/>
              </a:rPr>
              <a:t>bölümde yiyecek malzemeleri pişirmeye hazır hale getirilmektedir. Bu nedenle bu bölümün pişirme bölümüne yakın olması gerekmektedir. </a:t>
            </a:r>
            <a:endParaRPr lang="tr-TR" sz="3200" dirty="0">
              <a:sym typeface="Symbol" panose="05050102010706020507" pitchFamily="18" charset="2"/>
            </a:endParaRPr>
          </a:p>
          <a:p>
            <a:pPr algn="just"/>
            <a:r>
              <a:rPr lang="tr-TR" sz="3200" dirty="0" smtClean="0">
                <a:latin typeface="+mn-lt"/>
              </a:rPr>
              <a:t>Pişirme </a:t>
            </a:r>
            <a:r>
              <a:rPr lang="tr-TR" sz="3200" dirty="0">
                <a:latin typeface="+mn-lt"/>
              </a:rPr>
              <a:t>bölümü ise her türlü yiyecek malzemesinin pişirildiği alanlardan oluşur ve genellikle mutfağın orta kısımlarında konumlandırılmış durumdadır. </a:t>
            </a:r>
          </a:p>
        </p:txBody>
      </p:sp>
    </p:spTree>
    <p:extLst>
      <p:ext uri="{BB962C8B-B14F-4D97-AF65-F5344CB8AC3E}">
        <p14:creationId xmlns:p14="http://schemas.microsoft.com/office/powerpoint/2010/main" val="737607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200" b="1" dirty="0">
                <a:ln>
                  <a:noFill/>
                </a:ln>
                <a:solidFill>
                  <a:prstClr val="black">
                    <a:lumMod val="85000"/>
                    <a:lumOff val="15000"/>
                  </a:prstClr>
                </a:solidFill>
              </a:rPr>
              <a:t>Hazırlama ve Pişirme Bölümleri</a:t>
            </a:r>
            <a:endParaRPr lang="tr-TR" sz="3600" dirty="0">
              <a:latin typeface="+mn-lt"/>
            </a:endParaRPr>
          </a:p>
        </p:txBody>
      </p:sp>
      <p:sp>
        <p:nvSpPr>
          <p:cNvPr id="3" name="İçerik Yer Tutucusu 2"/>
          <p:cNvSpPr>
            <a:spLocks noGrp="1"/>
          </p:cNvSpPr>
          <p:nvPr>
            <p:ph idx="1"/>
          </p:nvPr>
        </p:nvSpPr>
        <p:spPr>
          <a:xfrm>
            <a:off x="1295401" y="2556932"/>
            <a:ext cx="9601196" cy="3805768"/>
          </a:xfrm>
        </p:spPr>
        <p:txBody>
          <a:bodyPr/>
          <a:lstStyle/>
          <a:p>
            <a:pPr algn="just"/>
            <a:r>
              <a:rPr lang="tr-TR" sz="3200" dirty="0">
                <a:latin typeface="+mn-lt"/>
              </a:rPr>
              <a:t>Otel işletmelerinde hazırlama ve pişirme bölümleri, hazırlanacak yada pişirilecek yiyecek malzemesine göre farklı bölümler şeklinde ortaya çıkmaktadır. Buna göre bir mutfakta hazırlama ve pişirme bölümleri </a:t>
            </a:r>
            <a:r>
              <a:rPr lang="tr-TR" sz="3200" b="1" i="1" dirty="0">
                <a:latin typeface="+mn-lt"/>
              </a:rPr>
              <a:t>sıcak mutfak, soğuk mutfak, pastane, kasaphane, sebze hazırlama, kahvaltı hazırlama </a:t>
            </a:r>
            <a:r>
              <a:rPr lang="tr-TR" sz="3200" dirty="0">
                <a:latin typeface="+mn-lt"/>
              </a:rPr>
              <a:t>şeklinde sıralanabilir. </a:t>
            </a:r>
          </a:p>
        </p:txBody>
      </p:sp>
    </p:spTree>
    <p:extLst>
      <p:ext uri="{BB962C8B-B14F-4D97-AF65-F5344CB8AC3E}">
        <p14:creationId xmlns:p14="http://schemas.microsoft.com/office/powerpoint/2010/main" val="402364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600" b="1" dirty="0">
                <a:ln>
                  <a:noFill/>
                </a:ln>
                <a:solidFill>
                  <a:prstClr val="black">
                    <a:lumMod val="85000"/>
                    <a:lumOff val="15000"/>
                  </a:prstClr>
                </a:solidFill>
                <a:ea typeface="+mn-ea"/>
                <a:cs typeface="+mn-cs"/>
              </a:rPr>
              <a:t>Sıcak </a:t>
            </a:r>
            <a:r>
              <a:rPr lang="tr-TR" sz="3600" b="1" dirty="0" smtClean="0">
                <a:ln>
                  <a:noFill/>
                </a:ln>
                <a:solidFill>
                  <a:prstClr val="black">
                    <a:lumMod val="85000"/>
                    <a:lumOff val="15000"/>
                  </a:prstClr>
                </a:solidFill>
                <a:ea typeface="+mn-ea"/>
                <a:cs typeface="+mn-cs"/>
              </a:rPr>
              <a:t>Mutfak</a:t>
            </a:r>
            <a:endParaRPr lang="tr-TR" sz="3600" b="1" dirty="0">
              <a:latin typeface="+mn-lt"/>
            </a:endParaRPr>
          </a:p>
        </p:txBody>
      </p:sp>
      <p:sp>
        <p:nvSpPr>
          <p:cNvPr id="3" name="İçerik Yer Tutucusu 2"/>
          <p:cNvSpPr>
            <a:spLocks noGrp="1"/>
          </p:cNvSpPr>
          <p:nvPr>
            <p:ph idx="1"/>
          </p:nvPr>
        </p:nvSpPr>
        <p:spPr>
          <a:xfrm>
            <a:off x="736600" y="2285999"/>
            <a:ext cx="10820400" cy="4025901"/>
          </a:xfrm>
        </p:spPr>
        <p:txBody>
          <a:bodyPr>
            <a:normAutofit/>
          </a:bodyPr>
          <a:lstStyle/>
          <a:p>
            <a:pPr algn="just"/>
            <a:r>
              <a:rPr lang="tr-TR" sz="3200" dirty="0">
                <a:latin typeface="+mn-lt"/>
              </a:rPr>
              <a:t>Sıcak mutfak; her türlü sıcak yiyeceklerin ve sosların hazırlandığı bölümdür ve genellikle bir ticari mutfakta en ağır iş yükü bu bölümdedir. Bu bölümde </a:t>
            </a:r>
            <a:r>
              <a:rPr lang="tr-TR" sz="3200" b="1" dirty="0">
                <a:latin typeface="+mn-lt"/>
              </a:rPr>
              <a:t>sıcak soslar, soslu ve sulu yemekler, garnitürler, çorbalar, et suları, pilavlar, makarnalar, sıcak balık yemekleri, kebaplar ve ızgaralar, haşlamalar, derin yağda ve tavada kızartmalar</a:t>
            </a:r>
            <a:r>
              <a:rPr lang="tr-TR" sz="3200" dirty="0">
                <a:latin typeface="+mn-lt"/>
              </a:rPr>
              <a:t> gibi yemekler yapılmaktadır. </a:t>
            </a:r>
          </a:p>
        </p:txBody>
      </p:sp>
    </p:spTree>
    <p:extLst>
      <p:ext uri="{BB962C8B-B14F-4D97-AF65-F5344CB8AC3E}">
        <p14:creationId xmlns:p14="http://schemas.microsoft.com/office/powerpoint/2010/main" val="3006599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600" b="1" dirty="0">
                <a:ln>
                  <a:noFill/>
                </a:ln>
                <a:solidFill>
                  <a:prstClr val="black">
                    <a:lumMod val="85000"/>
                    <a:lumOff val="15000"/>
                  </a:prstClr>
                </a:solidFill>
              </a:rPr>
              <a:t>Sıcak Mutfak</a:t>
            </a:r>
            <a:endParaRPr lang="tr-TR" sz="3200" dirty="0">
              <a:latin typeface="+mn-lt"/>
            </a:endParaRPr>
          </a:p>
        </p:txBody>
      </p:sp>
      <p:sp>
        <p:nvSpPr>
          <p:cNvPr id="3" name="İçerik Yer Tutucusu 2"/>
          <p:cNvSpPr>
            <a:spLocks noGrp="1"/>
          </p:cNvSpPr>
          <p:nvPr>
            <p:ph idx="1"/>
          </p:nvPr>
        </p:nvSpPr>
        <p:spPr>
          <a:xfrm>
            <a:off x="533400" y="2556932"/>
            <a:ext cx="10363197" cy="3691468"/>
          </a:xfrm>
        </p:spPr>
        <p:txBody>
          <a:bodyPr>
            <a:normAutofit/>
          </a:bodyPr>
          <a:lstStyle/>
          <a:p>
            <a:pPr lvl="0" algn="just">
              <a:buClr>
                <a:srgbClr val="B15E28"/>
              </a:buClr>
            </a:pPr>
            <a:r>
              <a:rPr lang="tr-TR" sz="3200" dirty="0">
                <a:solidFill>
                  <a:prstClr val="black">
                    <a:lumMod val="85000"/>
                    <a:lumOff val="15000"/>
                  </a:prstClr>
                </a:solidFill>
              </a:rPr>
              <a:t>Sıcak mutfakta sos aşçısı, sebze aşçısı, çorba aşçısı, ızgara aşçısı görev almaktadır.</a:t>
            </a:r>
          </a:p>
          <a:p>
            <a:pPr algn="just"/>
            <a:r>
              <a:rPr lang="tr-TR" sz="3200" dirty="0" smtClean="0">
                <a:latin typeface="+mn-lt"/>
              </a:rPr>
              <a:t>Sıcak </a:t>
            </a:r>
            <a:r>
              <a:rPr lang="tr-TR" sz="3200" dirty="0">
                <a:latin typeface="+mn-lt"/>
              </a:rPr>
              <a:t>balıkların hazırlanması durumunda balık aşçısı da sıcak mutfakta çalışmaktadır. Sıcak mutfak otel işletmeleri mutfaklarında çoğunlukla mutfağın orta kısmında konumlandırılmaktadır. Ayrıca sıcak mutfağın servis alanı ile de bağlantısının olması gerekir. </a:t>
            </a:r>
          </a:p>
        </p:txBody>
      </p:sp>
    </p:spTree>
    <p:extLst>
      <p:ext uri="{BB962C8B-B14F-4D97-AF65-F5344CB8AC3E}">
        <p14:creationId xmlns:p14="http://schemas.microsoft.com/office/powerpoint/2010/main" val="183927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a:xfrm>
            <a:off x="2349500" y="2556932"/>
            <a:ext cx="7581900" cy="3318936"/>
          </a:xfrm>
        </p:spPr>
        <p:txBody>
          <a:bodyPr/>
          <a:lstStyle/>
          <a:p>
            <a:pPr algn="just"/>
            <a:r>
              <a:rPr lang="tr-TR" sz="3200" dirty="0">
                <a:latin typeface="+mn-lt"/>
              </a:rPr>
              <a:t>Aşçıbaşı Sıcak Mutfak Şefi Aşçı </a:t>
            </a:r>
            <a:r>
              <a:rPr lang="tr-TR" sz="3200" dirty="0" err="1">
                <a:latin typeface="+mn-lt"/>
              </a:rPr>
              <a:t>Aşçı</a:t>
            </a:r>
            <a:r>
              <a:rPr lang="tr-TR" sz="3200" dirty="0">
                <a:latin typeface="+mn-lt"/>
              </a:rPr>
              <a:t> Yardımcısı Soğuk Mutfak Şefi Aşçı </a:t>
            </a:r>
            <a:r>
              <a:rPr lang="tr-TR" sz="3200" dirty="0" err="1">
                <a:latin typeface="+mn-lt"/>
              </a:rPr>
              <a:t>Aşçı</a:t>
            </a:r>
            <a:r>
              <a:rPr lang="tr-TR" sz="3200" dirty="0">
                <a:latin typeface="+mn-lt"/>
              </a:rPr>
              <a:t> Yardımcısı Pastane Şefi Aşçı Yardımcısı Kasap Bulaşıkçılar Aşçıbaşı Yardımcısı </a:t>
            </a:r>
          </a:p>
          <a:p>
            <a:pPr algn="just"/>
            <a:endParaRPr lang="tr-TR" sz="3200" dirty="0">
              <a:latin typeface="+mn-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454094"/>
            <a:ext cx="9004300" cy="5845106"/>
          </a:xfrm>
          <a:prstGeom prst="rect">
            <a:avLst/>
          </a:prstGeom>
        </p:spPr>
      </p:pic>
    </p:spTree>
    <p:extLst>
      <p:ext uri="{BB962C8B-B14F-4D97-AF65-F5344CB8AC3E}">
        <p14:creationId xmlns:p14="http://schemas.microsoft.com/office/powerpoint/2010/main" val="278004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algn="just"/>
            <a:r>
              <a:rPr lang="tr-TR" sz="3200" dirty="0">
                <a:latin typeface="+mn-lt"/>
              </a:rPr>
              <a:t>Büyük bir otel işletmesinde büyük miktarlarda ve çok çeşitte yemek üretimi nedeni ile mutfak örgüt yapısı da oldukça genişlemiş durumdadır. Aşçıbaşına bağlı birden fazla aşçıbaşı yardımcısı görev yapabilmektedir. Büyük otel mutfaklarında personel yemeği de ana mutfaktan ayrı bir mutfakta hazırlanmaktadır. </a:t>
            </a:r>
          </a:p>
        </p:txBody>
      </p:sp>
    </p:spTree>
    <p:extLst>
      <p:ext uri="{BB962C8B-B14F-4D97-AF65-F5344CB8AC3E}">
        <p14:creationId xmlns:p14="http://schemas.microsoft.com/office/powerpoint/2010/main" val="122769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865" y="525194"/>
            <a:ext cx="9525000" cy="5575299"/>
          </a:xfr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51" y="525194"/>
            <a:ext cx="11352627" cy="7760677"/>
          </a:xfrm>
          <a:prstGeom prst="rect">
            <a:avLst/>
          </a:prstGeom>
        </p:spPr>
      </p:pic>
    </p:spTree>
    <p:extLst>
      <p:ext uri="{BB962C8B-B14F-4D97-AF65-F5344CB8AC3E}">
        <p14:creationId xmlns:p14="http://schemas.microsoft.com/office/powerpoint/2010/main" val="20933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t>Mutfağın Bölümleri</a:t>
            </a:r>
            <a:endParaRPr lang="tr-TR" sz="3200" dirty="0">
              <a:latin typeface="+mn-lt"/>
            </a:endParaRPr>
          </a:p>
        </p:txBody>
      </p:sp>
      <p:sp>
        <p:nvSpPr>
          <p:cNvPr id="3" name="İçerik Yer Tutucusu 2"/>
          <p:cNvSpPr>
            <a:spLocks noGrp="1"/>
          </p:cNvSpPr>
          <p:nvPr>
            <p:ph idx="1"/>
          </p:nvPr>
        </p:nvSpPr>
        <p:spPr>
          <a:xfrm>
            <a:off x="1295401" y="2556932"/>
            <a:ext cx="9601196" cy="3577168"/>
          </a:xfrm>
        </p:spPr>
        <p:txBody>
          <a:bodyPr>
            <a:normAutofit fontScale="92500" lnSpcReduction="10000"/>
          </a:bodyPr>
          <a:lstStyle/>
          <a:p>
            <a:pPr marL="0" indent="0" algn="just">
              <a:buNone/>
            </a:pPr>
            <a:r>
              <a:rPr lang="tr-TR" sz="3200" dirty="0" smtClean="0">
                <a:latin typeface="+mn-lt"/>
              </a:rPr>
              <a:t>	Genel </a:t>
            </a:r>
            <a:r>
              <a:rPr lang="tr-TR" sz="3200" dirty="0">
                <a:latin typeface="+mn-lt"/>
              </a:rPr>
              <a:t>olarak bir mutfakta yer alan bölümler şunlardır: </a:t>
            </a:r>
            <a:endParaRPr lang="tr-TR" sz="3200" dirty="0" smtClean="0">
              <a:latin typeface="+mn-lt"/>
            </a:endParaRPr>
          </a:p>
          <a:p>
            <a:pPr algn="just"/>
            <a:r>
              <a:rPr lang="tr-TR" sz="3200" dirty="0" smtClean="0">
                <a:latin typeface="+mn-lt"/>
              </a:rPr>
              <a:t>Teslim </a:t>
            </a:r>
            <a:r>
              <a:rPr lang="tr-TR" sz="3200" dirty="0">
                <a:latin typeface="+mn-lt"/>
              </a:rPr>
              <a:t>alma </a:t>
            </a:r>
            <a:endParaRPr lang="tr-TR" sz="3200" dirty="0">
              <a:sym typeface="Symbol" panose="05050102010706020507" pitchFamily="18" charset="2"/>
            </a:endParaRPr>
          </a:p>
          <a:p>
            <a:pPr algn="just"/>
            <a:r>
              <a:rPr lang="tr-TR" sz="3200" dirty="0" smtClean="0">
                <a:latin typeface="+mn-lt"/>
              </a:rPr>
              <a:t>Depolama </a:t>
            </a:r>
            <a:endParaRPr lang="tr-TR" sz="3200" dirty="0">
              <a:sym typeface="Symbol" panose="05050102010706020507" pitchFamily="18" charset="2"/>
            </a:endParaRPr>
          </a:p>
          <a:p>
            <a:pPr algn="just"/>
            <a:r>
              <a:rPr lang="tr-TR" sz="3200" dirty="0" smtClean="0">
                <a:latin typeface="+mn-lt"/>
              </a:rPr>
              <a:t>Hazırlama </a:t>
            </a:r>
            <a:r>
              <a:rPr lang="tr-TR" sz="3200" dirty="0">
                <a:latin typeface="+mn-lt"/>
              </a:rPr>
              <a:t>ve pişirme </a:t>
            </a:r>
            <a:endParaRPr lang="tr-TR" sz="3200" dirty="0">
              <a:sym typeface="Symbol" panose="05050102010706020507" pitchFamily="18" charset="2"/>
            </a:endParaRPr>
          </a:p>
          <a:p>
            <a:pPr algn="just"/>
            <a:r>
              <a:rPr lang="tr-TR" sz="3200" dirty="0" smtClean="0">
                <a:latin typeface="+mn-lt"/>
              </a:rPr>
              <a:t>Bulaşık </a:t>
            </a:r>
            <a:r>
              <a:rPr lang="tr-TR" sz="3200" dirty="0">
                <a:latin typeface="+mn-lt"/>
              </a:rPr>
              <a:t>yıkama ve çöp toplama </a:t>
            </a:r>
            <a:endParaRPr lang="tr-TR" sz="3200" dirty="0">
              <a:sym typeface="Symbol" panose="05050102010706020507" pitchFamily="18" charset="2"/>
            </a:endParaRPr>
          </a:p>
          <a:p>
            <a:pPr algn="just"/>
            <a:r>
              <a:rPr lang="tr-TR" sz="3200" dirty="0" smtClean="0">
                <a:latin typeface="+mn-lt"/>
              </a:rPr>
              <a:t>Yönetim </a:t>
            </a:r>
            <a:endParaRPr lang="tr-TR" sz="3200" dirty="0">
              <a:latin typeface="+mn-lt"/>
            </a:endParaRPr>
          </a:p>
          <a:p>
            <a:pPr algn="just"/>
            <a:endParaRPr lang="tr-TR" sz="3200" dirty="0">
              <a:latin typeface="+mn-lt"/>
            </a:endParaRPr>
          </a:p>
        </p:txBody>
      </p:sp>
    </p:spTree>
    <p:extLst>
      <p:ext uri="{BB962C8B-B14F-4D97-AF65-F5344CB8AC3E}">
        <p14:creationId xmlns:p14="http://schemas.microsoft.com/office/powerpoint/2010/main" val="322028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t>Teslim Alma Bölümü:</a:t>
            </a:r>
            <a:endParaRPr lang="tr-TR" sz="3200" b="1" dirty="0">
              <a:latin typeface="+mn-lt"/>
            </a:endParaRPr>
          </a:p>
        </p:txBody>
      </p:sp>
      <p:sp>
        <p:nvSpPr>
          <p:cNvPr id="3" name="İçerik Yer Tutucusu 2"/>
          <p:cNvSpPr>
            <a:spLocks noGrp="1"/>
          </p:cNvSpPr>
          <p:nvPr>
            <p:ph idx="1"/>
          </p:nvPr>
        </p:nvSpPr>
        <p:spPr>
          <a:xfrm>
            <a:off x="1295402" y="2400300"/>
            <a:ext cx="9601196" cy="3873500"/>
          </a:xfrm>
        </p:spPr>
        <p:txBody>
          <a:bodyPr>
            <a:normAutofit fontScale="92500" lnSpcReduction="10000"/>
          </a:bodyPr>
          <a:lstStyle/>
          <a:p>
            <a:pPr algn="just"/>
            <a:r>
              <a:rPr lang="tr-TR" sz="3200" dirty="0" smtClean="0">
                <a:latin typeface="+mn-lt"/>
              </a:rPr>
              <a:t>Bu </a:t>
            </a:r>
            <a:r>
              <a:rPr lang="tr-TR" sz="3200" dirty="0">
                <a:latin typeface="+mn-lt"/>
              </a:rPr>
              <a:t>bölümde satın alınarak otele kadar gelmiş olan yiyecek malzemeleri miktar, kalite ve fiyat kontrolleri yapılarak teslim alınır. </a:t>
            </a:r>
            <a:endParaRPr lang="tr-TR" sz="3200" dirty="0">
              <a:sym typeface="Symbol" panose="05050102010706020507" pitchFamily="18" charset="2"/>
            </a:endParaRPr>
          </a:p>
          <a:p>
            <a:pPr algn="just"/>
            <a:r>
              <a:rPr lang="tr-TR" sz="3200" dirty="0" smtClean="0">
                <a:latin typeface="+mn-lt"/>
              </a:rPr>
              <a:t>Büyük </a:t>
            </a:r>
            <a:r>
              <a:rPr lang="tr-TR" sz="3200" dirty="0">
                <a:latin typeface="+mn-lt"/>
              </a:rPr>
              <a:t>otel işletmelerinde bu bölüm genellikle satın alma müdürlüğüne bağlı olmaktadır. </a:t>
            </a:r>
            <a:endParaRPr lang="tr-TR" sz="3200" dirty="0">
              <a:sym typeface="Symbol" panose="05050102010706020507" pitchFamily="18" charset="2"/>
            </a:endParaRPr>
          </a:p>
          <a:p>
            <a:pPr algn="just"/>
            <a:r>
              <a:rPr lang="tr-TR" sz="3200" dirty="0" smtClean="0">
                <a:latin typeface="+mn-lt"/>
              </a:rPr>
              <a:t>Ancak </a:t>
            </a:r>
            <a:r>
              <a:rPr lang="tr-TR" sz="3200" dirty="0">
                <a:latin typeface="+mn-lt"/>
              </a:rPr>
              <a:t>teslim alma işlemlerinin mutfakla olan ilişkisinin göz ardı </a:t>
            </a:r>
            <a:r>
              <a:rPr lang="tr-TR" sz="3200" dirty="0" smtClean="0">
                <a:latin typeface="+mn-lt"/>
              </a:rPr>
              <a:t>edilmemesi </a:t>
            </a:r>
            <a:r>
              <a:rPr lang="tr-TR" sz="3200" dirty="0">
                <a:latin typeface="+mn-lt"/>
              </a:rPr>
              <a:t>ve bu bölümün mutfak ve depolama bölümlerine yakın bir yerde konumlandırılması gerekir</a:t>
            </a:r>
            <a:r>
              <a:rPr lang="tr-TR" sz="3200" dirty="0" smtClean="0">
                <a:latin typeface="+mn-lt"/>
              </a:rPr>
              <a:t>.</a:t>
            </a:r>
            <a:endParaRPr lang="tr-TR" sz="3200" dirty="0">
              <a:latin typeface="+mn-lt"/>
            </a:endParaRPr>
          </a:p>
        </p:txBody>
      </p:sp>
    </p:spTree>
    <p:extLst>
      <p:ext uri="{BB962C8B-B14F-4D97-AF65-F5344CB8AC3E}">
        <p14:creationId xmlns:p14="http://schemas.microsoft.com/office/powerpoint/2010/main" val="120912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solidFill>
                  <a:prstClr val="black">
                    <a:lumMod val="85000"/>
                    <a:lumOff val="15000"/>
                  </a:prstClr>
                </a:solidFill>
              </a:rPr>
              <a:t>Teslim Alma Bölümü:</a:t>
            </a:r>
            <a:endParaRPr lang="tr-TR" sz="3200" dirty="0">
              <a:latin typeface="+mn-lt"/>
            </a:endParaRPr>
          </a:p>
        </p:txBody>
      </p:sp>
      <p:sp>
        <p:nvSpPr>
          <p:cNvPr id="3" name="İçerik Yer Tutucusu 2"/>
          <p:cNvSpPr>
            <a:spLocks noGrp="1"/>
          </p:cNvSpPr>
          <p:nvPr>
            <p:ph idx="1"/>
          </p:nvPr>
        </p:nvSpPr>
        <p:spPr>
          <a:xfrm>
            <a:off x="711200" y="2387600"/>
            <a:ext cx="10185397" cy="3898900"/>
          </a:xfrm>
        </p:spPr>
        <p:txBody>
          <a:bodyPr>
            <a:normAutofit fontScale="92500" lnSpcReduction="10000"/>
          </a:bodyPr>
          <a:lstStyle/>
          <a:p>
            <a:pPr algn="just"/>
            <a:r>
              <a:rPr lang="tr-TR" sz="3200" dirty="0">
                <a:latin typeface="+mn-lt"/>
              </a:rPr>
              <a:t>Teslim alma bölümünde, otele gelen yiyecek malzemelerinin kontrollerinin yapılabileceği bir odanın da bulunması </a:t>
            </a:r>
            <a:r>
              <a:rPr lang="tr-TR" sz="3200" dirty="0" smtClean="0">
                <a:latin typeface="+mn-lt"/>
              </a:rPr>
              <a:t>gerekir.</a:t>
            </a:r>
          </a:p>
          <a:p>
            <a:pPr algn="just"/>
            <a:r>
              <a:rPr lang="tr-TR" sz="3200" dirty="0" smtClean="0">
                <a:latin typeface="+mn-lt"/>
              </a:rPr>
              <a:t>Bu </a:t>
            </a:r>
            <a:r>
              <a:rPr lang="tr-TR" sz="3200" dirty="0">
                <a:latin typeface="+mn-lt"/>
              </a:rPr>
              <a:t>odada tartım için kantar, terazi, tadılacak yiyeceklerin yıkanması için lavabo, taşıma arabaları ve bu arabaların konulacağı bir yer, kontroller sırasında kullanılacak araçlar için dolap bulunmalıdır. </a:t>
            </a:r>
            <a:endParaRPr lang="tr-TR" sz="3200" dirty="0">
              <a:sym typeface="Symbol" panose="05050102010706020507" pitchFamily="18" charset="2"/>
            </a:endParaRPr>
          </a:p>
          <a:p>
            <a:pPr algn="just"/>
            <a:r>
              <a:rPr lang="tr-TR" sz="3200" dirty="0" smtClean="0">
                <a:latin typeface="+mn-lt"/>
              </a:rPr>
              <a:t>Teslim </a:t>
            </a:r>
            <a:r>
              <a:rPr lang="tr-TR" sz="3200" dirty="0">
                <a:latin typeface="+mn-lt"/>
              </a:rPr>
              <a:t>alma bölümünde teslim alma memuru ve gelen malzemeyi depolara yada mutfağa taşıyacak taşıyıcılar görev yapmaktadır. </a:t>
            </a:r>
          </a:p>
          <a:p>
            <a:pPr algn="just"/>
            <a:endParaRPr lang="tr-TR" sz="3200" dirty="0">
              <a:latin typeface="+mn-lt"/>
            </a:endParaRPr>
          </a:p>
        </p:txBody>
      </p:sp>
    </p:spTree>
    <p:extLst>
      <p:ext uri="{BB962C8B-B14F-4D97-AF65-F5344CB8AC3E}">
        <p14:creationId xmlns:p14="http://schemas.microsoft.com/office/powerpoint/2010/main" val="4221657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ln>
                  <a:noFill/>
                </a:ln>
                <a:solidFill>
                  <a:prstClr val="black">
                    <a:lumMod val="85000"/>
                    <a:lumOff val="15000"/>
                  </a:prstClr>
                </a:solidFill>
                <a:ea typeface="+mn-ea"/>
                <a:cs typeface="+mn-cs"/>
              </a:rPr>
              <a:t>Depolama Bölümü:</a:t>
            </a:r>
            <a:endParaRPr lang="tr-TR" sz="3200" b="1" dirty="0">
              <a:latin typeface="+mn-lt"/>
            </a:endParaRPr>
          </a:p>
        </p:txBody>
      </p:sp>
      <p:sp>
        <p:nvSpPr>
          <p:cNvPr id="3" name="İçerik Yer Tutucusu 2"/>
          <p:cNvSpPr>
            <a:spLocks noGrp="1"/>
          </p:cNvSpPr>
          <p:nvPr>
            <p:ph idx="1"/>
          </p:nvPr>
        </p:nvSpPr>
        <p:spPr>
          <a:xfrm>
            <a:off x="800101" y="2556932"/>
            <a:ext cx="10096497" cy="3678768"/>
          </a:xfrm>
        </p:spPr>
        <p:txBody>
          <a:bodyPr>
            <a:normAutofit/>
          </a:bodyPr>
          <a:lstStyle/>
          <a:p>
            <a:pPr algn="just"/>
            <a:r>
              <a:rPr lang="tr-TR" sz="3200" dirty="0" smtClean="0">
                <a:latin typeface="+mn-lt"/>
              </a:rPr>
              <a:t>Bir </a:t>
            </a:r>
            <a:r>
              <a:rPr lang="tr-TR" sz="3200" dirty="0">
                <a:latin typeface="+mn-lt"/>
              </a:rPr>
              <a:t>otel işletmesinde kullanım amaçları dikkate alındığında ana depolar ve mutfak koltuk altı depoları adı verilen iki ana grup depo ortaya çıkmaktadır. </a:t>
            </a:r>
            <a:endParaRPr lang="tr-TR" sz="3200" dirty="0" smtClean="0">
              <a:latin typeface="+mn-lt"/>
            </a:endParaRPr>
          </a:p>
          <a:p>
            <a:pPr algn="just"/>
            <a:r>
              <a:rPr lang="tr-TR" sz="3200" dirty="0"/>
              <a:t>Ana depolardan mutfağa gelen malzemeler ile teslim alma işleminden sonra doğrudan mutfağa gönderilen malzemeler mutfak koltuk altı depolarına yerleştirilmektedir. </a:t>
            </a:r>
          </a:p>
          <a:p>
            <a:pPr algn="just"/>
            <a:endParaRPr lang="tr-TR" sz="3200" dirty="0">
              <a:latin typeface="+mn-lt"/>
            </a:endParaRPr>
          </a:p>
          <a:p>
            <a:pPr algn="just"/>
            <a:endParaRPr lang="tr-TR" sz="3200" dirty="0">
              <a:latin typeface="+mn-lt"/>
            </a:endParaRPr>
          </a:p>
        </p:txBody>
      </p:sp>
    </p:spTree>
    <p:extLst>
      <p:ext uri="{BB962C8B-B14F-4D97-AF65-F5344CB8AC3E}">
        <p14:creationId xmlns:p14="http://schemas.microsoft.com/office/powerpoint/2010/main" val="413262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ln>
                  <a:noFill/>
                </a:ln>
                <a:solidFill>
                  <a:prstClr val="black">
                    <a:lumMod val="85000"/>
                    <a:lumOff val="15000"/>
                  </a:prstClr>
                </a:solidFill>
              </a:rPr>
              <a:t>Depolama Bölümü</a:t>
            </a:r>
            <a:endParaRPr lang="tr-TR" sz="3200" dirty="0">
              <a:latin typeface="+mn-lt"/>
            </a:endParaRPr>
          </a:p>
        </p:txBody>
      </p:sp>
      <p:sp>
        <p:nvSpPr>
          <p:cNvPr id="3" name="İçerik Yer Tutucusu 2"/>
          <p:cNvSpPr>
            <a:spLocks noGrp="1"/>
          </p:cNvSpPr>
          <p:nvPr>
            <p:ph idx="1"/>
          </p:nvPr>
        </p:nvSpPr>
        <p:spPr>
          <a:xfrm>
            <a:off x="1003300" y="2556932"/>
            <a:ext cx="9893297" cy="3615268"/>
          </a:xfrm>
        </p:spPr>
        <p:txBody>
          <a:bodyPr>
            <a:normAutofit lnSpcReduction="10000"/>
          </a:bodyPr>
          <a:lstStyle/>
          <a:p>
            <a:pPr algn="just"/>
            <a:r>
              <a:rPr lang="tr-TR" sz="3200" dirty="0">
                <a:latin typeface="+mn-lt"/>
              </a:rPr>
              <a:t>Büyük otel işletmelerinde genellikle her bir hazırlama ve pişirme biriminin kendi kullanımına verilmiş olan depolar bulunmaktadır. </a:t>
            </a:r>
            <a:r>
              <a:rPr lang="tr-TR" sz="3200" dirty="0" smtClean="0">
                <a:latin typeface="+mn-lt"/>
              </a:rPr>
              <a:t> </a:t>
            </a:r>
          </a:p>
          <a:p>
            <a:pPr algn="just"/>
            <a:r>
              <a:rPr lang="tr-TR" sz="3200" dirty="0" smtClean="0">
                <a:latin typeface="+mn-lt"/>
              </a:rPr>
              <a:t>Bu </a:t>
            </a:r>
            <a:r>
              <a:rPr lang="tr-TR" sz="3200" dirty="0">
                <a:latin typeface="+mn-lt"/>
              </a:rPr>
              <a:t>depolar saklanacak yiyecek malzemesine göre farklı ısı derecelerinde olabilmektedir. </a:t>
            </a:r>
            <a:r>
              <a:rPr lang="tr-TR" sz="3200" dirty="0" smtClean="0">
                <a:latin typeface="+mn-lt"/>
              </a:rPr>
              <a:t> </a:t>
            </a:r>
            <a:r>
              <a:rPr lang="tr-TR" sz="3200" dirty="0">
                <a:latin typeface="+mn-lt"/>
              </a:rPr>
              <a:t>Bu depolardan ise öncelikle depoyu kullanan hazırlama veya pişirme birimi çalışanları ve genel anlamda da mutfak yöneticisi sorumlu olmaktadır. </a:t>
            </a:r>
          </a:p>
          <a:p>
            <a:pPr algn="just"/>
            <a:endParaRPr lang="tr-TR" sz="3200" dirty="0">
              <a:latin typeface="+mn-lt"/>
            </a:endParaRPr>
          </a:p>
        </p:txBody>
      </p:sp>
    </p:spTree>
    <p:extLst>
      <p:ext uri="{BB962C8B-B14F-4D97-AF65-F5344CB8AC3E}">
        <p14:creationId xmlns:p14="http://schemas.microsoft.com/office/powerpoint/2010/main" val="24581157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2</TotalTime>
  <Words>504</Words>
  <Application>Microsoft Office PowerPoint</Application>
  <PresentationFormat>Geniş ekran</PresentationFormat>
  <Paragraphs>35</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13</vt:i4>
      </vt:variant>
    </vt:vector>
  </HeadingPairs>
  <TitlesOfParts>
    <vt:vector size="21" baseType="lpstr">
      <vt:lpstr>Arial</vt:lpstr>
      <vt:lpstr>Calibri</vt:lpstr>
      <vt:lpstr>Calibri Light</vt:lpstr>
      <vt:lpstr>Garamond</vt:lpstr>
      <vt:lpstr>Symbol</vt:lpstr>
      <vt:lpstr>Office Teması</vt:lpstr>
      <vt:lpstr>Organik</vt:lpstr>
      <vt:lpstr>1_Organik</vt:lpstr>
      <vt:lpstr>Mutfak Hizmetleri Yönetimi</vt:lpstr>
      <vt:lpstr>PowerPoint Sunusu</vt:lpstr>
      <vt:lpstr>Mutfağın Organizasyon (Örgüt) Yapısı</vt:lpstr>
      <vt:lpstr>PowerPoint Sunusu</vt:lpstr>
      <vt:lpstr>Mutfağın Bölümleri</vt:lpstr>
      <vt:lpstr>Teslim Alma Bölümü:</vt:lpstr>
      <vt:lpstr>Teslim Alma Bölümü:</vt:lpstr>
      <vt:lpstr>Depolama Bölümü:</vt:lpstr>
      <vt:lpstr>Depolama Bölümü</vt:lpstr>
      <vt:lpstr>Hazırlama ve Pişirme Bölümleri</vt:lpstr>
      <vt:lpstr>Hazırlama ve Pişirme Bölümleri</vt:lpstr>
      <vt:lpstr>Sıcak Mutfak</vt:lpstr>
      <vt:lpstr>Sıcak Mutfak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4</cp:revision>
  <dcterms:created xsi:type="dcterms:W3CDTF">2017-10-29T15:18:22Z</dcterms:created>
  <dcterms:modified xsi:type="dcterms:W3CDTF">2017-10-29T15:21:09Z</dcterms:modified>
</cp:coreProperties>
</file>