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2" r:id="rId2"/>
    <p:sldId id="302" r:id="rId3"/>
    <p:sldId id="271" r:id="rId4"/>
    <p:sldId id="303" r:id="rId5"/>
    <p:sldId id="275" r:id="rId6"/>
    <p:sldId id="306" r:id="rId7"/>
    <p:sldId id="308" r:id="rId8"/>
    <p:sldId id="289" r:id="rId9"/>
    <p:sldId id="288" r:id="rId10"/>
    <p:sldId id="287" r:id="rId11"/>
    <p:sldId id="294" r:id="rId12"/>
    <p:sldId id="295" r:id="rId13"/>
    <p:sldId id="297" r:id="rId14"/>
    <p:sldId id="268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>
      <p:cViewPr varScale="1">
        <p:scale>
          <a:sx n="134" d="100"/>
          <a:sy n="134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A57EB1-4753-112C-D340-4BD5DF09B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3AD7002-BA3F-6F2D-0FF5-F697078EC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8356E47-67DF-9D7D-BB05-8920732C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FDDAAD-21DC-1135-E17F-C0FD0B83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0FCA2CB-2284-3160-FA1F-6F062DBB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13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0CDF84-692F-222C-753F-97F97DB5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592EF49-449C-4BC3-4509-A03C07F29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E212AD-2CEA-C0AD-A701-E07F71DC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1458C1F-C9EA-89DA-05EA-DAA511196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82E54DD-F9D7-D8D3-03A9-F93CC166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03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76961CC-2EB8-CA80-E607-E6DB1A2AB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7923F47-5140-921A-16CE-D9AB80C13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67E38C-7056-CFD9-366B-EB89E9F8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DB4737-AFD2-D147-6714-0E4CAC8F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CBFB609-F022-0F38-1BF9-66275DB8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50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E106A5-DAA0-1AAB-EBA4-2DA6FC9F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D80B4E-B8E2-D4C6-1AE5-EE3C77DC8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79BB62-9CFE-AB09-53AD-87C12ACC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068F14-165E-7866-C69F-843F05E4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4ECAA74-594A-17F5-BDEC-3AA74B80F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300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E2DA33-B454-260B-03F5-4E545249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96A56EB-3A1A-8B98-ED0F-4BBB736B3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4E5D3B-468C-679A-2BF1-EF836EF9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CB22475-74F6-164D-E1F2-13E96E682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813FC-3380-8D8F-F690-DD98BBAE8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315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331A3A-B8AA-2737-54F3-ACCCE783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74929-CF76-5006-3E19-336719F6C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ACEB2A1-2E05-8626-FC24-5A82A6208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B980112-0FAF-131D-3623-3D5FE782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73045FB-80B4-3AE7-E795-15E3F3AB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A6BA8FF-89B3-E9D8-EDA8-2EAC5E130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159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952378-274A-E509-45BA-2DAED589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87162C-946A-056F-80CE-75AC9F874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CA0E01E-039C-C243-BE42-A4B015CB7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CF62E14-2868-9B98-0BAF-A9A4404D6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D8CC09D-AE97-8A76-892F-10FADCA243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5ABC6FE-FF02-6E7D-C97C-B4DEC289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FC88C0FB-B040-495D-C9DD-B376CA3A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7C8D8AD-B617-DDC7-DE5D-C37C5700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099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BE1442-AAB5-0A13-059A-63071FE7E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39E6920-EB80-241A-01BF-0C6EBF28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C144C66-00AE-6BFD-49B8-8163DC01B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68B70D2-1E04-50C3-F0A3-07E68B62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803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190351E-DB6E-D210-EFF4-F007FB65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8A8C0A9-CAA4-DD47-0612-CB7635B1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8E9E3341-7A22-A396-FE78-BCE5AB8F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FECBDB-06BE-FD44-04DA-3822DBD2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495646B-583D-331A-F0CD-C4AF8179B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AE8417-CAD0-B22C-DBF8-EC6E50600A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C5315DE-975F-DF54-E3C2-3CA56DAC5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D152B2F-9315-15D4-B083-74BE3C7FB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489711D-E69D-3B6F-AA19-C6326BB6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97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91FE3F-9440-AC64-9687-1B8372DC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7CE9CE4-EC34-3325-6AA2-2C335E510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942248-13DB-2D59-7AD9-3E5B0D4BA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2E2BDED-491C-FF0D-372E-183AA956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1B719A2-9D3F-D72E-8910-01E2945B6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46299DE-7CD5-E040-F11A-638A5843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24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270ADEF0-6B34-C0A5-5AE7-779A2160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42B7654-3F8B-22A3-21B2-C086FC345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2AB1DC-70C9-A9A3-B914-4E6C3686F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2B890-F322-B64D-A0BB-8BE395BA82A4}" type="datetimeFigureOut">
              <a:rPr lang="hu-HU" smtClean="0"/>
              <a:t>2023. 01. 04.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61C62F-EBA3-D269-EBC9-C4C3EC1B5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4C56D0F-2D24-3BF1-1F86-86E60B4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FD2C0-D159-8844-9056-092A669FE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87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ek.oszk.hu/06200/06214/html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354F52-0D77-C25D-F79C-5DA24FA4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hu-HU"/>
            </a:br>
            <a:r>
              <a:rPr lang="hu-HU"/>
              <a:t>5. </a:t>
            </a:r>
            <a:r>
              <a:rPr lang="hu-HU" dirty="0" err="1"/>
              <a:t>Hafta</a:t>
            </a:r>
            <a:endParaRPr lang="hu-HU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563A26-0834-A0C1-44EE-163A6606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Rönesansı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5939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0618" y="2533711"/>
            <a:ext cx="11116057" cy="22668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tr-T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0D1B4B-3A6B-4857-98C0-419251803E3B}"/>
              </a:ext>
            </a:extLst>
          </p:cNvPr>
          <p:cNvSpPr/>
          <p:nvPr/>
        </p:nvSpPr>
        <p:spPr>
          <a:xfrm>
            <a:off x="4360985" y="2019476"/>
            <a:ext cx="562707" cy="3377414"/>
          </a:xfrm>
          <a:prstGeom prst="rect">
            <a:avLst/>
          </a:prstGeom>
          <a:solidFill>
            <a:srgbClr val="EB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53D8C-3C39-4B10-AF04-F0CE93DBA023}"/>
              </a:ext>
            </a:extLst>
          </p:cNvPr>
          <p:cNvSpPr/>
          <p:nvPr/>
        </p:nvSpPr>
        <p:spPr>
          <a:xfrm>
            <a:off x="695325" y="1874728"/>
            <a:ext cx="44896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Középkor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Sötétség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Betegség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Bigott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vallásosság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túlvilági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élet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fontos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Központban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az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Isten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1041BE-5C09-4442-8347-5ADC4CCDFF68}"/>
              </a:ext>
            </a:extLst>
          </p:cNvPr>
          <p:cNvSpPr/>
          <p:nvPr/>
        </p:nvSpPr>
        <p:spPr>
          <a:xfrm>
            <a:off x="7006978" y="1874727"/>
            <a:ext cx="44896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Reneszánsz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Világosság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algn="r"/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Fény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algn="r"/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Tisztaság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Az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evilági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élet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fontos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Központban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az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EMBER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FFF19AF-70A5-23C4-064A-49EB73B8227E}"/>
              </a:ext>
            </a:extLst>
          </p:cNvPr>
          <p:cNvSpPr txBox="1"/>
          <p:nvPr/>
        </p:nvSpPr>
        <p:spPr>
          <a:xfrm>
            <a:off x="2215662" y="975946"/>
            <a:ext cx="2696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Éva </a:t>
            </a:r>
            <a:r>
              <a:rPr lang="hu-HU" dirty="0" err="1"/>
              <a:t>Hoca’nın</a:t>
            </a:r>
            <a:r>
              <a:rPr lang="hu-HU" dirty="0"/>
              <a:t> </a:t>
            </a:r>
            <a:r>
              <a:rPr lang="hu-HU" dirty="0" err="1"/>
              <a:t>notlarından</a:t>
            </a:r>
            <a:r>
              <a:rPr lang="hu-HU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52975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45" y="643467"/>
            <a:ext cx="4484709" cy="557106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C963A70-D068-4004-BCE3-4036E6287A51}"/>
              </a:ext>
            </a:extLst>
          </p:cNvPr>
          <p:cNvSpPr/>
          <p:nvPr/>
        </p:nvSpPr>
        <p:spPr>
          <a:xfrm>
            <a:off x="924617" y="1539416"/>
            <a:ext cx="354879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Donatello: </a:t>
            </a:r>
          </a:p>
          <a:p>
            <a:r>
              <a:rPr lang="hu-HU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Dávid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53ADE-C071-485A-8813-324813020711}"/>
              </a:ext>
            </a:extLst>
          </p:cNvPr>
          <p:cNvSpPr txBox="1"/>
          <p:nvPr/>
        </p:nvSpPr>
        <p:spPr>
          <a:xfrm>
            <a:off x="7905750" y="2333625"/>
            <a:ext cx="37814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Meztelenség,</a:t>
            </a:r>
          </a:p>
          <a:p>
            <a:r>
              <a:rPr lang="hu-HU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Az emberi test, mint téma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99C6A5-07F6-4DB7-80EF-0C76B3775F69}"/>
              </a:ext>
            </a:extLst>
          </p:cNvPr>
          <p:cNvSpPr txBox="1"/>
          <p:nvPr/>
        </p:nvSpPr>
        <p:spPr>
          <a:xfrm>
            <a:off x="1724427" y="4654772"/>
            <a:ext cx="378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Kontraposzt </a:t>
            </a:r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</a:t>
            </a:r>
            <a:endParaRPr lang="hu-H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3623B0-B5B5-40F9-AA80-C1344707E4FF}"/>
              </a:ext>
            </a:extLst>
          </p:cNvPr>
          <p:cNvSpPr/>
          <p:nvPr/>
        </p:nvSpPr>
        <p:spPr>
          <a:xfrm>
            <a:off x="0" y="6604616"/>
            <a:ext cx="9156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167474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ichelangelo pi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6002" y="643467"/>
            <a:ext cx="3459996" cy="487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63140D-998C-4751-A548-F343F9D8507E}"/>
              </a:ext>
            </a:extLst>
          </p:cNvPr>
          <p:cNvSpPr txBox="1"/>
          <p:nvPr/>
        </p:nvSpPr>
        <p:spPr>
          <a:xfrm>
            <a:off x="3846080" y="5467116"/>
            <a:ext cx="5261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Michelangelo: Pietà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340D706-8E53-4900-85E4-4C4AEB565ECD}"/>
              </a:ext>
            </a:extLst>
          </p:cNvPr>
          <p:cNvSpPr/>
          <p:nvPr/>
        </p:nvSpPr>
        <p:spPr>
          <a:xfrm>
            <a:off x="4415467" y="643467"/>
            <a:ext cx="3361066" cy="3866730"/>
          </a:xfrm>
          <a:prstGeom prst="triangl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FF312E-A3F9-4A27-9CA2-5593A27AB1D0}"/>
              </a:ext>
            </a:extLst>
          </p:cNvPr>
          <p:cNvSpPr/>
          <p:nvPr/>
        </p:nvSpPr>
        <p:spPr>
          <a:xfrm>
            <a:off x="0" y="6604616"/>
            <a:ext cx="90281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9092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48" y="990967"/>
            <a:ext cx="5761020" cy="494007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7E567B-8D58-4611-9AC3-5518F250820C}"/>
              </a:ext>
            </a:extLst>
          </p:cNvPr>
          <p:cNvSpPr/>
          <p:nvPr/>
        </p:nvSpPr>
        <p:spPr>
          <a:xfrm>
            <a:off x="7150957" y="2286000"/>
            <a:ext cx="46790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Andrea Mantegna:</a:t>
            </a:r>
            <a:br>
              <a:rPr lang="hu-HU" sz="6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hu-HU" sz="6000" dirty="0">
                <a:latin typeface="Calibri Light" panose="020F0302020204030204" pitchFamily="34" charset="0"/>
                <a:cs typeface="Calibri Light" panose="020F0302020204030204" pitchFamily="34" charset="0"/>
              </a:rPr>
              <a:t>Pieta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7C0C7B-6B3A-4B1F-AD9E-1299455E4AC1}"/>
              </a:ext>
            </a:extLst>
          </p:cNvPr>
          <p:cNvSpPr txBox="1"/>
          <p:nvPr/>
        </p:nvSpPr>
        <p:spPr>
          <a:xfrm>
            <a:off x="1083058" y="79985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Az anya arca maga a fájdalom és a szomorúság.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6637D4-809E-4C7B-958C-428BAE22B443}"/>
              </a:ext>
            </a:extLst>
          </p:cNvPr>
          <p:cNvSpPr txBox="1"/>
          <p:nvPr/>
        </p:nvSpPr>
        <p:spPr>
          <a:xfrm>
            <a:off x="7150654" y="4976502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Játék a perspektívával.</a:t>
            </a:r>
          </a:p>
          <a:p>
            <a:r>
              <a:rPr lang="hu-HU" sz="240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</a:t>
            </a:r>
          </a:p>
          <a:p>
            <a:endParaRPr lang="hu-HU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833CC7-4D8A-4022-935D-44E53D72DC2B}"/>
              </a:ext>
            </a:extLst>
          </p:cNvPr>
          <p:cNvSpPr/>
          <p:nvPr/>
        </p:nvSpPr>
        <p:spPr>
          <a:xfrm>
            <a:off x="0" y="6604616"/>
            <a:ext cx="9156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55391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20E123-675F-E04E-8699-3C1422E7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89" y="331258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 err="1"/>
              <a:t>Reneszász</a:t>
            </a:r>
            <a:r>
              <a:rPr lang="hu-HU" dirty="0"/>
              <a:t> Kora (</a:t>
            </a:r>
            <a:r>
              <a:rPr lang="hu-HU" dirty="0" err="1"/>
              <a:t>Yeniden</a:t>
            </a:r>
            <a:r>
              <a:rPr lang="hu-HU" dirty="0"/>
              <a:t> </a:t>
            </a:r>
            <a:r>
              <a:rPr lang="hu-HU" dirty="0" err="1"/>
              <a:t>doğuş</a:t>
            </a:r>
            <a:r>
              <a:rPr lang="hu-HU" dirty="0"/>
              <a:t>)</a:t>
            </a:r>
            <a:br>
              <a:rPr lang="hu-HU" dirty="0"/>
            </a:br>
            <a:r>
              <a:rPr lang="hu-HU" sz="2200" dirty="0" err="1"/>
              <a:t>G.Tóth</a:t>
            </a:r>
            <a:r>
              <a:rPr lang="hu-HU" sz="2200" dirty="0"/>
              <a:t> Károly (1995). Kis Magyar Irodalomtörténet. Budapest: Tankönyvkiadó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4FE15B4-9B37-4A41-8D45-2DDBA509B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XV és XVI. Században</a:t>
            </a:r>
          </a:p>
          <a:p>
            <a:r>
              <a:rPr lang="hu-HU" dirty="0"/>
              <a:t>Reneszánsz és reformáció kultúra, művelődés, irodalom felvirágzása.</a:t>
            </a:r>
          </a:p>
          <a:p>
            <a:r>
              <a:rPr lang="hu-HU" dirty="0" err="1"/>
              <a:t>Katolik</a:t>
            </a:r>
            <a:r>
              <a:rPr lang="hu-HU" dirty="0"/>
              <a:t> </a:t>
            </a:r>
            <a:r>
              <a:rPr lang="hu-HU" dirty="0" err="1"/>
              <a:t>kilisesinin</a:t>
            </a:r>
            <a:r>
              <a:rPr lang="hu-HU" dirty="0"/>
              <a:t> </a:t>
            </a:r>
            <a:r>
              <a:rPr lang="hu-HU" dirty="0" err="1"/>
              <a:t>düşünsel</a:t>
            </a:r>
            <a:r>
              <a:rPr lang="hu-HU" dirty="0"/>
              <a:t> </a:t>
            </a:r>
            <a:r>
              <a:rPr lang="hu-HU" dirty="0" err="1"/>
              <a:t>egemenliği</a:t>
            </a:r>
            <a:r>
              <a:rPr lang="hu-HU" dirty="0"/>
              <a:t> (</a:t>
            </a:r>
            <a:r>
              <a:rPr lang="hu-HU" dirty="0" err="1"/>
              <a:t>Eckmann</a:t>
            </a:r>
            <a:r>
              <a:rPr lang="hu-HU" dirty="0"/>
              <a:t>)</a:t>
            </a:r>
          </a:p>
          <a:p>
            <a:r>
              <a:rPr lang="hu-HU" dirty="0" err="1"/>
              <a:t>Ancak</a:t>
            </a:r>
            <a:r>
              <a:rPr lang="hu-HU" dirty="0"/>
              <a:t> </a:t>
            </a:r>
            <a:r>
              <a:rPr lang="hu-HU" dirty="0" err="1"/>
              <a:t>zamanla</a:t>
            </a:r>
            <a:r>
              <a:rPr lang="hu-HU" dirty="0"/>
              <a:t> </a:t>
            </a:r>
            <a:r>
              <a:rPr lang="hu-HU" dirty="0" err="1"/>
              <a:t>gevşemeye</a:t>
            </a:r>
            <a:r>
              <a:rPr lang="hu-HU" dirty="0"/>
              <a:t> </a:t>
            </a:r>
            <a:r>
              <a:rPr lang="hu-HU" dirty="0" err="1"/>
              <a:t>başlayan</a:t>
            </a:r>
            <a:r>
              <a:rPr lang="hu-HU" dirty="0"/>
              <a:t> </a:t>
            </a:r>
            <a:r>
              <a:rPr lang="hu-HU" dirty="0" err="1"/>
              <a:t>kilise</a:t>
            </a:r>
            <a:r>
              <a:rPr lang="hu-HU" dirty="0"/>
              <a:t> </a:t>
            </a:r>
            <a:r>
              <a:rPr lang="hu-HU" dirty="0" err="1"/>
              <a:t>otoritesi</a:t>
            </a:r>
            <a:endParaRPr lang="hu-HU" dirty="0"/>
          </a:p>
          <a:p>
            <a:r>
              <a:rPr lang="hu-HU" dirty="0" err="1"/>
              <a:t>Yunan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Latin </a:t>
            </a:r>
            <a:r>
              <a:rPr lang="hu-HU" dirty="0" err="1"/>
              <a:t>eserlerinin</a:t>
            </a:r>
            <a:r>
              <a:rPr lang="hu-HU" dirty="0"/>
              <a:t> </a:t>
            </a:r>
            <a:r>
              <a:rPr lang="hu-HU" dirty="0" err="1"/>
              <a:t>keşfi</a:t>
            </a:r>
            <a:endParaRPr lang="hu-HU" dirty="0"/>
          </a:p>
          <a:p>
            <a:r>
              <a:rPr lang="hu-HU" dirty="0"/>
              <a:t>Italya (1453 </a:t>
            </a:r>
            <a:r>
              <a:rPr lang="hu-HU" dirty="0" err="1"/>
              <a:t>İstanbul’un</a:t>
            </a:r>
            <a:r>
              <a:rPr lang="hu-HU" dirty="0"/>
              <a:t> </a:t>
            </a:r>
            <a:r>
              <a:rPr lang="hu-HU" dirty="0" err="1"/>
              <a:t>fethinden</a:t>
            </a:r>
            <a:r>
              <a:rPr lang="hu-HU" dirty="0"/>
              <a:t> </a:t>
            </a:r>
            <a:r>
              <a:rPr lang="hu-HU" dirty="0" err="1"/>
              <a:t>sonra</a:t>
            </a:r>
            <a:r>
              <a:rPr lang="hu-HU" dirty="0"/>
              <a:t> </a:t>
            </a:r>
            <a:r>
              <a:rPr lang="hu-HU" dirty="0" err="1"/>
              <a:t>İtalya’ya</a:t>
            </a:r>
            <a:r>
              <a:rPr lang="hu-HU" dirty="0"/>
              <a:t> </a:t>
            </a:r>
            <a:r>
              <a:rPr lang="hu-HU" dirty="0" err="1"/>
              <a:t>göç</a:t>
            </a:r>
            <a:r>
              <a:rPr lang="hu-HU" dirty="0"/>
              <a:t> </a:t>
            </a:r>
            <a:r>
              <a:rPr lang="hu-HU" dirty="0" err="1"/>
              <a:t>eden</a:t>
            </a:r>
            <a:r>
              <a:rPr lang="hu-HU" dirty="0"/>
              <a:t> </a:t>
            </a:r>
            <a:r>
              <a:rPr lang="hu-HU" dirty="0" err="1"/>
              <a:t>alimlerin</a:t>
            </a:r>
            <a:r>
              <a:rPr lang="hu-HU" dirty="0"/>
              <a:t> </a:t>
            </a:r>
            <a:r>
              <a:rPr lang="hu-HU" dirty="0" err="1"/>
              <a:t>payı</a:t>
            </a:r>
            <a:r>
              <a:rPr lang="hu-HU" dirty="0"/>
              <a:t>. </a:t>
            </a:r>
            <a:r>
              <a:rPr lang="hu-HU" dirty="0" err="1"/>
              <a:t>Bu</a:t>
            </a:r>
            <a:r>
              <a:rPr lang="hu-HU" dirty="0"/>
              <a:t> </a:t>
            </a:r>
            <a:r>
              <a:rPr lang="hu-HU" dirty="0" err="1"/>
              <a:t>alimler</a:t>
            </a:r>
            <a:r>
              <a:rPr lang="hu-HU" dirty="0"/>
              <a:t> </a:t>
            </a:r>
            <a:r>
              <a:rPr lang="hu-HU" dirty="0" err="1"/>
              <a:t>Yunan</a:t>
            </a:r>
            <a:r>
              <a:rPr lang="hu-HU" dirty="0"/>
              <a:t> </a:t>
            </a:r>
            <a:r>
              <a:rPr lang="hu-HU" dirty="0" err="1"/>
              <a:t>şaheserlerini</a:t>
            </a:r>
            <a:r>
              <a:rPr lang="hu-HU" dirty="0"/>
              <a:t> </a:t>
            </a:r>
            <a:r>
              <a:rPr lang="hu-HU" dirty="0" err="1"/>
              <a:t>yanlarında</a:t>
            </a:r>
            <a:r>
              <a:rPr lang="hu-HU" dirty="0"/>
              <a:t> </a:t>
            </a:r>
            <a:r>
              <a:rPr lang="hu-HU" dirty="0" err="1"/>
              <a:t>götürerek</a:t>
            </a:r>
            <a:r>
              <a:rPr lang="hu-HU" dirty="0"/>
              <a:t> </a:t>
            </a:r>
            <a:r>
              <a:rPr lang="hu-HU" dirty="0" err="1"/>
              <a:t>Avrupa’ya</a:t>
            </a:r>
            <a:r>
              <a:rPr lang="hu-HU" dirty="0"/>
              <a:t> </a:t>
            </a:r>
            <a:r>
              <a:rPr lang="hu-HU" dirty="0" err="1"/>
              <a:t>tanıttılar</a:t>
            </a:r>
            <a:r>
              <a:rPr lang="hu-HU" dirty="0"/>
              <a:t> (</a:t>
            </a:r>
            <a:r>
              <a:rPr lang="hu-HU" dirty="0" err="1"/>
              <a:t>Eckman</a:t>
            </a:r>
            <a:r>
              <a:rPr lang="hu-HU" dirty="0"/>
              <a:t>)</a:t>
            </a:r>
          </a:p>
          <a:p>
            <a:r>
              <a:rPr lang="hu-HU" dirty="0" err="1"/>
              <a:t>Günahkar</a:t>
            </a:r>
            <a:r>
              <a:rPr lang="hu-HU" dirty="0"/>
              <a:t> </a:t>
            </a:r>
            <a:r>
              <a:rPr lang="hu-HU" dirty="0" err="1"/>
              <a:t>Ortaçağ</a:t>
            </a:r>
            <a:r>
              <a:rPr lang="hu-HU" dirty="0"/>
              <a:t> </a:t>
            </a:r>
            <a:r>
              <a:rPr lang="hu-HU" dirty="0" err="1"/>
              <a:t>insanı</a:t>
            </a:r>
            <a:r>
              <a:rPr lang="hu-HU" dirty="0"/>
              <a:t> X </a:t>
            </a:r>
            <a:r>
              <a:rPr lang="hu-HU" dirty="0" err="1"/>
              <a:t>Dünyevi</a:t>
            </a:r>
            <a:r>
              <a:rPr lang="hu-HU" dirty="0"/>
              <a:t> </a:t>
            </a:r>
            <a:r>
              <a:rPr lang="hu-HU" dirty="0" err="1"/>
              <a:t>insan</a:t>
            </a:r>
            <a:r>
              <a:rPr lang="hu-HU" dirty="0"/>
              <a:t> </a:t>
            </a:r>
            <a:r>
              <a:rPr lang="hu-HU" dirty="0" err="1"/>
              <a:t>ideali</a:t>
            </a:r>
            <a:endParaRPr lang="hu-HU" dirty="0"/>
          </a:p>
          <a:p>
            <a:r>
              <a:rPr lang="hu-HU" dirty="0" err="1"/>
              <a:t>Affedilmeye</a:t>
            </a:r>
            <a:r>
              <a:rPr lang="hu-HU" dirty="0"/>
              <a:t> </a:t>
            </a:r>
            <a:r>
              <a:rPr lang="hu-HU" dirty="0" err="1"/>
              <a:t>muhtaç</a:t>
            </a:r>
            <a:r>
              <a:rPr lang="hu-HU" dirty="0"/>
              <a:t> X </a:t>
            </a:r>
            <a:r>
              <a:rPr lang="hu-HU" dirty="0" err="1"/>
              <a:t>günahkar</a:t>
            </a:r>
            <a:r>
              <a:rPr lang="hu-HU" dirty="0"/>
              <a:t> </a:t>
            </a:r>
            <a:r>
              <a:rPr lang="hu-HU" dirty="0" err="1"/>
              <a:t>değil</a:t>
            </a:r>
            <a:r>
              <a:rPr lang="hu-HU" dirty="0"/>
              <a:t>- </a:t>
            </a:r>
            <a:r>
              <a:rPr lang="hu-HU" dirty="0" err="1"/>
              <a:t>insan</a:t>
            </a:r>
            <a:r>
              <a:rPr lang="hu-HU" dirty="0"/>
              <a:t> </a:t>
            </a:r>
            <a:r>
              <a:rPr lang="hu-HU" dirty="0" err="1"/>
              <a:t>merkezli</a:t>
            </a:r>
            <a:endParaRPr lang="hu-HU" dirty="0"/>
          </a:p>
          <a:p>
            <a:r>
              <a:rPr lang="hu-HU" dirty="0" err="1"/>
              <a:t>Hümanizm</a:t>
            </a:r>
            <a:endParaRPr lang="hu-HU" dirty="0"/>
          </a:p>
          <a:p>
            <a:r>
              <a:rPr lang="hu-HU" dirty="0" err="1"/>
              <a:t>Kilise</a:t>
            </a:r>
            <a:r>
              <a:rPr lang="hu-HU" dirty="0"/>
              <a:t> </a:t>
            </a:r>
            <a:r>
              <a:rPr lang="hu-HU" dirty="0" err="1"/>
              <a:t>çevreleri</a:t>
            </a:r>
            <a:r>
              <a:rPr lang="hu-HU" dirty="0"/>
              <a:t> de </a:t>
            </a:r>
            <a:r>
              <a:rPr lang="hu-HU" dirty="0" err="1"/>
              <a:t>etkisi</a:t>
            </a:r>
            <a:r>
              <a:rPr lang="hu-HU" dirty="0"/>
              <a:t> </a:t>
            </a:r>
            <a:r>
              <a:rPr lang="hu-HU" dirty="0" err="1"/>
              <a:t>altında</a:t>
            </a:r>
            <a:r>
              <a:rPr lang="hu-HU" dirty="0"/>
              <a:t>. </a:t>
            </a:r>
            <a:r>
              <a:rPr lang="hu-HU" dirty="0" err="1"/>
              <a:t>Kiliseye</a:t>
            </a:r>
            <a:r>
              <a:rPr lang="hu-HU" dirty="0"/>
              <a:t> </a:t>
            </a:r>
            <a:r>
              <a:rPr lang="hu-HU" dirty="0" err="1"/>
              <a:t>karşı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şey</a:t>
            </a:r>
            <a:r>
              <a:rPr lang="hu-HU" dirty="0"/>
              <a:t> </a:t>
            </a:r>
            <a:r>
              <a:rPr lang="hu-HU" dirty="0" err="1"/>
              <a:t>gibi</a:t>
            </a:r>
            <a:r>
              <a:rPr lang="hu-HU" dirty="0"/>
              <a:t> </a:t>
            </a:r>
            <a:r>
              <a:rPr lang="hu-HU" dirty="0" err="1"/>
              <a:t>görmüyorlar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2461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0EDBBF-6D50-EB48-9B5D-1229002D8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XIV. </a:t>
            </a:r>
            <a:r>
              <a:rPr lang="hu-HU" dirty="0" err="1"/>
              <a:t>yüzyıl</a:t>
            </a:r>
            <a:r>
              <a:rPr lang="hu-HU" dirty="0"/>
              <a:t> </a:t>
            </a:r>
            <a:r>
              <a:rPr lang="hu-HU" dirty="0" err="1"/>
              <a:t>Orta</a:t>
            </a:r>
            <a:r>
              <a:rPr lang="hu-HU" dirty="0"/>
              <a:t> </a:t>
            </a:r>
            <a:r>
              <a:rPr lang="hu-HU" dirty="0" err="1"/>
              <a:t>Çağ’ın</a:t>
            </a:r>
            <a:r>
              <a:rPr lang="hu-HU" dirty="0"/>
              <a:t> en </a:t>
            </a:r>
            <a:r>
              <a:rPr lang="hu-HU" dirty="0" err="1"/>
              <a:t>karanlık</a:t>
            </a:r>
            <a:r>
              <a:rPr lang="hu-HU" dirty="0"/>
              <a:t> </a:t>
            </a:r>
            <a:r>
              <a:rPr lang="hu-HU" dirty="0" err="1"/>
              <a:t>dönemlerindendir</a:t>
            </a:r>
            <a:r>
              <a:rPr lang="hu-HU" dirty="0"/>
              <a:t>. </a:t>
            </a:r>
            <a:r>
              <a:rPr lang="hu-HU" dirty="0" err="1"/>
              <a:t>Veba</a:t>
            </a:r>
            <a:r>
              <a:rPr lang="hu-HU" dirty="0"/>
              <a:t> </a:t>
            </a:r>
            <a:r>
              <a:rPr lang="hu-HU" dirty="0" err="1"/>
              <a:t>salgınının</a:t>
            </a:r>
            <a:r>
              <a:rPr lang="hu-HU" dirty="0"/>
              <a:t> </a:t>
            </a:r>
            <a:r>
              <a:rPr lang="hu-HU" dirty="0" err="1"/>
              <a:t>yanı</a:t>
            </a:r>
            <a:r>
              <a:rPr lang="hu-HU" dirty="0"/>
              <a:t> </a:t>
            </a:r>
            <a:r>
              <a:rPr lang="hu-HU" dirty="0" err="1"/>
              <a:t>sıra</a:t>
            </a:r>
            <a:r>
              <a:rPr lang="hu-HU" dirty="0"/>
              <a:t> </a:t>
            </a:r>
            <a:r>
              <a:rPr lang="hu-HU" dirty="0" err="1"/>
              <a:t>Türk’lerin</a:t>
            </a:r>
            <a:r>
              <a:rPr lang="hu-HU" dirty="0"/>
              <a:t> </a:t>
            </a:r>
            <a:r>
              <a:rPr lang="hu-HU" dirty="0" err="1"/>
              <a:t>Balkanlar’da</a:t>
            </a:r>
            <a:r>
              <a:rPr lang="hu-HU" dirty="0"/>
              <a:t> </a:t>
            </a:r>
            <a:r>
              <a:rPr lang="hu-HU" dirty="0" err="1"/>
              <a:t>hakimiyeti</a:t>
            </a:r>
            <a:endParaRPr lang="hu-HU" dirty="0"/>
          </a:p>
          <a:p>
            <a:r>
              <a:rPr lang="hu-HU" dirty="0" err="1"/>
              <a:t>Rönesans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hümanizm</a:t>
            </a:r>
            <a:r>
              <a:rPr lang="hu-HU" dirty="0"/>
              <a:t> </a:t>
            </a:r>
            <a:r>
              <a:rPr lang="hu-HU" dirty="0" err="1"/>
              <a:t>Macaristan’da</a:t>
            </a:r>
            <a:r>
              <a:rPr lang="hu-HU" dirty="0"/>
              <a:t>, 1470’lerde Kral Mátyás Hunyadi (1443-1490)  (Hunyadi Janos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Erzsébeth</a:t>
            </a:r>
            <a:r>
              <a:rPr lang="hu-HU" dirty="0"/>
              <a:t> </a:t>
            </a:r>
            <a:r>
              <a:rPr lang="hu-HU" dirty="0" err="1"/>
              <a:t>Szilagyi’nin</a:t>
            </a:r>
            <a:r>
              <a:rPr lang="hu-HU" dirty="0"/>
              <a:t> </a:t>
            </a:r>
            <a:r>
              <a:rPr lang="hu-HU" dirty="0" err="1"/>
              <a:t>oğlu</a:t>
            </a:r>
            <a:r>
              <a:rPr lang="hu-HU" dirty="0"/>
              <a:t>) </a:t>
            </a:r>
            <a:r>
              <a:rPr lang="hu-HU" dirty="0" err="1"/>
              <a:t>gelişti</a:t>
            </a:r>
            <a:r>
              <a:rPr lang="hu-HU" dirty="0"/>
              <a:t>. ( Hunyadi Ailesi-1458-1490)</a:t>
            </a:r>
          </a:p>
          <a:p>
            <a:r>
              <a:rPr lang="hu-HU" dirty="0" err="1"/>
              <a:t>Daha</a:t>
            </a:r>
            <a:r>
              <a:rPr lang="hu-HU" dirty="0"/>
              <a:t> </a:t>
            </a:r>
            <a:r>
              <a:rPr lang="hu-HU" dirty="0" err="1"/>
              <a:t>önceden</a:t>
            </a:r>
            <a:r>
              <a:rPr lang="hu-HU" dirty="0"/>
              <a:t> de </a:t>
            </a:r>
            <a:r>
              <a:rPr lang="hu-HU" dirty="0" err="1"/>
              <a:t>ilişkiler</a:t>
            </a:r>
            <a:r>
              <a:rPr lang="hu-HU" dirty="0"/>
              <a:t> var: </a:t>
            </a:r>
          </a:p>
          <a:p>
            <a:r>
              <a:rPr lang="hu-HU" dirty="0"/>
              <a:t>İlk </a:t>
            </a:r>
            <a:r>
              <a:rPr lang="hu-HU" dirty="0" err="1"/>
              <a:t>önemli</a:t>
            </a:r>
            <a:r>
              <a:rPr lang="hu-HU" dirty="0"/>
              <a:t> </a:t>
            </a:r>
            <a:r>
              <a:rPr lang="hu-HU" dirty="0" err="1"/>
              <a:t>İtalyan</a:t>
            </a:r>
            <a:r>
              <a:rPr lang="hu-HU" dirty="0"/>
              <a:t> </a:t>
            </a:r>
            <a:r>
              <a:rPr lang="hu-HU" dirty="0" err="1"/>
              <a:t>hümanistlerden</a:t>
            </a:r>
            <a:r>
              <a:rPr lang="hu-HU" dirty="0"/>
              <a:t> </a:t>
            </a:r>
            <a:r>
              <a:rPr lang="hu-HU" dirty="0" err="1"/>
              <a:t>Pier</a:t>
            </a:r>
            <a:r>
              <a:rPr lang="hu-HU" dirty="0"/>
              <a:t> </a:t>
            </a:r>
            <a:r>
              <a:rPr lang="hu-HU" dirty="0" err="1"/>
              <a:t>Paola</a:t>
            </a:r>
            <a:r>
              <a:rPr lang="hu-HU" dirty="0"/>
              <a:t> </a:t>
            </a:r>
            <a:r>
              <a:rPr lang="hu-HU" dirty="0" err="1"/>
              <a:t>Vergerio</a:t>
            </a:r>
            <a:r>
              <a:rPr lang="hu-HU" dirty="0"/>
              <a:t>,</a:t>
            </a:r>
          </a:p>
          <a:p>
            <a:r>
              <a:rPr lang="hu-HU" dirty="0" err="1"/>
              <a:t>Zsigmond’un</a:t>
            </a:r>
            <a:r>
              <a:rPr lang="hu-HU" dirty="0"/>
              <a:t> ( 1387- 1437- </a:t>
            </a:r>
            <a:r>
              <a:rPr lang="hu-HU" dirty="0" err="1"/>
              <a:t>Lüksemburg</a:t>
            </a:r>
            <a:r>
              <a:rPr lang="hu-HU" dirty="0"/>
              <a:t> H) </a:t>
            </a:r>
            <a:r>
              <a:rPr lang="hu-HU" dirty="0" err="1"/>
              <a:t>hükümdarlığı</a:t>
            </a:r>
            <a:r>
              <a:rPr lang="hu-HU" dirty="0"/>
              <a:t> </a:t>
            </a:r>
            <a:r>
              <a:rPr lang="hu-HU" dirty="0" err="1"/>
              <a:t>döneminde</a:t>
            </a:r>
            <a:r>
              <a:rPr lang="hu-HU" dirty="0"/>
              <a:t>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topraklarına</a:t>
            </a:r>
            <a:r>
              <a:rPr lang="hu-HU" dirty="0"/>
              <a:t> </a:t>
            </a:r>
            <a:r>
              <a:rPr lang="hu-HU" dirty="0" err="1"/>
              <a:t>gelmiş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burada </a:t>
            </a:r>
            <a:r>
              <a:rPr lang="hu-HU" dirty="0" err="1"/>
              <a:t>ölmüş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847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B3E7EC-A9A9-E241-8B97-BE236AFB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Mátyás Király(1458-1490)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B0BDF0B-C87C-5548-800E-D39FB16C8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hu-HU" dirty="0" err="1"/>
              <a:t>Hümanistlere</a:t>
            </a:r>
            <a:r>
              <a:rPr lang="hu-HU" dirty="0"/>
              <a:t> </a:t>
            </a:r>
            <a:r>
              <a:rPr lang="hu-HU" dirty="0" err="1"/>
              <a:t>destek</a:t>
            </a:r>
            <a:endParaRPr lang="hu-HU" dirty="0"/>
          </a:p>
          <a:p>
            <a:r>
              <a:rPr lang="hu-HU" dirty="0"/>
              <a:t>İtalya </a:t>
            </a:r>
            <a:r>
              <a:rPr lang="hu-HU" dirty="0" err="1"/>
              <a:t>sarayından</a:t>
            </a:r>
            <a:r>
              <a:rPr lang="hu-HU" dirty="0"/>
              <a:t> </a:t>
            </a:r>
            <a:r>
              <a:rPr lang="hu-HU" dirty="0" err="1"/>
              <a:t>sonra</a:t>
            </a:r>
            <a:r>
              <a:rPr lang="hu-HU" dirty="0"/>
              <a:t> </a:t>
            </a:r>
            <a:r>
              <a:rPr lang="hu-HU" dirty="0" err="1"/>
              <a:t>Hümanistlere</a:t>
            </a:r>
            <a:r>
              <a:rPr lang="hu-HU" dirty="0"/>
              <a:t> </a:t>
            </a:r>
            <a:r>
              <a:rPr lang="hu-HU" dirty="0" err="1"/>
              <a:t>yer</a:t>
            </a:r>
            <a:r>
              <a:rPr lang="hu-HU" dirty="0"/>
              <a:t> </a:t>
            </a:r>
            <a:r>
              <a:rPr lang="hu-HU" dirty="0" err="1"/>
              <a:t>veren</a:t>
            </a:r>
            <a:r>
              <a:rPr lang="hu-HU" dirty="0"/>
              <a:t> </a:t>
            </a:r>
            <a:r>
              <a:rPr lang="hu-HU" dirty="0" err="1">
                <a:highlight>
                  <a:srgbClr val="FFFF00"/>
                </a:highlight>
              </a:rPr>
              <a:t>ilk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Avrupalı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saray</a:t>
            </a:r>
            <a:r>
              <a:rPr lang="hu-HU" dirty="0">
                <a:highlight>
                  <a:srgbClr val="FFFF00"/>
                </a:highlight>
              </a:rPr>
              <a:t> Buda </a:t>
            </a:r>
            <a:r>
              <a:rPr lang="hu-HU" dirty="0" err="1">
                <a:highlight>
                  <a:srgbClr val="FFFF00"/>
                </a:highlight>
              </a:rPr>
              <a:t>sarayı</a:t>
            </a:r>
            <a:endParaRPr lang="hu-HU" dirty="0">
              <a:highlight>
                <a:srgbClr val="FFFF00"/>
              </a:highlight>
            </a:endParaRPr>
          </a:p>
          <a:p>
            <a:r>
              <a:rPr lang="hu-HU" dirty="0" err="1"/>
              <a:t>Edebi</a:t>
            </a:r>
            <a:r>
              <a:rPr lang="hu-HU" dirty="0"/>
              <a:t> </a:t>
            </a:r>
            <a:r>
              <a:rPr lang="hu-HU" dirty="0" err="1"/>
              <a:t>zevki</a:t>
            </a:r>
            <a:r>
              <a:rPr lang="hu-HU" dirty="0"/>
              <a:t> </a:t>
            </a:r>
            <a:r>
              <a:rPr lang="hu-HU" dirty="0" err="1"/>
              <a:t>yüksek</a:t>
            </a:r>
            <a:r>
              <a:rPr lang="hu-HU" dirty="0"/>
              <a:t> kral </a:t>
            </a:r>
            <a:r>
              <a:rPr lang="hu-HU" dirty="0" err="1"/>
              <a:t>zamanının</a:t>
            </a:r>
            <a:r>
              <a:rPr lang="hu-HU" dirty="0"/>
              <a:t> </a:t>
            </a:r>
            <a:r>
              <a:rPr lang="hu-HU" dirty="0" err="1"/>
              <a:t>önemli</a:t>
            </a:r>
            <a:r>
              <a:rPr lang="hu-HU" dirty="0"/>
              <a:t> </a:t>
            </a:r>
            <a:r>
              <a:rPr lang="hu-HU" dirty="0" err="1"/>
              <a:t>yabancı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yerli</a:t>
            </a:r>
            <a:r>
              <a:rPr lang="hu-HU" dirty="0"/>
              <a:t> bilim-</a:t>
            </a:r>
            <a:r>
              <a:rPr lang="hu-HU" dirty="0" err="1"/>
              <a:t>sanat</a:t>
            </a:r>
            <a:r>
              <a:rPr lang="hu-HU" dirty="0"/>
              <a:t> </a:t>
            </a:r>
            <a:r>
              <a:rPr lang="hu-HU" dirty="0" err="1"/>
              <a:t>insanlarını</a:t>
            </a:r>
            <a:r>
              <a:rPr lang="hu-HU" dirty="0"/>
              <a:t> </a:t>
            </a:r>
            <a:r>
              <a:rPr lang="hu-HU" dirty="0" err="1"/>
              <a:t>ağırlıyor</a:t>
            </a:r>
            <a:r>
              <a:rPr lang="hu-HU" dirty="0"/>
              <a:t>.</a:t>
            </a:r>
          </a:p>
          <a:p>
            <a:r>
              <a:rPr lang="hu-HU" dirty="0" err="1"/>
              <a:t>Bibiotheca</a:t>
            </a:r>
            <a:r>
              <a:rPr lang="hu-HU" dirty="0"/>
              <a:t> </a:t>
            </a:r>
            <a:r>
              <a:rPr lang="hu-HU" dirty="0" err="1"/>
              <a:t>Corviniana</a:t>
            </a:r>
            <a:r>
              <a:rPr lang="hu-HU" dirty="0"/>
              <a:t>/ </a:t>
            </a:r>
            <a:r>
              <a:rPr lang="hu-HU" dirty="0" err="1">
                <a:highlight>
                  <a:srgbClr val="FFFF00"/>
                </a:highlight>
              </a:rPr>
              <a:t>Corvinus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Kütüphanesi</a:t>
            </a:r>
            <a:endParaRPr lang="hu-HU" dirty="0">
              <a:highlight>
                <a:srgbClr val="FFFF00"/>
              </a:highlight>
            </a:endParaRPr>
          </a:p>
          <a:p>
            <a:r>
              <a:rPr lang="hu-HU" dirty="0" err="1"/>
              <a:t>Kralın</a:t>
            </a:r>
            <a:r>
              <a:rPr lang="hu-HU" dirty="0"/>
              <a:t> </a:t>
            </a:r>
            <a:r>
              <a:rPr lang="hu-HU" dirty="0" err="1"/>
              <a:t>kurduğu</a:t>
            </a:r>
            <a:r>
              <a:rPr lang="hu-HU" dirty="0"/>
              <a:t> bütün </a:t>
            </a:r>
            <a:r>
              <a:rPr lang="hu-HU" dirty="0" err="1"/>
              <a:t>Avrupa’da</a:t>
            </a:r>
            <a:r>
              <a:rPr lang="hu-HU" dirty="0"/>
              <a:t> </a:t>
            </a:r>
            <a:r>
              <a:rPr lang="hu-HU" dirty="0" err="1"/>
              <a:t>çok</a:t>
            </a:r>
            <a:r>
              <a:rPr lang="hu-HU" dirty="0"/>
              <a:t> </a:t>
            </a:r>
            <a:r>
              <a:rPr lang="hu-HU" dirty="0" err="1"/>
              <a:t>ünlü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kütüphane</a:t>
            </a:r>
            <a:r>
              <a:rPr lang="hu-HU" dirty="0"/>
              <a:t>. </a:t>
            </a:r>
            <a:r>
              <a:rPr lang="hu-HU" dirty="0" err="1">
                <a:highlight>
                  <a:srgbClr val="FFFF00"/>
                </a:highlight>
              </a:rPr>
              <a:t>Kralın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armasındaki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karga</a:t>
            </a:r>
            <a:r>
              <a:rPr lang="hu-HU" dirty="0"/>
              <a:t> </a:t>
            </a:r>
            <a:r>
              <a:rPr lang="hu-HU" dirty="0" err="1"/>
              <a:t>nedeniyle</a:t>
            </a:r>
            <a:r>
              <a:rPr lang="hu-HU" dirty="0"/>
              <a:t> </a:t>
            </a:r>
            <a:r>
              <a:rPr lang="hu-HU" dirty="0" err="1"/>
              <a:t>kendisine</a:t>
            </a:r>
            <a:r>
              <a:rPr lang="hu-HU" dirty="0"/>
              <a:t> </a:t>
            </a:r>
            <a:r>
              <a:rPr lang="hu-HU" dirty="0" err="1"/>
              <a:t>Corvinus</a:t>
            </a:r>
            <a:endParaRPr lang="hu-HU" dirty="0"/>
          </a:p>
          <a:p>
            <a:r>
              <a:rPr lang="hu-HU" dirty="0"/>
              <a:t>10 bin </a:t>
            </a:r>
            <a:r>
              <a:rPr lang="hu-HU" dirty="0" err="1"/>
              <a:t>cilt</a:t>
            </a:r>
            <a:r>
              <a:rPr lang="hu-HU" dirty="0"/>
              <a:t>. 2500 </a:t>
            </a:r>
            <a:r>
              <a:rPr lang="hu-HU" dirty="0" err="1"/>
              <a:t>Latince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Yunanca</a:t>
            </a:r>
            <a:r>
              <a:rPr lang="hu-HU" dirty="0"/>
              <a:t> </a:t>
            </a:r>
            <a:r>
              <a:rPr lang="hu-HU" dirty="0" err="1"/>
              <a:t>kitap</a:t>
            </a:r>
            <a:r>
              <a:rPr lang="hu-HU" dirty="0"/>
              <a:t>. </a:t>
            </a:r>
            <a:r>
              <a:rPr lang="hu-HU" dirty="0" err="1"/>
              <a:t>Çoğu</a:t>
            </a:r>
            <a:r>
              <a:rPr lang="hu-HU" dirty="0"/>
              <a:t> el </a:t>
            </a:r>
            <a:r>
              <a:rPr lang="hu-HU" dirty="0" err="1"/>
              <a:t>yazması</a:t>
            </a:r>
            <a:r>
              <a:rPr lang="hu-HU" dirty="0"/>
              <a:t> ama  </a:t>
            </a:r>
            <a:r>
              <a:rPr lang="hu-HU" dirty="0" err="1"/>
              <a:t>matbaa</a:t>
            </a:r>
            <a:r>
              <a:rPr lang="hu-HU" dirty="0"/>
              <a:t>  da </a:t>
            </a:r>
            <a:r>
              <a:rPr lang="hu-HU" dirty="0" err="1"/>
              <a:t>başlamıştır</a:t>
            </a:r>
            <a:r>
              <a:rPr lang="hu-HU" dirty="0"/>
              <a:t> </a:t>
            </a:r>
            <a:r>
              <a:rPr lang="hu-HU" dirty="0" err="1"/>
              <a:t>artık</a:t>
            </a:r>
            <a:r>
              <a:rPr lang="hu-HU" dirty="0"/>
              <a:t>.</a:t>
            </a:r>
          </a:p>
          <a:p>
            <a:r>
              <a:rPr lang="hu-HU" dirty="0"/>
              <a:t>Kral </a:t>
            </a:r>
            <a:r>
              <a:rPr lang="hu-HU" dirty="0" err="1"/>
              <a:t>Mátyás’ın</a:t>
            </a:r>
            <a:r>
              <a:rPr lang="hu-HU" dirty="0"/>
              <a:t> </a:t>
            </a:r>
            <a:r>
              <a:rPr lang="hu-HU" dirty="0" err="1"/>
              <a:t>ölümünden</a:t>
            </a:r>
            <a:r>
              <a:rPr lang="hu-HU" dirty="0"/>
              <a:t> </a:t>
            </a:r>
            <a:r>
              <a:rPr lang="hu-HU" dirty="0" err="1"/>
              <a:t>sonra</a:t>
            </a:r>
            <a:r>
              <a:rPr lang="hu-HU" dirty="0"/>
              <a:t> </a:t>
            </a:r>
            <a:r>
              <a:rPr lang="hu-HU" dirty="0" err="1"/>
              <a:t>hediye</a:t>
            </a:r>
            <a:r>
              <a:rPr lang="hu-HU" dirty="0"/>
              <a:t> </a:t>
            </a:r>
            <a:r>
              <a:rPr lang="hu-HU" dirty="0" err="1"/>
              <a:t>edilerek</a:t>
            </a:r>
            <a:r>
              <a:rPr lang="hu-HU" dirty="0"/>
              <a:t> </a:t>
            </a:r>
            <a:r>
              <a:rPr lang="hu-HU" dirty="0" err="1"/>
              <a:t>dağıtılıyor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anlamda</a:t>
            </a:r>
            <a:r>
              <a:rPr lang="hu-HU" dirty="0"/>
              <a:t>.</a:t>
            </a:r>
          </a:p>
          <a:p>
            <a:r>
              <a:rPr lang="hu-HU" dirty="0" err="1"/>
              <a:t>Örneğin</a:t>
            </a:r>
            <a:r>
              <a:rPr lang="hu-HU" dirty="0"/>
              <a:t> </a:t>
            </a:r>
            <a:r>
              <a:rPr lang="hu-HU" dirty="0" err="1"/>
              <a:t>Kanuni</a:t>
            </a:r>
            <a:r>
              <a:rPr lang="hu-HU" dirty="0"/>
              <a:t> </a:t>
            </a:r>
            <a:r>
              <a:rPr lang="hu-HU" dirty="0" err="1"/>
              <a:t>Sultan</a:t>
            </a:r>
            <a:r>
              <a:rPr lang="hu-HU" dirty="0"/>
              <a:t> </a:t>
            </a:r>
            <a:r>
              <a:rPr lang="hu-HU" dirty="0" err="1"/>
              <a:t>Süleyman</a:t>
            </a:r>
            <a:r>
              <a:rPr lang="hu-HU" dirty="0"/>
              <a:t>  </a:t>
            </a:r>
            <a:r>
              <a:rPr lang="hu-HU" dirty="0" err="1"/>
              <a:t>tarafından</a:t>
            </a:r>
            <a:r>
              <a:rPr lang="hu-HU" dirty="0"/>
              <a:t> </a:t>
            </a:r>
            <a:r>
              <a:rPr lang="hu-HU" dirty="0" err="1"/>
              <a:t>İstanbul’a</a:t>
            </a:r>
            <a:r>
              <a:rPr lang="hu-HU" dirty="0"/>
              <a:t> da </a:t>
            </a:r>
            <a:r>
              <a:rPr lang="hu-HU" dirty="0" err="1"/>
              <a:t>getirtiliyor</a:t>
            </a:r>
            <a:r>
              <a:rPr lang="hu-HU" dirty="0"/>
              <a:t>.</a:t>
            </a:r>
          </a:p>
          <a:p>
            <a:r>
              <a:rPr lang="hu-HU" dirty="0"/>
              <a:t>Mátyás  Király </a:t>
            </a:r>
            <a:r>
              <a:rPr lang="hu-HU" dirty="0" err="1"/>
              <a:t>döneminde</a:t>
            </a:r>
            <a:r>
              <a:rPr lang="hu-HU" dirty="0"/>
              <a:t> </a:t>
            </a:r>
            <a:r>
              <a:rPr lang="hu-HU" dirty="0" err="1"/>
              <a:t>İtalyan</a:t>
            </a:r>
            <a:r>
              <a:rPr lang="hu-HU" dirty="0"/>
              <a:t> </a:t>
            </a:r>
            <a:r>
              <a:rPr lang="hu-HU" dirty="0" err="1"/>
              <a:t>üniversitelerine</a:t>
            </a:r>
            <a:r>
              <a:rPr lang="hu-HU" dirty="0"/>
              <a:t>, </a:t>
            </a:r>
            <a:r>
              <a:rPr lang="hu-HU" dirty="0" err="1"/>
              <a:t>Viyana’ya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Krakko</a:t>
            </a:r>
            <a:r>
              <a:rPr lang="hu-HU" dirty="0"/>
              <a:t> </a:t>
            </a:r>
            <a:r>
              <a:rPr lang="hu-HU" dirty="0" err="1"/>
              <a:t>Üniversitelerine</a:t>
            </a:r>
            <a:r>
              <a:rPr lang="hu-HU" dirty="0"/>
              <a:t>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öğrenciler</a:t>
            </a:r>
            <a:r>
              <a:rPr lang="hu-HU" dirty="0"/>
              <a:t> </a:t>
            </a:r>
            <a:r>
              <a:rPr lang="hu-HU" dirty="0" err="1"/>
              <a:t>gitmeye</a:t>
            </a:r>
            <a:r>
              <a:rPr lang="hu-HU" dirty="0"/>
              <a:t> </a:t>
            </a:r>
            <a:r>
              <a:rPr lang="hu-HU" dirty="0" err="1"/>
              <a:t>başlıyorlar</a:t>
            </a:r>
            <a:r>
              <a:rPr lang="hu-HU" dirty="0"/>
              <a:t>. </a:t>
            </a:r>
          </a:p>
          <a:p>
            <a:r>
              <a:rPr lang="hu-HU" dirty="0" err="1"/>
              <a:t>İlişkiler</a:t>
            </a:r>
            <a:r>
              <a:rPr lang="hu-HU" dirty="0"/>
              <a:t> </a:t>
            </a:r>
            <a:r>
              <a:rPr lang="hu-HU" dirty="0" err="1"/>
              <a:t>gidiş</a:t>
            </a:r>
            <a:r>
              <a:rPr lang="hu-HU" dirty="0"/>
              <a:t> </a:t>
            </a:r>
            <a:r>
              <a:rPr lang="hu-HU" dirty="0" err="1"/>
              <a:t>gelişler</a:t>
            </a:r>
            <a:r>
              <a:rPr lang="hu-HU" dirty="0"/>
              <a:t> </a:t>
            </a:r>
            <a:r>
              <a:rPr lang="hu-HU" dirty="0" err="1"/>
              <a:t>önemli</a:t>
            </a:r>
            <a:endParaRPr lang="hu-HU" dirty="0"/>
          </a:p>
          <a:p>
            <a:r>
              <a:rPr lang="hu-HU" dirty="0" err="1"/>
              <a:t>Kralın</a:t>
            </a:r>
            <a:r>
              <a:rPr lang="hu-HU" dirty="0"/>
              <a:t> Beatrix </a:t>
            </a:r>
            <a:r>
              <a:rPr lang="hu-HU" dirty="0" err="1"/>
              <a:t>ile</a:t>
            </a:r>
            <a:r>
              <a:rPr lang="hu-HU" dirty="0"/>
              <a:t> </a:t>
            </a:r>
            <a:r>
              <a:rPr lang="hu-HU" dirty="0" err="1"/>
              <a:t>evliliği</a:t>
            </a:r>
            <a:r>
              <a:rPr lang="hu-HU" dirty="0"/>
              <a:t> de </a:t>
            </a:r>
            <a:r>
              <a:rPr lang="hu-HU" dirty="0" err="1"/>
              <a:t>yakınlaştırıyor</a:t>
            </a:r>
            <a:r>
              <a:rPr lang="hu-HU" dirty="0"/>
              <a:t> </a:t>
            </a:r>
            <a:r>
              <a:rPr lang="hu-HU" dirty="0" err="1"/>
              <a:t>ilişkileri</a:t>
            </a:r>
            <a:r>
              <a:rPr lang="hu-HU" dirty="0"/>
              <a:t> </a:t>
            </a:r>
          </a:p>
          <a:p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rönesans</a:t>
            </a:r>
            <a:r>
              <a:rPr lang="hu-HU" dirty="0"/>
              <a:t> </a:t>
            </a:r>
            <a:r>
              <a:rPr lang="hu-HU" dirty="0" err="1"/>
              <a:t>merkezidir</a:t>
            </a:r>
            <a:r>
              <a:rPr lang="hu-HU" dirty="0"/>
              <a:t> </a:t>
            </a:r>
            <a:r>
              <a:rPr lang="hu-HU" dirty="0" err="1"/>
              <a:t>saray</a:t>
            </a:r>
            <a:r>
              <a:rPr lang="hu-HU" dirty="0"/>
              <a:t>.  Kral </a:t>
            </a:r>
            <a:r>
              <a:rPr lang="hu-HU" dirty="0" err="1"/>
              <a:t>Mátyás’ın</a:t>
            </a:r>
            <a:r>
              <a:rPr lang="hu-HU" dirty="0"/>
              <a:t> </a:t>
            </a:r>
            <a:r>
              <a:rPr lang="hu-HU" dirty="0" err="1"/>
              <a:t>ölümünden</a:t>
            </a:r>
            <a:r>
              <a:rPr lang="hu-HU" dirty="0"/>
              <a:t> </a:t>
            </a:r>
            <a:r>
              <a:rPr lang="hu-HU" dirty="0" err="1"/>
              <a:t>sonra</a:t>
            </a:r>
            <a:r>
              <a:rPr lang="hu-HU" dirty="0"/>
              <a:t> da </a:t>
            </a:r>
            <a:r>
              <a:rPr lang="hu-HU" dirty="0" err="1"/>
              <a:t>devam</a:t>
            </a:r>
            <a:r>
              <a:rPr lang="hu-HU" dirty="0"/>
              <a:t> </a:t>
            </a:r>
            <a:r>
              <a:rPr lang="hu-HU" dirty="0" err="1"/>
              <a:t>edecek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kültür</a:t>
            </a:r>
            <a:r>
              <a:rPr lang="hu-HU" dirty="0"/>
              <a:t> </a:t>
            </a:r>
            <a:r>
              <a:rPr lang="hu-HU" dirty="0" err="1"/>
              <a:t>aktarımı</a:t>
            </a:r>
            <a:r>
              <a:rPr lang="hu-HU" dirty="0"/>
              <a:t> var ama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devletinin</a:t>
            </a:r>
            <a:r>
              <a:rPr lang="hu-HU" dirty="0"/>
              <a:t> </a:t>
            </a:r>
            <a:r>
              <a:rPr lang="hu-HU" dirty="0" err="1"/>
              <a:t>parçalanmasından</a:t>
            </a:r>
            <a:r>
              <a:rPr lang="hu-HU" dirty="0"/>
              <a:t> </a:t>
            </a:r>
            <a:r>
              <a:rPr lang="hu-HU" dirty="0" err="1"/>
              <a:t>sonra</a:t>
            </a:r>
            <a:r>
              <a:rPr lang="hu-HU" dirty="0"/>
              <a:t> </a:t>
            </a:r>
            <a:r>
              <a:rPr lang="hu-HU" dirty="0" err="1"/>
              <a:t>devamı</a:t>
            </a:r>
            <a:r>
              <a:rPr lang="hu-HU" dirty="0"/>
              <a:t> </a:t>
            </a:r>
            <a:r>
              <a:rPr lang="hu-HU" dirty="0" err="1"/>
              <a:t>için</a:t>
            </a:r>
            <a:r>
              <a:rPr lang="hu-HU" dirty="0"/>
              <a:t>,  </a:t>
            </a:r>
            <a:r>
              <a:rPr lang="hu-HU" dirty="0" err="1"/>
              <a:t>reformların</a:t>
            </a:r>
            <a:r>
              <a:rPr lang="hu-HU" dirty="0"/>
              <a:t> </a:t>
            </a:r>
            <a:r>
              <a:rPr lang="hu-HU" dirty="0" err="1"/>
              <a:t>devamı</a:t>
            </a:r>
            <a:r>
              <a:rPr lang="hu-HU" dirty="0"/>
              <a:t> </a:t>
            </a:r>
            <a:r>
              <a:rPr lang="hu-HU" dirty="0" err="1"/>
              <a:t>için</a:t>
            </a:r>
            <a:r>
              <a:rPr lang="hu-HU" dirty="0"/>
              <a:t> </a:t>
            </a:r>
            <a:r>
              <a:rPr lang="hu-HU" dirty="0" err="1"/>
              <a:t>XVI.yy</a:t>
            </a:r>
            <a:r>
              <a:rPr lang="hu-HU" dirty="0"/>
              <a:t> </a:t>
            </a:r>
            <a:r>
              <a:rPr lang="hu-HU" dirty="0" err="1"/>
              <a:t>başlarını</a:t>
            </a:r>
            <a:r>
              <a:rPr lang="hu-HU" dirty="0"/>
              <a:t> </a:t>
            </a:r>
            <a:r>
              <a:rPr lang="hu-HU" dirty="0" err="1"/>
              <a:t>beklemek</a:t>
            </a:r>
            <a:r>
              <a:rPr lang="hu-HU" dirty="0"/>
              <a:t> </a:t>
            </a:r>
            <a:r>
              <a:rPr lang="hu-HU" dirty="0" err="1"/>
              <a:t>gerekecek</a:t>
            </a:r>
            <a:r>
              <a:rPr lang="hu-HU" dirty="0"/>
              <a:t>. </a:t>
            </a:r>
          </a:p>
          <a:p>
            <a:r>
              <a:rPr lang="hu-HU" dirty="0"/>
              <a:t>Kral </a:t>
            </a:r>
            <a:r>
              <a:rPr lang="hu-HU" dirty="0" err="1"/>
              <a:t>Mátyás'tan</a:t>
            </a:r>
            <a:r>
              <a:rPr lang="hu-HU" dirty="0"/>
              <a:t> </a:t>
            </a:r>
            <a:r>
              <a:rPr lang="hu-HU" dirty="0" err="1"/>
              <a:t>sonra</a:t>
            </a:r>
            <a:r>
              <a:rPr lang="hu-HU" dirty="0"/>
              <a:t> (1490) II. Ulászló da </a:t>
            </a:r>
            <a:r>
              <a:rPr lang="hu-HU" dirty="0" err="1"/>
              <a:t>hümanizmi</a:t>
            </a:r>
            <a:r>
              <a:rPr lang="hu-HU" dirty="0"/>
              <a:t> </a:t>
            </a:r>
            <a:r>
              <a:rPr lang="hu-HU" dirty="0" err="1"/>
              <a:t>sürdürecektir</a:t>
            </a:r>
            <a:endParaRPr lang="hu-HU" dirty="0"/>
          </a:p>
          <a:p>
            <a:r>
              <a:rPr lang="hu-HU" dirty="0" err="1"/>
              <a:t>Conrad</a:t>
            </a:r>
            <a:r>
              <a:rPr lang="hu-HU" dirty="0"/>
              <a:t> (</a:t>
            </a:r>
            <a:r>
              <a:rPr lang="hu-HU" dirty="0" err="1"/>
              <a:t>Alman</a:t>
            </a:r>
            <a:r>
              <a:rPr lang="hu-HU" dirty="0"/>
              <a:t> </a:t>
            </a:r>
            <a:r>
              <a:rPr lang="hu-HU" dirty="0" err="1"/>
              <a:t>hümanist</a:t>
            </a:r>
            <a:r>
              <a:rPr lang="hu-HU" dirty="0"/>
              <a:t>) </a:t>
            </a:r>
            <a:r>
              <a:rPr lang="hu-HU" dirty="0" err="1"/>
              <a:t>Tuna</a:t>
            </a:r>
            <a:r>
              <a:rPr lang="hu-HU" dirty="0"/>
              <a:t> </a:t>
            </a:r>
            <a:r>
              <a:rPr lang="hu-HU" dirty="0" err="1"/>
              <a:t>Kurumu</a:t>
            </a:r>
            <a:r>
              <a:rPr lang="hu-HU" dirty="0"/>
              <a:t> </a:t>
            </a:r>
            <a:r>
              <a:rPr lang="hu-HU" dirty="0" err="1"/>
              <a:t>kuruyor</a:t>
            </a:r>
            <a:r>
              <a:rPr lang="hu-HU" dirty="0"/>
              <a:t>. </a:t>
            </a:r>
            <a:r>
              <a:rPr lang="hu-HU" dirty="0" err="1"/>
              <a:t>Meşhur</a:t>
            </a:r>
            <a:r>
              <a:rPr lang="hu-HU" dirty="0"/>
              <a:t> Erasmus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hümanistlerle</a:t>
            </a:r>
            <a:r>
              <a:rPr lang="hu-HU" dirty="0"/>
              <a:t> </a:t>
            </a:r>
            <a:r>
              <a:rPr lang="hu-HU" dirty="0" err="1"/>
              <a:t>mektuplaşıyor</a:t>
            </a:r>
            <a:endParaRPr lang="hu-HU" dirty="0"/>
          </a:p>
          <a:p>
            <a:r>
              <a:rPr lang="hu-HU" dirty="0"/>
              <a:t>Kral 2. </a:t>
            </a:r>
            <a:r>
              <a:rPr lang="hu-HU" dirty="0" err="1"/>
              <a:t>Lajos’un</a:t>
            </a:r>
            <a:r>
              <a:rPr lang="hu-HU" dirty="0"/>
              <a:t>  (1516-1526)  </a:t>
            </a:r>
            <a:r>
              <a:rPr lang="hu-HU" dirty="0" err="1"/>
              <a:t>eşine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eser</a:t>
            </a:r>
            <a:r>
              <a:rPr lang="hu-HU" dirty="0"/>
              <a:t> </a:t>
            </a:r>
            <a:r>
              <a:rPr lang="hu-HU" dirty="0" err="1"/>
              <a:t>ithaf</a:t>
            </a:r>
            <a:r>
              <a:rPr lang="hu-HU" dirty="0"/>
              <a:t> </a:t>
            </a:r>
            <a:r>
              <a:rPr lang="hu-HU" dirty="0" err="1"/>
              <a:t>ediyor</a:t>
            </a:r>
            <a:r>
              <a:rPr lang="hu-HU" dirty="0"/>
              <a:t> (</a:t>
            </a:r>
            <a:r>
              <a:rPr lang="hu-HU" dirty="0" err="1"/>
              <a:t>Eckmann</a:t>
            </a:r>
            <a:r>
              <a:rPr lang="hu-HU" dirty="0"/>
              <a:t>)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4149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62CE0B7-91DB-D349-96F0-34ED89643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822"/>
            <a:ext cx="10515600" cy="5793141"/>
          </a:xfrm>
        </p:spPr>
        <p:txBody>
          <a:bodyPr/>
          <a:lstStyle/>
          <a:p>
            <a:r>
              <a:rPr lang="hu-HU" dirty="0" err="1"/>
              <a:t>Dönem</a:t>
            </a:r>
            <a:r>
              <a:rPr lang="hu-HU" dirty="0"/>
              <a:t> </a:t>
            </a:r>
            <a:r>
              <a:rPr lang="hu-HU" dirty="0" err="1"/>
              <a:t>eğitim</a:t>
            </a:r>
            <a:r>
              <a:rPr lang="hu-HU" dirty="0"/>
              <a:t> </a:t>
            </a:r>
            <a:r>
              <a:rPr lang="hu-HU" dirty="0" err="1"/>
              <a:t>açısından</a:t>
            </a:r>
            <a:r>
              <a:rPr lang="hu-HU" dirty="0"/>
              <a:t> </a:t>
            </a:r>
            <a:r>
              <a:rPr lang="hu-HU" dirty="0" err="1"/>
              <a:t>incelendiğinde</a:t>
            </a:r>
            <a:r>
              <a:rPr lang="hu-HU" dirty="0"/>
              <a:t>, </a:t>
            </a:r>
            <a:r>
              <a:rPr lang="hu-HU" dirty="0" err="1"/>
              <a:t>olanağı</a:t>
            </a:r>
            <a:r>
              <a:rPr lang="hu-HU" dirty="0"/>
              <a:t> </a:t>
            </a:r>
            <a:r>
              <a:rPr lang="hu-HU" dirty="0" err="1"/>
              <a:t>olanlar</a:t>
            </a:r>
            <a:r>
              <a:rPr lang="hu-HU" dirty="0"/>
              <a:t> </a:t>
            </a:r>
            <a:r>
              <a:rPr lang="hu-HU" dirty="0" err="1"/>
              <a:t>çocuklarını</a:t>
            </a:r>
            <a:r>
              <a:rPr lang="hu-HU" dirty="0"/>
              <a:t> </a:t>
            </a:r>
            <a:r>
              <a:rPr lang="hu-HU" dirty="0" err="1"/>
              <a:t>İtalya’daki</a:t>
            </a:r>
            <a:r>
              <a:rPr lang="hu-HU" dirty="0"/>
              <a:t> </a:t>
            </a:r>
            <a:r>
              <a:rPr lang="hu-HU" dirty="0" err="1"/>
              <a:t>okullara</a:t>
            </a:r>
            <a:r>
              <a:rPr lang="hu-HU" dirty="0"/>
              <a:t> </a:t>
            </a:r>
            <a:r>
              <a:rPr lang="hu-HU" dirty="0" err="1"/>
              <a:t>gönderiyor</a:t>
            </a:r>
            <a:endParaRPr lang="hu-HU" dirty="0"/>
          </a:p>
          <a:p>
            <a:r>
              <a:rPr lang="hu-HU" dirty="0" err="1"/>
              <a:t>Oradaki</a:t>
            </a:r>
            <a:r>
              <a:rPr lang="hu-HU" dirty="0"/>
              <a:t> </a:t>
            </a:r>
            <a:r>
              <a:rPr lang="hu-HU" dirty="0" err="1"/>
              <a:t>gençlerin</a:t>
            </a:r>
            <a:r>
              <a:rPr lang="hu-HU" dirty="0"/>
              <a:t>  </a:t>
            </a:r>
            <a:r>
              <a:rPr lang="hu-HU" dirty="0" err="1"/>
              <a:t>hümanizm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Rönesans</a:t>
            </a:r>
            <a:r>
              <a:rPr lang="hu-HU" dirty="0"/>
              <a:t> </a:t>
            </a:r>
            <a:r>
              <a:rPr lang="hu-HU" dirty="0" err="1"/>
              <a:t>kültürü</a:t>
            </a:r>
            <a:r>
              <a:rPr lang="hu-HU" dirty="0"/>
              <a:t>  </a:t>
            </a:r>
            <a:r>
              <a:rPr lang="hu-HU" dirty="0" err="1"/>
              <a:t>ve</a:t>
            </a:r>
            <a:r>
              <a:rPr lang="hu-HU" dirty="0"/>
              <a:t>  </a:t>
            </a:r>
            <a:r>
              <a:rPr lang="hu-HU" dirty="0" err="1"/>
              <a:t>oradaki</a:t>
            </a:r>
            <a:r>
              <a:rPr lang="hu-HU" dirty="0"/>
              <a:t> </a:t>
            </a:r>
            <a:r>
              <a:rPr lang="hu-HU" dirty="0" err="1"/>
              <a:t>bilgi</a:t>
            </a:r>
            <a:r>
              <a:rPr lang="hu-HU" dirty="0"/>
              <a:t> </a:t>
            </a:r>
            <a:r>
              <a:rPr lang="hu-HU" dirty="0" err="1"/>
              <a:t>birikimiyle</a:t>
            </a:r>
            <a:r>
              <a:rPr lang="hu-HU" dirty="0"/>
              <a:t> </a:t>
            </a:r>
            <a:r>
              <a:rPr lang="hu-HU" dirty="0" err="1"/>
              <a:t>dönmeleri</a:t>
            </a:r>
            <a:r>
              <a:rPr lang="hu-HU" dirty="0"/>
              <a:t>.</a:t>
            </a:r>
          </a:p>
          <a:p>
            <a:r>
              <a:rPr lang="hu-HU" dirty="0" err="1"/>
              <a:t>Seçkinci</a:t>
            </a:r>
            <a:r>
              <a:rPr lang="hu-HU" dirty="0"/>
              <a:t> </a:t>
            </a:r>
            <a:r>
              <a:rPr lang="hu-HU" dirty="0" err="1"/>
              <a:t>yanı</a:t>
            </a:r>
            <a:r>
              <a:rPr lang="hu-HU" dirty="0"/>
              <a:t> var. </a:t>
            </a:r>
          </a:p>
          <a:p>
            <a:r>
              <a:rPr lang="hu-HU" dirty="0" err="1"/>
              <a:t>Bunun</a:t>
            </a:r>
            <a:r>
              <a:rPr lang="hu-HU" dirty="0"/>
              <a:t> </a:t>
            </a:r>
            <a:r>
              <a:rPr lang="hu-HU" dirty="0" err="1"/>
              <a:t>yanı</a:t>
            </a:r>
            <a:r>
              <a:rPr lang="hu-HU" dirty="0"/>
              <a:t> </a:t>
            </a:r>
            <a:r>
              <a:rPr lang="hu-HU" dirty="0" err="1"/>
              <a:t>sıra</a:t>
            </a:r>
            <a:r>
              <a:rPr lang="hu-HU" dirty="0"/>
              <a:t> </a:t>
            </a:r>
            <a:r>
              <a:rPr lang="hu-HU" dirty="0" err="1"/>
              <a:t>hümanizm</a:t>
            </a:r>
            <a:r>
              <a:rPr lang="hu-HU" dirty="0"/>
              <a:t> </a:t>
            </a:r>
            <a:r>
              <a:rPr lang="hu-HU" dirty="0" err="1"/>
              <a:t>etkilerinin</a:t>
            </a:r>
            <a:r>
              <a:rPr lang="hu-HU" dirty="0"/>
              <a:t>  </a:t>
            </a:r>
            <a:r>
              <a:rPr lang="hu-HU" dirty="0" err="1"/>
              <a:t>Macaristan'da</a:t>
            </a:r>
            <a:r>
              <a:rPr lang="hu-HU" dirty="0"/>
              <a:t> </a:t>
            </a:r>
            <a:r>
              <a:rPr lang="hu-HU" dirty="0" err="1"/>
              <a:t>Avrupa'nın</a:t>
            </a:r>
            <a:r>
              <a:rPr lang="hu-HU" dirty="0"/>
              <a:t> </a:t>
            </a:r>
            <a:r>
              <a:rPr lang="hu-HU" dirty="0" err="1"/>
              <a:t>diğer</a:t>
            </a:r>
            <a:r>
              <a:rPr lang="hu-HU" dirty="0"/>
              <a:t> </a:t>
            </a:r>
            <a:r>
              <a:rPr lang="hu-HU" dirty="0" err="1"/>
              <a:t>ülkelerinden</a:t>
            </a:r>
            <a:r>
              <a:rPr lang="hu-HU" dirty="0"/>
              <a:t> </a:t>
            </a:r>
            <a:r>
              <a:rPr lang="hu-HU" dirty="0" err="1"/>
              <a:t>daha</a:t>
            </a:r>
            <a:r>
              <a:rPr lang="hu-HU" dirty="0"/>
              <a:t> </a:t>
            </a:r>
            <a:r>
              <a:rPr lang="hu-HU" dirty="0" err="1"/>
              <a:t>önce</a:t>
            </a:r>
            <a:r>
              <a:rPr lang="hu-HU" dirty="0"/>
              <a:t> </a:t>
            </a:r>
            <a:r>
              <a:rPr lang="hu-HU" dirty="0" err="1"/>
              <a:t>ortaya</a:t>
            </a:r>
            <a:r>
              <a:rPr lang="hu-HU" dirty="0"/>
              <a:t> </a:t>
            </a:r>
            <a:r>
              <a:rPr lang="hu-HU" dirty="0" err="1"/>
              <a:t>çıktığını</a:t>
            </a:r>
            <a:r>
              <a:rPr lang="hu-HU" dirty="0"/>
              <a:t> </a:t>
            </a:r>
            <a:r>
              <a:rPr lang="hu-HU" dirty="0" err="1"/>
              <a:t>destekler</a:t>
            </a:r>
            <a:r>
              <a:rPr lang="hu-HU" dirty="0"/>
              <a:t> </a:t>
            </a:r>
            <a:r>
              <a:rPr lang="hu-HU" dirty="0" err="1"/>
              <a:t>nitelikte</a:t>
            </a:r>
            <a:r>
              <a:rPr lang="hu-HU" dirty="0"/>
              <a:t> </a:t>
            </a:r>
            <a:r>
              <a:rPr lang="hu-HU" dirty="0" err="1"/>
              <a:t>bulgular</a:t>
            </a:r>
            <a:r>
              <a:rPr lang="hu-HU" dirty="0"/>
              <a:t> var. (</a:t>
            </a:r>
            <a:r>
              <a:rPr lang="hu-HU" dirty="0" err="1"/>
              <a:t>Bkz</a:t>
            </a:r>
            <a:r>
              <a:rPr lang="hu-HU" dirty="0"/>
              <a:t>. </a:t>
            </a:r>
            <a:r>
              <a:rPr lang="hu-HU" dirty="0" err="1"/>
              <a:t>Duygu’nun</a:t>
            </a:r>
            <a:r>
              <a:rPr lang="hu-HU" dirty="0"/>
              <a:t> </a:t>
            </a:r>
            <a:r>
              <a:rPr lang="hu-HU" dirty="0" err="1"/>
              <a:t>Aytuğ’un</a:t>
            </a:r>
            <a:r>
              <a:rPr lang="hu-HU" dirty="0"/>
              <a:t> </a:t>
            </a:r>
            <a:r>
              <a:rPr lang="hu-HU" dirty="0" err="1"/>
              <a:t>lisans</a:t>
            </a:r>
            <a:r>
              <a:rPr lang="hu-HU" dirty="0"/>
              <a:t> </a:t>
            </a:r>
            <a:r>
              <a:rPr lang="hu-HU" dirty="0" err="1"/>
              <a:t>tezi</a:t>
            </a:r>
            <a:r>
              <a:rPr lang="hu-HU" dirty="0"/>
              <a:t>)</a:t>
            </a:r>
          </a:p>
          <a:p>
            <a:r>
              <a:rPr lang="hu-HU" dirty="0" err="1"/>
              <a:t>Mimaride</a:t>
            </a:r>
            <a:r>
              <a:rPr lang="hu-HU" dirty="0"/>
              <a:t>, </a:t>
            </a:r>
            <a:r>
              <a:rPr lang="hu-HU" dirty="0" err="1"/>
              <a:t>giyim</a:t>
            </a:r>
            <a:r>
              <a:rPr lang="hu-HU" dirty="0"/>
              <a:t> </a:t>
            </a:r>
            <a:r>
              <a:rPr lang="hu-HU" dirty="0" err="1"/>
              <a:t>kuşam</a:t>
            </a:r>
            <a:r>
              <a:rPr lang="hu-HU" dirty="0"/>
              <a:t> </a:t>
            </a:r>
            <a:r>
              <a:rPr lang="hu-HU" dirty="0" err="1"/>
              <a:t>tarzında</a:t>
            </a:r>
            <a:r>
              <a:rPr lang="hu-HU" dirty="0"/>
              <a:t> </a:t>
            </a:r>
            <a:r>
              <a:rPr lang="hu-HU" dirty="0" err="1"/>
              <a:t>İtalyan</a:t>
            </a:r>
            <a:r>
              <a:rPr lang="hu-HU" dirty="0"/>
              <a:t>, </a:t>
            </a:r>
            <a:r>
              <a:rPr lang="hu-HU" dirty="0" err="1"/>
              <a:t>Napoli</a:t>
            </a:r>
            <a:r>
              <a:rPr lang="hu-HU" dirty="0"/>
              <a:t>, -</a:t>
            </a:r>
            <a:r>
              <a:rPr lang="hu-HU" dirty="0" err="1"/>
              <a:t>Fransız</a:t>
            </a:r>
            <a:r>
              <a:rPr lang="hu-HU" dirty="0"/>
              <a:t> </a:t>
            </a:r>
            <a:r>
              <a:rPr lang="hu-HU" dirty="0" err="1"/>
              <a:t>izleri</a:t>
            </a:r>
            <a:r>
              <a:rPr lang="hu-HU" dirty="0"/>
              <a:t> </a:t>
            </a:r>
            <a:r>
              <a:rPr lang="hu-HU" dirty="0" err="1"/>
              <a:t>ta</a:t>
            </a:r>
            <a:r>
              <a:rPr lang="hu-HU" dirty="0"/>
              <a:t> 1340’lar 1. Lajos </a:t>
            </a:r>
            <a:r>
              <a:rPr lang="hu-HU" dirty="0" err="1"/>
              <a:t>döneminden</a:t>
            </a:r>
            <a:r>
              <a:rPr lang="hu-HU" dirty="0"/>
              <a:t> </a:t>
            </a:r>
            <a:r>
              <a:rPr lang="hu-HU" dirty="0" err="1"/>
              <a:t>itibaren</a:t>
            </a:r>
            <a:r>
              <a:rPr lang="hu-HU" dirty="0"/>
              <a:t> var.  (Horváth, 1935).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742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9E1AB1-085E-714B-B330-C6C1BC75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7711"/>
          </a:xfrm>
        </p:spPr>
        <p:txBody>
          <a:bodyPr>
            <a:normAutofit/>
          </a:bodyPr>
          <a:lstStyle/>
          <a:p>
            <a:r>
              <a:rPr lang="hu-HU" sz="1400" dirty="0" err="1"/>
              <a:t>Hankiss</a:t>
            </a:r>
            <a:r>
              <a:rPr lang="hu-HU" sz="1400" dirty="0"/>
              <a:t> </a:t>
            </a:r>
            <a:r>
              <a:rPr lang="hu-HU" sz="1400" dirty="0" err="1"/>
              <a:t>Janos’dan</a:t>
            </a:r>
            <a:r>
              <a:rPr lang="hu-HU" sz="1400" dirty="0"/>
              <a:t>: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2DAC45-109B-3344-8513-8B5E2A88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0764"/>
            <a:ext cx="10515600" cy="4916199"/>
          </a:xfrm>
        </p:spPr>
        <p:txBody>
          <a:bodyPr/>
          <a:lstStyle/>
          <a:p>
            <a:r>
              <a:rPr lang="hu-HU" dirty="0" err="1"/>
              <a:t>Biraz</a:t>
            </a:r>
            <a:r>
              <a:rPr lang="hu-HU" dirty="0"/>
              <a:t> elit </a:t>
            </a:r>
            <a:r>
              <a:rPr lang="hu-HU" dirty="0" err="1"/>
              <a:t>uğraşı</a:t>
            </a:r>
            <a:r>
              <a:rPr lang="hu-HU" dirty="0"/>
              <a:t> </a:t>
            </a:r>
            <a:r>
              <a:rPr lang="hu-HU" dirty="0" err="1"/>
              <a:t>diyor</a:t>
            </a:r>
            <a:endParaRPr lang="hu-HU" dirty="0"/>
          </a:p>
          <a:p>
            <a:r>
              <a:rPr lang="hu-HU" dirty="0" err="1"/>
              <a:t>Yurtdışından</a:t>
            </a:r>
            <a:r>
              <a:rPr lang="hu-HU" dirty="0"/>
              <a:t> </a:t>
            </a:r>
            <a:r>
              <a:rPr lang="hu-HU" dirty="0" err="1"/>
              <a:t>gelenler</a:t>
            </a:r>
            <a:r>
              <a:rPr lang="hu-HU" dirty="0"/>
              <a:t> </a:t>
            </a:r>
            <a:r>
              <a:rPr lang="hu-HU" dirty="0" err="1"/>
              <a:t>kançılarya</a:t>
            </a:r>
            <a:r>
              <a:rPr lang="hu-HU" dirty="0"/>
              <a:t> </a:t>
            </a:r>
            <a:r>
              <a:rPr lang="hu-HU" dirty="0" err="1"/>
              <a:t>üyeleri</a:t>
            </a:r>
            <a:r>
              <a:rPr lang="hu-HU" dirty="0"/>
              <a:t> (</a:t>
            </a:r>
            <a:r>
              <a:rPr lang="hu-HU" dirty="0" err="1"/>
              <a:t>konsolos</a:t>
            </a:r>
            <a:r>
              <a:rPr lang="hu-HU" dirty="0"/>
              <a:t>)</a:t>
            </a:r>
          </a:p>
          <a:p>
            <a:r>
              <a:rPr lang="hu-HU" dirty="0" err="1"/>
              <a:t>Tuna</a:t>
            </a:r>
            <a:r>
              <a:rPr lang="hu-HU" dirty="0"/>
              <a:t> </a:t>
            </a:r>
            <a:r>
              <a:rPr lang="hu-HU" dirty="0" err="1"/>
              <a:t>kıyısına</a:t>
            </a:r>
            <a:r>
              <a:rPr lang="hu-HU" dirty="0"/>
              <a:t> </a:t>
            </a:r>
            <a:r>
              <a:rPr lang="hu-HU" dirty="0" err="1"/>
              <a:t>gelen</a:t>
            </a:r>
            <a:r>
              <a:rPr lang="hu-HU" dirty="0"/>
              <a:t> </a:t>
            </a:r>
            <a:r>
              <a:rPr lang="hu-HU" dirty="0" err="1"/>
              <a:t>misafirler</a:t>
            </a:r>
            <a:endParaRPr lang="hu-HU" dirty="0"/>
          </a:p>
          <a:p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yazarların</a:t>
            </a:r>
            <a:r>
              <a:rPr lang="hu-HU" dirty="0"/>
              <a:t> </a:t>
            </a:r>
            <a:r>
              <a:rPr lang="hu-HU" dirty="0" err="1"/>
              <a:t>latince</a:t>
            </a:r>
            <a:r>
              <a:rPr lang="hu-HU" dirty="0"/>
              <a:t> </a:t>
            </a:r>
            <a:r>
              <a:rPr lang="hu-HU" dirty="0" err="1"/>
              <a:t>eserleri</a:t>
            </a:r>
            <a:r>
              <a:rPr lang="hu-HU" dirty="0"/>
              <a:t> de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edebiyatı</a:t>
            </a:r>
            <a:r>
              <a:rPr lang="hu-HU" dirty="0"/>
              <a:t> </a:t>
            </a:r>
            <a:r>
              <a:rPr lang="hu-HU" dirty="0" err="1"/>
              <a:t>yalnızca</a:t>
            </a:r>
            <a:r>
              <a:rPr lang="hu-HU" dirty="0"/>
              <a:t> </a:t>
            </a:r>
            <a:r>
              <a:rPr lang="hu-HU" dirty="0" err="1"/>
              <a:t>dil</a:t>
            </a:r>
            <a:r>
              <a:rPr lang="hu-HU" dirty="0"/>
              <a:t> </a:t>
            </a:r>
            <a:r>
              <a:rPr lang="hu-HU" dirty="0" err="1"/>
              <a:t>açısından</a:t>
            </a:r>
            <a:r>
              <a:rPr lang="hu-HU" dirty="0"/>
              <a:t> </a:t>
            </a:r>
            <a:r>
              <a:rPr lang="hu-HU" dirty="0" err="1"/>
              <a:t>değil</a:t>
            </a:r>
            <a:r>
              <a:rPr lang="hu-HU" dirty="0"/>
              <a:t>, </a:t>
            </a:r>
            <a:r>
              <a:rPr lang="hu-HU" dirty="0" err="1"/>
              <a:t>zihniyet</a:t>
            </a:r>
            <a:r>
              <a:rPr lang="hu-HU" dirty="0"/>
              <a:t> </a:t>
            </a:r>
            <a:r>
              <a:rPr lang="hu-HU" dirty="0" err="1"/>
              <a:t>olarak</a:t>
            </a:r>
            <a:r>
              <a:rPr lang="hu-HU" dirty="0"/>
              <a:t> da.</a:t>
            </a:r>
          </a:p>
          <a:p>
            <a:r>
              <a:rPr lang="hu-HU" dirty="0" err="1"/>
              <a:t>Dünya</a:t>
            </a:r>
            <a:r>
              <a:rPr lang="hu-HU" dirty="0"/>
              <a:t> </a:t>
            </a:r>
            <a:r>
              <a:rPr lang="hu-HU" dirty="0" err="1"/>
              <a:t>sorunlarını</a:t>
            </a:r>
            <a:r>
              <a:rPr lang="hu-HU" dirty="0"/>
              <a:t> </a:t>
            </a:r>
            <a:r>
              <a:rPr lang="hu-HU" dirty="0" err="1"/>
              <a:t>macarlara</a:t>
            </a:r>
            <a:r>
              <a:rPr lang="hu-HU" dirty="0"/>
              <a:t> </a:t>
            </a:r>
            <a:r>
              <a:rPr lang="hu-HU" dirty="0" err="1"/>
              <a:t>macarları</a:t>
            </a:r>
            <a:r>
              <a:rPr lang="hu-HU" dirty="0"/>
              <a:t> </a:t>
            </a:r>
            <a:r>
              <a:rPr lang="hu-HU" dirty="0" err="1"/>
              <a:t>dünyaya</a:t>
            </a:r>
            <a:r>
              <a:rPr lang="hu-HU" dirty="0"/>
              <a:t> </a:t>
            </a:r>
            <a:r>
              <a:rPr lang="hu-HU" dirty="0" err="1"/>
              <a:t>tanıtan</a:t>
            </a:r>
            <a:r>
              <a:rPr lang="hu-HU" dirty="0"/>
              <a:t> </a:t>
            </a:r>
            <a:r>
              <a:rPr lang="hu-HU" dirty="0" err="1"/>
              <a:t>bir</a:t>
            </a:r>
            <a:r>
              <a:rPr lang="hu-HU" dirty="0"/>
              <a:t> </a:t>
            </a:r>
            <a:r>
              <a:rPr lang="hu-HU" dirty="0" err="1"/>
              <a:t>köprü</a:t>
            </a:r>
            <a:r>
              <a:rPr lang="hu-HU" dirty="0"/>
              <a:t> (</a:t>
            </a:r>
            <a:r>
              <a:rPr lang="hu-HU" dirty="0" err="1"/>
              <a:t>Batıya</a:t>
            </a:r>
            <a:r>
              <a:rPr lang="hu-HU" dirty="0"/>
              <a:t>) </a:t>
            </a:r>
            <a:r>
              <a:rPr lang="hu-HU" dirty="0" err="1"/>
              <a:t>Latince</a:t>
            </a:r>
            <a:r>
              <a:rPr lang="hu-HU" dirty="0"/>
              <a:t> </a:t>
            </a:r>
            <a:r>
              <a:rPr lang="hu-HU" dirty="0" err="1"/>
              <a:t>önemli</a:t>
            </a:r>
            <a:r>
              <a:rPr lang="hu-HU" dirty="0"/>
              <a:t>.</a:t>
            </a:r>
          </a:p>
          <a:p>
            <a:r>
              <a:rPr lang="hu-HU" dirty="0">
                <a:highlight>
                  <a:srgbClr val="FFFF00"/>
                </a:highlight>
              </a:rPr>
              <a:t>Bonfini </a:t>
            </a:r>
            <a:r>
              <a:rPr lang="hu-HU" dirty="0" err="1"/>
              <a:t>Decades</a:t>
            </a:r>
            <a:r>
              <a:rPr lang="hu-HU" dirty="0"/>
              <a:t> 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>
                <a:highlight>
                  <a:srgbClr val="FFFF00"/>
                </a:highlight>
              </a:rPr>
              <a:t>Razano</a:t>
            </a:r>
            <a:r>
              <a:rPr lang="hu-HU" dirty="0"/>
              <a:t> ‚</a:t>
            </a:r>
            <a:r>
              <a:rPr lang="hu-HU" dirty="0" err="1"/>
              <a:t>nun</a:t>
            </a:r>
            <a:r>
              <a:rPr lang="hu-HU" dirty="0"/>
              <a:t> </a:t>
            </a:r>
            <a:r>
              <a:rPr lang="hu-HU" dirty="0" err="1"/>
              <a:t>epilome’u</a:t>
            </a:r>
            <a:r>
              <a:rPr lang="hu-HU" dirty="0"/>
              <a:t> </a:t>
            </a:r>
            <a:r>
              <a:rPr lang="hu-HU" dirty="0" err="1"/>
              <a:t>Macar</a:t>
            </a:r>
            <a:r>
              <a:rPr lang="hu-HU" dirty="0"/>
              <a:t> </a:t>
            </a:r>
            <a:r>
              <a:rPr lang="hu-HU" dirty="0" err="1"/>
              <a:t>tarihininen</a:t>
            </a:r>
            <a:r>
              <a:rPr lang="hu-HU" dirty="0"/>
              <a:t> </a:t>
            </a:r>
            <a:r>
              <a:rPr lang="hu-HU" dirty="0" err="1"/>
              <a:t>önemli</a:t>
            </a:r>
            <a:r>
              <a:rPr lang="hu-HU" dirty="0"/>
              <a:t> </a:t>
            </a:r>
            <a:r>
              <a:rPr lang="hu-HU" dirty="0" err="1"/>
              <a:t>eserleri</a:t>
            </a:r>
            <a:r>
              <a:rPr lang="hu-HU" dirty="0"/>
              <a:t> </a:t>
            </a:r>
            <a:r>
              <a:rPr lang="hu-HU" dirty="0" err="1"/>
              <a:t>olarak</a:t>
            </a:r>
            <a:r>
              <a:rPr lang="hu-HU" dirty="0"/>
              <a:t> </a:t>
            </a:r>
            <a:r>
              <a:rPr lang="hu-HU" dirty="0" err="1"/>
              <a:t>kalıyor</a:t>
            </a:r>
            <a:r>
              <a:rPr lang="hu-HU" dirty="0"/>
              <a:t> </a:t>
            </a:r>
            <a:r>
              <a:rPr lang="hu-HU" dirty="0" err="1"/>
              <a:t>uzun</a:t>
            </a:r>
            <a:r>
              <a:rPr lang="hu-HU" dirty="0"/>
              <a:t> </a:t>
            </a:r>
            <a:r>
              <a:rPr lang="hu-HU" dirty="0" err="1"/>
              <a:t>süre</a:t>
            </a:r>
            <a:r>
              <a:rPr lang="hu-H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685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7D5A11-16E8-7F4C-AF9B-B0431BE2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hu-HU" sz="2400" dirty="0"/>
              <a:t>János Vitéz: „ </a:t>
            </a:r>
            <a:r>
              <a:rPr lang="hu-HU" sz="2400" dirty="0" err="1"/>
              <a:t>Macar</a:t>
            </a:r>
            <a:r>
              <a:rPr lang="hu-HU" sz="2400" dirty="0"/>
              <a:t> </a:t>
            </a:r>
            <a:r>
              <a:rPr lang="hu-HU" sz="2400" dirty="0" err="1"/>
              <a:t>Hümanizmasının</a:t>
            </a:r>
            <a:r>
              <a:rPr lang="hu-HU" sz="2400" dirty="0"/>
              <a:t> </a:t>
            </a:r>
            <a:r>
              <a:rPr lang="hu-HU" sz="2400" dirty="0" err="1"/>
              <a:t>Atası</a:t>
            </a:r>
            <a:r>
              <a:rPr lang="hu-HU" sz="2400" dirty="0"/>
              <a:t>”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215183-EABB-304B-80BA-C93A93B01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8255"/>
            <a:ext cx="10515600" cy="5248708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dirty="0" err="1"/>
              <a:t>Bugünkü</a:t>
            </a:r>
            <a:r>
              <a:rPr lang="hu-HU" dirty="0"/>
              <a:t> </a:t>
            </a:r>
            <a:r>
              <a:rPr lang="hu-HU" dirty="0" err="1"/>
              <a:t>Hırvatistan</a:t>
            </a:r>
            <a:r>
              <a:rPr lang="hu-HU" dirty="0"/>
              <a:t>  1408- 1472</a:t>
            </a:r>
          </a:p>
          <a:p>
            <a:r>
              <a:rPr lang="hu-HU" dirty="0"/>
              <a:t>Az </a:t>
            </a:r>
            <a:r>
              <a:rPr lang="hu-HU" dirty="0" err="1"/>
              <a:t>sonra</a:t>
            </a:r>
            <a:r>
              <a:rPr lang="hu-HU" dirty="0"/>
              <a:t> </a:t>
            </a:r>
            <a:r>
              <a:rPr lang="hu-HU" dirty="0" err="1"/>
              <a:t>konuşacağımız</a:t>
            </a:r>
            <a:r>
              <a:rPr lang="hu-HU" dirty="0"/>
              <a:t> Janus </a:t>
            </a:r>
            <a:r>
              <a:rPr lang="hu-HU" dirty="0" err="1"/>
              <a:t>Pannonius’un</a:t>
            </a:r>
            <a:r>
              <a:rPr lang="hu-HU" dirty="0"/>
              <a:t> </a:t>
            </a:r>
            <a:r>
              <a:rPr lang="hu-HU" dirty="0" err="1"/>
              <a:t>dayısı</a:t>
            </a:r>
            <a:endParaRPr lang="hu-HU" dirty="0"/>
          </a:p>
          <a:p>
            <a:r>
              <a:rPr lang="hu-HU" dirty="0" err="1"/>
              <a:t>Viyana</a:t>
            </a:r>
            <a:r>
              <a:rPr lang="hu-HU" dirty="0"/>
              <a:t> </a:t>
            </a:r>
            <a:r>
              <a:rPr lang="hu-HU" dirty="0" err="1"/>
              <a:t>üniversitesi</a:t>
            </a:r>
            <a:endParaRPr lang="hu-HU" dirty="0"/>
          </a:p>
          <a:p>
            <a:r>
              <a:rPr lang="hu-HU" dirty="0" err="1"/>
              <a:t>Latince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Yunan</a:t>
            </a:r>
            <a:r>
              <a:rPr lang="hu-HU" dirty="0"/>
              <a:t> </a:t>
            </a:r>
            <a:r>
              <a:rPr lang="hu-HU" dirty="0" err="1"/>
              <a:t>bilgisi</a:t>
            </a:r>
            <a:r>
              <a:rPr lang="hu-HU" dirty="0"/>
              <a:t> </a:t>
            </a:r>
            <a:r>
              <a:rPr lang="hu-HU" dirty="0" err="1"/>
              <a:t>Zagrep</a:t>
            </a:r>
            <a:r>
              <a:rPr lang="hu-HU" dirty="0"/>
              <a:t> </a:t>
            </a:r>
            <a:r>
              <a:rPr lang="hu-HU" dirty="0" err="1"/>
              <a:t>Piskoposluğunda</a:t>
            </a:r>
            <a:r>
              <a:rPr lang="hu-HU" dirty="0"/>
              <a:t>  </a:t>
            </a:r>
            <a:r>
              <a:rPr lang="hu-HU" dirty="0" err="1"/>
              <a:t>kiliseye</a:t>
            </a:r>
            <a:r>
              <a:rPr lang="hu-HU" dirty="0"/>
              <a:t> </a:t>
            </a:r>
            <a:r>
              <a:rPr lang="hu-HU" dirty="0" err="1"/>
              <a:t>dahil</a:t>
            </a:r>
            <a:r>
              <a:rPr lang="hu-HU" dirty="0"/>
              <a:t> </a:t>
            </a:r>
            <a:r>
              <a:rPr lang="hu-HU" dirty="0" err="1"/>
              <a:t>oluyor</a:t>
            </a:r>
            <a:endParaRPr lang="hu-HU" dirty="0"/>
          </a:p>
          <a:p>
            <a:r>
              <a:rPr lang="hu-HU" dirty="0"/>
              <a:t>Hunyadi János </a:t>
            </a:r>
            <a:r>
              <a:rPr lang="hu-HU" dirty="0" err="1"/>
              <a:t>oğulları</a:t>
            </a:r>
            <a:r>
              <a:rPr lang="hu-HU" dirty="0"/>
              <a:t> László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Mátyás’ı</a:t>
            </a:r>
            <a:r>
              <a:rPr lang="hu-HU" dirty="0"/>
              <a:t> </a:t>
            </a:r>
            <a:r>
              <a:rPr lang="hu-HU" dirty="0" err="1"/>
              <a:t>emanet</a:t>
            </a:r>
            <a:r>
              <a:rPr lang="hu-HU" dirty="0"/>
              <a:t> </a:t>
            </a:r>
            <a:r>
              <a:rPr lang="hu-HU" dirty="0" err="1"/>
              <a:t>etmiş</a:t>
            </a:r>
            <a:r>
              <a:rPr lang="hu-HU" dirty="0"/>
              <a:t> </a:t>
            </a:r>
            <a:r>
              <a:rPr lang="hu-HU" dirty="0" err="1"/>
              <a:t>yetiştirmeleri</a:t>
            </a:r>
            <a:r>
              <a:rPr lang="hu-HU" dirty="0"/>
              <a:t> </a:t>
            </a:r>
            <a:r>
              <a:rPr lang="hu-HU" dirty="0" err="1"/>
              <a:t>için</a:t>
            </a:r>
            <a:endParaRPr lang="hu-HU" dirty="0"/>
          </a:p>
          <a:p>
            <a:r>
              <a:rPr lang="hu-HU" dirty="0" err="1"/>
              <a:t>Varna</a:t>
            </a:r>
            <a:r>
              <a:rPr lang="hu-HU" dirty="0"/>
              <a:t> </a:t>
            </a:r>
            <a:r>
              <a:rPr lang="hu-HU" dirty="0" err="1"/>
              <a:t>savaşında</a:t>
            </a:r>
            <a:r>
              <a:rPr lang="hu-HU" dirty="0"/>
              <a:t> </a:t>
            </a:r>
            <a:r>
              <a:rPr lang="hu-HU" dirty="0">
                <a:highlight>
                  <a:srgbClr val="FFFF00"/>
                </a:highlight>
              </a:rPr>
              <a:t>Várad</a:t>
            </a:r>
            <a:r>
              <a:rPr lang="hu-HU" dirty="0"/>
              <a:t> </a:t>
            </a:r>
            <a:r>
              <a:rPr lang="hu-HU" dirty="0" err="1"/>
              <a:t>piskoposu</a:t>
            </a:r>
            <a:r>
              <a:rPr lang="hu-HU" dirty="0"/>
              <a:t> Dominik </a:t>
            </a:r>
            <a:r>
              <a:rPr lang="hu-HU" dirty="0" err="1"/>
              <a:t>Janos</a:t>
            </a:r>
            <a:r>
              <a:rPr lang="hu-HU" dirty="0"/>
              <a:t> </a:t>
            </a:r>
            <a:r>
              <a:rPr lang="hu-HU" dirty="0" err="1"/>
              <a:t>ölünce</a:t>
            </a:r>
            <a:r>
              <a:rPr lang="hu-HU" dirty="0"/>
              <a:t>, </a:t>
            </a:r>
            <a:r>
              <a:rPr lang="hu-HU" dirty="0" err="1"/>
              <a:t>yerine</a:t>
            </a:r>
            <a:r>
              <a:rPr lang="hu-HU" dirty="0"/>
              <a:t> Hunyadi János </a:t>
            </a:r>
            <a:r>
              <a:rPr lang="hu-HU" dirty="0" err="1"/>
              <a:t>onu</a:t>
            </a:r>
            <a:r>
              <a:rPr lang="hu-HU" dirty="0"/>
              <a:t> </a:t>
            </a:r>
            <a:r>
              <a:rPr lang="hu-HU" dirty="0" err="1"/>
              <a:t>öneriyor</a:t>
            </a:r>
            <a:r>
              <a:rPr lang="hu-HU" dirty="0"/>
              <a:t> 1445’te  </a:t>
            </a:r>
            <a:r>
              <a:rPr lang="hu-HU" dirty="0" err="1"/>
              <a:t>atanıyor</a:t>
            </a:r>
            <a:r>
              <a:rPr lang="hu-HU" dirty="0"/>
              <a:t> </a:t>
            </a:r>
          </a:p>
          <a:p>
            <a:r>
              <a:rPr lang="hu-HU" dirty="0"/>
              <a:t>Papa </a:t>
            </a:r>
            <a:r>
              <a:rPr lang="hu-HU" dirty="0" err="1"/>
              <a:t>tarafından</a:t>
            </a:r>
            <a:r>
              <a:rPr lang="hu-HU" dirty="0"/>
              <a:t> da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çok</a:t>
            </a:r>
            <a:r>
              <a:rPr lang="hu-HU" dirty="0"/>
              <a:t> </a:t>
            </a:r>
            <a:r>
              <a:rPr lang="hu-HU" dirty="0" err="1"/>
              <a:t>önemli</a:t>
            </a:r>
            <a:r>
              <a:rPr lang="hu-HU" dirty="0"/>
              <a:t> </a:t>
            </a:r>
            <a:r>
              <a:rPr lang="hu-HU" dirty="0" err="1"/>
              <a:t>diplomatik</a:t>
            </a:r>
            <a:r>
              <a:rPr lang="hu-HU" dirty="0"/>
              <a:t> </a:t>
            </a:r>
            <a:r>
              <a:rPr lang="hu-HU" dirty="0" err="1"/>
              <a:t>görevleri</a:t>
            </a:r>
            <a:r>
              <a:rPr lang="hu-HU" dirty="0"/>
              <a:t> </a:t>
            </a:r>
            <a:r>
              <a:rPr lang="hu-HU" dirty="0" err="1"/>
              <a:t>oluyor</a:t>
            </a:r>
            <a:r>
              <a:rPr lang="hu-HU" dirty="0"/>
              <a:t>.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1026" name="Picture 2" descr="Arcképe a szegedi Dóm téren, Taiszer János fajansz domborműve">
            <a:extLst>
              <a:ext uri="{FF2B5EF4-FFF2-40B4-BE49-F238E27FC236}">
                <a16:creationId xmlns:a16="http://schemas.microsoft.com/office/drawing/2014/main" id="{E3CF1953-08EF-7E6A-A79E-C5D2AEA2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447" y="158261"/>
            <a:ext cx="2713202" cy="28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12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27AC72-54CA-874B-8241-B3BDA38A5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6582"/>
            <a:ext cx="10515600" cy="5470381"/>
          </a:xfrm>
        </p:spPr>
        <p:txBody>
          <a:bodyPr>
            <a:normAutofit fontScale="70000" lnSpcReduction="20000"/>
          </a:bodyPr>
          <a:lstStyle/>
          <a:p>
            <a:r>
              <a:rPr lang="hu-HU" dirty="0"/>
              <a:t>János Vitéz, </a:t>
            </a:r>
            <a:r>
              <a:rPr lang="hu-HU" dirty="0" err="1"/>
              <a:t>en</a:t>
            </a:r>
            <a:r>
              <a:rPr lang="hu-HU" dirty="0"/>
              <a:t> </a:t>
            </a:r>
            <a:r>
              <a:rPr lang="hu-HU" dirty="0" err="1"/>
              <a:t>bilinen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önemli</a:t>
            </a:r>
            <a:r>
              <a:rPr lang="hu-HU" dirty="0"/>
              <a:t> </a:t>
            </a:r>
            <a:r>
              <a:rPr lang="hu-HU" dirty="0" err="1"/>
              <a:t>eseri</a:t>
            </a:r>
            <a:r>
              <a:rPr lang="hu-HU" dirty="0"/>
              <a:t> ‘‘</a:t>
            </a:r>
            <a:r>
              <a:rPr lang="hu-HU" dirty="0">
                <a:highlight>
                  <a:srgbClr val="FFFF00"/>
                </a:highlight>
              </a:rPr>
              <a:t>Leveleskönyv’’ </a:t>
            </a:r>
            <a:r>
              <a:rPr lang="hu-HU" dirty="0" err="1">
                <a:highlight>
                  <a:srgbClr val="FFFF00"/>
                </a:highlight>
              </a:rPr>
              <a:t>ile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aynı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zamanda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ilk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macar</a:t>
            </a:r>
            <a:endParaRPr lang="hu-HU" dirty="0">
              <a:highlight>
                <a:srgbClr val="FFFF00"/>
              </a:highlight>
            </a:endParaRPr>
          </a:p>
          <a:p>
            <a:r>
              <a:rPr lang="hu-HU" dirty="0" err="1">
                <a:highlight>
                  <a:srgbClr val="FFFF00"/>
                </a:highlight>
              </a:rPr>
              <a:t>hümanist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yapıtın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yazarı</a:t>
            </a:r>
            <a:r>
              <a:rPr lang="hu-HU" dirty="0">
                <a:highlight>
                  <a:srgbClr val="FFFF00"/>
                </a:highlight>
              </a:rPr>
              <a:t>. </a:t>
            </a:r>
          </a:p>
          <a:p>
            <a:r>
              <a:rPr lang="hu-HU" dirty="0">
                <a:highlight>
                  <a:srgbClr val="FFFF00"/>
                </a:highlight>
                <a:hlinkClick r:id="rId2"/>
              </a:rPr>
              <a:t>https://mek.oszk.hu/06200/06214/html/</a:t>
            </a:r>
            <a:r>
              <a:rPr lang="hu-HU" dirty="0">
                <a:highlight>
                  <a:srgbClr val="FFFF00"/>
                </a:highlight>
              </a:rPr>
              <a:t> (</a:t>
            </a:r>
            <a:r>
              <a:rPr lang="hu-HU" dirty="0" err="1">
                <a:highlight>
                  <a:srgbClr val="FFFF00"/>
                </a:highlight>
              </a:rPr>
              <a:t>içeriğine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buradan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bakalım</a:t>
            </a:r>
            <a:r>
              <a:rPr lang="hu-HU" dirty="0">
                <a:highlight>
                  <a:srgbClr val="FFFF00"/>
                </a:highlight>
              </a:rPr>
              <a:t>)</a:t>
            </a:r>
          </a:p>
          <a:p>
            <a:r>
              <a:rPr lang="hu-HU" dirty="0"/>
              <a:t>Kral Zsigmond </a:t>
            </a:r>
            <a:r>
              <a:rPr lang="hu-HU" dirty="0" err="1"/>
              <a:t>Kançılaryasında</a:t>
            </a:r>
            <a:r>
              <a:rPr lang="hu-HU" dirty="0"/>
              <a:t> </a:t>
            </a:r>
            <a:r>
              <a:rPr lang="hu-HU" dirty="0" err="1"/>
              <a:t>Vergerio</a:t>
            </a:r>
            <a:r>
              <a:rPr lang="hu-HU" dirty="0"/>
              <a:t>, Aeneas, </a:t>
            </a:r>
            <a:r>
              <a:rPr lang="hu-HU" dirty="0" err="1"/>
              <a:t>Piccolomini</a:t>
            </a:r>
            <a:r>
              <a:rPr lang="hu-HU" dirty="0"/>
              <a:t> </a:t>
            </a:r>
            <a:r>
              <a:rPr lang="hu-HU" dirty="0" err="1"/>
              <a:t>gibi</a:t>
            </a:r>
            <a:r>
              <a:rPr lang="hu-HU" dirty="0"/>
              <a:t> </a:t>
            </a:r>
            <a:r>
              <a:rPr lang="hu-HU" dirty="0" err="1"/>
              <a:t>önemli</a:t>
            </a:r>
            <a:r>
              <a:rPr lang="hu-HU" dirty="0"/>
              <a:t> </a:t>
            </a:r>
            <a:r>
              <a:rPr lang="hu-HU" dirty="0" err="1"/>
              <a:t>hümanistlerle</a:t>
            </a:r>
            <a:r>
              <a:rPr lang="hu-HU" dirty="0"/>
              <a:t> </a:t>
            </a:r>
            <a:r>
              <a:rPr lang="hu-HU" dirty="0" err="1"/>
              <a:t>birlikte</a:t>
            </a:r>
            <a:r>
              <a:rPr lang="hu-HU" dirty="0"/>
              <a:t> </a:t>
            </a:r>
            <a:r>
              <a:rPr lang="hu-HU" dirty="0" err="1"/>
              <a:t>çalışmış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Kançılarya</a:t>
            </a:r>
            <a:r>
              <a:rPr lang="hu-HU" dirty="0"/>
              <a:t>  (</a:t>
            </a:r>
            <a:r>
              <a:rPr lang="hu-HU" dirty="0" err="1"/>
              <a:t>konsoloshane</a:t>
            </a:r>
            <a:r>
              <a:rPr lang="hu-HU" dirty="0"/>
              <a:t>) </a:t>
            </a:r>
            <a:r>
              <a:rPr lang="hu-HU" dirty="0" err="1"/>
              <a:t>kâtibi</a:t>
            </a:r>
            <a:r>
              <a:rPr lang="hu-HU" dirty="0"/>
              <a:t> Pál 1445 </a:t>
            </a:r>
            <a:r>
              <a:rPr lang="hu-HU" dirty="0" err="1"/>
              <a:t>yılında</a:t>
            </a:r>
            <a:r>
              <a:rPr lang="hu-HU" dirty="0"/>
              <a:t> </a:t>
            </a:r>
            <a:r>
              <a:rPr lang="hu-HU" dirty="0" err="1"/>
              <a:t>oldukça</a:t>
            </a:r>
            <a:r>
              <a:rPr lang="hu-HU" dirty="0"/>
              <a:t> </a:t>
            </a:r>
            <a:r>
              <a:rPr lang="hu-HU" dirty="0" err="1"/>
              <a:t>önemli</a:t>
            </a:r>
            <a:r>
              <a:rPr lang="hu-HU" dirty="0"/>
              <a:t> </a:t>
            </a:r>
            <a:r>
              <a:rPr lang="hu-HU" dirty="0" err="1"/>
              <a:t>bulunan</a:t>
            </a:r>
            <a:r>
              <a:rPr lang="hu-HU" dirty="0"/>
              <a:t> </a:t>
            </a:r>
            <a:r>
              <a:rPr lang="hu-HU" dirty="0" err="1"/>
              <a:t>bu</a:t>
            </a:r>
            <a:r>
              <a:rPr lang="hu-HU" dirty="0"/>
              <a:t> </a:t>
            </a:r>
            <a:r>
              <a:rPr lang="hu-HU" dirty="0" err="1"/>
              <a:t>resmi</a:t>
            </a:r>
            <a:r>
              <a:rPr lang="hu-HU" dirty="0"/>
              <a:t>, </a:t>
            </a:r>
            <a:r>
              <a:rPr lang="hu-HU" dirty="0" err="1"/>
              <a:t>diplomatik</a:t>
            </a:r>
            <a:r>
              <a:rPr lang="hu-HU" dirty="0"/>
              <a:t> </a:t>
            </a:r>
            <a:r>
              <a:rPr lang="hu-HU" dirty="0" err="1"/>
              <a:t>mektupların</a:t>
            </a:r>
            <a:r>
              <a:rPr lang="hu-HU" dirty="0"/>
              <a:t> </a:t>
            </a:r>
            <a:r>
              <a:rPr lang="hu-HU" dirty="0" err="1"/>
              <a:t>korunması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aktarılması</a:t>
            </a:r>
            <a:r>
              <a:rPr lang="hu-HU" dirty="0"/>
              <a:t> </a:t>
            </a:r>
            <a:r>
              <a:rPr lang="hu-HU" dirty="0" err="1"/>
              <a:t>amacıyla</a:t>
            </a:r>
            <a:r>
              <a:rPr lang="hu-HU" dirty="0"/>
              <a:t> </a:t>
            </a:r>
            <a:r>
              <a:rPr lang="hu-HU" dirty="0" err="1"/>
              <a:t>derlenmesi</a:t>
            </a:r>
            <a:r>
              <a:rPr lang="hu-HU" dirty="0"/>
              <a:t> </a:t>
            </a:r>
            <a:r>
              <a:rPr lang="hu-HU" dirty="0" err="1"/>
              <a:t>gerektiği</a:t>
            </a:r>
            <a:r>
              <a:rPr lang="hu-HU" dirty="0"/>
              <a:t> </a:t>
            </a:r>
            <a:r>
              <a:rPr lang="hu-HU" dirty="0" err="1"/>
              <a:t>fikrini</a:t>
            </a:r>
            <a:r>
              <a:rPr lang="hu-HU" dirty="0"/>
              <a:t> </a:t>
            </a:r>
            <a:r>
              <a:rPr lang="hu-HU" dirty="0" err="1"/>
              <a:t>sunmuştur</a:t>
            </a:r>
            <a:r>
              <a:rPr lang="hu-HU" dirty="0"/>
              <a:t>. </a:t>
            </a:r>
          </a:p>
          <a:p>
            <a:r>
              <a:rPr lang="hu-HU" dirty="0"/>
              <a:t>Janus </a:t>
            </a:r>
            <a:r>
              <a:rPr lang="hu-HU" dirty="0" err="1"/>
              <a:t>Pannonius’un</a:t>
            </a:r>
            <a:r>
              <a:rPr lang="hu-HU" dirty="0"/>
              <a:t> da </a:t>
            </a:r>
            <a:r>
              <a:rPr lang="hu-HU" dirty="0" err="1"/>
              <a:t>desteği</a:t>
            </a:r>
            <a:r>
              <a:rPr lang="hu-HU" dirty="0"/>
              <a:t> </a:t>
            </a:r>
            <a:r>
              <a:rPr lang="hu-HU" dirty="0" err="1"/>
              <a:t>ile</a:t>
            </a:r>
            <a:r>
              <a:rPr lang="hu-HU" dirty="0"/>
              <a:t> </a:t>
            </a:r>
            <a:r>
              <a:rPr lang="hu-HU" dirty="0" err="1"/>
              <a:t>tüm</a:t>
            </a:r>
            <a:r>
              <a:rPr lang="hu-HU" dirty="0"/>
              <a:t> </a:t>
            </a:r>
            <a:r>
              <a:rPr lang="hu-HU" dirty="0" err="1"/>
              <a:t>mektupların</a:t>
            </a:r>
            <a:r>
              <a:rPr lang="hu-HU" dirty="0"/>
              <a:t> </a:t>
            </a:r>
            <a:r>
              <a:rPr lang="hu-HU" dirty="0" err="1"/>
              <a:t>derlenmesi</a:t>
            </a:r>
            <a:r>
              <a:rPr lang="hu-HU" dirty="0"/>
              <a:t> 3 </a:t>
            </a:r>
            <a:r>
              <a:rPr lang="hu-HU" dirty="0" err="1"/>
              <a:t>yılı</a:t>
            </a:r>
            <a:r>
              <a:rPr lang="hu-HU" dirty="0"/>
              <a:t> </a:t>
            </a:r>
            <a:r>
              <a:rPr lang="hu-HU" dirty="0" err="1"/>
              <a:t>bulmuş</a:t>
            </a:r>
            <a:r>
              <a:rPr lang="hu-HU" dirty="0"/>
              <a:t>, </a:t>
            </a:r>
            <a:r>
              <a:rPr lang="hu-HU" dirty="0" err="1"/>
              <a:t>nihayetinde</a:t>
            </a:r>
            <a:r>
              <a:rPr lang="hu-HU" dirty="0"/>
              <a:t> 1451 </a:t>
            </a:r>
            <a:r>
              <a:rPr lang="hu-HU" dirty="0" err="1"/>
              <a:t>yılında</a:t>
            </a:r>
            <a:r>
              <a:rPr lang="hu-HU" dirty="0"/>
              <a:t> </a:t>
            </a:r>
            <a:r>
              <a:rPr lang="hu-HU" dirty="0" err="1"/>
              <a:t>bu</a:t>
            </a:r>
            <a:r>
              <a:rPr lang="hu-HU" dirty="0"/>
              <a:t> </a:t>
            </a:r>
            <a:r>
              <a:rPr lang="hu-HU" dirty="0" err="1"/>
              <a:t>çalışma</a:t>
            </a:r>
            <a:r>
              <a:rPr lang="hu-HU" dirty="0"/>
              <a:t> </a:t>
            </a:r>
            <a:r>
              <a:rPr lang="hu-HU" dirty="0" err="1"/>
              <a:t>tamamlanmıştır</a:t>
            </a:r>
            <a:r>
              <a:rPr lang="hu-HU" dirty="0"/>
              <a:t>.</a:t>
            </a:r>
          </a:p>
          <a:p>
            <a:r>
              <a:rPr lang="hu-HU" dirty="0"/>
              <a:t> Pál </a:t>
            </a:r>
            <a:r>
              <a:rPr lang="hu-HU" dirty="0" err="1"/>
              <a:t>Ivanich</a:t>
            </a:r>
            <a:r>
              <a:rPr lang="hu-HU" dirty="0"/>
              <a:t> </a:t>
            </a:r>
            <a:r>
              <a:rPr lang="hu-HU" dirty="0" err="1"/>
              <a:t>tarafından</a:t>
            </a:r>
            <a:r>
              <a:rPr lang="hu-HU" dirty="0"/>
              <a:t> o </a:t>
            </a:r>
            <a:r>
              <a:rPr lang="hu-HU" dirty="0" err="1"/>
              <a:t>çağda</a:t>
            </a:r>
            <a:r>
              <a:rPr lang="hu-HU" dirty="0"/>
              <a:t> ‘‘</a:t>
            </a:r>
            <a:r>
              <a:rPr lang="hu-HU" dirty="0" err="1"/>
              <a:t>ünlü</a:t>
            </a:r>
            <a:r>
              <a:rPr lang="hu-HU" dirty="0"/>
              <a:t> antik </a:t>
            </a:r>
            <a:r>
              <a:rPr lang="hu-HU" dirty="0" err="1"/>
              <a:t>yazarların</a:t>
            </a:r>
            <a:r>
              <a:rPr lang="hu-HU" dirty="0"/>
              <a:t> </a:t>
            </a:r>
            <a:r>
              <a:rPr lang="hu-HU" dirty="0" err="1"/>
              <a:t>seçkin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>
                <a:highlight>
                  <a:srgbClr val="FFFF00"/>
                </a:highlight>
              </a:rPr>
              <a:t>muhteşem</a:t>
            </a:r>
            <a:r>
              <a:rPr lang="hu-HU" dirty="0">
                <a:highlight>
                  <a:srgbClr val="FFFF00"/>
                </a:highlight>
              </a:rPr>
              <a:t> </a:t>
            </a:r>
            <a:r>
              <a:rPr lang="hu-HU" dirty="0" err="1">
                <a:highlight>
                  <a:srgbClr val="FFFF00"/>
                </a:highlight>
              </a:rPr>
              <a:t>mektupları</a:t>
            </a:r>
            <a:r>
              <a:rPr lang="hu-HU" dirty="0"/>
              <a:t>’’ (a jeles antik írók kitűnő és nagyszerű episztoláit) </a:t>
            </a:r>
            <a:r>
              <a:rPr lang="hu-HU" dirty="0" err="1"/>
              <a:t>adıyla</a:t>
            </a:r>
            <a:r>
              <a:rPr lang="hu-HU" dirty="0"/>
              <a:t> </a:t>
            </a:r>
            <a:r>
              <a:rPr lang="hu-HU" dirty="0" err="1"/>
              <a:t>kopyalanmış</a:t>
            </a:r>
            <a:r>
              <a:rPr lang="hu-HU" dirty="0"/>
              <a:t> </a:t>
            </a:r>
            <a:r>
              <a:rPr lang="hu-HU" dirty="0" err="1"/>
              <a:t>ve</a:t>
            </a:r>
            <a:r>
              <a:rPr lang="hu-HU" dirty="0"/>
              <a:t> </a:t>
            </a:r>
            <a:r>
              <a:rPr lang="hu-HU" dirty="0" err="1"/>
              <a:t>ciltlenmiştir</a:t>
            </a:r>
            <a:r>
              <a:rPr lang="hu-HU" dirty="0"/>
              <a:t>., </a:t>
            </a:r>
          </a:p>
          <a:p>
            <a:r>
              <a:rPr lang="hu-HU" dirty="0"/>
              <a:t>Leveleskönyv, </a:t>
            </a:r>
            <a:r>
              <a:rPr lang="hu-HU" dirty="0" err="1"/>
              <a:t>kaleme</a:t>
            </a:r>
            <a:r>
              <a:rPr lang="hu-HU" dirty="0"/>
              <a:t> </a:t>
            </a:r>
            <a:r>
              <a:rPr lang="hu-HU" dirty="0" err="1"/>
              <a:t>alınmış</a:t>
            </a:r>
            <a:r>
              <a:rPr lang="hu-HU" dirty="0"/>
              <a:t> </a:t>
            </a:r>
            <a:r>
              <a:rPr lang="hu-HU" dirty="0" err="1"/>
              <a:t>altı</a:t>
            </a:r>
            <a:r>
              <a:rPr lang="hu-HU" dirty="0"/>
              <a:t> </a:t>
            </a:r>
            <a:r>
              <a:rPr lang="hu-HU" dirty="0" err="1"/>
              <a:t>adet</a:t>
            </a:r>
            <a:r>
              <a:rPr lang="hu-HU" dirty="0"/>
              <a:t> </a:t>
            </a:r>
            <a:r>
              <a:rPr lang="hu-HU" dirty="0" err="1"/>
              <a:t>dostane</a:t>
            </a:r>
            <a:r>
              <a:rPr lang="hu-HU" dirty="0"/>
              <a:t> </a:t>
            </a:r>
            <a:r>
              <a:rPr lang="hu-HU" dirty="0" err="1"/>
              <a:t>mektup</a:t>
            </a:r>
            <a:r>
              <a:rPr lang="hu-HU" dirty="0"/>
              <a:t> </a:t>
            </a:r>
            <a:r>
              <a:rPr lang="hu-HU" dirty="0" err="1"/>
              <a:t>dışında</a:t>
            </a:r>
            <a:r>
              <a:rPr lang="hu-HU" dirty="0"/>
              <a:t> elli </a:t>
            </a:r>
            <a:r>
              <a:rPr lang="hu-HU" dirty="0" err="1"/>
              <a:t>tanesi</a:t>
            </a:r>
            <a:r>
              <a:rPr lang="hu-HU" dirty="0"/>
              <a:t> János Hunyadi </a:t>
            </a:r>
            <a:r>
              <a:rPr lang="hu-HU" dirty="0" err="1"/>
              <a:t>adına</a:t>
            </a:r>
            <a:r>
              <a:rPr lang="hu-HU" dirty="0"/>
              <a:t> </a:t>
            </a:r>
            <a:r>
              <a:rPr lang="hu-HU" dirty="0" err="1"/>
              <a:t>yazılmış</a:t>
            </a:r>
            <a:r>
              <a:rPr lang="hu-HU" dirty="0"/>
              <a:t> </a:t>
            </a:r>
            <a:r>
              <a:rPr lang="hu-HU" dirty="0" err="1"/>
              <a:t>yetmiş</a:t>
            </a:r>
            <a:r>
              <a:rPr lang="hu-HU" dirty="0"/>
              <a:t> </a:t>
            </a:r>
            <a:r>
              <a:rPr lang="hu-HU" dirty="0" err="1"/>
              <a:t>sekiz</a:t>
            </a:r>
            <a:r>
              <a:rPr lang="hu-HU" dirty="0"/>
              <a:t> </a:t>
            </a:r>
            <a:r>
              <a:rPr lang="hu-HU" dirty="0" err="1"/>
              <a:t>resmi</a:t>
            </a:r>
            <a:r>
              <a:rPr lang="hu-HU" dirty="0"/>
              <a:t>, </a:t>
            </a:r>
            <a:r>
              <a:rPr lang="hu-HU" dirty="0" err="1"/>
              <a:t>diplomatik</a:t>
            </a:r>
            <a:r>
              <a:rPr lang="hu-HU" dirty="0"/>
              <a:t> </a:t>
            </a:r>
            <a:r>
              <a:rPr lang="hu-HU" dirty="0" err="1"/>
              <a:t>mektup</a:t>
            </a:r>
            <a:r>
              <a:rPr lang="hu-HU" dirty="0"/>
              <a:t> </a:t>
            </a:r>
            <a:r>
              <a:rPr lang="hu-HU" dirty="0" err="1"/>
              <a:t>içerir</a:t>
            </a:r>
            <a:r>
              <a:rPr lang="hu-HU" dirty="0"/>
              <a:t>. </a:t>
            </a:r>
          </a:p>
          <a:p>
            <a:r>
              <a:rPr lang="hu-HU" dirty="0" err="1"/>
              <a:t>Türklerle</a:t>
            </a:r>
            <a:r>
              <a:rPr lang="hu-HU" dirty="0"/>
              <a:t> </a:t>
            </a:r>
            <a:r>
              <a:rPr lang="hu-HU" dirty="0" err="1"/>
              <a:t>askeri</a:t>
            </a:r>
            <a:r>
              <a:rPr lang="hu-HU" dirty="0"/>
              <a:t> </a:t>
            </a:r>
            <a:r>
              <a:rPr lang="hu-HU" dirty="0" err="1"/>
              <a:t>mücadeleler</a:t>
            </a:r>
            <a:r>
              <a:rPr lang="hu-HU" dirty="0"/>
              <a:t>, dini </a:t>
            </a:r>
            <a:r>
              <a:rPr lang="hu-HU" dirty="0" err="1"/>
              <a:t>görüşmeler</a:t>
            </a:r>
            <a:r>
              <a:rPr lang="hu-HU" dirty="0"/>
              <a:t> </a:t>
            </a:r>
            <a:r>
              <a:rPr lang="hu-HU" dirty="0" err="1"/>
              <a:t>ile</a:t>
            </a:r>
            <a:r>
              <a:rPr lang="hu-HU" dirty="0"/>
              <a:t> </a:t>
            </a:r>
            <a:r>
              <a:rPr lang="hu-HU" dirty="0" err="1"/>
              <a:t>ilişkili</a:t>
            </a:r>
            <a:r>
              <a:rPr lang="hu-HU" dirty="0"/>
              <a:t> </a:t>
            </a:r>
            <a:r>
              <a:rPr lang="hu-HU" dirty="0" err="1"/>
              <a:t>çeşitli</a:t>
            </a:r>
            <a:r>
              <a:rPr lang="hu-HU" dirty="0"/>
              <a:t> </a:t>
            </a:r>
            <a:r>
              <a:rPr lang="hu-HU" dirty="0" err="1"/>
              <a:t>mektuplar</a:t>
            </a:r>
            <a:endParaRPr lang="hu-HU" dirty="0"/>
          </a:p>
          <a:p>
            <a:r>
              <a:rPr lang="hu-HU" dirty="0" err="1"/>
              <a:t>Bu</a:t>
            </a:r>
            <a:r>
              <a:rPr lang="hu-HU" dirty="0"/>
              <a:t> </a:t>
            </a:r>
            <a:r>
              <a:rPr lang="hu-HU" dirty="0" err="1"/>
              <a:t>mektuplar</a:t>
            </a:r>
            <a:r>
              <a:rPr lang="hu-HU" dirty="0"/>
              <a:t>, </a:t>
            </a:r>
            <a:r>
              <a:rPr lang="hu-HU" dirty="0" err="1"/>
              <a:t>dil</a:t>
            </a:r>
            <a:r>
              <a:rPr lang="hu-HU" dirty="0"/>
              <a:t> </a:t>
            </a:r>
            <a:r>
              <a:rPr lang="hu-HU" dirty="0" err="1"/>
              <a:t>açısından</a:t>
            </a:r>
            <a:r>
              <a:rPr lang="hu-HU" dirty="0"/>
              <a:t> </a:t>
            </a:r>
            <a:r>
              <a:rPr lang="hu-HU" dirty="0" err="1"/>
              <a:t>hümanist</a:t>
            </a:r>
            <a:r>
              <a:rPr lang="hu-HU" dirty="0"/>
              <a:t> </a:t>
            </a:r>
            <a:r>
              <a:rPr lang="hu-HU" dirty="0" err="1"/>
              <a:t>çağa</a:t>
            </a:r>
            <a:r>
              <a:rPr lang="hu-HU" dirty="0"/>
              <a:t> </a:t>
            </a:r>
            <a:r>
              <a:rPr lang="hu-HU" dirty="0" err="1"/>
              <a:t>uygun</a:t>
            </a:r>
            <a:r>
              <a:rPr lang="hu-HU" dirty="0"/>
              <a:t> </a:t>
            </a:r>
            <a:r>
              <a:rPr lang="hu-HU" dirty="0" err="1"/>
              <a:t>şekilde</a:t>
            </a:r>
            <a:r>
              <a:rPr lang="hu-HU" dirty="0"/>
              <a:t> </a:t>
            </a:r>
            <a:r>
              <a:rPr lang="hu-HU" dirty="0" err="1"/>
              <a:t>olup</a:t>
            </a:r>
            <a:r>
              <a:rPr lang="hu-HU" dirty="0"/>
              <a:t>, </a:t>
            </a:r>
            <a:r>
              <a:rPr lang="hu-HU" dirty="0" err="1"/>
              <a:t>basit</a:t>
            </a:r>
            <a:r>
              <a:rPr lang="hu-HU" dirty="0"/>
              <a:t>, </a:t>
            </a:r>
            <a:r>
              <a:rPr lang="hu-HU" dirty="0" err="1"/>
              <a:t>anlaşılır</a:t>
            </a:r>
            <a:r>
              <a:rPr lang="hu-HU" dirty="0"/>
              <a:t>, </a:t>
            </a:r>
            <a:r>
              <a:rPr lang="hu-HU" dirty="0" err="1"/>
              <a:t>mektuplardır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371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71078" y="3429000"/>
            <a:ext cx="10604091" cy="1338198"/>
          </a:xfrm>
          <a:prstGeom prst="rect">
            <a:avLst/>
          </a:prstGeom>
        </p:spPr>
        <p:txBody>
          <a:bodyPr vert="horz" lIns="91440" tIns="4572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cap="all" dirty="0" err="1"/>
              <a:t>rena</a:t>
            </a:r>
            <a:r>
              <a:rPr lang="hu-HU" sz="4000" cap="all" dirty="0"/>
              <a:t>IS</a:t>
            </a:r>
            <a:r>
              <a:rPr lang="en-US" sz="4000" cap="all" dirty="0" err="1"/>
              <a:t>sance</a:t>
            </a:r>
            <a:r>
              <a:rPr lang="en-US" sz="4000" cap="all" dirty="0"/>
              <a:t> (franc</a:t>
            </a:r>
            <a:r>
              <a:rPr lang="hu-HU" sz="4000" cap="all" dirty="0"/>
              <a:t>I</a:t>
            </a:r>
            <a:r>
              <a:rPr lang="en-US" sz="4000" cap="all" dirty="0"/>
              <a:t>a </a:t>
            </a:r>
            <a:r>
              <a:rPr lang="en-US" sz="4000" cap="all" dirty="0" err="1"/>
              <a:t>szó</a:t>
            </a:r>
            <a:r>
              <a:rPr lang="en-US" sz="4000" cap="all" dirty="0"/>
              <a:t>): </a:t>
            </a:r>
            <a:r>
              <a:rPr lang="en-US" sz="4000" cap="all" dirty="0" err="1"/>
              <a:t>újjászületés</a:t>
            </a:r>
            <a:endParaRPr lang="en-US" sz="4000" cap="all" dirty="0"/>
          </a:p>
        </p:txBody>
      </p:sp>
      <p:pic>
        <p:nvPicPr>
          <p:cNvPr id="4098" name="Picture 2" descr="Image result for KÃ©rdÅjel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2258" y="332636"/>
            <a:ext cx="2087483" cy="365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1075" y="5190021"/>
            <a:ext cx="10808724" cy="755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3900" dirty="0">
                <a:latin typeface="Calibri Light" panose="020F0302020204030204" pitchFamily="34" charset="0"/>
                <a:cs typeface="Calibri Light" panose="020F0302020204030204" pitchFamily="34" charset="0"/>
              </a:rPr>
              <a:t>Az antik műveltséghez térünk vissza (görög, római).</a:t>
            </a:r>
            <a:endParaRPr lang="tr-TR" sz="3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52234" y="0"/>
            <a:ext cx="9270609" cy="113420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5400" cap="al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Középpontban</a:t>
            </a:r>
            <a:r>
              <a:rPr lang="en-US" sz="5400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5400" cap="al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az</a:t>
            </a:r>
            <a:r>
              <a:rPr lang="en-US" sz="5400" cap="all" dirty="0">
                <a:latin typeface="Calibri Light" panose="020F0302020204030204" pitchFamily="34" charset="0"/>
                <a:cs typeface="Calibri Light" panose="020F0302020204030204" pitchFamily="34" charset="0"/>
              </a:rPr>
              <a:t> EMBER.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3849" y="5248892"/>
            <a:ext cx="91440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hu-HU" sz="59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humanizmus</a:t>
            </a:r>
            <a:endParaRPr lang="tr-TR" sz="59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Down Arrow 1">
            <a:extLst>
              <a:ext uri="{FF2B5EF4-FFF2-40B4-BE49-F238E27FC236}">
                <a16:creationId xmlns:a16="http://schemas.microsoft.com/office/drawing/2014/main" id="{4A7966EC-3F38-4324-8941-789425EF6F45}"/>
              </a:ext>
            </a:extLst>
          </p:cNvPr>
          <p:cNvSpPr/>
          <p:nvPr/>
        </p:nvSpPr>
        <p:spPr>
          <a:xfrm flipH="1">
            <a:off x="5314799" y="1933582"/>
            <a:ext cx="1562100" cy="21907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0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eması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852</Words>
  <Application>Microsoft Macintosh PowerPoint</Application>
  <PresentationFormat>Geniş ekran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 2013 - 2022</vt:lpstr>
      <vt:lpstr> 5. Hafta</vt:lpstr>
      <vt:lpstr>PowerPoint Sunusu</vt:lpstr>
      <vt:lpstr>Mátyás Király(1458-1490)</vt:lpstr>
      <vt:lpstr>PowerPoint Sunusu</vt:lpstr>
      <vt:lpstr>Hankiss Janos’dan: </vt:lpstr>
      <vt:lpstr>János Vitéz: „ Macar Hümanizmasının Atası”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Reneszász Kora (Yeniden doğuş) G.Tóth Károly (1995). Kis Magyar Irodalomtörténet. Budapest: Tankönyvkiadó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kullanici adi</dc:creator>
  <cp:lastModifiedBy>kullanici adi</cp:lastModifiedBy>
  <cp:revision>4</cp:revision>
  <dcterms:created xsi:type="dcterms:W3CDTF">2023-01-04T12:20:13Z</dcterms:created>
  <dcterms:modified xsi:type="dcterms:W3CDTF">2023-01-04T12:24:50Z</dcterms:modified>
</cp:coreProperties>
</file>