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4" r:id="rId23"/>
    <p:sldId id="278" r:id="rId24"/>
    <p:sldId id="279" r:id="rId25"/>
    <p:sldId id="280" r:id="rId26"/>
    <p:sldId id="281" r:id="rId27"/>
    <p:sldId id="282" r:id="rId28"/>
    <p:sldId id="283" r:id="rId29"/>
    <p:sldId id="284" r:id="rId30"/>
    <p:sldId id="285" r:id="rId31"/>
    <p:sldId id="286" r:id="rId32"/>
    <p:sldId id="287" r:id="rId33"/>
    <p:sldId id="290" r:id="rId34"/>
    <p:sldId id="288"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91" d="100"/>
          <a:sy n="91"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D300D-8880-425C-B488-A1CD5B824436}"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tr-TR"/>
        </a:p>
      </dgm:t>
    </dgm:pt>
    <dgm:pt modelId="{1C479D90-F25E-4769-9BE2-497652B1EE2B}">
      <dgm:prSet phldrT="[Metin]"/>
      <dgm:spPr/>
      <dgm:t>
        <a:bodyPr/>
        <a:lstStyle/>
        <a:p>
          <a:r>
            <a:rPr lang="tr-TR" dirty="0" smtClean="0"/>
            <a:t>Kelime Tanıma</a:t>
          </a:r>
          <a:endParaRPr lang="tr-TR" dirty="0"/>
        </a:p>
      </dgm:t>
    </dgm:pt>
    <dgm:pt modelId="{26CEDC5A-51EA-4018-9054-10D70A874C1D}" type="parTrans" cxnId="{A08AAE23-2907-4855-AB65-B6ABC572A8E0}">
      <dgm:prSet/>
      <dgm:spPr/>
      <dgm:t>
        <a:bodyPr/>
        <a:lstStyle/>
        <a:p>
          <a:endParaRPr lang="tr-TR"/>
        </a:p>
      </dgm:t>
    </dgm:pt>
    <dgm:pt modelId="{93148B01-B123-4780-AACE-86B4F40CF766}" type="sibTrans" cxnId="{A08AAE23-2907-4855-AB65-B6ABC572A8E0}">
      <dgm:prSet/>
      <dgm:spPr/>
      <dgm:t>
        <a:bodyPr/>
        <a:lstStyle/>
        <a:p>
          <a:endParaRPr lang="tr-TR"/>
        </a:p>
      </dgm:t>
    </dgm:pt>
    <dgm:pt modelId="{7B1C96A2-C936-4CD1-A89C-CC0F4FE09C5E}">
      <dgm:prSet phldrT="[Metin]"/>
      <dgm:spPr/>
      <dgm:t>
        <a:bodyPr/>
        <a:lstStyle/>
        <a:p>
          <a:r>
            <a:rPr lang="tr-TR" dirty="0" smtClean="0"/>
            <a:t>Sözlü Kelimeleri Tanıma</a:t>
          </a:r>
          <a:endParaRPr lang="tr-TR" dirty="0"/>
        </a:p>
      </dgm:t>
    </dgm:pt>
    <dgm:pt modelId="{C85F07A4-56FF-413A-88B1-D969D21B4AA2}" type="parTrans" cxnId="{AFE0E12D-9EE8-4F42-BFD1-830C66D662DC}">
      <dgm:prSet/>
      <dgm:spPr/>
      <dgm:t>
        <a:bodyPr/>
        <a:lstStyle/>
        <a:p>
          <a:endParaRPr lang="tr-TR"/>
        </a:p>
      </dgm:t>
    </dgm:pt>
    <dgm:pt modelId="{EDDA9E7C-63E9-45A9-83E3-F0335298BF3C}" type="sibTrans" cxnId="{AFE0E12D-9EE8-4F42-BFD1-830C66D662DC}">
      <dgm:prSet/>
      <dgm:spPr/>
      <dgm:t>
        <a:bodyPr/>
        <a:lstStyle/>
        <a:p>
          <a:endParaRPr lang="tr-TR"/>
        </a:p>
      </dgm:t>
    </dgm:pt>
    <dgm:pt modelId="{ABE9687C-11A4-4073-9EA1-6380607C2411}">
      <dgm:prSet phldrT="[Metin]"/>
      <dgm:spPr/>
      <dgm:t>
        <a:bodyPr/>
        <a:lstStyle/>
        <a:p>
          <a:r>
            <a:rPr lang="tr-TR" dirty="0" smtClean="0"/>
            <a:t>Yazılı Kelimeleri Tanıma</a:t>
          </a:r>
          <a:endParaRPr lang="tr-TR" dirty="0"/>
        </a:p>
      </dgm:t>
    </dgm:pt>
    <dgm:pt modelId="{628C6079-C079-4303-B29D-AF53D3BFB107}" type="parTrans" cxnId="{CAC6656E-1755-44E0-B4CB-2C3332A0812D}">
      <dgm:prSet/>
      <dgm:spPr/>
      <dgm:t>
        <a:bodyPr/>
        <a:lstStyle/>
        <a:p>
          <a:endParaRPr lang="tr-TR"/>
        </a:p>
      </dgm:t>
    </dgm:pt>
    <dgm:pt modelId="{8D27E803-7484-4DA9-89B4-70D0DC794F59}" type="sibTrans" cxnId="{CAC6656E-1755-44E0-B4CB-2C3332A0812D}">
      <dgm:prSet/>
      <dgm:spPr/>
      <dgm:t>
        <a:bodyPr/>
        <a:lstStyle/>
        <a:p>
          <a:endParaRPr lang="tr-TR"/>
        </a:p>
      </dgm:t>
    </dgm:pt>
    <dgm:pt modelId="{F50DDAA6-BBED-47C4-AE34-F5AE5E46E8F2}" type="pres">
      <dgm:prSet presAssocID="{D69D300D-8880-425C-B488-A1CD5B824436}" presName="hierChild1" presStyleCnt="0">
        <dgm:presLayoutVars>
          <dgm:chPref val="1"/>
          <dgm:dir/>
          <dgm:animOne val="branch"/>
          <dgm:animLvl val="lvl"/>
          <dgm:resizeHandles/>
        </dgm:presLayoutVars>
      </dgm:prSet>
      <dgm:spPr/>
      <dgm:t>
        <a:bodyPr/>
        <a:lstStyle/>
        <a:p>
          <a:endParaRPr lang="tr-TR"/>
        </a:p>
      </dgm:t>
    </dgm:pt>
    <dgm:pt modelId="{F9B14401-D60C-4C75-8515-4CF91EC60ADE}" type="pres">
      <dgm:prSet presAssocID="{1C479D90-F25E-4769-9BE2-497652B1EE2B}" presName="hierRoot1" presStyleCnt="0"/>
      <dgm:spPr/>
    </dgm:pt>
    <dgm:pt modelId="{70030301-1A6D-435B-9F29-CAF7CC709381}" type="pres">
      <dgm:prSet presAssocID="{1C479D90-F25E-4769-9BE2-497652B1EE2B}" presName="composite" presStyleCnt="0"/>
      <dgm:spPr/>
    </dgm:pt>
    <dgm:pt modelId="{B7BDDA32-7722-47D3-891F-22498F1F2BC0}" type="pres">
      <dgm:prSet presAssocID="{1C479D90-F25E-4769-9BE2-497652B1EE2B}" presName="background" presStyleLbl="node0" presStyleIdx="0" presStyleCnt="1"/>
      <dgm:spPr/>
    </dgm:pt>
    <dgm:pt modelId="{257A6566-5C58-481F-937F-816D59633F6A}" type="pres">
      <dgm:prSet presAssocID="{1C479D90-F25E-4769-9BE2-497652B1EE2B}" presName="text" presStyleLbl="fgAcc0" presStyleIdx="0" presStyleCnt="1">
        <dgm:presLayoutVars>
          <dgm:chPref val="3"/>
        </dgm:presLayoutVars>
      </dgm:prSet>
      <dgm:spPr/>
      <dgm:t>
        <a:bodyPr/>
        <a:lstStyle/>
        <a:p>
          <a:endParaRPr lang="tr-TR"/>
        </a:p>
      </dgm:t>
    </dgm:pt>
    <dgm:pt modelId="{DAEB9874-4450-4D88-B3E5-AE0B351C34C3}" type="pres">
      <dgm:prSet presAssocID="{1C479D90-F25E-4769-9BE2-497652B1EE2B}" presName="hierChild2" presStyleCnt="0"/>
      <dgm:spPr/>
    </dgm:pt>
    <dgm:pt modelId="{71BF812F-AD56-4847-BFB5-FA66EC12C774}" type="pres">
      <dgm:prSet presAssocID="{C85F07A4-56FF-413A-88B1-D969D21B4AA2}" presName="Name10" presStyleLbl="parChTrans1D2" presStyleIdx="0" presStyleCnt="2"/>
      <dgm:spPr/>
      <dgm:t>
        <a:bodyPr/>
        <a:lstStyle/>
        <a:p>
          <a:endParaRPr lang="tr-TR"/>
        </a:p>
      </dgm:t>
    </dgm:pt>
    <dgm:pt modelId="{B3D94815-EB91-44DE-BEC4-12EBBE96AFCB}" type="pres">
      <dgm:prSet presAssocID="{7B1C96A2-C936-4CD1-A89C-CC0F4FE09C5E}" presName="hierRoot2" presStyleCnt="0"/>
      <dgm:spPr/>
    </dgm:pt>
    <dgm:pt modelId="{859BCAF7-7CD0-4A58-BFB4-386BE348BDF8}" type="pres">
      <dgm:prSet presAssocID="{7B1C96A2-C936-4CD1-A89C-CC0F4FE09C5E}" presName="composite2" presStyleCnt="0"/>
      <dgm:spPr/>
    </dgm:pt>
    <dgm:pt modelId="{CA87BB2A-C530-4B7F-A8C4-6D9F123828B7}" type="pres">
      <dgm:prSet presAssocID="{7B1C96A2-C936-4CD1-A89C-CC0F4FE09C5E}" presName="background2" presStyleLbl="node2" presStyleIdx="0" presStyleCnt="2"/>
      <dgm:spPr/>
    </dgm:pt>
    <dgm:pt modelId="{D7C8AC65-6849-41FB-96F7-F49BFCC83ABF}" type="pres">
      <dgm:prSet presAssocID="{7B1C96A2-C936-4CD1-A89C-CC0F4FE09C5E}" presName="text2" presStyleLbl="fgAcc2" presStyleIdx="0" presStyleCnt="2">
        <dgm:presLayoutVars>
          <dgm:chPref val="3"/>
        </dgm:presLayoutVars>
      </dgm:prSet>
      <dgm:spPr/>
      <dgm:t>
        <a:bodyPr/>
        <a:lstStyle/>
        <a:p>
          <a:endParaRPr lang="tr-TR"/>
        </a:p>
      </dgm:t>
    </dgm:pt>
    <dgm:pt modelId="{8A7905EF-F540-4F35-A7CF-CAEB52647133}" type="pres">
      <dgm:prSet presAssocID="{7B1C96A2-C936-4CD1-A89C-CC0F4FE09C5E}" presName="hierChild3" presStyleCnt="0"/>
      <dgm:spPr/>
    </dgm:pt>
    <dgm:pt modelId="{92C6DCA1-B317-449E-8350-3699A6C732AD}" type="pres">
      <dgm:prSet presAssocID="{628C6079-C079-4303-B29D-AF53D3BFB107}" presName="Name10" presStyleLbl="parChTrans1D2" presStyleIdx="1" presStyleCnt="2"/>
      <dgm:spPr/>
      <dgm:t>
        <a:bodyPr/>
        <a:lstStyle/>
        <a:p>
          <a:endParaRPr lang="tr-TR"/>
        </a:p>
      </dgm:t>
    </dgm:pt>
    <dgm:pt modelId="{32D8B36F-3B5C-4FCC-A105-7CB4027549D2}" type="pres">
      <dgm:prSet presAssocID="{ABE9687C-11A4-4073-9EA1-6380607C2411}" presName="hierRoot2" presStyleCnt="0"/>
      <dgm:spPr/>
    </dgm:pt>
    <dgm:pt modelId="{94576190-BAB9-4001-B80C-FFA9BB068B6B}" type="pres">
      <dgm:prSet presAssocID="{ABE9687C-11A4-4073-9EA1-6380607C2411}" presName="composite2" presStyleCnt="0"/>
      <dgm:spPr/>
    </dgm:pt>
    <dgm:pt modelId="{77A5E277-315C-4F3D-82C6-22E38D255CDC}" type="pres">
      <dgm:prSet presAssocID="{ABE9687C-11A4-4073-9EA1-6380607C2411}" presName="background2" presStyleLbl="node2" presStyleIdx="1" presStyleCnt="2"/>
      <dgm:spPr/>
    </dgm:pt>
    <dgm:pt modelId="{667FD033-E96A-4976-BA6D-943F3C249B3C}" type="pres">
      <dgm:prSet presAssocID="{ABE9687C-11A4-4073-9EA1-6380607C2411}" presName="text2" presStyleLbl="fgAcc2" presStyleIdx="1" presStyleCnt="2">
        <dgm:presLayoutVars>
          <dgm:chPref val="3"/>
        </dgm:presLayoutVars>
      </dgm:prSet>
      <dgm:spPr/>
      <dgm:t>
        <a:bodyPr/>
        <a:lstStyle/>
        <a:p>
          <a:endParaRPr lang="tr-TR"/>
        </a:p>
      </dgm:t>
    </dgm:pt>
    <dgm:pt modelId="{4F0CD519-C17C-44C9-900D-F24A3206B47A}" type="pres">
      <dgm:prSet presAssocID="{ABE9687C-11A4-4073-9EA1-6380607C2411}" presName="hierChild3" presStyleCnt="0"/>
      <dgm:spPr/>
    </dgm:pt>
  </dgm:ptLst>
  <dgm:cxnLst>
    <dgm:cxn modelId="{4A8436B1-D293-4C3F-9062-7B5AD3BF38A2}" type="presOf" srcId="{D69D300D-8880-425C-B488-A1CD5B824436}" destId="{F50DDAA6-BBED-47C4-AE34-F5AE5E46E8F2}" srcOrd="0" destOrd="0" presId="urn:microsoft.com/office/officeart/2005/8/layout/hierarchy1"/>
    <dgm:cxn modelId="{CAC6656E-1755-44E0-B4CB-2C3332A0812D}" srcId="{1C479D90-F25E-4769-9BE2-497652B1EE2B}" destId="{ABE9687C-11A4-4073-9EA1-6380607C2411}" srcOrd="1" destOrd="0" parTransId="{628C6079-C079-4303-B29D-AF53D3BFB107}" sibTransId="{8D27E803-7484-4DA9-89B4-70D0DC794F59}"/>
    <dgm:cxn modelId="{773AE6EB-5EF7-44ED-915D-071654A2BD53}" type="presOf" srcId="{628C6079-C079-4303-B29D-AF53D3BFB107}" destId="{92C6DCA1-B317-449E-8350-3699A6C732AD}" srcOrd="0" destOrd="0" presId="urn:microsoft.com/office/officeart/2005/8/layout/hierarchy1"/>
    <dgm:cxn modelId="{A08AAE23-2907-4855-AB65-B6ABC572A8E0}" srcId="{D69D300D-8880-425C-B488-A1CD5B824436}" destId="{1C479D90-F25E-4769-9BE2-497652B1EE2B}" srcOrd="0" destOrd="0" parTransId="{26CEDC5A-51EA-4018-9054-10D70A874C1D}" sibTransId="{93148B01-B123-4780-AACE-86B4F40CF766}"/>
    <dgm:cxn modelId="{57D34CF6-9E0E-4360-AFE0-ABFF552D76C7}" type="presOf" srcId="{ABE9687C-11A4-4073-9EA1-6380607C2411}" destId="{667FD033-E96A-4976-BA6D-943F3C249B3C}" srcOrd="0" destOrd="0" presId="urn:microsoft.com/office/officeart/2005/8/layout/hierarchy1"/>
    <dgm:cxn modelId="{9C824B80-F1A0-45F6-B58B-24A3437B0152}" type="presOf" srcId="{7B1C96A2-C936-4CD1-A89C-CC0F4FE09C5E}" destId="{D7C8AC65-6849-41FB-96F7-F49BFCC83ABF}" srcOrd="0" destOrd="0" presId="urn:microsoft.com/office/officeart/2005/8/layout/hierarchy1"/>
    <dgm:cxn modelId="{940CE38D-7D51-4338-908C-229A2BE58930}" type="presOf" srcId="{1C479D90-F25E-4769-9BE2-497652B1EE2B}" destId="{257A6566-5C58-481F-937F-816D59633F6A}" srcOrd="0" destOrd="0" presId="urn:microsoft.com/office/officeart/2005/8/layout/hierarchy1"/>
    <dgm:cxn modelId="{1299A90C-8E2F-4BAB-BB4E-F540A2195E99}" type="presOf" srcId="{C85F07A4-56FF-413A-88B1-D969D21B4AA2}" destId="{71BF812F-AD56-4847-BFB5-FA66EC12C774}" srcOrd="0" destOrd="0" presId="urn:microsoft.com/office/officeart/2005/8/layout/hierarchy1"/>
    <dgm:cxn modelId="{AFE0E12D-9EE8-4F42-BFD1-830C66D662DC}" srcId="{1C479D90-F25E-4769-9BE2-497652B1EE2B}" destId="{7B1C96A2-C936-4CD1-A89C-CC0F4FE09C5E}" srcOrd="0" destOrd="0" parTransId="{C85F07A4-56FF-413A-88B1-D969D21B4AA2}" sibTransId="{EDDA9E7C-63E9-45A9-83E3-F0335298BF3C}"/>
    <dgm:cxn modelId="{391E1728-E206-47B9-90B5-E971F15499A3}" type="presParOf" srcId="{F50DDAA6-BBED-47C4-AE34-F5AE5E46E8F2}" destId="{F9B14401-D60C-4C75-8515-4CF91EC60ADE}" srcOrd="0" destOrd="0" presId="urn:microsoft.com/office/officeart/2005/8/layout/hierarchy1"/>
    <dgm:cxn modelId="{B9386D0D-5F7C-446B-BD84-BBD7BE4EF74B}" type="presParOf" srcId="{F9B14401-D60C-4C75-8515-4CF91EC60ADE}" destId="{70030301-1A6D-435B-9F29-CAF7CC709381}" srcOrd="0" destOrd="0" presId="urn:microsoft.com/office/officeart/2005/8/layout/hierarchy1"/>
    <dgm:cxn modelId="{9296F7D8-6C60-4854-B746-B3D04664CB9E}" type="presParOf" srcId="{70030301-1A6D-435B-9F29-CAF7CC709381}" destId="{B7BDDA32-7722-47D3-891F-22498F1F2BC0}" srcOrd="0" destOrd="0" presId="urn:microsoft.com/office/officeart/2005/8/layout/hierarchy1"/>
    <dgm:cxn modelId="{BE8DAC10-1EA4-4DBB-A440-45B9B4E23C25}" type="presParOf" srcId="{70030301-1A6D-435B-9F29-CAF7CC709381}" destId="{257A6566-5C58-481F-937F-816D59633F6A}" srcOrd="1" destOrd="0" presId="urn:microsoft.com/office/officeart/2005/8/layout/hierarchy1"/>
    <dgm:cxn modelId="{C4B6DEAD-E2B2-461B-AD39-DF1903236B33}" type="presParOf" srcId="{F9B14401-D60C-4C75-8515-4CF91EC60ADE}" destId="{DAEB9874-4450-4D88-B3E5-AE0B351C34C3}" srcOrd="1" destOrd="0" presId="urn:microsoft.com/office/officeart/2005/8/layout/hierarchy1"/>
    <dgm:cxn modelId="{114C1D4B-3B37-4E74-AE60-BBEA60879335}" type="presParOf" srcId="{DAEB9874-4450-4D88-B3E5-AE0B351C34C3}" destId="{71BF812F-AD56-4847-BFB5-FA66EC12C774}" srcOrd="0" destOrd="0" presId="urn:microsoft.com/office/officeart/2005/8/layout/hierarchy1"/>
    <dgm:cxn modelId="{ABFACA75-9EFC-4CDF-BEC6-4D449C6B2963}" type="presParOf" srcId="{DAEB9874-4450-4D88-B3E5-AE0B351C34C3}" destId="{B3D94815-EB91-44DE-BEC4-12EBBE96AFCB}" srcOrd="1" destOrd="0" presId="urn:microsoft.com/office/officeart/2005/8/layout/hierarchy1"/>
    <dgm:cxn modelId="{89E3408D-7F0A-4753-959B-0652673C38DD}" type="presParOf" srcId="{B3D94815-EB91-44DE-BEC4-12EBBE96AFCB}" destId="{859BCAF7-7CD0-4A58-BFB4-386BE348BDF8}" srcOrd="0" destOrd="0" presId="urn:microsoft.com/office/officeart/2005/8/layout/hierarchy1"/>
    <dgm:cxn modelId="{D37BB20C-CEF9-4873-9F73-8F6789485443}" type="presParOf" srcId="{859BCAF7-7CD0-4A58-BFB4-386BE348BDF8}" destId="{CA87BB2A-C530-4B7F-A8C4-6D9F123828B7}" srcOrd="0" destOrd="0" presId="urn:microsoft.com/office/officeart/2005/8/layout/hierarchy1"/>
    <dgm:cxn modelId="{305564E0-29CE-4892-8B16-404F02F2DD08}" type="presParOf" srcId="{859BCAF7-7CD0-4A58-BFB4-386BE348BDF8}" destId="{D7C8AC65-6849-41FB-96F7-F49BFCC83ABF}" srcOrd="1" destOrd="0" presId="urn:microsoft.com/office/officeart/2005/8/layout/hierarchy1"/>
    <dgm:cxn modelId="{BCEBDF21-5F11-4E01-8480-EC8BB8D4AA2E}" type="presParOf" srcId="{B3D94815-EB91-44DE-BEC4-12EBBE96AFCB}" destId="{8A7905EF-F540-4F35-A7CF-CAEB52647133}" srcOrd="1" destOrd="0" presId="urn:microsoft.com/office/officeart/2005/8/layout/hierarchy1"/>
    <dgm:cxn modelId="{1474C1E6-1DC2-4B25-BF9A-F25BA129AA12}" type="presParOf" srcId="{DAEB9874-4450-4D88-B3E5-AE0B351C34C3}" destId="{92C6DCA1-B317-449E-8350-3699A6C732AD}" srcOrd="2" destOrd="0" presId="urn:microsoft.com/office/officeart/2005/8/layout/hierarchy1"/>
    <dgm:cxn modelId="{46DE42E6-8186-4F48-B4C6-6DD3E9F1E372}" type="presParOf" srcId="{DAEB9874-4450-4D88-B3E5-AE0B351C34C3}" destId="{32D8B36F-3B5C-4FCC-A105-7CB4027549D2}" srcOrd="3" destOrd="0" presId="urn:microsoft.com/office/officeart/2005/8/layout/hierarchy1"/>
    <dgm:cxn modelId="{3E20C796-6A8F-4AF0-B0A4-9E2F54D51A75}" type="presParOf" srcId="{32D8B36F-3B5C-4FCC-A105-7CB4027549D2}" destId="{94576190-BAB9-4001-B80C-FFA9BB068B6B}" srcOrd="0" destOrd="0" presId="urn:microsoft.com/office/officeart/2005/8/layout/hierarchy1"/>
    <dgm:cxn modelId="{6ED0A01A-83BE-4073-9CBB-5D7F067C2379}" type="presParOf" srcId="{94576190-BAB9-4001-B80C-FFA9BB068B6B}" destId="{77A5E277-315C-4F3D-82C6-22E38D255CDC}" srcOrd="0" destOrd="0" presId="urn:microsoft.com/office/officeart/2005/8/layout/hierarchy1"/>
    <dgm:cxn modelId="{C9C627C1-C3B0-4901-8B16-1566EB341015}" type="presParOf" srcId="{94576190-BAB9-4001-B80C-FFA9BB068B6B}" destId="{667FD033-E96A-4976-BA6D-943F3C249B3C}" srcOrd="1" destOrd="0" presId="urn:microsoft.com/office/officeart/2005/8/layout/hierarchy1"/>
    <dgm:cxn modelId="{9EA067C2-A6B7-4E2F-9D4C-7343EBCED420}" type="presParOf" srcId="{32D8B36F-3B5C-4FCC-A105-7CB4027549D2}" destId="{4F0CD519-C17C-44C9-900D-F24A3206B4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D7155-05D7-45E0-998F-5D72A2186F68}" type="doc">
      <dgm:prSet loTypeId="urn:microsoft.com/office/officeart/2005/8/layout/hierarchy4" loCatId="hierarchy" qsTypeId="urn:microsoft.com/office/officeart/2005/8/quickstyle/3d3" qsCatId="3D" csTypeId="urn:microsoft.com/office/officeart/2005/8/colors/accent1_2" csCatId="accent1" phldr="1"/>
      <dgm:spPr/>
      <dgm:t>
        <a:bodyPr/>
        <a:lstStyle/>
        <a:p>
          <a:endParaRPr lang="tr-TR"/>
        </a:p>
      </dgm:t>
    </dgm:pt>
    <dgm:pt modelId="{A8F28E83-0D62-456A-8CB1-07A5A963519B}">
      <dgm:prSet phldrT="[Metin]" custT="1"/>
      <dgm:spPr/>
      <dgm:t>
        <a:bodyPr/>
        <a:lstStyle/>
        <a:p>
          <a:r>
            <a:rPr lang="tr-TR" sz="3600" dirty="0" smtClean="0"/>
            <a:t>A- Geleneksel Teoriler</a:t>
          </a:r>
          <a:endParaRPr lang="tr-TR" sz="3600" dirty="0"/>
        </a:p>
      </dgm:t>
    </dgm:pt>
    <dgm:pt modelId="{27BD103E-4811-46FE-AD4E-A55CC5266DF5}" type="parTrans" cxnId="{A8755298-C9B3-4F6D-B5FC-1916ED701000}">
      <dgm:prSet/>
      <dgm:spPr/>
      <dgm:t>
        <a:bodyPr/>
        <a:lstStyle/>
        <a:p>
          <a:endParaRPr lang="tr-TR"/>
        </a:p>
      </dgm:t>
    </dgm:pt>
    <dgm:pt modelId="{5733FF1D-2043-48C8-B573-0195DFB49BDB}" type="sibTrans" cxnId="{A8755298-C9B3-4F6D-B5FC-1916ED701000}">
      <dgm:prSet/>
      <dgm:spPr/>
      <dgm:t>
        <a:bodyPr/>
        <a:lstStyle/>
        <a:p>
          <a:endParaRPr lang="tr-TR"/>
        </a:p>
      </dgm:t>
    </dgm:pt>
    <dgm:pt modelId="{2F8B30CB-FFB2-44E4-AB6F-288E27DECF55}">
      <dgm:prSet phldrT="[Metin]"/>
      <dgm:spPr/>
      <dgm:t>
        <a:bodyPr/>
        <a:lstStyle/>
        <a:p>
          <a:r>
            <a:rPr lang="tr-TR" dirty="0" smtClean="0"/>
            <a:t>1-Şifreyi çözme teorisi</a:t>
          </a:r>
          <a:endParaRPr lang="tr-TR" dirty="0"/>
        </a:p>
      </dgm:t>
    </dgm:pt>
    <dgm:pt modelId="{93674A45-7208-4F57-8194-9539A662B059}" type="parTrans" cxnId="{963D5FC3-CF01-473A-A3AB-9CA2F7F1F057}">
      <dgm:prSet/>
      <dgm:spPr/>
      <dgm:t>
        <a:bodyPr/>
        <a:lstStyle/>
        <a:p>
          <a:endParaRPr lang="tr-TR"/>
        </a:p>
      </dgm:t>
    </dgm:pt>
    <dgm:pt modelId="{DAD2AED3-645D-432A-8159-6DF3266D217D}" type="sibTrans" cxnId="{963D5FC3-CF01-473A-A3AB-9CA2F7F1F057}">
      <dgm:prSet/>
      <dgm:spPr/>
      <dgm:t>
        <a:bodyPr/>
        <a:lstStyle/>
        <a:p>
          <a:endParaRPr lang="tr-TR"/>
        </a:p>
      </dgm:t>
    </dgm:pt>
    <dgm:pt modelId="{FE3D0E7B-16CA-4536-9F91-BC3CA71090C4}">
      <dgm:prSet phldrT="[Metin]"/>
      <dgm:spPr/>
      <dgm:t>
        <a:bodyPr/>
        <a:lstStyle/>
        <a:p>
          <a:r>
            <a:rPr lang="tr-TR" dirty="0" smtClean="0"/>
            <a:t>2-Görsel birleştirme teorisi</a:t>
          </a:r>
          <a:endParaRPr lang="tr-TR" dirty="0"/>
        </a:p>
      </dgm:t>
    </dgm:pt>
    <dgm:pt modelId="{183941A2-2A46-4914-A614-41CFF20C9251}" type="parTrans" cxnId="{D3A3E583-6843-444C-AF8E-AEE803544116}">
      <dgm:prSet/>
      <dgm:spPr/>
      <dgm:t>
        <a:bodyPr/>
        <a:lstStyle/>
        <a:p>
          <a:endParaRPr lang="tr-TR"/>
        </a:p>
      </dgm:t>
    </dgm:pt>
    <dgm:pt modelId="{1429F44C-441E-405A-B2DF-35ADAB91FB7A}" type="sibTrans" cxnId="{D3A3E583-6843-444C-AF8E-AEE803544116}">
      <dgm:prSet/>
      <dgm:spPr/>
      <dgm:t>
        <a:bodyPr/>
        <a:lstStyle/>
        <a:p>
          <a:endParaRPr lang="tr-TR"/>
        </a:p>
      </dgm:t>
    </dgm:pt>
    <dgm:pt modelId="{3EB7C123-9ED0-4B9B-85FB-A333DF5CD58C}">
      <dgm:prSet phldrT="[Metin]"/>
      <dgm:spPr/>
      <dgm:t>
        <a:bodyPr/>
        <a:lstStyle/>
        <a:p>
          <a:r>
            <a:rPr lang="tr-TR" dirty="0" smtClean="0"/>
            <a:t>3-Kelimeyi bütün algılama teorisi</a:t>
          </a:r>
          <a:endParaRPr lang="tr-TR" dirty="0"/>
        </a:p>
      </dgm:t>
    </dgm:pt>
    <dgm:pt modelId="{9DDE1D24-1FD6-4231-87C7-248A7A43DEE0}" type="parTrans" cxnId="{A34187A9-E413-4E00-B270-DE9F2615F882}">
      <dgm:prSet/>
      <dgm:spPr/>
      <dgm:t>
        <a:bodyPr/>
        <a:lstStyle/>
        <a:p>
          <a:endParaRPr lang="tr-TR"/>
        </a:p>
      </dgm:t>
    </dgm:pt>
    <dgm:pt modelId="{FEBAE03E-FE38-4118-B239-28283E33B1EF}" type="sibTrans" cxnId="{A34187A9-E413-4E00-B270-DE9F2615F882}">
      <dgm:prSet/>
      <dgm:spPr/>
      <dgm:t>
        <a:bodyPr/>
        <a:lstStyle/>
        <a:p>
          <a:endParaRPr lang="tr-TR"/>
        </a:p>
      </dgm:t>
    </dgm:pt>
    <dgm:pt modelId="{FA486B21-AAF2-4B85-B854-5994A53AAC0D}">
      <dgm:prSet phldrT="[Metin]"/>
      <dgm:spPr/>
      <dgm:t>
        <a:bodyPr/>
        <a:lstStyle/>
        <a:p>
          <a:r>
            <a:rPr lang="tr-TR" dirty="0" smtClean="0"/>
            <a:t>4-Tahmin etme teorisi</a:t>
          </a:r>
          <a:endParaRPr lang="tr-TR" dirty="0"/>
        </a:p>
      </dgm:t>
    </dgm:pt>
    <dgm:pt modelId="{0EE72216-9517-484D-A637-05C83B942A9A}" type="parTrans" cxnId="{D16790C9-31C5-4C2D-B52F-743FE43C2D88}">
      <dgm:prSet/>
      <dgm:spPr/>
      <dgm:t>
        <a:bodyPr/>
        <a:lstStyle/>
        <a:p>
          <a:endParaRPr lang="tr-TR"/>
        </a:p>
      </dgm:t>
    </dgm:pt>
    <dgm:pt modelId="{B92A2509-BD57-4396-969D-44012A2B473E}" type="sibTrans" cxnId="{D16790C9-31C5-4C2D-B52F-743FE43C2D88}">
      <dgm:prSet/>
      <dgm:spPr/>
      <dgm:t>
        <a:bodyPr/>
        <a:lstStyle/>
        <a:p>
          <a:endParaRPr lang="tr-TR"/>
        </a:p>
      </dgm:t>
    </dgm:pt>
    <dgm:pt modelId="{446FAB3B-54E6-42C4-A079-72C33241A9A0}" type="pres">
      <dgm:prSet presAssocID="{E60D7155-05D7-45E0-998F-5D72A2186F68}" presName="Name0" presStyleCnt="0">
        <dgm:presLayoutVars>
          <dgm:chPref val="1"/>
          <dgm:dir/>
          <dgm:animOne val="branch"/>
          <dgm:animLvl val="lvl"/>
          <dgm:resizeHandles/>
        </dgm:presLayoutVars>
      </dgm:prSet>
      <dgm:spPr/>
      <dgm:t>
        <a:bodyPr/>
        <a:lstStyle/>
        <a:p>
          <a:endParaRPr lang="tr-TR"/>
        </a:p>
      </dgm:t>
    </dgm:pt>
    <dgm:pt modelId="{8AC48AD6-A129-4C72-A28A-2814827FC261}" type="pres">
      <dgm:prSet presAssocID="{A8F28E83-0D62-456A-8CB1-07A5A963519B}" presName="vertOne" presStyleCnt="0"/>
      <dgm:spPr/>
    </dgm:pt>
    <dgm:pt modelId="{CDF2C665-0B68-4055-9980-C22106CF5E5F}" type="pres">
      <dgm:prSet presAssocID="{A8F28E83-0D62-456A-8CB1-07A5A963519B}" presName="txOne" presStyleLbl="node0" presStyleIdx="0" presStyleCnt="1">
        <dgm:presLayoutVars>
          <dgm:chPref val="3"/>
        </dgm:presLayoutVars>
      </dgm:prSet>
      <dgm:spPr/>
      <dgm:t>
        <a:bodyPr/>
        <a:lstStyle/>
        <a:p>
          <a:endParaRPr lang="tr-TR"/>
        </a:p>
      </dgm:t>
    </dgm:pt>
    <dgm:pt modelId="{54982FB8-293A-41B9-A8E7-C52E84819735}" type="pres">
      <dgm:prSet presAssocID="{A8F28E83-0D62-456A-8CB1-07A5A963519B}" presName="parTransOne" presStyleCnt="0"/>
      <dgm:spPr/>
    </dgm:pt>
    <dgm:pt modelId="{24CE17D1-59C4-491F-B681-ACD276D645BA}" type="pres">
      <dgm:prSet presAssocID="{A8F28E83-0D62-456A-8CB1-07A5A963519B}" presName="horzOne" presStyleCnt="0"/>
      <dgm:spPr/>
    </dgm:pt>
    <dgm:pt modelId="{242D78AC-D820-4C89-A52E-8B93111787B3}" type="pres">
      <dgm:prSet presAssocID="{2F8B30CB-FFB2-44E4-AB6F-288E27DECF55}" presName="vertTwo" presStyleCnt="0"/>
      <dgm:spPr/>
    </dgm:pt>
    <dgm:pt modelId="{5051D7DD-14F4-4C84-B996-C8DFCAB4964A}" type="pres">
      <dgm:prSet presAssocID="{2F8B30CB-FFB2-44E4-AB6F-288E27DECF55}" presName="txTwo" presStyleLbl="node2" presStyleIdx="0" presStyleCnt="4">
        <dgm:presLayoutVars>
          <dgm:chPref val="3"/>
        </dgm:presLayoutVars>
      </dgm:prSet>
      <dgm:spPr/>
      <dgm:t>
        <a:bodyPr/>
        <a:lstStyle/>
        <a:p>
          <a:endParaRPr lang="tr-TR"/>
        </a:p>
      </dgm:t>
    </dgm:pt>
    <dgm:pt modelId="{1AD568F7-191E-449D-9493-9C4F4AB9F4A4}" type="pres">
      <dgm:prSet presAssocID="{2F8B30CB-FFB2-44E4-AB6F-288E27DECF55}" presName="horzTwo" presStyleCnt="0"/>
      <dgm:spPr/>
    </dgm:pt>
    <dgm:pt modelId="{70D477C3-653F-42CC-A210-5CA686473C32}" type="pres">
      <dgm:prSet presAssocID="{DAD2AED3-645D-432A-8159-6DF3266D217D}" presName="sibSpaceTwo" presStyleCnt="0"/>
      <dgm:spPr/>
    </dgm:pt>
    <dgm:pt modelId="{C005C38B-EBB1-4437-814B-EC1BBE3988E8}" type="pres">
      <dgm:prSet presAssocID="{FE3D0E7B-16CA-4536-9F91-BC3CA71090C4}" presName="vertTwo" presStyleCnt="0"/>
      <dgm:spPr/>
    </dgm:pt>
    <dgm:pt modelId="{D54CA956-B925-4D07-BD23-B0CD8D2F775A}" type="pres">
      <dgm:prSet presAssocID="{FE3D0E7B-16CA-4536-9F91-BC3CA71090C4}" presName="txTwo" presStyleLbl="node2" presStyleIdx="1" presStyleCnt="4">
        <dgm:presLayoutVars>
          <dgm:chPref val="3"/>
        </dgm:presLayoutVars>
      </dgm:prSet>
      <dgm:spPr/>
      <dgm:t>
        <a:bodyPr/>
        <a:lstStyle/>
        <a:p>
          <a:endParaRPr lang="tr-TR"/>
        </a:p>
      </dgm:t>
    </dgm:pt>
    <dgm:pt modelId="{84B7C6DF-6186-49FE-96B8-1370939C655E}" type="pres">
      <dgm:prSet presAssocID="{FE3D0E7B-16CA-4536-9F91-BC3CA71090C4}" presName="horzTwo" presStyleCnt="0"/>
      <dgm:spPr/>
    </dgm:pt>
    <dgm:pt modelId="{6A51A323-5156-41A9-8DFE-194C9511809A}" type="pres">
      <dgm:prSet presAssocID="{1429F44C-441E-405A-B2DF-35ADAB91FB7A}" presName="sibSpaceTwo" presStyleCnt="0"/>
      <dgm:spPr/>
    </dgm:pt>
    <dgm:pt modelId="{033DC176-BD08-4800-837C-26EB77B68696}" type="pres">
      <dgm:prSet presAssocID="{3EB7C123-9ED0-4B9B-85FB-A333DF5CD58C}" presName="vertTwo" presStyleCnt="0"/>
      <dgm:spPr/>
    </dgm:pt>
    <dgm:pt modelId="{A53F0596-CA18-4E0D-9B83-B61E89FF7DA7}" type="pres">
      <dgm:prSet presAssocID="{3EB7C123-9ED0-4B9B-85FB-A333DF5CD58C}" presName="txTwo" presStyleLbl="node2" presStyleIdx="2" presStyleCnt="4">
        <dgm:presLayoutVars>
          <dgm:chPref val="3"/>
        </dgm:presLayoutVars>
      </dgm:prSet>
      <dgm:spPr/>
      <dgm:t>
        <a:bodyPr/>
        <a:lstStyle/>
        <a:p>
          <a:endParaRPr lang="tr-TR"/>
        </a:p>
      </dgm:t>
    </dgm:pt>
    <dgm:pt modelId="{5B559FAE-5160-4605-B949-07F03D345BD2}" type="pres">
      <dgm:prSet presAssocID="{3EB7C123-9ED0-4B9B-85FB-A333DF5CD58C}" presName="horzTwo" presStyleCnt="0"/>
      <dgm:spPr/>
    </dgm:pt>
    <dgm:pt modelId="{DB9472D6-3DE2-4502-86AA-29F1AA81612A}" type="pres">
      <dgm:prSet presAssocID="{FEBAE03E-FE38-4118-B239-28283E33B1EF}" presName="sibSpaceTwo" presStyleCnt="0"/>
      <dgm:spPr/>
    </dgm:pt>
    <dgm:pt modelId="{05A1F7B1-B349-4F3D-B917-9557CFAC4CE1}" type="pres">
      <dgm:prSet presAssocID="{FA486B21-AAF2-4B85-B854-5994A53AAC0D}" presName="vertTwo" presStyleCnt="0"/>
      <dgm:spPr/>
    </dgm:pt>
    <dgm:pt modelId="{88DEDAD0-8272-4358-8985-CA23E76D7826}" type="pres">
      <dgm:prSet presAssocID="{FA486B21-AAF2-4B85-B854-5994A53AAC0D}" presName="txTwo" presStyleLbl="node2" presStyleIdx="3" presStyleCnt="4">
        <dgm:presLayoutVars>
          <dgm:chPref val="3"/>
        </dgm:presLayoutVars>
      </dgm:prSet>
      <dgm:spPr/>
      <dgm:t>
        <a:bodyPr/>
        <a:lstStyle/>
        <a:p>
          <a:endParaRPr lang="tr-TR"/>
        </a:p>
      </dgm:t>
    </dgm:pt>
    <dgm:pt modelId="{B3A1A33F-8639-4681-AF0F-7A3601289441}" type="pres">
      <dgm:prSet presAssocID="{FA486B21-AAF2-4B85-B854-5994A53AAC0D}" presName="horzTwo" presStyleCnt="0"/>
      <dgm:spPr/>
    </dgm:pt>
  </dgm:ptLst>
  <dgm:cxnLst>
    <dgm:cxn modelId="{9CABA425-75A7-4E02-8A09-C1E839C79BF9}" type="presOf" srcId="{FE3D0E7B-16CA-4536-9F91-BC3CA71090C4}" destId="{D54CA956-B925-4D07-BD23-B0CD8D2F775A}" srcOrd="0" destOrd="0" presId="urn:microsoft.com/office/officeart/2005/8/layout/hierarchy4"/>
    <dgm:cxn modelId="{AB3541AF-28CC-4931-8CBA-B1E472B35CB2}" type="presOf" srcId="{E60D7155-05D7-45E0-998F-5D72A2186F68}" destId="{446FAB3B-54E6-42C4-A079-72C33241A9A0}" srcOrd="0" destOrd="0" presId="urn:microsoft.com/office/officeart/2005/8/layout/hierarchy4"/>
    <dgm:cxn modelId="{92513767-87EF-4619-947B-FD722F858C47}" type="presOf" srcId="{FA486B21-AAF2-4B85-B854-5994A53AAC0D}" destId="{88DEDAD0-8272-4358-8985-CA23E76D7826}" srcOrd="0" destOrd="0" presId="urn:microsoft.com/office/officeart/2005/8/layout/hierarchy4"/>
    <dgm:cxn modelId="{D3A3E583-6843-444C-AF8E-AEE803544116}" srcId="{A8F28E83-0D62-456A-8CB1-07A5A963519B}" destId="{FE3D0E7B-16CA-4536-9F91-BC3CA71090C4}" srcOrd="1" destOrd="0" parTransId="{183941A2-2A46-4914-A614-41CFF20C9251}" sibTransId="{1429F44C-441E-405A-B2DF-35ADAB91FB7A}"/>
    <dgm:cxn modelId="{A8755298-C9B3-4F6D-B5FC-1916ED701000}" srcId="{E60D7155-05D7-45E0-998F-5D72A2186F68}" destId="{A8F28E83-0D62-456A-8CB1-07A5A963519B}" srcOrd="0" destOrd="0" parTransId="{27BD103E-4811-46FE-AD4E-A55CC5266DF5}" sibTransId="{5733FF1D-2043-48C8-B573-0195DFB49BDB}"/>
    <dgm:cxn modelId="{A34187A9-E413-4E00-B270-DE9F2615F882}" srcId="{A8F28E83-0D62-456A-8CB1-07A5A963519B}" destId="{3EB7C123-9ED0-4B9B-85FB-A333DF5CD58C}" srcOrd="2" destOrd="0" parTransId="{9DDE1D24-1FD6-4231-87C7-248A7A43DEE0}" sibTransId="{FEBAE03E-FE38-4118-B239-28283E33B1EF}"/>
    <dgm:cxn modelId="{504D1355-846E-49F5-8D7A-C69920D2EE2A}" type="presOf" srcId="{2F8B30CB-FFB2-44E4-AB6F-288E27DECF55}" destId="{5051D7DD-14F4-4C84-B996-C8DFCAB4964A}" srcOrd="0" destOrd="0" presId="urn:microsoft.com/office/officeart/2005/8/layout/hierarchy4"/>
    <dgm:cxn modelId="{7B8B4269-2B0E-43A2-B261-E14B49FF30B3}" type="presOf" srcId="{A8F28E83-0D62-456A-8CB1-07A5A963519B}" destId="{CDF2C665-0B68-4055-9980-C22106CF5E5F}" srcOrd="0" destOrd="0" presId="urn:microsoft.com/office/officeart/2005/8/layout/hierarchy4"/>
    <dgm:cxn modelId="{D16790C9-31C5-4C2D-B52F-743FE43C2D88}" srcId="{A8F28E83-0D62-456A-8CB1-07A5A963519B}" destId="{FA486B21-AAF2-4B85-B854-5994A53AAC0D}" srcOrd="3" destOrd="0" parTransId="{0EE72216-9517-484D-A637-05C83B942A9A}" sibTransId="{B92A2509-BD57-4396-969D-44012A2B473E}"/>
    <dgm:cxn modelId="{E580D8E9-6B6B-429B-B417-0E41BEB27E98}" type="presOf" srcId="{3EB7C123-9ED0-4B9B-85FB-A333DF5CD58C}" destId="{A53F0596-CA18-4E0D-9B83-B61E89FF7DA7}" srcOrd="0" destOrd="0" presId="urn:microsoft.com/office/officeart/2005/8/layout/hierarchy4"/>
    <dgm:cxn modelId="{963D5FC3-CF01-473A-A3AB-9CA2F7F1F057}" srcId="{A8F28E83-0D62-456A-8CB1-07A5A963519B}" destId="{2F8B30CB-FFB2-44E4-AB6F-288E27DECF55}" srcOrd="0" destOrd="0" parTransId="{93674A45-7208-4F57-8194-9539A662B059}" sibTransId="{DAD2AED3-645D-432A-8159-6DF3266D217D}"/>
    <dgm:cxn modelId="{82682033-290C-43AB-9386-BDF9095A397A}" type="presParOf" srcId="{446FAB3B-54E6-42C4-A079-72C33241A9A0}" destId="{8AC48AD6-A129-4C72-A28A-2814827FC261}" srcOrd="0" destOrd="0" presId="urn:microsoft.com/office/officeart/2005/8/layout/hierarchy4"/>
    <dgm:cxn modelId="{1D4F71E5-B0B4-4BA0-8660-6EDF606E3450}" type="presParOf" srcId="{8AC48AD6-A129-4C72-A28A-2814827FC261}" destId="{CDF2C665-0B68-4055-9980-C22106CF5E5F}" srcOrd="0" destOrd="0" presId="urn:microsoft.com/office/officeart/2005/8/layout/hierarchy4"/>
    <dgm:cxn modelId="{FDB1905E-C21C-4BE3-85E5-49715CCDA1D6}" type="presParOf" srcId="{8AC48AD6-A129-4C72-A28A-2814827FC261}" destId="{54982FB8-293A-41B9-A8E7-C52E84819735}" srcOrd="1" destOrd="0" presId="urn:microsoft.com/office/officeart/2005/8/layout/hierarchy4"/>
    <dgm:cxn modelId="{9AE73763-E6BA-46D9-BC5B-652717B88286}" type="presParOf" srcId="{8AC48AD6-A129-4C72-A28A-2814827FC261}" destId="{24CE17D1-59C4-491F-B681-ACD276D645BA}" srcOrd="2" destOrd="0" presId="urn:microsoft.com/office/officeart/2005/8/layout/hierarchy4"/>
    <dgm:cxn modelId="{D530BABF-4D2B-4256-BB9F-1F83BA7A6D81}" type="presParOf" srcId="{24CE17D1-59C4-491F-B681-ACD276D645BA}" destId="{242D78AC-D820-4C89-A52E-8B93111787B3}" srcOrd="0" destOrd="0" presId="urn:microsoft.com/office/officeart/2005/8/layout/hierarchy4"/>
    <dgm:cxn modelId="{8F842217-D086-431B-9BFB-53FF9087D79F}" type="presParOf" srcId="{242D78AC-D820-4C89-A52E-8B93111787B3}" destId="{5051D7DD-14F4-4C84-B996-C8DFCAB4964A}" srcOrd="0" destOrd="0" presId="urn:microsoft.com/office/officeart/2005/8/layout/hierarchy4"/>
    <dgm:cxn modelId="{D0B7504D-B4D2-435F-8E7B-DCFD8F74AC71}" type="presParOf" srcId="{242D78AC-D820-4C89-A52E-8B93111787B3}" destId="{1AD568F7-191E-449D-9493-9C4F4AB9F4A4}" srcOrd="1" destOrd="0" presId="urn:microsoft.com/office/officeart/2005/8/layout/hierarchy4"/>
    <dgm:cxn modelId="{42B2B0D8-930E-4113-9093-82B0ECC655AB}" type="presParOf" srcId="{24CE17D1-59C4-491F-B681-ACD276D645BA}" destId="{70D477C3-653F-42CC-A210-5CA686473C32}" srcOrd="1" destOrd="0" presId="urn:microsoft.com/office/officeart/2005/8/layout/hierarchy4"/>
    <dgm:cxn modelId="{CD679B79-925D-448A-864B-A45D4E010769}" type="presParOf" srcId="{24CE17D1-59C4-491F-B681-ACD276D645BA}" destId="{C005C38B-EBB1-4437-814B-EC1BBE3988E8}" srcOrd="2" destOrd="0" presId="urn:microsoft.com/office/officeart/2005/8/layout/hierarchy4"/>
    <dgm:cxn modelId="{3B3E1F22-085D-4C33-B173-05F829092104}" type="presParOf" srcId="{C005C38B-EBB1-4437-814B-EC1BBE3988E8}" destId="{D54CA956-B925-4D07-BD23-B0CD8D2F775A}" srcOrd="0" destOrd="0" presId="urn:microsoft.com/office/officeart/2005/8/layout/hierarchy4"/>
    <dgm:cxn modelId="{035EE65C-F5AC-4C44-B8AD-1DE925B64295}" type="presParOf" srcId="{C005C38B-EBB1-4437-814B-EC1BBE3988E8}" destId="{84B7C6DF-6186-49FE-96B8-1370939C655E}" srcOrd="1" destOrd="0" presId="urn:microsoft.com/office/officeart/2005/8/layout/hierarchy4"/>
    <dgm:cxn modelId="{CB95FAFB-6B51-4D56-AD23-C194ED73222A}" type="presParOf" srcId="{24CE17D1-59C4-491F-B681-ACD276D645BA}" destId="{6A51A323-5156-41A9-8DFE-194C9511809A}" srcOrd="3" destOrd="0" presId="urn:microsoft.com/office/officeart/2005/8/layout/hierarchy4"/>
    <dgm:cxn modelId="{553EA5E8-E1F5-408A-9F92-38623FD26635}" type="presParOf" srcId="{24CE17D1-59C4-491F-B681-ACD276D645BA}" destId="{033DC176-BD08-4800-837C-26EB77B68696}" srcOrd="4" destOrd="0" presId="urn:microsoft.com/office/officeart/2005/8/layout/hierarchy4"/>
    <dgm:cxn modelId="{03320784-0573-4CCC-B3A1-9C5E74868FBF}" type="presParOf" srcId="{033DC176-BD08-4800-837C-26EB77B68696}" destId="{A53F0596-CA18-4E0D-9B83-B61E89FF7DA7}" srcOrd="0" destOrd="0" presId="urn:microsoft.com/office/officeart/2005/8/layout/hierarchy4"/>
    <dgm:cxn modelId="{98CAA877-B809-4D10-8343-34BA66375218}" type="presParOf" srcId="{033DC176-BD08-4800-837C-26EB77B68696}" destId="{5B559FAE-5160-4605-B949-07F03D345BD2}" srcOrd="1" destOrd="0" presId="urn:microsoft.com/office/officeart/2005/8/layout/hierarchy4"/>
    <dgm:cxn modelId="{FD3A2E5B-FA2A-43F9-9621-A10204EF95EF}" type="presParOf" srcId="{24CE17D1-59C4-491F-B681-ACD276D645BA}" destId="{DB9472D6-3DE2-4502-86AA-29F1AA81612A}" srcOrd="5" destOrd="0" presId="urn:microsoft.com/office/officeart/2005/8/layout/hierarchy4"/>
    <dgm:cxn modelId="{ECEF99A5-83FD-4D12-B054-F9AB502293C1}" type="presParOf" srcId="{24CE17D1-59C4-491F-B681-ACD276D645BA}" destId="{05A1F7B1-B349-4F3D-B917-9557CFAC4CE1}" srcOrd="6" destOrd="0" presId="urn:microsoft.com/office/officeart/2005/8/layout/hierarchy4"/>
    <dgm:cxn modelId="{5B75E569-6774-4C6A-BF07-DB85AEE24140}" type="presParOf" srcId="{05A1F7B1-B349-4F3D-B917-9557CFAC4CE1}" destId="{88DEDAD0-8272-4358-8985-CA23E76D7826}" srcOrd="0" destOrd="0" presId="urn:microsoft.com/office/officeart/2005/8/layout/hierarchy4"/>
    <dgm:cxn modelId="{9AD746DF-2FC6-4E4D-B94C-2CBFD2777FBD}" type="presParOf" srcId="{05A1F7B1-B349-4F3D-B917-9557CFAC4CE1}" destId="{B3A1A33F-8639-4681-AF0F-7A360128944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0D7155-05D7-45E0-998F-5D72A2186F68}" type="doc">
      <dgm:prSet loTypeId="urn:microsoft.com/office/officeart/2005/8/layout/hierarchy4" loCatId="hierarchy" qsTypeId="urn:microsoft.com/office/officeart/2005/8/quickstyle/3d3" qsCatId="3D" csTypeId="urn:microsoft.com/office/officeart/2005/8/colors/accent1_2" csCatId="accent1" phldr="1"/>
      <dgm:spPr/>
      <dgm:t>
        <a:bodyPr/>
        <a:lstStyle/>
        <a:p>
          <a:endParaRPr lang="tr-TR"/>
        </a:p>
      </dgm:t>
    </dgm:pt>
    <dgm:pt modelId="{A8F28E83-0D62-456A-8CB1-07A5A963519B}">
      <dgm:prSet phldrT="[Metin]" custT="1"/>
      <dgm:spPr/>
      <dgm:t>
        <a:bodyPr/>
        <a:lstStyle/>
        <a:p>
          <a:r>
            <a:rPr lang="tr-TR" sz="3600" dirty="0" smtClean="0"/>
            <a:t>B- Yapılandırıcı Modeller</a:t>
          </a:r>
          <a:endParaRPr lang="tr-TR" sz="3600" dirty="0"/>
        </a:p>
      </dgm:t>
    </dgm:pt>
    <dgm:pt modelId="{27BD103E-4811-46FE-AD4E-A55CC5266DF5}" type="parTrans" cxnId="{A8755298-C9B3-4F6D-B5FC-1916ED701000}">
      <dgm:prSet/>
      <dgm:spPr/>
      <dgm:t>
        <a:bodyPr/>
        <a:lstStyle/>
        <a:p>
          <a:endParaRPr lang="tr-TR"/>
        </a:p>
      </dgm:t>
    </dgm:pt>
    <dgm:pt modelId="{5733FF1D-2043-48C8-B573-0195DFB49BDB}" type="sibTrans" cxnId="{A8755298-C9B3-4F6D-B5FC-1916ED701000}">
      <dgm:prSet/>
      <dgm:spPr/>
      <dgm:t>
        <a:bodyPr/>
        <a:lstStyle/>
        <a:p>
          <a:endParaRPr lang="tr-TR"/>
        </a:p>
      </dgm:t>
    </dgm:pt>
    <dgm:pt modelId="{2F8B30CB-FFB2-44E4-AB6F-288E27DECF55}">
      <dgm:prSet phldrT="[Metin]"/>
      <dgm:spPr/>
      <dgm:t>
        <a:bodyPr/>
        <a:lstStyle/>
        <a:p>
          <a:r>
            <a:rPr lang="tr-TR" dirty="0" smtClean="0"/>
            <a:t>1-İkili Yol Modeli</a:t>
          </a:r>
          <a:endParaRPr lang="tr-TR" dirty="0"/>
        </a:p>
      </dgm:t>
    </dgm:pt>
    <dgm:pt modelId="{93674A45-7208-4F57-8194-9539A662B059}" type="parTrans" cxnId="{963D5FC3-CF01-473A-A3AB-9CA2F7F1F057}">
      <dgm:prSet/>
      <dgm:spPr/>
      <dgm:t>
        <a:bodyPr/>
        <a:lstStyle/>
        <a:p>
          <a:endParaRPr lang="tr-TR"/>
        </a:p>
      </dgm:t>
    </dgm:pt>
    <dgm:pt modelId="{DAD2AED3-645D-432A-8159-6DF3266D217D}" type="sibTrans" cxnId="{963D5FC3-CF01-473A-A3AB-9CA2F7F1F057}">
      <dgm:prSet/>
      <dgm:spPr/>
      <dgm:t>
        <a:bodyPr/>
        <a:lstStyle/>
        <a:p>
          <a:endParaRPr lang="tr-TR"/>
        </a:p>
      </dgm:t>
    </dgm:pt>
    <dgm:pt modelId="{FE3D0E7B-16CA-4536-9F91-BC3CA71090C4}">
      <dgm:prSet phldrT="[Metin]"/>
      <dgm:spPr/>
      <dgm:t>
        <a:bodyPr/>
        <a:lstStyle/>
        <a:p>
          <a:r>
            <a:rPr lang="tr-TR" dirty="0" smtClean="0"/>
            <a:t>2- Okumanın Zihinsel Görünümü</a:t>
          </a:r>
          <a:endParaRPr lang="tr-TR" dirty="0"/>
        </a:p>
      </dgm:t>
    </dgm:pt>
    <dgm:pt modelId="{183941A2-2A46-4914-A614-41CFF20C9251}" type="parTrans" cxnId="{D3A3E583-6843-444C-AF8E-AEE803544116}">
      <dgm:prSet/>
      <dgm:spPr/>
      <dgm:t>
        <a:bodyPr/>
        <a:lstStyle/>
        <a:p>
          <a:endParaRPr lang="tr-TR"/>
        </a:p>
      </dgm:t>
    </dgm:pt>
    <dgm:pt modelId="{1429F44C-441E-405A-B2DF-35ADAB91FB7A}" type="sibTrans" cxnId="{D3A3E583-6843-444C-AF8E-AEE803544116}">
      <dgm:prSet/>
      <dgm:spPr/>
      <dgm:t>
        <a:bodyPr/>
        <a:lstStyle/>
        <a:p>
          <a:endParaRPr lang="tr-TR"/>
        </a:p>
      </dgm:t>
    </dgm:pt>
    <dgm:pt modelId="{446FAB3B-54E6-42C4-A079-72C33241A9A0}" type="pres">
      <dgm:prSet presAssocID="{E60D7155-05D7-45E0-998F-5D72A2186F68}" presName="Name0" presStyleCnt="0">
        <dgm:presLayoutVars>
          <dgm:chPref val="1"/>
          <dgm:dir/>
          <dgm:animOne val="branch"/>
          <dgm:animLvl val="lvl"/>
          <dgm:resizeHandles/>
        </dgm:presLayoutVars>
      </dgm:prSet>
      <dgm:spPr/>
      <dgm:t>
        <a:bodyPr/>
        <a:lstStyle/>
        <a:p>
          <a:endParaRPr lang="tr-TR"/>
        </a:p>
      </dgm:t>
    </dgm:pt>
    <dgm:pt modelId="{8AC48AD6-A129-4C72-A28A-2814827FC261}" type="pres">
      <dgm:prSet presAssocID="{A8F28E83-0D62-456A-8CB1-07A5A963519B}" presName="vertOne" presStyleCnt="0"/>
      <dgm:spPr/>
    </dgm:pt>
    <dgm:pt modelId="{CDF2C665-0B68-4055-9980-C22106CF5E5F}" type="pres">
      <dgm:prSet presAssocID="{A8F28E83-0D62-456A-8CB1-07A5A963519B}" presName="txOne" presStyleLbl="node0" presStyleIdx="0" presStyleCnt="1">
        <dgm:presLayoutVars>
          <dgm:chPref val="3"/>
        </dgm:presLayoutVars>
      </dgm:prSet>
      <dgm:spPr/>
      <dgm:t>
        <a:bodyPr/>
        <a:lstStyle/>
        <a:p>
          <a:endParaRPr lang="tr-TR"/>
        </a:p>
      </dgm:t>
    </dgm:pt>
    <dgm:pt modelId="{54982FB8-293A-41B9-A8E7-C52E84819735}" type="pres">
      <dgm:prSet presAssocID="{A8F28E83-0D62-456A-8CB1-07A5A963519B}" presName="parTransOne" presStyleCnt="0"/>
      <dgm:spPr/>
    </dgm:pt>
    <dgm:pt modelId="{24CE17D1-59C4-491F-B681-ACD276D645BA}" type="pres">
      <dgm:prSet presAssocID="{A8F28E83-0D62-456A-8CB1-07A5A963519B}" presName="horzOne" presStyleCnt="0"/>
      <dgm:spPr/>
    </dgm:pt>
    <dgm:pt modelId="{242D78AC-D820-4C89-A52E-8B93111787B3}" type="pres">
      <dgm:prSet presAssocID="{2F8B30CB-FFB2-44E4-AB6F-288E27DECF55}" presName="vertTwo" presStyleCnt="0"/>
      <dgm:spPr/>
    </dgm:pt>
    <dgm:pt modelId="{5051D7DD-14F4-4C84-B996-C8DFCAB4964A}" type="pres">
      <dgm:prSet presAssocID="{2F8B30CB-FFB2-44E4-AB6F-288E27DECF55}" presName="txTwo" presStyleLbl="node2" presStyleIdx="0" presStyleCnt="2">
        <dgm:presLayoutVars>
          <dgm:chPref val="3"/>
        </dgm:presLayoutVars>
      </dgm:prSet>
      <dgm:spPr/>
      <dgm:t>
        <a:bodyPr/>
        <a:lstStyle/>
        <a:p>
          <a:endParaRPr lang="tr-TR"/>
        </a:p>
      </dgm:t>
    </dgm:pt>
    <dgm:pt modelId="{1AD568F7-191E-449D-9493-9C4F4AB9F4A4}" type="pres">
      <dgm:prSet presAssocID="{2F8B30CB-FFB2-44E4-AB6F-288E27DECF55}" presName="horzTwo" presStyleCnt="0"/>
      <dgm:spPr/>
    </dgm:pt>
    <dgm:pt modelId="{70D477C3-653F-42CC-A210-5CA686473C32}" type="pres">
      <dgm:prSet presAssocID="{DAD2AED3-645D-432A-8159-6DF3266D217D}" presName="sibSpaceTwo" presStyleCnt="0"/>
      <dgm:spPr/>
    </dgm:pt>
    <dgm:pt modelId="{C005C38B-EBB1-4437-814B-EC1BBE3988E8}" type="pres">
      <dgm:prSet presAssocID="{FE3D0E7B-16CA-4536-9F91-BC3CA71090C4}" presName="vertTwo" presStyleCnt="0"/>
      <dgm:spPr/>
    </dgm:pt>
    <dgm:pt modelId="{D54CA956-B925-4D07-BD23-B0CD8D2F775A}" type="pres">
      <dgm:prSet presAssocID="{FE3D0E7B-16CA-4536-9F91-BC3CA71090C4}" presName="txTwo" presStyleLbl="node2" presStyleIdx="1" presStyleCnt="2" custScaleX="92112">
        <dgm:presLayoutVars>
          <dgm:chPref val="3"/>
        </dgm:presLayoutVars>
      </dgm:prSet>
      <dgm:spPr/>
      <dgm:t>
        <a:bodyPr/>
        <a:lstStyle/>
        <a:p>
          <a:endParaRPr lang="tr-TR"/>
        </a:p>
      </dgm:t>
    </dgm:pt>
    <dgm:pt modelId="{84B7C6DF-6186-49FE-96B8-1370939C655E}" type="pres">
      <dgm:prSet presAssocID="{FE3D0E7B-16CA-4536-9F91-BC3CA71090C4}" presName="horzTwo" presStyleCnt="0"/>
      <dgm:spPr/>
    </dgm:pt>
  </dgm:ptLst>
  <dgm:cxnLst>
    <dgm:cxn modelId="{9CABA425-75A7-4E02-8A09-C1E839C79BF9}" type="presOf" srcId="{FE3D0E7B-16CA-4536-9F91-BC3CA71090C4}" destId="{D54CA956-B925-4D07-BD23-B0CD8D2F775A}" srcOrd="0" destOrd="0" presId="urn:microsoft.com/office/officeart/2005/8/layout/hierarchy4"/>
    <dgm:cxn modelId="{D3A3E583-6843-444C-AF8E-AEE803544116}" srcId="{A8F28E83-0D62-456A-8CB1-07A5A963519B}" destId="{FE3D0E7B-16CA-4536-9F91-BC3CA71090C4}" srcOrd="1" destOrd="0" parTransId="{183941A2-2A46-4914-A614-41CFF20C9251}" sibTransId="{1429F44C-441E-405A-B2DF-35ADAB91FB7A}"/>
    <dgm:cxn modelId="{504D1355-846E-49F5-8D7A-C69920D2EE2A}" type="presOf" srcId="{2F8B30CB-FFB2-44E4-AB6F-288E27DECF55}" destId="{5051D7DD-14F4-4C84-B996-C8DFCAB4964A}" srcOrd="0" destOrd="0" presId="urn:microsoft.com/office/officeart/2005/8/layout/hierarchy4"/>
    <dgm:cxn modelId="{963D5FC3-CF01-473A-A3AB-9CA2F7F1F057}" srcId="{A8F28E83-0D62-456A-8CB1-07A5A963519B}" destId="{2F8B30CB-FFB2-44E4-AB6F-288E27DECF55}" srcOrd="0" destOrd="0" parTransId="{93674A45-7208-4F57-8194-9539A662B059}" sibTransId="{DAD2AED3-645D-432A-8159-6DF3266D217D}"/>
    <dgm:cxn modelId="{AB3541AF-28CC-4931-8CBA-B1E472B35CB2}" type="presOf" srcId="{E60D7155-05D7-45E0-998F-5D72A2186F68}" destId="{446FAB3B-54E6-42C4-A079-72C33241A9A0}" srcOrd="0" destOrd="0" presId="urn:microsoft.com/office/officeart/2005/8/layout/hierarchy4"/>
    <dgm:cxn modelId="{A8755298-C9B3-4F6D-B5FC-1916ED701000}" srcId="{E60D7155-05D7-45E0-998F-5D72A2186F68}" destId="{A8F28E83-0D62-456A-8CB1-07A5A963519B}" srcOrd="0" destOrd="0" parTransId="{27BD103E-4811-46FE-AD4E-A55CC5266DF5}" sibTransId="{5733FF1D-2043-48C8-B573-0195DFB49BDB}"/>
    <dgm:cxn modelId="{7B8B4269-2B0E-43A2-B261-E14B49FF30B3}" type="presOf" srcId="{A8F28E83-0D62-456A-8CB1-07A5A963519B}" destId="{CDF2C665-0B68-4055-9980-C22106CF5E5F}" srcOrd="0" destOrd="0" presId="urn:microsoft.com/office/officeart/2005/8/layout/hierarchy4"/>
    <dgm:cxn modelId="{82682033-290C-43AB-9386-BDF9095A397A}" type="presParOf" srcId="{446FAB3B-54E6-42C4-A079-72C33241A9A0}" destId="{8AC48AD6-A129-4C72-A28A-2814827FC261}" srcOrd="0" destOrd="0" presId="urn:microsoft.com/office/officeart/2005/8/layout/hierarchy4"/>
    <dgm:cxn modelId="{1D4F71E5-B0B4-4BA0-8660-6EDF606E3450}" type="presParOf" srcId="{8AC48AD6-A129-4C72-A28A-2814827FC261}" destId="{CDF2C665-0B68-4055-9980-C22106CF5E5F}" srcOrd="0" destOrd="0" presId="urn:microsoft.com/office/officeart/2005/8/layout/hierarchy4"/>
    <dgm:cxn modelId="{FDB1905E-C21C-4BE3-85E5-49715CCDA1D6}" type="presParOf" srcId="{8AC48AD6-A129-4C72-A28A-2814827FC261}" destId="{54982FB8-293A-41B9-A8E7-C52E84819735}" srcOrd="1" destOrd="0" presId="urn:microsoft.com/office/officeart/2005/8/layout/hierarchy4"/>
    <dgm:cxn modelId="{9AE73763-E6BA-46D9-BC5B-652717B88286}" type="presParOf" srcId="{8AC48AD6-A129-4C72-A28A-2814827FC261}" destId="{24CE17D1-59C4-491F-B681-ACD276D645BA}" srcOrd="2" destOrd="0" presId="urn:microsoft.com/office/officeart/2005/8/layout/hierarchy4"/>
    <dgm:cxn modelId="{D530BABF-4D2B-4256-BB9F-1F83BA7A6D81}" type="presParOf" srcId="{24CE17D1-59C4-491F-B681-ACD276D645BA}" destId="{242D78AC-D820-4C89-A52E-8B93111787B3}" srcOrd="0" destOrd="0" presId="urn:microsoft.com/office/officeart/2005/8/layout/hierarchy4"/>
    <dgm:cxn modelId="{8F842217-D086-431B-9BFB-53FF9087D79F}" type="presParOf" srcId="{242D78AC-D820-4C89-A52E-8B93111787B3}" destId="{5051D7DD-14F4-4C84-B996-C8DFCAB4964A}" srcOrd="0" destOrd="0" presId="urn:microsoft.com/office/officeart/2005/8/layout/hierarchy4"/>
    <dgm:cxn modelId="{D0B7504D-B4D2-435F-8E7B-DCFD8F74AC71}" type="presParOf" srcId="{242D78AC-D820-4C89-A52E-8B93111787B3}" destId="{1AD568F7-191E-449D-9493-9C4F4AB9F4A4}" srcOrd="1" destOrd="0" presId="urn:microsoft.com/office/officeart/2005/8/layout/hierarchy4"/>
    <dgm:cxn modelId="{42B2B0D8-930E-4113-9093-82B0ECC655AB}" type="presParOf" srcId="{24CE17D1-59C4-491F-B681-ACD276D645BA}" destId="{70D477C3-653F-42CC-A210-5CA686473C32}" srcOrd="1" destOrd="0" presId="urn:microsoft.com/office/officeart/2005/8/layout/hierarchy4"/>
    <dgm:cxn modelId="{CD679B79-925D-448A-864B-A45D4E010769}" type="presParOf" srcId="{24CE17D1-59C4-491F-B681-ACD276D645BA}" destId="{C005C38B-EBB1-4437-814B-EC1BBE3988E8}" srcOrd="2" destOrd="0" presId="urn:microsoft.com/office/officeart/2005/8/layout/hierarchy4"/>
    <dgm:cxn modelId="{3B3E1F22-085D-4C33-B173-05F829092104}" type="presParOf" srcId="{C005C38B-EBB1-4437-814B-EC1BBE3988E8}" destId="{D54CA956-B925-4D07-BD23-B0CD8D2F775A}" srcOrd="0" destOrd="0" presId="urn:microsoft.com/office/officeart/2005/8/layout/hierarchy4"/>
    <dgm:cxn modelId="{035EE65C-F5AC-4C44-B8AD-1DE925B64295}" type="presParOf" srcId="{C005C38B-EBB1-4437-814B-EC1BBE3988E8}" destId="{84B7C6DF-6186-49FE-96B8-1370939C65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6DCA1-B317-449E-8350-3699A6C732AD}">
      <dsp:nvSpPr>
        <dsp:cNvPr id="0" name=""/>
        <dsp:cNvSpPr/>
      </dsp:nvSpPr>
      <dsp:spPr>
        <a:xfrm>
          <a:off x="4860640" y="1700040"/>
          <a:ext cx="1635867" cy="778524"/>
        </a:xfrm>
        <a:custGeom>
          <a:avLst/>
          <a:gdLst/>
          <a:ahLst/>
          <a:cxnLst/>
          <a:rect l="0" t="0" r="0" b="0"/>
          <a:pathLst>
            <a:path>
              <a:moveTo>
                <a:pt x="0" y="0"/>
              </a:moveTo>
              <a:lnTo>
                <a:pt x="0" y="530541"/>
              </a:lnTo>
              <a:lnTo>
                <a:pt x="1635867" y="530541"/>
              </a:lnTo>
              <a:lnTo>
                <a:pt x="1635867" y="77852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BF812F-AD56-4847-BFB5-FA66EC12C774}">
      <dsp:nvSpPr>
        <dsp:cNvPr id="0" name=""/>
        <dsp:cNvSpPr/>
      </dsp:nvSpPr>
      <dsp:spPr>
        <a:xfrm>
          <a:off x="3224772" y="1700040"/>
          <a:ext cx="1635867" cy="778524"/>
        </a:xfrm>
        <a:custGeom>
          <a:avLst/>
          <a:gdLst/>
          <a:ahLst/>
          <a:cxnLst/>
          <a:rect l="0" t="0" r="0" b="0"/>
          <a:pathLst>
            <a:path>
              <a:moveTo>
                <a:pt x="1635867" y="0"/>
              </a:moveTo>
              <a:lnTo>
                <a:pt x="1635867" y="530541"/>
              </a:lnTo>
              <a:lnTo>
                <a:pt x="0" y="530541"/>
              </a:lnTo>
              <a:lnTo>
                <a:pt x="0" y="77852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BDDA32-7722-47D3-891F-22498F1F2BC0}">
      <dsp:nvSpPr>
        <dsp:cNvPr id="0" name=""/>
        <dsp:cNvSpPr/>
      </dsp:nvSpPr>
      <dsp:spPr>
        <a:xfrm>
          <a:off x="3522203" y="224"/>
          <a:ext cx="2676874" cy="1699815"/>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257A6566-5C58-481F-937F-816D59633F6A}">
      <dsp:nvSpPr>
        <dsp:cNvPr id="0" name=""/>
        <dsp:cNvSpPr/>
      </dsp:nvSpPr>
      <dsp:spPr>
        <a:xfrm>
          <a:off x="3819633" y="282783"/>
          <a:ext cx="2676874" cy="169981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Kelime Tanıma</a:t>
          </a:r>
          <a:endParaRPr lang="tr-TR" sz="3200" kern="1200" dirty="0"/>
        </a:p>
      </dsp:txBody>
      <dsp:txXfrm>
        <a:off x="3869419" y="332569"/>
        <a:ext cx="2577302" cy="1600243"/>
      </dsp:txXfrm>
    </dsp:sp>
    <dsp:sp modelId="{CA87BB2A-C530-4B7F-A8C4-6D9F123828B7}">
      <dsp:nvSpPr>
        <dsp:cNvPr id="0" name=""/>
        <dsp:cNvSpPr/>
      </dsp:nvSpPr>
      <dsp:spPr>
        <a:xfrm>
          <a:off x="1886335" y="2478564"/>
          <a:ext cx="2676874" cy="1699815"/>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D7C8AC65-6849-41FB-96F7-F49BFCC83ABF}">
      <dsp:nvSpPr>
        <dsp:cNvPr id="0" name=""/>
        <dsp:cNvSpPr/>
      </dsp:nvSpPr>
      <dsp:spPr>
        <a:xfrm>
          <a:off x="2183766" y="2761123"/>
          <a:ext cx="2676874" cy="169981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Sözlü Kelimeleri Tanıma</a:t>
          </a:r>
          <a:endParaRPr lang="tr-TR" sz="3200" kern="1200" dirty="0"/>
        </a:p>
      </dsp:txBody>
      <dsp:txXfrm>
        <a:off x="2233552" y="2810909"/>
        <a:ext cx="2577302" cy="1600243"/>
      </dsp:txXfrm>
    </dsp:sp>
    <dsp:sp modelId="{77A5E277-315C-4F3D-82C6-22E38D255CDC}">
      <dsp:nvSpPr>
        <dsp:cNvPr id="0" name=""/>
        <dsp:cNvSpPr/>
      </dsp:nvSpPr>
      <dsp:spPr>
        <a:xfrm>
          <a:off x="5158071" y="2478564"/>
          <a:ext cx="2676874" cy="1699815"/>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667FD033-E96A-4976-BA6D-943F3C249B3C}">
      <dsp:nvSpPr>
        <dsp:cNvPr id="0" name=""/>
        <dsp:cNvSpPr/>
      </dsp:nvSpPr>
      <dsp:spPr>
        <a:xfrm>
          <a:off x="5455501" y="2761123"/>
          <a:ext cx="2676874" cy="169981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Yazılı Kelimeleri Tanıma</a:t>
          </a:r>
          <a:endParaRPr lang="tr-TR" sz="3200" kern="1200" dirty="0"/>
        </a:p>
      </dsp:txBody>
      <dsp:txXfrm>
        <a:off x="5505287" y="2810909"/>
        <a:ext cx="2577302" cy="1600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2C665-0B68-4055-9980-C22106CF5E5F}">
      <dsp:nvSpPr>
        <dsp:cNvPr id="0" name=""/>
        <dsp:cNvSpPr/>
      </dsp:nvSpPr>
      <dsp:spPr>
        <a:xfrm>
          <a:off x="1211" y="394"/>
          <a:ext cx="7492885" cy="156412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A- Geleneksel Teoriler</a:t>
          </a:r>
          <a:endParaRPr lang="tr-TR" sz="3600" kern="1200" dirty="0"/>
        </a:p>
      </dsp:txBody>
      <dsp:txXfrm>
        <a:off x="47023" y="46206"/>
        <a:ext cx="7401261" cy="1472503"/>
      </dsp:txXfrm>
    </dsp:sp>
    <dsp:sp modelId="{5051D7DD-14F4-4C84-B996-C8DFCAB4964A}">
      <dsp:nvSpPr>
        <dsp:cNvPr id="0" name=""/>
        <dsp:cNvSpPr/>
      </dsp:nvSpPr>
      <dsp:spPr>
        <a:xfrm>
          <a:off x="1211" y="1761888"/>
          <a:ext cx="1762202" cy="156412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1-Şifreyi çözme teorisi</a:t>
          </a:r>
          <a:endParaRPr lang="tr-TR" sz="2300" kern="1200" dirty="0"/>
        </a:p>
      </dsp:txBody>
      <dsp:txXfrm>
        <a:off x="47023" y="1807700"/>
        <a:ext cx="1670578" cy="1472503"/>
      </dsp:txXfrm>
    </dsp:sp>
    <dsp:sp modelId="{D54CA956-B925-4D07-BD23-B0CD8D2F775A}">
      <dsp:nvSpPr>
        <dsp:cNvPr id="0" name=""/>
        <dsp:cNvSpPr/>
      </dsp:nvSpPr>
      <dsp:spPr>
        <a:xfrm>
          <a:off x="1911438" y="1761888"/>
          <a:ext cx="1762202" cy="156412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2-Görsel birleştirme teorisi</a:t>
          </a:r>
          <a:endParaRPr lang="tr-TR" sz="2300" kern="1200" dirty="0"/>
        </a:p>
      </dsp:txBody>
      <dsp:txXfrm>
        <a:off x="1957250" y="1807700"/>
        <a:ext cx="1670578" cy="1472503"/>
      </dsp:txXfrm>
    </dsp:sp>
    <dsp:sp modelId="{A53F0596-CA18-4E0D-9B83-B61E89FF7DA7}">
      <dsp:nvSpPr>
        <dsp:cNvPr id="0" name=""/>
        <dsp:cNvSpPr/>
      </dsp:nvSpPr>
      <dsp:spPr>
        <a:xfrm>
          <a:off x="3821666" y="1761888"/>
          <a:ext cx="1762202" cy="156412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3-Kelimeyi bütün algılama teorisi</a:t>
          </a:r>
          <a:endParaRPr lang="tr-TR" sz="2300" kern="1200" dirty="0"/>
        </a:p>
      </dsp:txBody>
      <dsp:txXfrm>
        <a:off x="3867478" y="1807700"/>
        <a:ext cx="1670578" cy="1472503"/>
      </dsp:txXfrm>
    </dsp:sp>
    <dsp:sp modelId="{88DEDAD0-8272-4358-8985-CA23E76D7826}">
      <dsp:nvSpPr>
        <dsp:cNvPr id="0" name=""/>
        <dsp:cNvSpPr/>
      </dsp:nvSpPr>
      <dsp:spPr>
        <a:xfrm>
          <a:off x="5731894" y="1761888"/>
          <a:ext cx="1762202" cy="156412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4-Tahmin etme teorisi</a:t>
          </a:r>
          <a:endParaRPr lang="tr-TR" sz="2300" kern="1200" dirty="0"/>
        </a:p>
      </dsp:txBody>
      <dsp:txXfrm>
        <a:off x="5777706" y="1807700"/>
        <a:ext cx="1670578" cy="1472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2C665-0B68-4055-9980-C22106CF5E5F}">
      <dsp:nvSpPr>
        <dsp:cNvPr id="0" name=""/>
        <dsp:cNvSpPr/>
      </dsp:nvSpPr>
      <dsp:spPr>
        <a:xfrm>
          <a:off x="1413" y="394"/>
          <a:ext cx="7492480" cy="156412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B- Yapılandırıcı Modeller</a:t>
          </a:r>
          <a:endParaRPr lang="tr-TR" sz="3600" kern="1200" dirty="0"/>
        </a:p>
      </dsp:txBody>
      <dsp:txXfrm>
        <a:off x="47225" y="46206"/>
        <a:ext cx="7400856" cy="1472503"/>
      </dsp:txXfrm>
    </dsp:sp>
    <dsp:sp modelId="{5051D7DD-14F4-4C84-B996-C8DFCAB4964A}">
      <dsp:nvSpPr>
        <dsp:cNvPr id="0" name=""/>
        <dsp:cNvSpPr/>
      </dsp:nvSpPr>
      <dsp:spPr>
        <a:xfrm>
          <a:off x="1413" y="1761888"/>
          <a:ext cx="3736674" cy="156412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t>1-İkili Yol Modeli</a:t>
          </a:r>
          <a:endParaRPr lang="tr-TR" sz="3100" kern="1200" dirty="0"/>
        </a:p>
      </dsp:txBody>
      <dsp:txXfrm>
        <a:off x="47225" y="1807700"/>
        <a:ext cx="3645050" cy="1472503"/>
      </dsp:txXfrm>
    </dsp:sp>
    <dsp:sp modelId="{D54CA956-B925-4D07-BD23-B0CD8D2F775A}">
      <dsp:nvSpPr>
        <dsp:cNvPr id="0" name=""/>
        <dsp:cNvSpPr/>
      </dsp:nvSpPr>
      <dsp:spPr>
        <a:xfrm>
          <a:off x="4051968" y="1761888"/>
          <a:ext cx="3441925" cy="156412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t>2- Okumanın Zihinsel Görünümü</a:t>
          </a:r>
          <a:endParaRPr lang="tr-TR" sz="3100" kern="1200" dirty="0"/>
        </a:p>
      </dsp:txBody>
      <dsp:txXfrm>
        <a:off x="4097780" y="1807700"/>
        <a:ext cx="3350301" cy="14725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205790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C5505F-C3C5-41F9-A3D5-C956CFC224A0}" type="datetimeFigureOut">
              <a:rPr lang="tr-TR" smtClean="0"/>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371848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228114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251502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1606318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1485059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1280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4014487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12736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89137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C5505F-C3C5-41F9-A3D5-C956CFC224A0}"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11922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C5505F-C3C5-41F9-A3D5-C956CFC224A0}" type="datetimeFigureOut">
              <a:rPr lang="tr-TR" smtClean="0"/>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315450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C5505F-C3C5-41F9-A3D5-C956CFC224A0}" type="datetimeFigureOut">
              <a:rPr lang="tr-TR" smtClean="0"/>
              <a:t>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143348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C5505F-C3C5-41F9-A3D5-C956CFC224A0}" type="datetimeFigureOut">
              <a:rPr lang="tr-TR" smtClean="0"/>
              <a:t>4.12.2019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335699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5505F-C3C5-41F9-A3D5-C956CFC224A0}" type="datetimeFigureOut">
              <a:rPr lang="tr-TR" smtClean="0"/>
              <a:t>4.12.2019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287676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C5505F-C3C5-41F9-A3D5-C956CFC224A0}" type="datetimeFigureOut">
              <a:rPr lang="tr-TR" smtClean="0"/>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112609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C5505F-C3C5-41F9-A3D5-C956CFC224A0}" type="datetimeFigureOut">
              <a:rPr lang="tr-TR" smtClean="0"/>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C47EEA-D401-4917-9EBC-FD868F8FB3FE}" type="slidenum">
              <a:rPr lang="tr-TR" smtClean="0"/>
              <a:t>‹#›</a:t>
            </a:fld>
            <a:endParaRPr lang="tr-TR"/>
          </a:p>
        </p:txBody>
      </p:sp>
    </p:spTree>
    <p:extLst>
      <p:ext uri="{BB962C8B-B14F-4D97-AF65-F5344CB8AC3E}">
        <p14:creationId xmlns:p14="http://schemas.microsoft.com/office/powerpoint/2010/main" val="67675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C5505F-C3C5-41F9-A3D5-C956CFC224A0}" type="datetimeFigureOut">
              <a:rPr lang="tr-TR" smtClean="0"/>
              <a:t>4.12.2019</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C47EEA-D401-4917-9EBC-FD868F8FB3FE}" type="slidenum">
              <a:rPr lang="tr-TR" smtClean="0"/>
              <a:t>‹#›</a:t>
            </a:fld>
            <a:endParaRPr lang="tr-TR"/>
          </a:p>
        </p:txBody>
      </p:sp>
    </p:spTree>
    <p:extLst>
      <p:ext uri="{BB962C8B-B14F-4D97-AF65-F5344CB8AC3E}">
        <p14:creationId xmlns:p14="http://schemas.microsoft.com/office/powerpoint/2010/main" val="7546225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10690" y="1246910"/>
            <a:ext cx="9254837" cy="1086812"/>
          </a:xfrm>
        </p:spPr>
        <p:txBody>
          <a:bodyPr>
            <a:normAutofit/>
          </a:bodyPr>
          <a:lstStyle/>
          <a:p>
            <a:pPr algn="l"/>
            <a:r>
              <a:rPr lang="tr-TR" sz="4800" b="1" dirty="0"/>
              <a:t>ZİHİNSEL </a:t>
            </a:r>
            <a:r>
              <a:rPr lang="tr-TR" sz="4800" b="1" dirty="0" smtClean="0"/>
              <a:t>SÖZLÜK GELİŞTİRME</a:t>
            </a:r>
            <a:endParaRPr lang="tr-TR" sz="4800" b="1" dirty="0"/>
          </a:p>
        </p:txBody>
      </p:sp>
      <p:sp>
        <p:nvSpPr>
          <p:cNvPr id="3" name="Alt Başlık 2"/>
          <p:cNvSpPr>
            <a:spLocks noGrp="1"/>
          </p:cNvSpPr>
          <p:nvPr>
            <p:ph type="subTitle" idx="1"/>
          </p:nvPr>
        </p:nvSpPr>
        <p:spPr>
          <a:xfrm>
            <a:off x="4085886" y="2929465"/>
            <a:ext cx="6987645" cy="2515369"/>
          </a:xfrm>
        </p:spPr>
        <p:txBody>
          <a:bodyPr>
            <a:normAutofit/>
          </a:bodyPr>
          <a:lstStyle/>
          <a:p>
            <a:pPr marL="285750" lvl="0" indent="-285750" algn="l">
              <a:buClr>
                <a:srgbClr val="BC1C1C">
                  <a:lumMod val="75000"/>
                </a:srgbClr>
              </a:buClr>
              <a:buFont typeface="Arial"/>
              <a:buChar char="•"/>
            </a:pPr>
            <a:r>
              <a:rPr lang="tr-TR" sz="2900" smtClean="0">
                <a:solidFill>
                  <a:prstClr val="black"/>
                </a:solidFill>
              </a:rPr>
              <a:t>Kelime Tanıma ve Önemi</a:t>
            </a:r>
          </a:p>
          <a:p>
            <a:pPr marL="285750" lvl="0" indent="-285750" algn="l">
              <a:buClr>
                <a:srgbClr val="BC1C1C">
                  <a:lumMod val="75000"/>
                </a:srgbClr>
              </a:buClr>
              <a:buFont typeface="Arial"/>
              <a:buChar char="•"/>
            </a:pPr>
            <a:r>
              <a:rPr lang="tr-TR" sz="2900" smtClean="0">
                <a:solidFill>
                  <a:prstClr val="black"/>
                </a:solidFill>
              </a:rPr>
              <a:t>Teori ve Modeller</a:t>
            </a:r>
          </a:p>
          <a:p>
            <a:pPr marL="285750" lvl="0" indent="-285750" algn="l">
              <a:buClr>
                <a:srgbClr val="BC1C1C">
                  <a:lumMod val="75000"/>
                </a:srgbClr>
              </a:buClr>
              <a:buFont typeface="Arial"/>
              <a:buChar char="•"/>
            </a:pPr>
            <a:r>
              <a:rPr lang="tr-TR" sz="2900" smtClean="0">
                <a:solidFill>
                  <a:prstClr val="black"/>
                </a:solidFill>
              </a:rPr>
              <a:t>Zihinsel Sözlük Geliştirme</a:t>
            </a:r>
          </a:p>
          <a:p>
            <a:pPr marL="285750" lvl="0" indent="-285750" algn="l">
              <a:buClr>
                <a:srgbClr val="BC1C1C">
                  <a:lumMod val="75000"/>
                </a:srgbClr>
              </a:buClr>
              <a:buFont typeface="Arial"/>
              <a:buChar char="•"/>
            </a:pPr>
            <a:r>
              <a:rPr lang="tr-TR" sz="2900" smtClean="0">
                <a:solidFill>
                  <a:prstClr val="black"/>
                </a:solidFill>
              </a:rPr>
              <a:t>Kelime Öğrenme ve Tanıma Teknikleri</a:t>
            </a:r>
          </a:p>
          <a:p>
            <a:endParaRPr lang="tr-TR" dirty="0"/>
          </a:p>
        </p:txBody>
      </p:sp>
    </p:spTree>
    <p:extLst>
      <p:ext uri="{BB962C8B-B14F-4D97-AF65-F5344CB8AC3E}">
        <p14:creationId xmlns:p14="http://schemas.microsoft.com/office/powerpoint/2010/main" val="2767865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533464"/>
            <a:ext cx="10018713" cy="949036"/>
          </a:xfrm>
        </p:spPr>
        <p:txBody>
          <a:bodyPr/>
          <a:lstStyle/>
          <a:p>
            <a:r>
              <a:rPr lang="tr-TR" b="1" dirty="0"/>
              <a:t>II. TEORİ VE MODELLER</a:t>
            </a:r>
          </a:p>
        </p:txBody>
      </p:sp>
      <p:sp>
        <p:nvSpPr>
          <p:cNvPr id="3" name="İçerik Yer Tutucusu 2"/>
          <p:cNvSpPr>
            <a:spLocks noGrp="1"/>
          </p:cNvSpPr>
          <p:nvPr>
            <p:ph idx="1"/>
          </p:nvPr>
        </p:nvSpPr>
        <p:spPr>
          <a:xfrm>
            <a:off x="1484311" y="1537856"/>
            <a:ext cx="10018713" cy="2590799"/>
          </a:xfrm>
        </p:spPr>
        <p:txBody>
          <a:bodyPr/>
          <a:lstStyle/>
          <a:p>
            <a:pPr marL="0" indent="0">
              <a:buNone/>
            </a:pPr>
            <a:r>
              <a:rPr lang="tr-TR" b="1" dirty="0" smtClean="0"/>
              <a:t>2-</a:t>
            </a:r>
            <a:r>
              <a:rPr lang="tr-TR" b="1" u="sng" dirty="0" smtClean="0"/>
              <a:t>Görsel Birleştirme Teorisi:</a:t>
            </a:r>
            <a:r>
              <a:rPr lang="tr-TR" b="1" dirty="0" smtClean="0"/>
              <a:t> </a:t>
            </a:r>
            <a:r>
              <a:rPr lang="tr-TR" dirty="0" smtClean="0"/>
              <a:t>Bu teoriye göre kelimenin her harfini fark etmek, bu harfleri birleştirerek kelimeye ulaşmak, kelimenin görüntüsünü beyinden bulmak ve bu görüntüyü anlamla birleştirmek gerekmektedir. </a:t>
            </a:r>
            <a:endParaRPr lang="tr-TR" dirty="0"/>
          </a:p>
        </p:txBody>
      </p:sp>
      <p:pic>
        <p:nvPicPr>
          <p:cNvPr id="4" name="Resim 3" descr="Penrose Triangle The Impossible · Free vector graphic 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847" y="4239367"/>
            <a:ext cx="1429871" cy="1237732"/>
          </a:xfrm>
          <a:prstGeom prst="rect">
            <a:avLst/>
          </a:prstGeom>
        </p:spPr>
      </p:pic>
      <p:sp>
        <p:nvSpPr>
          <p:cNvPr id="5" name="Metin kutusu 4"/>
          <p:cNvSpPr txBox="1"/>
          <p:nvPr/>
        </p:nvSpPr>
        <p:spPr>
          <a:xfrm>
            <a:off x="3119718" y="4442734"/>
            <a:ext cx="8284156" cy="830997"/>
          </a:xfrm>
          <a:prstGeom prst="rect">
            <a:avLst/>
          </a:prstGeom>
          <a:noFill/>
        </p:spPr>
        <p:txBody>
          <a:bodyPr wrap="square" rtlCol="0">
            <a:spAutoFit/>
          </a:bodyPr>
          <a:lstStyle/>
          <a:p>
            <a:r>
              <a:rPr lang="tr-TR" sz="2400" i="1" dirty="0" smtClean="0"/>
              <a:t>Şifreyi çözme teorisinde harf birleştirme işlemi seslerle yapılırken, görsel birleştirme teorisinde harf birleştirme görsel olarak yapılır.</a:t>
            </a:r>
            <a:endParaRPr lang="tr-TR" sz="2400" i="1" dirty="0"/>
          </a:p>
        </p:txBody>
      </p:sp>
    </p:spTree>
    <p:extLst>
      <p:ext uri="{BB962C8B-B14F-4D97-AF65-F5344CB8AC3E}">
        <p14:creationId xmlns:p14="http://schemas.microsoft.com/office/powerpoint/2010/main" val="16488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6"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497542"/>
            <a:ext cx="10018713" cy="808744"/>
          </a:xfrm>
        </p:spPr>
        <p:txBody>
          <a:bodyPr/>
          <a:lstStyle/>
          <a:p>
            <a:r>
              <a:rPr lang="tr-TR" b="1" dirty="0"/>
              <a:t>II. TEORİ VE MODELLER</a:t>
            </a:r>
          </a:p>
        </p:txBody>
      </p:sp>
      <p:sp>
        <p:nvSpPr>
          <p:cNvPr id="3" name="İçerik Yer Tutucusu 2"/>
          <p:cNvSpPr>
            <a:spLocks noGrp="1"/>
          </p:cNvSpPr>
          <p:nvPr>
            <p:ph idx="1"/>
          </p:nvPr>
        </p:nvSpPr>
        <p:spPr>
          <a:xfrm>
            <a:off x="1484310" y="1546559"/>
            <a:ext cx="10422023" cy="3124201"/>
          </a:xfrm>
        </p:spPr>
        <p:txBody>
          <a:bodyPr/>
          <a:lstStyle/>
          <a:p>
            <a:pPr marL="0" indent="0">
              <a:buNone/>
            </a:pPr>
            <a:r>
              <a:rPr lang="tr-TR" b="1" dirty="0" smtClean="0"/>
              <a:t>3-</a:t>
            </a:r>
            <a:r>
              <a:rPr lang="tr-TR" b="1" u="sng" dirty="0" smtClean="0"/>
              <a:t>Kelimeyi Bütün Algılama Teorisi</a:t>
            </a:r>
            <a:r>
              <a:rPr lang="tr-TR" b="1" dirty="0" smtClean="0"/>
              <a:t>: </a:t>
            </a:r>
            <a:r>
              <a:rPr lang="tr-TR" dirty="0" smtClean="0"/>
              <a:t>Bu teoriye göre okuma, kelimeleri bütün biçimleriyle tanıma ve belleğe yerleştirme işidir. Birey kelimeleri bütün olarak fark etmekte, belleğinde depolanmış biçimlerle karşılaştırmakta, böylece kelimeyi tanımakta ve anlamıyla birleştirmektedir.</a:t>
            </a:r>
          </a:p>
          <a:p>
            <a:pPr marL="0" indent="0">
              <a:buNone/>
            </a:pPr>
            <a:r>
              <a:rPr lang="tr-TR" b="1" dirty="0" smtClean="0"/>
              <a:t>4-</a:t>
            </a:r>
            <a:r>
              <a:rPr lang="tr-TR" b="1" u="sng" dirty="0" smtClean="0"/>
              <a:t>Tahmin Etme Teorisi:</a:t>
            </a:r>
            <a:r>
              <a:rPr lang="tr-TR" b="1" dirty="0" smtClean="0"/>
              <a:t> </a:t>
            </a:r>
            <a:r>
              <a:rPr lang="tr-TR" dirty="0" smtClean="0"/>
              <a:t>Bu teori « okumak aynı zamanda tahmin etmektir.» cümlesiyle özetlenir. Daha çok okuma becerileri gelişmiş uzman okuyucuları kapsar. </a:t>
            </a:r>
            <a:endParaRPr lang="tr-TR" dirty="0"/>
          </a:p>
        </p:txBody>
      </p:sp>
      <p:pic>
        <p:nvPicPr>
          <p:cNvPr id="6" name="Resim 5" descr="File:OCR-A char Exclamation Mark.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701" y="3797721"/>
            <a:ext cx="1574293" cy="2226624"/>
          </a:xfrm>
          <a:prstGeom prst="rect">
            <a:avLst/>
          </a:prstGeom>
        </p:spPr>
      </p:pic>
      <p:sp>
        <p:nvSpPr>
          <p:cNvPr id="7" name="Metin kutusu 6"/>
          <p:cNvSpPr txBox="1"/>
          <p:nvPr/>
        </p:nvSpPr>
        <p:spPr>
          <a:xfrm>
            <a:off x="3255818" y="4911033"/>
            <a:ext cx="8093500" cy="1107996"/>
          </a:xfrm>
          <a:prstGeom prst="rect">
            <a:avLst/>
          </a:prstGeom>
          <a:noFill/>
        </p:spPr>
        <p:txBody>
          <a:bodyPr wrap="square" rtlCol="0">
            <a:spAutoFit/>
          </a:bodyPr>
          <a:lstStyle/>
          <a:p>
            <a:r>
              <a:rPr lang="tr-TR" sz="2200" dirty="0" smtClean="0">
                <a:solidFill>
                  <a:srgbClr val="C00000"/>
                </a:solidFill>
              </a:rPr>
              <a:t>Geleneksel teorilerde büyük oranda yazılı kelimeleri tanıma üzerinde durulmuştur. Zihinsel işlemlerin rolü dikkate alınmamıştır. Kelimenin bütün olarak görüldüğü öne sürülmüştür.</a:t>
            </a:r>
            <a:endParaRPr lang="tr-TR" sz="2200" dirty="0">
              <a:solidFill>
                <a:srgbClr val="C00000"/>
              </a:solidFill>
            </a:endParaRPr>
          </a:p>
        </p:txBody>
      </p:sp>
    </p:spTree>
    <p:extLst>
      <p:ext uri="{BB962C8B-B14F-4D97-AF65-F5344CB8AC3E}">
        <p14:creationId xmlns:p14="http://schemas.microsoft.com/office/powerpoint/2010/main" val="39964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933994"/>
          </a:xfrm>
        </p:spPr>
        <p:txBody>
          <a:bodyPr/>
          <a:lstStyle/>
          <a:p>
            <a:r>
              <a:rPr lang="tr-TR" b="1" dirty="0"/>
              <a:t>II. TEORİ VE MODELLER</a:t>
            </a:r>
          </a:p>
        </p:txBody>
      </p:sp>
      <p:sp>
        <p:nvSpPr>
          <p:cNvPr id="4" name="Dikdörtgen 3"/>
          <p:cNvSpPr/>
          <p:nvPr/>
        </p:nvSpPr>
        <p:spPr>
          <a:xfrm>
            <a:off x="4850851" y="3030583"/>
            <a:ext cx="1014372" cy="583083"/>
          </a:xfrm>
          <a:prstGeom prst="rect">
            <a:avLst/>
          </a:prstGeom>
        </p:spPr>
        <p:txBody>
          <a:bodyPr wrap="square">
            <a:spAutoFit/>
          </a:bodyPr>
          <a:lstStyle/>
          <a:p>
            <a:endParaRPr lang="tr-TR" dirty="0"/>
          </a:p>
        </p:txBody>
      </p:sp>
      <p:graphicFrame>
        <p:nvGraphicFramePr>
          <p:cNvPr id="5" name="Diyagram 4"/>
          <p:cNvGraphicFramePr/>
          <p:nvPr>
            <p:extLst>
              <p:ext uri="{D42A27DB-BD31-4B8C-83A1-F6EECF244321}">
                <p14:modId xmlns:p14="http://schemas.microsoft.com/office/powerpoint/2010/main" val="1947131314"/>
              </p:ext>
            </p:extLst>
          </p:nvPr>
        </p:nvGraphicFramePr>
        <p:xfrm>
          <a:off x="2600697" y="2673136"/>
          <a:ext cx="7495308" cy="3326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79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881743"/>
          </a:xfrm>
        </p:spPr>
        <p:txBody>
          <a:bodyPr/>
          <a:lstStyle/>
          <a:p>
            <a:r>
              <a:rPr lang="tr-TR" b="1" dirty="0"/>
              <a:t>II. TEORİ VE MODELLER</a:t>
            </a:r>
          </a:p>
        </p:txBody>
      </p:sp>
      <p:sp>
        <p:nvSpPr>
          <p:cNvPr id="3" name="İçerik Yer Tutucusu 2"/>
          <p:cNvSpPr>
            <a:spLocks noGrp="1"/>
          </p:cNvSpPr>
          <p:nvPr>
            <p:ph idx="1"/>
          </p:nvPr>
        </p:nvSpPr>
        <p:spPr>
          <a:xfrm>
            <a:off x="1484311" y="1769249"/>
            <a:ext cx="10018713" cy="4545874"/>
          </a:xfrm>
        </p:spPr>
        <p:txBody>
          <a:bodyPr/>
          <a:lstStyle/>
          <a:p>
            <a:pPr marL="0" indent="0">
              <a:buNone/>
            </a:pPr>
            <a:r>
              <a:rPr lang="tr-TR" b="1" dirty="0" smtClean="0"/>
              <a:t>B- </a:t>
            </a:r>
            <a:r>
              <a:rPr lang="tr-TR" b="1" u="sng" dirty="0" smtClean="0"/>
              <a:t>Yapılandırıcı Modeller: </a:t>
            </a:r>
          </a:p>
          <a:p>
            <a:pPr marL="0" indent="0">
              <a:buNone/>
            </a:pPr>
            <a:r>
              <a:rPr lang="tr-TR" dirty="0" smtClean="0"/>
              <a:t>Günümüzdeki araştırmalara göre okumayı öğrenmek için önce yazılı kelimeleri tanımak ve onlara hakim olmak gerekir.</a:t>
            </a:r>
          </a:p>
          <a:p>
            <a:pPr marL="0" indent="0">
              <a:buNone/>
            </a:pPr>
            <a:r>
              <a:rPr lang="tr-TR" dirty="0" smtClean="0"/>
              <a:t>Yazılı kelimelere hakim olmak için harf ve harf gruplarının sözlü karşılıklarını bulmak ya da kodunu çözmeye yarayan ses-şekil eşleştirme tekniklerini kullanmak gerekir.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49525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30306"/>
            <a:ext cx="10018713" cy="806824"/>
          </a:xfrm>
        </p:spPr>
        <p:txBody>
          <a:bodyPr>
            <a:noAutofit/>
          </a:bodyPr>
          <a:lstStyle/>
          <a:p>
            <a:r>
              <a:rPr lang="tr-TR" b="1" dirty="0"/>
              <a:t>II. TEORİ VE MODELLER</a:t>
            </a:r>
          </a:p>
        </p:txBody>
      </p:sp>
      <p:sp>
        <p:nvSpPr>
          <p:cNvPr id="3" name="İçerik Yer Tutucusu 2"/>
          <p:cNvSpPr>
            <a:spLocks noGrp="1"/>
          </p:cNvSpPr>
          <p:nvPr>
            <p:ph idx="1"/>
          </p:nvPr>
        </p:nvSpPr>
        <p:spPr>
          <a:xfrm>
            <a:off x="1484311" y="1734671"/>
            <a:ext cx="10337575" cy="4056529"/>
          </a:xfrm>
        </p:spPr>
        <p:txBody>
          <a:bodyPr>
            <a:normAutofit lnSpcReduction="10000"/>
          </a:bodyPr>
          <a:lstStyle/>
          <a:p>
            <a:pPr marL="0" indent="0">
              <a:buNone/>
            </a:pPr>
            <a:r>
              <a:rPr lang="tr-TR" dirty="0" smtClean="0"/>
              <a:t>  </a:t>
            </a:r>
            <a:r>
              <a:rPr lang="tr-TR" b="1" dirty="0" smtClean="0"/>
              <a:t>1- </a:t>
            </a:r>
            <a:r>
              <a:rPr lang="tr-TR" b="1" u="sng" dirty="0"/>
              <a:t>İkili Yol Modeli:</a:t>
            </a:r>
            <a:r>
              <a:rPr lang="tr-TR" b="1" dirty="0"/>
              <a:t> </a:t>
            </a:r>
            <a:r>
              <a:rPr lang="tr-TR" dirty="0"/>
              <a:t>Bu modelde yazılı kelimeleri tanımak için iki yolun kullanıldığı açıklanır. Birincisi ses yoludur. ( Sesleri birleştirerek tanımak) İkincisi ise zihinsel sözlük yoluyla tanımadır</a:t>
            </a:r>
            <a:r>
              <a:rPr lang="tr-TR" dirty="0" smtClean="0"/>
              <a:t>.</a:t>
            </a:r>
          </a:p>
          <a:p>
            <a:pPr marL="0" indent="0">
              <a:buNone/>
            </a:pPr>
            <a:endParaRPr lang="tr-TR" dirty="0"/>
          </a:p>
          <a:p>
            <a:pPr marL="0" indent="0">
              <a:buNone/>
            </a:pPr>
            <a:r>
              <a:rPr lang="tr-TR" b="1" i="1" dirty="0" smtClean="0"/>
              <a:t>a- Ses yoluyla tanıma: </a:t>
            </a:r>
            <a:r>
              <a:rPr lang="tr-TR" dirty="0" smtClean="0"/>
              <a:t>Kelimenin küçük birimleri olan ses-harfleri tanıma, birleştirme ve seslendirerek kelimeyi tanımaya denilmektedir.</a:t>
            </a:r>
          </a:p>
          <a:p>
            <a:r>
              <a:rPr lang="tr-TR" dirty="0" smtClean="0"/>
              <a:t>Bu yöntemde kelime görsel özelliklerden değil, seslerden hareket edilerek tanınır. </a:t>
            </a:r>
          </a:p>
          <a:p>
            <a:r>
              <a:rPr lang="tr-TR" dirty="0" smtClean="0"/>
              <a:t>Kelime seslendirilirken anlamı zihinde canlanıyorsa kelime önceden biliniyordur.</a:t>
            </a:r>
            <a:r>
              <a:rPr lang="tr-TR" dirty="0"/>
              <a:t> </a:t>
            </a:r>
            <a:r>
              <a:rPr lang="tr-TR" dirty="0" smtClean="0"/>
              <a:t>Bu sırada kelime ile ilgili bilgiler zihinsel sözlüğe kaydedilir.</a:t>
            </a:r>
          </a:p>
        </p:txBody>
      </p:sp>
    </p:spTree>
    <p:extLst>
      <p:ext uri="{BB962C8B-B14F-4D97-AF65-F5344CB8AC3E}">
        <p14:creationId xmlns:p14="http://schemas.microsoft.com/office/powerpoint/2010/main" val="226054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551329"/>
            <a:ext cx="10018713" cy="833718"/>
          </a:xfrm>
        </p:spPr>
        <p:txBody>
          <a:bodyPr/>
          <a:lstStyle/>
          <a:p>
            <a:r>
              <a:rPr lang="tr-TR" b="1" dirty="0"/>
              <a:t>II. TEORİ VE MODELLER</a:t>
            </a:r>
          </a:p>
        </p:txBody>
      </p:sp>
      <p:sp>
        <p:nvSpPr>
          <p:cNvPr id="3" name="İçerik Yer Tutucusu 2"/>
          <p:cNvSpPr>
            <a:spLocks noGrp="1"/>
          </p:cNvSpPr>
          <p:nvPr>
            <p:ph idx="1"/>
          </p:nvPr>
        </p:nvSpPr>
        <p:spPr>
          <a:xfrm>
            <a:off x="1484311" y="1815353"/>
            <a:ext cx="10353492" cy="3965345"/>
          </a:xfrm>
        </p:spPr>
        <p:txBody>
          <a:bodyPr>
            <a:noAutofit/>
          </a:bodyPr>
          <a:lstStyle/>
          <a:p>
            <a:pPr marL="0" indent="0">
              <a:buNone/>
            </a:pPr>
            <a:r>
              <a:rPr lang="tr-TR" sz="2300" b="1" i="1" dirty="0" smtClean="0"/>
              <a:t>b- Zihinsel </a:t>
            </a:r>
            <a:r>
              <a:rPr lang="tr-TR" sz="2300" b="1" i="1" dirty="0"/>
              <a:t>S</a:t>
            </a:r>
            <a:r>
              <a:rPr lang="tr-TR" sz="2300" b="1" i="1" dirty="0" smtClean="0"/>
              <a:t>özlük Yoluyla </a:t>
            </a:r>
            <a:r>
              <a:rPr lang="tr-TR" sz="2300" b="1" i="1" dirty="0"/>
              <a:t>T</a:t>
            </a:r>
            <a:r>
              <a:rPr lang="tr-TR" sz="2300" b="1" i="1" dirty="0" smtClean="0"/>
              <a:t>anıma: </a:t>
            </a:r>
            <a:r>
              <a:rPr lang="tr-TR" sz="2300" dirty="0" smtClean="0"/>
              <a:t>Kelimenin görsel biçiminden hareket edilerek yapılan tanımadır. Buna «doğrudan tanıma» denilebilir.</a:t>
            </a:r>
          </a:p>
          <a:p>
            <a:r>
              <a:rPr lang="tr-TR" sz="2300" dirty="0" smtClean="0"/>
              <a:t>Okuma sürecinde, zihinsel sözlükte kaydedilen bilgilere başvurulur ve böylelikle kelime tanınır. Kelimenin görsel biçimi ile anlamı arasında doğrudan bağ kurulmaktadır. </a:t>
            </a:r>
          </a:p>
          <a:p>
            <a:r>
              <a:rPr lang="tr-TR" sz="2300" dirty="0" smtClean="0"/>
              <a:t>Kelime tanıma açısından hızlı, etkili, pratik bir yöntemdir. </a:t>
            </a:r>
          </a:p>
          <a:p>
            <a:r>
              <a:rPr lang="tr-TR" sz="2300" dirty="0" smtClean="0"/>
              <a:t>Zihinsel sözlüğe kaydedilen kelime sayısı arttıkça, sözlük zenginleşir ve kelime tanıma o kadar kolaylaşır.</a:t>
            </a:r>
          </a:p>
          <a:p>
            <a:r>
              <a:rPr lang="tr-TR" sz="2300" dirty="0" smtClean="0"/>
              <a:t>Okuma-yazmaya yeni başlayan öğrenciler, sürekli okuma çalışmalarıyla kelimelerin görüntülerini, ayrıntılarını zihinlerine «sözlük biçiminde» </a:t>
            </a:r>
            <a:r>
              <a:rPr lang="tr-TR" sz="2300" dirty="0" err="1" smtClean="0"/>
              <a:t>yerleştiriler</a:t>
            </a:r>
            <a:r>
              <a:rPr lang="tr-TR" sz="2300" dirty="0" smtClean="0"/>
              <a:t>. </a:t>
            </a:r>
            <a:endParaRPr lang="tr-TR" sz="2300" dirty="0"/>
          </a:p>
        </p:txBody>
      </p:sp>
    </p:spTree>
    <p:extLst>
      <p:ext uri="{BB962C8B-B14F-4D97-AF65-F5344CB8AC3E}">
        <p14:creationId xmlns:p14="http://schemas.microsoft.com/office/powerpoint/2010/main" val="3041758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779929"/>
          </a:xfrm>
        </p:spPr>
        <p:txBody>
          <a:bodyPr>
            <a:noAutofit/>
          </a:bodyPr>
          <a:lstStyle/>
          <a:p>
            <a:r>
              <a:rPr lang="tr-TR" b="1" dirty="0"/>
              <a:t>II. TEORİ VE MODELLER</a:t>
            </a:r>
          </a:p>
        </p:txBody>
      </p:sp>
      <p:sp>
        <p:nvSpPr>
          <p:cNvPr id="3" name="İçerik Yer Tutucusu 2"/>
          <p:cNvSpPr>
            <a:spLocks noGrp="1"/>
          </p:cNvSpPr>
          <p:nvPr>
            <p:ph idx="1"/>
          </p:nvPr>
        </p:nvSpPr>
        <p:spPr>
          <a:xfrm>
            <a:off x="1484311" y="1734671"/>
            <a:ext cx="10018712" cy="4235823"/>
          </a:xfrm>
        </p:spPr>
        <p:txBody>
          <a:bodyPr/>
          <a:lstStyle/>
          <a:p>
            <a:pPr marL="0" indent="0">
              <a:buNone/>
            </a:pPr>
            <a:r>
              <a:rPr lang="tr-TR" b="1" dirty="0" smtClean="0"/>
              <a:t>2- </a:t>
            </a:r>
            <a:r>
              <a:rPr lang="tr-TR" b="1" u="sng" dirty="0" smtClean="0"/>
              <a:t>Okumanın Zihinsel Görünümü:</a:t>
            </a:r>
            <a:r>
              <a:rPr lang="tr-TR" b="1" dirty="0" smtClean="0"/>
              <a:t> </a:t>
            </a:r>
            <a:r>
              <a:rPr lang="tr-TR" dirty="0" smtClean="0"/>
              <a:t>Sol beynimizde okuma öğrenmeye ve kelime tanımaya yardımcı olan; resimleri, objeleri, görsel öğeleri tanıyan bir «kelime tanıma bölgesi» vardır.</a:t>
            </a:r>
          </a:p>
          <a:p>
            <a:r>
              <a:rPr lang="tr-TR" dirty="0" err="1" smtClean="0"/>
              <a:t>Dehaene’ye</a:t>
            </a:r>
            <a:r>
              <a:rPr lang="tr-TR" dirty="0" smtClean="0"/>
              <a:t> göre beyin kelimeyi </a:t>
            </a:r>
            <a:r>
              <a:rPr lang="tr-TR" dirty="0"/>
              <a:t>b</a:t>
            </a:r>
            <a:r>
              <a:rPr lang="tr-TR" dirty="0" smtClean="0"/>
              <a:t>ütün olarak  tanımaz. Harfleri tek tek inceler.</a:t>
            </a:r>
          </a:p>
          <a:p>
            <a:r>
              <a:rPr lang="tr-TR" dirty="0" smtClean="0"/>
              <a:t>Bu bölge kelimenin görsel olarak tanınmasını sağlar. Bu bölgedeki herhangi bir bozukluk bireyin okuma-yazma becerisini kaybetmesine neden olur.</a:t>
            </a:r>
            <a:endParaRPr lang="tr-TR" dirty="0"/>
          </a:p>
        </p:txBody>
      </p:sp>
    </p:spTree>
    <p:extLst>
      <p:ext uri="{BB962C8B-B14F-4D97-AF65-F5344CB8AC3E}">
        <p14:creationId xmlns:p14="http://schemas.microsoft.com/office/powerpoint/2010/main" val="3370155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816429"/>
          </a:xfrm>
        </p:spPr>
        <p:txBody>
          <a:bodyPr/>
          <a:lstStyle/>
          <a:p>
            <a:r>
              <a:rPr lang="tr-TR" b="1" dirty="0" smtClean="0"/>
              <a:t>III. ZİHİNSEL SÖZLÜK GELİŞTİRME </a:t>
            </a:r>
            <a:endParaRPr lang="tr-TR" b="1" dirty="0"/>
          </a:p>
        </p:txBody>
      </p:sp>
      <p:sp>
        <p:nvSpPr>
          <p:cNvPr id="3" name="İçerik Yer Tutucusu 2"/>
          <p:cNvSpPr>
            <a:spLocks noGrp="1"/>
          </p:cNvSpPr>
          <p:nvPr>
            <p:ph idx="1"/>
          </p:nvPr>
        </p:nvSpPr>
        <p:spPr>
          <a:xfrm>
            <a:off x="1600199" y="1680883"/>
            <a:ext cx="10311450" cy="1519518"/>
          </a:xfrm>
        </p:spPr>
        <p:txBody>
          <a:bodyPr>
            <a:normAutofit/>
          </a:bodyPr>
          <a:lstStyle/>
          <a:p>
            <a:pPr marL="0" indent="0">
              <a:buNone/>
            </a:pPr>
            <a:r>
              <a:rPr lang="tr-TR" sz="2100" dirty="0" smtClean="0"/>
              <a:t>Günümüz araştırmaları zihinsel sözlüğü geliştirmek için doğrudan eğitim yapılmasını öngörür. </a:t>
            </a:r>
          </a:p>
          <a:p>
            <a:pPr marL="0" indent="0">
              <a:buNone/>
            </a:pPr>
            <a:r>
              <a:rPr lang="tr-TR" sz="2100" dirty="0" smtClean="0"/>
              <a:t>Zihinsel sözlüğün zengin olması öğrencinin dil, zihinsel, sosyal ve iletişim becerilerinin de zengin olduğunun göstergesidir.</a:t>
            </a:r>
          </a:p>
        </p:txBody>
      </p:sp>
      <p:pic>
        <p:nvPicPr>
          <p:cNvPr id="1026" name="Picture 2" descr="zihinsel sÃ¶zlÃ¼k nedir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8431" y="3707308"/>
            <a:ext cx="3136264" cy="202114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600199" y="3379055"/>
            <a:ext cx="7358232" cy="2677656"/>
          </a:xfrm>
          <a:prstGeom prst="rect">
            <a:avLst/>
          </a:prstGeom>
          <a:noFill/>
        </p:spPr>
        <p:txBody>
          <a:bodyPr wrap="square" rtlCol="0">
            <a:spAutoFit/>
          </a:bodyPr>
          <a:lstStyle/>
          <a:p>
            <a:r>
              <a:rPr lang="tr-TR" sz="2100" b="1" dirty="0"/>
              <a:t>A- </a:t>
            </a:r>
            <a:r>
              <a:rPr lang="tr-TR" sz="2100" b="1" u="sng" dirty="0"/>
              <a:t>Zihinsel Sözlük Nedir?</a:t>
            </a:r>
          </a:p>
          <a:p>
            <a:r>
              <a:rPr lang="tr-TR" sz="2100" dirty="0"/>
              <a:t>Okuma ve dinlemeyle öğrenilen kelimelerin zihinde depolanmasıdır.</a:t>
            </a:r>
          </a:p>
          <a:p>
            <a:pPr marL="285750" indent="-285750">
              <a:buFont typeface="Arial" panose="020B0604020202020204" pitchFamily="34" charset="0"/>
              <a:buChar char="•"/>
            </a:pPr>
            <a:r>
              <a:rPr lang="tr-TR" sz="2100" dirty="0"/>
              <a:t>Dinleme ve konuşma sırasında bu sözlüğe başvurulur.</a:t>
            </a:r>
          </a:p>
          <a:p>
            <a:pPr marL="285750" indent="-285750">
              <a:buFont typeface="Arial" panose="020B0604020202020204" pitchFamily="34" charset="0"/>
              <a:buChar char="•"/>
            </a:pPr>
            <a:r>
              <a:rPr lang="tr-TR" sz="2100" dirty="0"/>
              <a:t>Zihinsel sözlük önce sözlü olarak oluşturulur, okuma yazmayla </a:t>
            </a:r>
            <a:r>
              <a:rPr lang="tr-TR" sz="2100" dirty="0" smtClean="0"/>
              <a:t>birlikte harf</a:t>
            </a:r>
            <a:r>
              <a:rPr lang="tr-TR" sz="2100" dirty="0"/>
              <a:t>, hece ve kelimelerin görüntüleri zihinsel </a:t>
            </a:r>
            <a:r>
              <a:rPr lang="tr-TR" sz="2100" dirty="0" smtClean="0"/>
              <a:t>sözlüğe aktarılır. Böylece </a:t>
            </a:r>
            <a:r>
              <a:rPr lang="tr-TR" sz="2100" dirty="0"/>
              <a:t>kelimelerin hem yazılı hem sözlü bilgileri yer alır.</a:t>
            </a:r>
          </a:p>
        </p:txBody>
      </p:sp>
    </p:spTree>
    <p:extLst>
      <p:ext uri="{BB962C8B-B14F-4D97-AF65-F5344CB8AC3E}">
        <p14:creationId xmlns:p14="http://schemas.microsoft.com/office/powerpoint/2010/main" val="3329170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751114"/>
          </a:xfrm>
        </p:spPr>
        <p:txBody>
          <a:bodyPr/>
          <a:lstStyle/>
          <a:p>
            <a:r>
              <a:rPr lang="tr-TR" b="1" dirty="0" smtClean="0"/>
              <a:t>III. ZİHİNSEL </a:t>
            </a:r>
            <a:r>
              <a:rPr lang="tr-TR" b="1" dirty="0"/>
              <a:t>SÖZLÜK GELİŞTİRME </a:t>
            </a:r>
          </a:p>
        </p:txBody>
      </p:sp>
      <p:sp>
        <p:nvSpPr>
          <p:cNvPr id="3" name="İçerik Yer Tutucusu 2"/>
          <p:cNvSpPr>
            <a:spLocks noGrp="1"/>
          </p:cNvSpPr>
          <p:nvPr>
            <p:ph idx="1"/>
          </p:nvPr>
        </p:nvSpPr>
        <p:spPr>
          <a:xfrm>
            <a:off x="1484311" y="2088777"/>
            <a:ext cx="10018713" cy="883024"/>
          </a:xfrm>
        </p:spPr>
        <p:txBody>
          <a:bodyPr/>
          <a:lstStyle/>
          <a:p>
            <a:pPr marL="0" indent="0">
              <a:buNone/>
            </a:pPr>
            <a:r>
              <a:rPr lang="tr-TR" b="1" dirty="0" smtClean="0"/>
              <a:t>B- </a:t>
            </a:r>
            <a:r>
              <a:rPr lang="tr-TR" b="1" u="sng" dirty="0" smtClean="0"/>
              <a:t>Zihinsel Sözlük Nasıl Geliştirilir? </a:t>
            </a:r>
            <a:endParaRPr lang="tr-TR" b="1" u="sng" dirty="0"/>
          </a:p>
        </p:txBody>
      </p:sp>
      <p:sp>
        <p:nvSpPr>
          <p:cNvPr id="4" name="Metin kutusu 3"/>
          <p:cNvSpPr txBox="1"/>
          <p:nvPr/>
        </p:nvSpPr>
        <p:spPr>
          <a:xfrm>
            <a:off x="1828799" y="3334871"/>
            <a:ext cx="9674225" cy="1569660"/>
          </a:xfrm>
          <a:prstGeom prst="rect">
            <a:avLst/>
          </a:prstGeom>
          <a:noFill/>
        </p:spPr>
        <p:txBody>
          <a:bodyPr wrap="square" rtlCol="0">
            <a:spAutoFit/>
          </a:bodyPr>
          <a:lstStyle/>
          <a:p>
            <a:r>
              <a:rPr lang="tr-TR" sz="2400" dirty="0" smtClean="0"/>
              <a:t>Zihinsel sözlükle ilgili araştırmalar incelendiğinde, bu süreci açıklamada iki eğilimin hakim olduğu görülür. Birinci eğilim, zihinsel sözlük geliştirmede «anlamlı hecelerin»; ikinci eğilimde ise «kelimelerin» kullanıldığını öne sürmektedir. </a:t>
            </a:r>
          </a:p>
        </p:txBody>
      </p:sp>
    </p:spTree>
    <p:extLst>
      <p:ext uri="{BB962C8B-B14F-4D97-AF65-F5344CB8AC3E}">
        <p14:creationId xmlns:p14="http://schemas.microsoft.com/office/powerpoint/2010/main" val="587086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4652" y="300624"/>
            <a:ext cx="10018713" cy="1062317"/>
          </a:xfrm>
        </p:spPr>
        <p:txBody>
          <a:bodyPr/>
          <a:lstStyle/>
          <a:p>
            <a:r>
              <a:rPr lang="tr-TR" b="1" dirty="0" smtClean="0"/>
              <a:t>III. ZİHİNSEL </a:t>
            </a:r>
            <a:r>
              <a:rPr lang="tr-TR" b="1" dirty="0"/>
              <a:t>SÖZLÜK GELİŞTİRME </a:t>
            </a:r>
          </a:p>
        </p:txBody>
      </p:sp>
      <p:sp>
        <p:nvSpPr>
          <p:cNvPr id="5" name="Metin kutusu 4"/>
          <p:cNvSpPr txBox="1"/>
          <p:nvPr/>
        </p:nvSpPr>
        <p:spPr>
          <a:xfrm>
            <a:off x="1645675" y="1362941"/>
            <a:ext cx="10018713" cy="5262979"/>
          </a:xfrm>
          <a:prstGeom prst="rect">
            <a:avLst/>
          </a:prstGeom>
          <a:noFill/>
        </p:spPr>
        <p:txBody>
          <a:bodyPr wrap="square" rtlCol="0">
            <a:spAutoFit/>
          </a:bodyPr>
          <a:lstStyle/>
          <a:p>
            <a:pPr marL="342900" indent="-342900">
              <a:buAutoNum type="alphaLcParenR"/>
            </a:pPr>
            <a:r>
              <a:rPr lang="tr-TR" sz="2100" b="1" dirty="0" smtClean="0"/>
              <a:t>Anlamlı Heceler Yolu: </a:t>
            </a:r>
            <a:r>
              <a:rPr lang="tr-TR" sz="2100" dirty="0" smtClean="0"/>
              <a:t>Bu eğilime göre zihnimiz önce anlamlı heceleri kaydetmekte yani yeni kelimeleri kaydederken bu hecelerden yararlanmaktadır. Anlamlı hecelerin başına veya sonuna eklemeler yaparak, heceleri birleştirerek yeni kelimeler oluşturmakta ve zihinsel sözlüğe kaydetmektedir. Bu yol birleştirme, ayırma, değiştirme gibi karmaşık etkinlikleri gerektirmektedir. Bu eğilime göre; zihinsel sözlüğü zenginleştirmede kelime oyunları, bulmacalar vb. etkinlikler önemli rol oynamaktadır.</a:t>
            </a:r>
          </a:p>
          <a:p>
            <a:endParaRPr lang="tr-TR" sz="2100" dirty="0" smtClean="0"/>
          </a:p>
          <a:p>
            <a:endParaRPr lang="tr-TR" sz="2100" dirty="0" smtClean="0"/>
          </a:p>
          <a:p>
            <a:pPr marL="342900" indent="-342900">
              <a:buAutoNum type="alphaLcParenR" startAt="2"/>
            </a:pPr>
            <a:r>
              <a:rPr lang="tr-TR" sz="2100" b="1" dirty="0" smtClean="0"/>
              <a:t>Kelimeler Yolu: </a:t>
            </a:r>
            <a:r>
              <a:rPr lang="tr-TR" sz="2100" dirty="0" smtClean="0"/>
              <a:t>Bu eğilim, zihinsel sözlüğe her kelimenin tek tek kaydedildiğini öne sürmektedir. Bu yola göre kelimeler ekleme veya birleştirme ile yapılmamaktadır; özellikle değişik biçimleri (tekil, çoğul, türetilmiş vb.) tek tek kaydedilmektedir. Bu anlayışa göre zihinsel sözlüğü zenginleştirmek için sürekli okumak ve kelimelerle karşılaşmak gerekmektedir. </a:t>
            </a:r>
          </a:p>
          <a:p>
            <a:r>
              <a:rPr lang="tr-TR" sz="2100" dirty="0"/>
              <a:t> </a:t>
            </a:r>
            <a:r>
              <a:rPr lang="tr-TR" sz="2100" dirty="0" smtClean="0"/>
              <a:t>     Örneğin; el, elma, elmalar gibi kelimeler zihnimize ayrı ayrı kaydedilmektedir.</a:t>
            </a:r>
          </a:p>
          <a:p>
            <a:endParaRPr lang="tr-TR" sz="2100" dirty="0" smtClean="0"/>
          </a:p>
        </p:txBody>
      </p:sp>
      <p:sp>
        <p:nvSpPr>
          <p:cNvPr id="3" name="Metin kutusu 2"/>
          <p:cNvSpPr txBox="1"/>
          <p:nvPr/>
        </p:nvSpPr>
        <p:spPr>
          <a:xfrm>
            <a:off x="4800602" y="3603957"/>
            <a:ext cx="2528047" cy="430887"/>
          </a:xfrm>
          <a:prstGeom prst="rect">
            <a:avLst/>
          </a:prstGeom>
          <a:noFill/>
        </p:spPr>
        <p:txBody>
          <a:bodyPr wrap="square" rtlCol="0">
            <a:spAutoFit/>
          </a:bodyPr>
          <a:lstStyle/>
          <a:p>
            <a:r>
              <a:rPr lang="tr-TR" sz="2200" dirty="0" smtClean="0"/>
              <a:t>El + </a:t>
            </a:r>
            <a:r>
              <a:rPr lang="tr-TR" sz="2200" dirty="0" err="1" smtClean="0"/>
              <a:t>ma</a:t>
            </a:r>
            <a:r>
              <a:rPr lang="tr-TR" sz="2200" dirty="0" smtClean="0"/>
              <a:t> } Elma</a:t>
            </a:r>
            <a:endParaRPr lang="tr-TR" sz="2200" dirty="0"/>
          </a:p>
        </p:txBody>
      </p:sp>
    </p:spTree>
    <p:extLst>
      <p:ext uri="{BB962C8B-B14F-4D97-AF65-F5344CB8AC3E}">
        <p14:creationId xmlns:p14="http://schemas.microsoft.com/office/powerpoint/2010/main" val="193352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0239" y="713509"/>
            <a:ext cx="10018713" cy="824345"/>
          </a:xfrm>
        </p:spPr>
        <p:txBody>
          <a:bodyPr/>
          <a:lstStyle/>
          <a:p>
            <a:r>
              <a:rPr lang="tr-TR" b="1" dirty="0" smtClean="0"/>
              <a:t>I. KELİME TANIMA VE ÖNEMİ</a:t>
            </a:r>
            <a:endParaRPr lang="tr-TR" b="1" dirty="0"/>
          </a:p>
        </p:txBody>
      </p:sp>
      <p:sp>
        <p:nvSpPr>
          <p:cNvPr id="3" name="İçerik Yer Tutucusu 2"/>
          <p:cNvSpPr>
            <a:spLocks noGrp="1"/>
          </p:cNvSpPr>
          <p:nvPr>
            <p:ph idx="1"/>
          </p:nvPr>
        </p:nvSpPr>
        <p:spPr>
          <a:xfrm>
            <a:off x="1110240" y="2223654"/>
            <a:ext cx="10555288" cy="3124201"/>
          </a:xfrm>
        </p:spPr>
        <p:txBody>
          <a:bodyPr>
            <a:normAutofit/>
          </a:bodyPr>
          <a:lstStyle/>
          <a:p>
            <a:r>
              <a:rPr lang="tr-TR" dirty="0" smtClean="0"/>
              <a:t>Davranışçı yaklaşımda dil ve iletişim becerilerini geliştirmek için öğrencilerin çok sayıda kelimeyi bilmeleri üzerinde durulur.</a:t>
            </a:r>
          </a:p>
          <a:p>
            <a:pPr marL="0" indent="0">
              <a:buNone/>
            </a:pPr>
            <a:endParaRPr lang="tr-TR" dirty="0" smtClean="0"/>
          </a:p>
          <a:p>
            <a:r>
              <a:rPr lang="tr-TR" dirty="0" smtClean="0"/>
              <a:t>Yapılandırıcı yaklaşımda ise dil, zihinsel, duygusal ve sosyal becerilerin gelişimine katkı sağladığı için kelime tanıma ve zihinsel sözlük geliştirme çalışmalarına ağırlık verilmektedir.</a:t>
            </a:r>
            <a:endParaRPr lang="tr-TR" dirty="0"/>
          </a:p>
        </p:txBody>
      </p:sp>
    </p:spTree>
    <p:extLst>
      <p:ext uri="{BB962C8B-B14F-4D97-AF65-F5344CB8AC3E}">
        <p14:creationId xmlns:p14="http://schemas.microsoft.com/office/powerpoint/2010/main" val="415365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914399"/>
          </a:xfrm>
        </p:spPr>
        <p:txBody>
          <a:bodyPr>
            <a:normAutofit/>
          </a:bodyPr>
          <a:lstStyle/>
          <a:p>
            <a:r>
              <a:rPr lang="tr-TR" b="1" dirty="0" smtClean="0"/>
              <a:t>III. ZİHİNSEL </a:t>
            </a:r>
            <a:r>
              <a:rPr lang="tr-TR" b="1" dirty="0"/>
              <a:t>SÖZLÜK GELİŞTİRME </a:t>
            </a:r>
          </a:p>
        </p:txBody>
      </p:sp>
      <p:sp>
        <p:nvSpPr>
          <p:cNvPr id="4" name="Metin kutusu 3"/>
          <p:cNvSpPr txBox="1"/>
          <p:nvPr/>
        </p:nvSpPr>
        <p:spPr>
          <a:xfrm>
            <a:off x="1721223" y="2380129"/>
            <a:ext cx="9889377" cy="4154984"/>
          </a:xfrm>
          <a:prstGeom prst="rect">
            <a:avLst/>
          </a:prstGeom>
          <a:noFill/>
        </p:spPr>
        <p:txBody>
          <a:bodyPr wrap="square" rtlCol="0">
            <a:spAutoFit/>
          </a:bodyPr>
          <a:lstStyle/>
          <a:p>
            <a:r>
              <a:rPr lang="tr-TR" sz="2400" b="1" dirty="0" smtClean="0"/>
              <a:t>C-  </a:t>
            </a:r>
            <a:r>
              <a:rPr lang="tr-TR" sz="2400" b="1" u="sng" dirty="0" smtClean="0"/>
              <a:t>Zihinsel Sözlüğü Zenginleştirme:</a:t>
            </a:r>
          </a:p>
          <a:p>
            <a:endParaRPr lang="tr-TR" sz="2400" b="1" dirty="0" smtClean="0"/>
          </a:p>
          <a:p>
            <a:r>
              <a:rPr lang="tr-TR" sz="2400" dirty="0" smtClean="0"/>
              <a:t>Zihinsel sözlüğü geliştirme, mevcut sözlüğe yeni kelimeler eklemek veya bilinen kelimelerin farklı anlamlarını öğretmekle gerçekleşmektedir. </a:t>
            </a:r>
          </a:p>
          <a:p>
            <a:endParaRPr lang="tr-TR" sz="2400" dirty="0"/>
          </a:p>
          <a:p>
            <a:r>
              <a:rPr lang="tr-TR" sz="2400" dirty="0" smtClean="0"/>
              <a:t>Araştırmalara göre;</a:t>
            </a:r>
          </a:p>
          <a:p>
            <a:pPr marL="285750" indent="-285750">
              <a:buFontTx/>
              <a:buChar char="-"/>
            </a:pPr>
            <a:r>
              <a:rPr lang="tr-TR" sz="2400" dirty="0" smtClean="0"/>
              <a:t>9-12 yaşındaki bir çocuk yılda 300-5000,</a:t>
            </a:r>
          </a:p>
          <a:p>
            <a:pPr marL="285750" indent="-285750">
              <a:buFontTx/>
              <a:buChar char="-"/>
            </a:pPr>
            <a:r>
              <a:rPr lang="tr-TR" sz="2400" dirty="0" smtClean="0"/>
              <a:t>10-15 yaşlarındaki bir çocuk ise 750-8250 kelime öğrenmektedir. </a:t>
            </a:r>
            <a:endParaRPr lang="tr-TR" sz="2400" dirty="0"/>
          </a:p>
          <a:p>
            <a:endParaRPr lang="tr-TR" sz="2400" dirty="0" smtClean="0"/>
          </a:p>
          <a:p>
            <a:endParaRPr lang="tr-TR" sz="2400" dirty="0"/>
          </a:p>
          <a:p>
            <a:endParaRPr lang="tr-TR" sz="2400" dirty="0"/>
          </a:p>
        </p:txBody>
      </p:sp>
    </p:spTree>
    <p:extLst>
      <p:ext uri="{BB962C8B-B14F-4D97-AF65-F5344CB8AC3E}">
        <p14:creationId xmlns:p14="http://schemas.microsoft.com/office/powerpoint/2010/main" val="2399785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914400"/>
          </a:xfrm>
        </p:spPr>
        <p:txBody>
          <a:bodyPr/>
          <a:lstStyle/>
          <a:p>
            <a:r>
              <a:rPr lang="tr-TR" b="1" dirty="0" smtClean="0"/>
              <a:t>III. ZİHİNSEL </a:t>
            </a:r>
            <a:r>
              <a:rPr lang="tr-TR" b="1" dirty="0"/>
              <a:t>SÖZLÜK GELİŞTİRME </a:t>
            </a:r>
          </a:p>
        </p:txBody>
      </p:sp>
      <p:pic>
        <p:nvPicPr>
          <p:cNvPr id="5" name="Resim 4"/>
          <p:cNvPicPr>
            <a:picLocks noChangeAspect="1"/>
          </p:cNvPicPr>
          <p:nvPr/>
        </p:nvPicPr>
        <p:blipFill>
          <a:blip r:embed="rId2"/>
          <a:stretch>
            <a:fillRect/>
          </a:stretch>
        </p:blipFill>
        <p:spPr>
          <a:xfrm>
            <a:off x="8444753" y="2511388"/>
            <a:ext cx="3747247" cy="3257399"/>
          </a:xfrm>
          <a:prstGeom prst="rect">
            <a:avLst/>
          </a:prstGeom>
        </p:spPr>
      </p:pic>
      <p:sp>
        <p:nvSpPr>
          <p:cNvPr id="4" name="Metin kutusu 3"/>
          <p:cNvSpPr txBox="1"/>
          <p:nvPr/>
        </p:nvSpPr>
        <p:spPr>
          <a:xfrm>
            <a:off x="1760769" y="1799237"/>
            <a:ext cx="6979819" cy="4893647"/>
          </a:xfrm>
          <a:prstGeom prst="rect">
            <a:avLst/>
          </a:prstGeom>
          <a:noFill/>
        </p:spPr>
        <p:txBody>
          <a:bodyPr wrap="square" rtlCol="0">
            <a:spAutoFit/>
          </a:bodyPr>
          <a:lstStyle/>
          <a:p>
            <a:pPr marL="342900" indent="-342900">
              <a:buAutoNum type="alphaLcParenR"/>
            </a:pPr>
            <a:r>
              <a:rPr lang="tr-TR" sz="2400" b="1" dirty="0" smtClean="0"/>
              <a:t>Zihinsel Sözlüğü Dolaylı Geliştirme: </a:t>
            </a:r>
          </a:p>
          <a:p>
            <a:endParaRPr lang="tr-TR" sz="2400" b="1" dirty="0" smtClean="0"/>
          </a:p>
          <a:p>
            <a:r>
              <a:rPr lang="tr-TR" sz="2400" dirty="0" smtClean="0"/>
              <a:t>Bu model kişisel okumalarla kelime öğrenmeyi içerir. Bu modele göre yeni kelime öğrenme kaynakları olarak çeşitli medya araçları, arkadaş ve yetişkinlerle konuşmalar, özellikle 2. sınıftan itibaren yapılan okuma çalışmaları etkili olmaktadır. Öğrenci okumayla daha çok kelimeyle karşılaşmakta ve anlamları hakkında daha geniş bir görüşe sahip olmaktadır. Bu amaçla çok sayıda metni aşamalı olarak okuma çalışması yapılmalıdır. </a:t>
            </a:r>
          </a:p>
          <a:p>
            <a:endParaRPr lang="tr-TR" sz="2400" dirty="0" smtClean="0"/>
          </a:p>
          <a:p>
            <a:endParaRPr lang="tr-TR" sz="2400" dirty="0"/>
          </a:p>
        </p:txBody>
      </p:sp>
    </p:spTree>
    <p:extLst>
      <p:ext uri="{BB962C8B-B14F-4D97-AF65-F5344CB8AC3E}">
        <p14:creationId xmlns:p14="http://schemas.microsoft.com/office/powerpoint/2010/main" val="200036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7758" y="215154"/>
            <a:ext cx="10018713" cy="968188"/>
          </a:xfrm>
        </p:spPr>
        <p:txBody>
          <a:bodyPr/>
          <a:lstStyle/>
          <a:p>
            <a:r>
              <a:rPr lang="tr-TR" b="1" dirty="0" smtClean="0"/>
              <a:t>III. ZİHİNSEL </a:t>
            </a:r>
            <a:r>
              <a:rPr lang="tr-TR" b="1" dirty="0"/>
              <a:t>SÖZLÜK GELİŞTİRME </a:t>
            </a:r>
          </a:p>
        </p:txBody>
      </p:sp>
      <p:sp>
        <p:nvSpPr>
          <p:cNvPr id="4" name="Metin kutusu 3"/>
          <p:cNvSpPr txBox="1"/>
          <p:nvPr/>
        </p:nvSpPr>
        <p:spPr>
          <a:xfrm>
            <a:off x="1707777" y="1183342"/>
            <a:ext cx="10246658" cy="5055230"/>
          </a:xfrm>
          <a:prstGeom prst="rect">
            <a:avLst/>
          </a:prstGeom>
          <a:noFill/>
        </p:spPr>
        <p:txBody>
          <a:bodyPr wrap="square" rtlCol="0">
            <a:spAutoFit/>
          </a:bodyPr>
          <a:lstStyle/>
          <a:p>
            <a:pPr marL="342900" indent="-342900">
              <a:buAutoNum type="alphaLcParenR" startAt="2"/>
            </a:pPr>
            <a:r>
              <a:rPr lang="tr-TR" sz="2150" b="1" dirty="0" smtClean="0"/>
              <a:t>Zihinsel </a:t>
            </a:r>
            <a:r>
              <a:rPr lang="tr-TR" sz="2150" b="1" dirty="0"/>
              <a:t>Sözlüğü Doğrudan Geliştirme</a:t>
            </a:r>
            <a:r>
              <a:rPr lang="tr-TR" sz="2150" b="1" dirty="0" smtClean="0"/>
              <a:t>:</a:t>
            </a:r>
          </a:p>
          <a:p>
            <a:endParaRPr lang="tr-TR" sz="2150" dirty="0" smtClean="0"/>
          </a:p>
          <a:p>
            <a:r>
              <a:rPr lang="tr-TR" sz="2150" dirty="0" smtClean="0"/>
              <a:t>Bu yola göre öğrencilere yeni bir kelimenin anlamını genişletmeye yardım edecek bilgiler öğretilmeli ve bilinmeyen kelimeler inceletilmelidir. </a:t>
            </a:r>
          </a:p>
          <a:p>
            <a:r>
              <a:rPr lang="tr-TR" sz="2150" dirty="0" smtClean="0"/>
              <a:t>Zihinsel sözlüğü doğrudan geliştirmek için sistemli bir eğitim uygulanmalıdır. Kelimelerin yaygınlığını belirlemek için kişisel okumalar gereklidir; ancak aynı zamanda kelimelerin derin anlamlarını ulaşmak için özel teknikleri içeren bir eğitim de gereklidir. </a:t>
            </a:r>
          </a:p>
          <a:p>
            <a:r>
              <a:rPr lang="tr-TR" sz="2150" dirty="0" smtClean="0"/>
              <a:t>Bu aşamada öğretmene üç önemli görev düşmektedir: </a:t>
            </a:r>
          </a:p>
          <a:p>
            <a:pPr marL="285750" indent="-285750">
              <a:buFontTx/>
              <a:buChar char="-"/>
            </a:pPr>
            <a:r>
              <a:rPr lang="tr-TR" sz="2150" dirty="0" smtClean="0"/>
              <a:t>Öğretilecek kelimeleri seçmek, </a:t>
            </a:r>
          </a:p>
          <a:p>
            <a:pPr marL="285750" indent="-285750">
              <a:buFontTx/>
              <a:buChar char="-"/>
            </a:pPr>
            <a:r>
              <a:rPr lang="tr-TR" sz="2150" dirty="0" smtClean="0"/>
              <a:t>Öğretilecek kelimelerin hangi kategoriye ait olduğunu belirlemek,</a:t>
            </a:r>
          </a:p>
          <a:p>
            <a:pPr marL="285750" indent="-285750">
              <a:buFontTx/>
              <a:buChar char="-"/>
            </a:pPr>
            <a:r>
              <a:rPr lang="tr-TR" sz="2150" dirty="0" smtClean="0"/>
              <a:t>Uygun eğitim tekniğini seçmek.  </a:t>
            </a:r>
          </a:p>
          <a:p>
            <a:pPr marL="285750" indent="-285750">
              <a:buFontTx/>
              <a:buChar char="-"/>
            </a:pPr>
            <a:endParaRPr lang="tr-TR" sz="2150" dirty="0" smtClean="0"/>
          </a:p>
          <a:p>
            <a:r>
              <a:rPr lang="tr-TR" sz="2150" dirty="0" smtClean="0"/>
              <a:t>Eğitim sırasında uygun objeler, görsel, film, şekil ve benzetmeler kullanmak önemlidir. Eğitim teknikleri olarak; kelimenin eş anlamını verme veya kelimeyi tanımlama, kelimeyi bir cümleye yerleştirme, içerikten kelimenin anlamını çıkarma gibi etkinlikler kullanılabilir. </a:t>
            </a:r>
            <a:endParaRPr lang="tr-TR" sz="2150" dirty="0"/>
          </a:p>
        </p:txBody>
      </p:sp>
    </p:spTree>
    <p:extLst>
      <p:ext uri="{BB962C8B-B14F-4D97-AF65-F5344CB8AC3E}">
        <p14:creationId xmlns:p14="http://schemas.microsoft.com/office/powerpoint/2010/main" val="285300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6384" y="416860"/>
            <a:ext cx="10018713" cy="1035424"/>
          </a:xfrm>
        </p:spPr>
        <p:txBody>
          <a:bodyPr/>
          <a:lstStyle/>
          <a:p>
            <a:r>
              <a:rPr lang="tr-TR" b="1" dirty="0" smtClean="0"/>
              <a:t>IV. KELİME ÖĞRENME TEKNİKLERİ</a:t>
            </a:r>
            <a:endParaRPr lang="tr-TR" b="1" dirty="0"/>
          </a:p>
        </p:txBody>
      </p:sp>
      <p:sp>
        <p:nvSpPr>
          <p:cNvPr id="4" name="Metin kutusu 3"/>
          <p:cNvSpPr txBox="1"/>
          <p:nvPr/>
        </p:nvSpPr>
        <p:spPr>
          <a:xfrm>
            <a:off x="1636384" y="1721225"/>
            <a:ext cx="10223922" cy="4339650"/>
          </a:xfrm>
          <a:prstGeom prst="rect">
            <a:avLst/>
          </a:prstGeom>
          <a:noFill/>
        </p:spPr>
        <p:txBody>
          <a:bodyPr wrap="square" rtlCol="0">
            <a:spAutoFit/>
          </a:bodyPr>
          <a:lstStyle/>
          <a:p>
            <a:r>
              <a:rPr lang="tr-TR" sz="2300" b="1" dirty="0" smtClean="0"/>
              <a:t>A- </a:t>
            </a:r>
            <a:r>
              <a:rPr lang="tr-TR" sz="2300" b="1" u="sng" dirty="0" smtClean="0"/>
              <a:t>Yeni Kelimeleri Tanıma: </a:t>
            </a:r>
          </a:p>
          <a:p>
            <a:endParaRPr lang="tr-TR" sz="2300" b="1" u="sng" dirty="0" smtClean="0"/>
          </a:p>
          <a:p>
            <a:r>
              <a:rPr lang="tr-TR" sz="2300" dirty="0" smtClean="0"/>
              <a:t>Yeni kelimeyi tanıma, okunacak metinde anlamı bilinmeyen bir kelimenin anlamını aramak ve bulmak demektir. Bu teknik yeni kelimelerin anlamını bulma, kelimelere anlam yükleme, okumayı anlamlandırma ve bağımsız okuma için gereklidir. Metindeki yeni kelimeleri saptamak için öğrencinin çeşitli ipuçlarından yararlanması gerekir.</a:t>
            </a:r>
          </a:p>
          <a:p>
            <a:endParaRPr lang="tr-TR" sz="2300" b="1" i="1" dirty="0" smtClean="0"/>
          </a:p>
          <a:p>
            <a:r>
              <a:rPr lang="tr-TR" sz="2300" b="1" i="1" dirty="0" smtClean="0"/>
              <a:t>1) Anlam İpuçları: </a:t>
            </a:r>
            <a:r>
              <a:rPr lang="tr-TR" sz="2300" dirty="0" smtClean="0"/>
              <a:t>Kelimeye anlam yükleyen ipuçlarıdır. Metnin ya da cümlenin tamamından yararlanarak kelimeyi tanımayı içerir. Okumayı anlamlandırmak ve tahminler yapmak için ön bilgilerden, metnin başlığından, resimlerden ve metnin yapısından yararlanılır. Bunlar metin hakkında bilgi veren ipuçlarıdır.  </a:t>
            </a:r>
            <a:endParaRPr lang="tr-TR" sz="2300" dirty="0"/>
          </a:p>
        </p:txBody>
      </p:sp>
    </p:spTree>
    <p:extLst>
      <p:ext uri="{BB962C8B-B14F-4D97-AF65-F5344CB8AC3E}">
        <p14:creationId xmlns:p14="http://schemas.microsoft.com/office/powerpoint/2010/main" val="4191784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1887" y="299929"/>
            <a:ext cx="10018713" cy="1048871"/>
          </a:xfrm>
        </p:spPr>
        <p:txBody>
          <a:bodyPr/>
          <a:lstStyle/>
          <a:p>
            <a:r>
              <a:rPr lang="tr-TR" b="1" dirty="0"/>
              <a:t>IV. KELİME ÖĞRENME TEKNİKLERİ</a:t>
            </a:r>
          </a:p>
        </p:txBody>
      </p:sp>
      <p:sp>
        <p:nvSpPr>
          <p:cNvPr id="4" name="Metin kutusu 3"/>
          <p:cNvSpPr txBox="1"/>
          <p:nvPr/>
        </p:nvSpPr>
        <p:spPr>
          <a:xfrm>
            <a:off x="1833935" y="1348800"/>
            <a:ext cx="10133947" cy="5509200"/>
          </a:xfrm>
          <a:prstGeom prst="rect">
            <a:avLst/>
          </a:prstGeom>
          <a:noFill/>
        </p:spPr>
        <p:txBody>
          <a:bodyPr wrap="square" rtlCol="0">
            <a:spAutoFit/>
          </a:bodyPr>
          <a:lstStyle/>
          <a:p>
            <a:r>
              <a:rPr lang="tr-TR" sz="2200" b="1" i="1" dirty="0" smtClean="0"/>
              <a:t>2) Ses-Şekil ipuçları: </a:t>
            </a:r>
            <a:r>
              <a:rPr lang="tr-TR" sz="2200" dirty="0" smtClean="0"/>
              <a:t>Bu ipuçlarını kullanarak öğrenci kelimeleri seslere ve harflere ayırır. Bu durum öğrenciye kelimeyi seslerinden veya şeklinden tanıma fırsatı verir.  </a:t>
            </a:r>
          </a:p>
          <a:p>
            <a:endParaRPr lang="tr-TR" sz="2200" dirty="0"/>
          </a:p>
          <a:p>
            <a:r>
              <a:rPr lang="tr-TR" sz="2200" b="1" i="1" dirty="0" smtClean="0"/>
              <a:t>3) Dil Bilgisi İpuçları: </a:t>
            </a:r>
            <a:r>
              <a:rPr lang="tr-TR" sz="2200" dirty="0" smtClean="0"/>
              <a:t>Bunlar bir kelimenin biçiminin değiştiğini görmeye yardım eden ipuçlarıdır. Kelimenin sonuna ek alması gibi. </a:t>
            </a:r>
          </a:p>
          <a:p>
            <a:endParaRPr lang="tr-TR" sz="2200" dirty="0"/>
          </a:p>
          <a:p>
            <a:r>
              <a:rPr lang="tr-TR" sz="2200" b="1" i="1" dirty="0" smtClean="0"/>
              <a:t>4) Söz Dizimi İpuçları: </a:t>
            </a:r>
            <a:r>
              <a:rPr lang="tr-TR" sz="2200" dirty="0" smtClean="0"/>
              <a:t>Öğrenci cümlenin genel düzenini inceler, kelimenin başında ve sonunda anlamlı bir öge olup olmadığını kontrol eder. Metinde ve cümlede şu ögeler incelenmelidir:</a:t>
            </a:r>
          </a:p>
          <a:p>
            <a:pPr marL="285750" indent="-285750">
              <a:buFontTx/>
              <a:buChar char="-"/>
            </a:pPr>
            <a:r>
              <a:rPr lang="tr-TR" sz="2200" dirty="0" smtClean="0"/>
              <a:t>Büyük harf, </a:t>
            </a:r>
          </a:p>
          <a:p>
            <a:pPr marL="285750" indent="-285750">
              <a:buFontTx/>
              <a:buChar char="-"/>
            </a:pPr>
            <a:r>
              <a:rPr lang="tr-TR" sz="2200" dirty="0" smtClean="0"/>
              <a:t>Noktalama işaretleri, </a:t>
            </a:r>
          </a:p>
          <a:p>
            <a:pPr marL="285750" indent="-285750">
              <a:buFontTx/>
              <a:buChar char="-"/>
            </a:pPr>
            <a:r>
              <a:rPr lang="tr-TR" sz="2200" dirty="0" smtClean="0"/>
              <a:t>Kelimenin cümledeki yeri ve sırası,</a:t>
            </a:r>
          </a:p>
          <a:p>
            <a:pPr marL="285750" indent="-285750">
              <a:buFontTx/>
              <a:buChar char="-"/>
            </a:pPr>
            <a:r>
              <a:rPr lang="tr-TR" sz="2200" dirty="0" smtClean="0"/>
              <a:t>Araç kelimeler yani bağlaçlarla ilişkisi, </a:t>
            </a:r>
          </a:p>
          <a:p>
            <a:pPr marL="285750" indent="-285750">
              <a:buFontTx/>
              <a:buChar char="-"/>
            </a:pPr>
            <a:r>
              <a:rPr lang="tr-TR" sz="2200" dirty="0" smtClean="0"/>
              <a:t>Paragraflardaki durumu,</a:t>
            </a:r>
          </a:p>
          <a:p>
            <a:pPr marL="285750" indent="-285750">
              <a:buFontTx/>
              <a:buChar char="-"/>
            </a:pPr>
            <a:r>
              <a:rPr lang="tr-TR" sz="2200" dirty="0" smtClean="0"/>
              <a:t>Çeşitli sayı ve tür işaretleri vb. </a:t>
            </a:r>
          </a:p>
          <a:p>
            <a:endParaRPr lang="tr-TR" sz="2200" dirty="0"/>
          </a:p>
        </p:txBody>
      </p:sp>
    </p:spTree>
    <p:extLst>
      <p:ext uri="{BB962C8B-B14F-4D97-AF65-F5344CB8AC3E}">
        <p14:creationId xmlns:p14="http://schemas.microsoft.com/office/powerpoint/2010/main" val="4236631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389965"/>
            <a:ext cx="10018713" cy="954741"/>
          </a:xfrm>
        </p:spPr>
        <p:txBody>
          <a:bodyPr/>
          <a:lstStyle/>
          <a:p>
            <a:r>
              <a:rPr lang="tr-TR" b="1" dirty="0"/>
              <a:t>IV. KELİME ÖĞRENME TEKNİKLERİ</a:t>
            </a:r>
          </a:p>
        </p:txBody>
      </p:sp>
      <p:sp>
        <p:nvSpPr>
          <p:cNvPr id="4" name="Metin kutusu 3"/>
          <p:cNvSpPr txBox="1"/>
          <p:nvPr/>
        </p:nvSpPr>
        <p:spPr>
          <a:xfrm>
            <a:off x="1618780" y="1628176"/>
            <a:ext cx="10308761" cy="4493538"/>
          </a:xfrm>
          <a:prstGeom prst="rect">
            <a:avLst/>
          </a:prstGeom>
          <a:noFill/>
        </p:spPr>
        <p:txBody>
          <a:bodyPr wrap="square" rtlCol="0">
            <a:spAutoFit/>
          </a:bodyPr>
          <a:lstStyle/>
          <a:p>
            <a:r>
              <a:rPr lang="tr-TR" sz="2200" b="1" i="1" dirty="0" smtClean="0"/>
              <a:t>5) </a:t>
            </a:r>
            <a:r>
              <a:rPr lang="tr-TR" sz="2200" b="1" i="1" dirty="0" err="1" smtClean="0"/>
              <a:t>Sözlüksel</a:t>
            </a:r>
            <a:r>
              <a:rPr lang="tr-TR" sz="2200" b="1" i="1" dirty="0" smtClean="0"/>
              <a:t> İpuçları: </a:t>
            </a:r>
            <a:r>
              <a:rPr lang="tr-TR" sz="2200" dirty="0" smtClean="0"/>
              <a:t>Bütün bir metin içinde kelimenin görsel olarak tanınması işlemidir. Öğrenci gördüğü kelimeyi zihnindeki kelimeyle eşleyerek görür görmez onu tanıyabilir ve anlamını bulabilir. Bunu gerçekleştirmek için öğrenci kelimenin görsel özelliklerinden ya da çizgilerinden yararlanır:</a:t>
            </a:r>
          </a:p>
          <a:p>
            <a:pPr marL="285750" indent="-285750">
              <a:buFontTx/>
              <a:buChar char="-"/>
            </a:pPr>
            <a:r>
              <a:rPr lang="tr-TR" sz="2200" dirty="0" smtClean="0"/>
              <a:t>Kelimenin uzunluğu, </a:t>
            </a:r>
          </a:p>
          <a:p>
            <a:pPr marL="285750" indent="-285750">
              <a:buFontTx/>
              <a:buChar char="-"/>
            </a:pPr>
            <a:r>
              <a:rPr lang="tr-TR" sz="2200" dirty="0" smtClean="0"/>
              <a:t>Kelimenin ilk harfi,</a:t>
            </a:r>
          </a:p>
          <a:p>
            <a:pPr marL="285750" indent="-285750">
              <a:buFontTx/>
              <a:buChar char="-"/>
            </a:pPr>
            <a:r>
              <a:rPr lang="tr-TR" sz="2200" dirty="0" smtClean="0"/>
              <a:t>İsminin bulunduğu harf,</a:t>
            </a:r>
          </a:p>
          <a:p>
            <a:pPr marL="285750" indent="-285750">
              <a:buFontTx/>
              <a:buChar char="-"/>
            </a:pPr>
            <a:r>
              <a:rPr lang="tr-TR" sz="2200" dirty="0" smtClean="0"/>
              <a:t>Kelimenin aşağı ve yukarıya doğru uzantıları vb. </a:t>
            </a:r>
          </a:p>
          <a:p>
            <a:endParaRPr lang="tr-TR" sz="2200" dirty="0" smtClean="0"/>
          </a:p>
          <a:p>
            <a:r>
              <a:rPr lang="tr-TR" sz="2200" dirty="0" smtClean="0"/>
              <a:t>Kelime tanınması, görsel kelime tanıma çalışmalarıyla kolaylaştırılır. Kelimenin tanınması için kelime inceleme ve kelimenin görsel biçimini zihinsel sözlüğe kaydetme çalışmaları yapılmalıdır. Daha sonra bu kelimelerin farklı biçimlerde ve farklı metinlerde kullanımı öğretilmelidir. </a:t>
            </a:r>
            <a:endParaRPr lang="tr-TR" sz="2200" dirty="0"/>
          </a:p>
        </p:txBody>
      </p:sp>
    </p:spTree>
    <p:extLst>
      <p:ext uri="{BB962C8B-B14F-4D97-AF65-F5344CB8AC3E}">
        <p14:creationId xmlns:p14="http://schemas.microsoft.com/office/powerpoint/2010/main" val="786624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0864" y="443753"/>
            <a:ext cx="10018713" cy="1075765"/>
          </a:xfrm>
        </p:spPr>
        <p:txBody>
          <a:bodyPr/>
          <a:lstStyle/>
          <a:p>
            <a:r>
              <a:rPr lang="tr-TR" b="1" dirty="0"/>
              <a:t>IV. KELİME ÖĞRENME TEKNİKLERİ</a:t>
            </a:r>
          </a:p>
        </p:txBody>
      </p:sp>
      <p:sp>
        <p:nvSpPr>
          <p:cNvPr id="4" name="Metin kutusu 3"/>
          <p:cNvSpPr txBox="1"/>
          <p:nvPr/>
        </p:nvSpPr>
        <p:spPr>
          <a:xfrm>
            <a:off x="1801906" y="1896034"/>
            <a:ext cx="9950823" cy="4154984"/>
          </a:xfrm>
          <a:prstGeom prst="rect">
            <a:avLst/>
          </a:prstGeom>
          <a:noFill/>
        </p:spPr>
        <p:txBody>
          <a:bodyPr wrap="square" rtlCol="0">
            <a:spAutoFit/>
          </a:bodyPr>
          <a:lstStyle/>
          <a:p>
            <a:r>
              <a:rPr lang="tr-TR" sz="2400" b="1" dirty="0" smtClean="0"/>
              <a:t>B-</a:t>
            </a:r>
            <a:r>
              <a:rPr lang="tr-TR" sz="2400" dirty="0" smtClean="0"/>
              <a:t> </a:t>
            </a:r>
            <a:r>
              <a:rPr lang="tr-TR" sz="2400" b="1" u="sng" dirty="0" smtClean="0"/>
              <a:t>Kelimelerin Anlamını Keşfetme:</a:t>
            </a:r>
          </a:p>
          <a:p>
            <a:endParaRPr lang="tr-TR" sz="2400" dirty="0" smtClean="0"/>
          </a:p>
          <a:p>
            <a:r>
              <a:rPr lang="tr-TR" sz="2400" dirty="0" smtClean="0"/>
              <a:t>Bu tekniğin;</a:t>
            </a:r>
          </a:p>
          <a:p>
            <a:pPr marL="285750" indent="-285750">
              <a:buFontTx/>
              <a:buChar char="-"/>
            </a:pPr>
            <a:r>
              <a:rPr lang="tr-TR" sz="2400" dirty="0" smtClean="0"/>
              <a:t>Bilinen kelimelerin yeni anlamlarını öğrenmek, </a:t>
            </a:r>
          </a:p>
          <a:p>
            <a:pPr marL="285750" indent="-285750">
              <a:buFontTx/>
              <a:buChar char="-"/>
            </a:pPr>
            <a:r>
              <a:rPr lang="tr-TR" sz="2400" dirty="0" smtClean="0"/>
              <a:t>Bilinen kavramlar için kullanılan yeni kelimeleri öğrenmek, </a:t>
            </a:r>
          </a:p>
          <a:p>
            <a:pPr marL="285750" indent="-285750">
              <a:buFontTx/>
              <a:buChar char="-"/>
            </a:pPr>
            <a:r>
              <a:rPr lang="tr-TR" sz="2400" dirty="0" smtClean="0"/>
              <a:t>Yeni kavramları tanımlamak için gerekli kelimeleri öğrenmek, </a:t>
            </a:r>
          </a:p>
          <a:p>
            <a:pPr marL="285750" indent="-285750">
              <a:buFontTx/>
              <a:buChar char="-"/>
            </a:pPr>
            <a:r>
              <a:rPr lang="tr-TR" sz="2400" dirty="0" smtClean="0"/>
              <a:t>Bilinen kelimelerin anlamını açıklığa kavuşturmak ve zenginleştirmek,</a:t>
            </a:r>
          </a:p>
          <a:p>
            <a:pPr marL="285750" indent="-285750">
              <a:buFontTx/>
              <a:buChar char="-"/>
            </a:pPr>
            <a:r>
              <a:rPr lang="tr-TR" sz="2400" dirty="0" smtClean="0"/>
              <a:t>Pasif olan zihinsel sözlüğü harekete geçirmek vb. amaçları vardır. </a:t>
            </a:r>
          </a:p>
          <a:p>
            <a:pPr marL="285750" indent="-285750">
              <a:buFontTx/>
              <a:buChar char="-"/>
            </a:pPr>
            <a:endParaRPr lang="tr-TR" sz="2400" dirty="0"/>
          </a:p>
          <a:p>
            <a:r>
              <a:rPr lang="tr-TR" sz="2400" dirty="0" smtClean="0"/>
              <a:t>Bu teknik düşünceyi netleştirmek, kendini ifade etmek, söylemek istediğini gerçek anlamda söylemek, iyi iletişim kurmak için gerekli bir tekniktir.</a:t>
            </a:r>
            <a:endParaRPr lang="tr-TR" sz="2400" dirty="0"/>
          </a:p>
        </p:txBody>
      </p:sp>
    </p:spTree>
    <p:extLst>
      <p:ext uri="{BB962C8B-B14F-4D97-AF65-F5344CB8AC3E}">
        <p14:creationId xmlns:p14="http://schemas.microsoft.com/office/powerpoint/2010/main" val="2917864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84094"/>
            <a:ext cx="10018713" cy="874059"/>
          </a:xfrm>
        </p:spPr>
        <p:txBody>
          <a:bodyPr/>
          <a:lstStyle/>
          <a:p>
            <a:r>
              <a:rPr lang="tr-TR" b="1" dirty="0"/>
              <a:t>IV. KELİME ÖĞRENME TEKNİKLERİ</a:t>
            </a:r>
          </a:p>
        </p:txBody>
      </p:sp>
      <p:sp>
        <p:nvSpPr>
          <p:cNvPr id="4" name="Metin kutusu 3"/>
          <p:cNvSpPr txBox="1"/>
          <p:nvPr/>
        </p:nvSpPr>
        <p:spPr>
          <a:xfrm>
            <a:off x="1613646" y="1586753"/>
            <a:ext cx="10206318" cy="4493538"/>
          </a:xfrm>
          <a:prstGeom prst="rect">
            <a:avLst/>
          </a:prstGeom>
          <a:noFill/>
        </p:spPr>
        <p:txBody>
          <a:bodyPr wrap="square" rtlCol="0">
            <a:spAutoFit/>
          </a:bodyPr>
          <a:lstStyle/>
          <a:p>
            <a:r>
              <a:rPr lang="tr-TR" sz="2200" dirty="0" smtClean="0"/>
              <a:t>Zihinsel sözlüğü geliştirmek ve etkili kılmak için kabul edilen teknikler üç farklı aşamada gerçekleştirilmektedir:</a:t>
            </a:r>
          </a:p>
          <a:p>
            <a:endParaRPr lang="tr-TR" sz="2200" dirty="0"/>
          </a:p>
          <a:p>
            <a:pPr marL="342900" indent="-342900">
              <a:buAutoNum type="arabicParenR"/>
            </a:pPr>
            <a:r>
              <a:rPr lang="tr-TR" sz="2200" b="1" i="1" dirty="0" smtClean="0"/>
              <a:t>Bütünleştirme: </a:t>
            </a:r>
            <a:r>
              <a:rPr lang="tr-TR" sz="2200" dirty="0" smtClean="0"/>
              <a:t>Öğrencilerin bilgileri ile yeni kelimeler arasında yeniden bağ kurmaya denilmektedir. Bunun için kelimeleri yıldızlama, süsleme, kesinleştirme, çapraz şemalar yapma gibi etkinlikler kullanılabilir. </a:t>
            </a:r>
          </a:p>
          <a:p>
            <a:pPr marL="342900" indent="-342900">
              <a:buAutoNum type="arabicParenR"/>
            </a:pPr>
            <a:endParaRPr lang="tr-TR" sz="2200" dirty="0"/>
          </a:p>
          <a:p>
            <a:pPr marL="342900" indent="-342900">
              <a:buAutoNum type="arabicParenR"/>
            </a:pPr>
            <a:r>
              <a:rPr lang="tr-TR" sz="2200" b="1" i="1" dirty="0" smtClean="0"/>
              <a:t>İşlevsel Kullanma: </a:t>
            </a:r>
            <a:r>
              <a:rPr lang="tr-TR" sz="2200" dirty="0" smtClean="0"/>
              <a:t>Yeni kelimenin kullanılması sırasında öğrenciyi aktif kılmak ve kelimeyi basit bir tanımla geçiştirmek yerine, kelimeyi derinlemesine işleme ve çeşitli cümlelerde kullanma etkinlikleri yapılabilir. </a:t>
            </a:r>
          </a:p>
          <a:p>
            <a:pPr marL="342900" indent="-342900">
              <a:buAutoNum type="arabicParenR"/>
            </a:pPr>
            <a:endParaRPr lang="tr-TR" sz="2200" dirty="0"/>
          </a:p>
          <a:p>
            <a:pPr marL="342900" indent="-342900">
              <a:buAutoNum type="arabicParenR"/>
            </a:pPr>
            <a:r>
              <a:rPr lang="tr-TR" sz="2200" b="1" i="1" dirty="0" smtClean="0"/>
              <a:t>Tekrarlama: </a:t>
            </a:r>
            <a:r>
              <a:rPr lang="tr-TR" sz="2200" dirty="0" smtClean="0"/>
              <a:t>Öğrencinin iyi anlaması ve bu işi seri biçime getirmesi için bu kelimeye benzer çeşitli örnekler verilebilir.</a:t>
            </a:r>
            <a:endParaRPr lang="tr-TR" sz="2200" dirty="0"/>
          </a:p>
        </p:txBody>
      </p:sp>
    </p:spTree>
    <p:extLst>
      <p:ext uri="{BB962C8B-B14F-4D97-AF65-F5344CB8AC3E}">
        <p14:creationId xmlns:p14="http://schemas.microsoft.com/office/powerpoint/2010/main" val="330609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43754"/>
            <a:ext cx="10018713" cy="1008528"/>
          </a:xfrm>
        </p:spPr>
        <p:txBody>
          <a:bodyPr/>
          <a:lstStyle/>
          <a:p>
            <a:r>
              <a:rPr lang="tr-TR" b="1" dirty="0"/>
              <a:t>IV. KELİME ÖĞRENME TEKNİKLERİ</a:t>
            </a:r>
          </a:p>
        </p:txBody>
      </p:sp>
      <p:sp>
        <p:nvSpPr>
          <p:cNvPr id="4" name="Metin kutusu 3"/>
          <p:cNvSpPr txBox="1"/>
          <p:nvPr/>
        </p:nvSpPr>
        <p:spPr>
          <a:xfrm>
            <a:off x="1484311" y="1680881"/>
            <a:ext cx="10308760" cy="4493538"/>
          </a:xfrm>
          <a:prstGeom prst="rect">
            <a:avLst/>
          </a:prstGeom>
          <a:noFill/>
        </p:spPr>
        <p:txBody>
          <a:bodyPr wrap="square" rtlCol="0">
            <a:spAutoFit/>
          </a:bodyPr>
          <a:lstStyle/>
          <a:p>
            <a:r>
              <a:rPr lang="tr-TR" sz="2200" b="1" dirty="0" smtClean="0"/>
              <a:t>C- </a:t>
            </a:r>
            <a:r>
              <a:rPr lang="tr-TR" sz="2200" b="1" u="sng" dirty="0" smtClean="0"/>
              <a:t>Kelimelerin Anlamını Metinden Bulma:</a:t>
            </a:r>
          </a:p>
          <a:p>
            <a:endParaRPr lang="tr-TR" sz="2200" dirty="0" smtClean="0"/>
          </a:p>
          <a:p>
            <a:r>
              <a:rPr lang="tr-TR" sz="2200" dirty="0" smtClean="0"/>
              <a:t>Yeni kelimenin anlamını bulmak için metnin diğer kelimelerinden ve anlamından yararlanılma tekniğidir. Bu teknik bir metni iyi anlamaya, zihinsel sözlüğü geliştirmeye ve zenginleştirmeye katkı sağlamaktadır. Bu amaçla aşağıdaki süreç izlenmelidir:</a:t>
            </a:r>
          </a:p>
          <a:p>
            <a:endParaRPr lang="tr-TR" sz="2200" dirty="0"/>
          </a:p>
          <a:p>
            <a:pPr marL="285750" indent="-285750">
              <a:buFontTx/>
              <a:buChar char="-"/>
            </a:pPr>
            <a:r>
              <a:rPr lang="tr-TR" sz="2200" dirty="0" smtClean="0"/>
              <a:t>Yeni kelime incelenmelidir. Bu incelemede kelimenin oluşumu, ekleri, düzeni, kelime hakkında bilinenler incelenir.</a:t>
            </a:r>
          </a:p>
          <a:p>
            <a:pPr marL="285750" indent="-285750">
              <a:buFontTx/>
              <a:buChar char="-"/>
            </a:pPr>
            <a:r>
              <a:rPr lang="tr-TR" sz="2200" dirty="0" smtClean="0"/>
              <a:t>Kelimenin bulunduğu konum incelenmelidir. Bunun için metnin bölümlerine, genel durumuna ve olayların oluşumuna bakılmalıdır.</a:t>
            </a:r>
          </a:p>
          <a:p>
            <a:pPr marL="285750" indent="-285750">
              <a:buFontTx/>
              <a:buChar char="-"/>
            </a:pPr>
            <a:r>
              <a:rPr lang="tr-TR" sz="2200" dirty="0" smtClean="0"/>
              <a:t>Yeni bir kelimenin anlamını metinden bulmak için öğrencilere önce yönlendirme ve alıştırma yapılmalı, ardından iş birliği içinde çalışmaları sağlanmalı, giderek bağımsız çalışmaları gerçekleştirilmelidir. </a:t>
            </a:r>
          </a:p>
        </p:txBody>
      </p:sp>
    </p:spTree>
    <p:extLst>
      <p:ext uri="{BB962C8B-B14F-4D97-AF65-F5344CB8AC3E}">
        <p14:creationId xmlns:p14="http://schemas.microsoft.com/office/powerpoint/2010/main" val="3679340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430306"/>
            <a:ext cx="10018713" cy="927847"/>
          </a:xfrm>
        </p:spPr>
        <p:txBody>
          <a:bodyPr/>
          <a:lstStyle/>
          <a:p>
            <a:r>
              <a:rPr lang="tr-TR" b="1" dirty="0"/>
              <a:t>IV. KELİME ÖĞRENME TEKNİKLERİ</a:t>
            </a:r>
          </a:p>
        </p:txBody>
      </p:sp>
      <p:sp>
        <p:nvSpPr>
          <p:cNvPr id="4" name="Metin kutusu 3"/>
          <p:cNvSpPr txBox="1"/>
          <p:nvPr/>
        </p:nvSpPr>
        <p:spPr>
          <a:xfrm>
            <a:off x="1645675" y="1532965"/>
            <a:ext cx="10241525" cy="4893647"/>
          </a:xfrm>
          <a:prstGeom prst="rect">
            <a:avLst/>
          </a:prstGeom>
          <a:noFill/>
        </p:spPr>
        <p:txBody>
          <a:bodyPr wrap="square" rtlCol="0">
            <a:spAutoFit/>
          </a:bodyPr>
          <a:lstStyle/>
          <a:p>
            <a:r>
              <a:rPr lang="tr-TR" sz="2400" dirty="0" smtClean="0"/>
              <a:t>Yeni kelimenin anlamını bulmak için bazı etkinlikler kullanılabilir: </a:t>
            </a:r>
          </a:p>
          <a:p>
            <a:endParaRPr lang="tr-TR" sz="2400" b="1" i="1" dirty="0" smtClean="0"/>
          </a:p>
          <a:p>
            <a:pPr marL="342900" indent="-342900">
              <a:buAutoNum type="arabicParenR"/>
            </a:pPr>
            <a:r>
              <a:rPr lang="tr-TR" sz="2400" b="1" i="1" dirty="0" smtClean="0"/>
              <a:t>Tanım-Kavram Şeması: </a:t>
            </a:r>
            <a:r>
              <a:rPr lang="tr-TR" sz="2400" dirty="0" smtClean="0"/>
              <a:t>Bir kelimenin anlamını tanımada hangi noktaların belirlenmesi gerektiği konusunda öğrenciye yardım eder. Bir şema oluştururken bazı sorulara cevap verilmeli ve bu cevaplar gruplandırılmalıdır. </a:t>
            </a:r>
          </a:p>
          <a:p>
            <a:pPr marL="285750" indent="-285750">
              <a:buFontTx/>
              <a:buChar char="-"/>
            </a:pPr>
            <a:r>
              <a:rPr lang="tr-TR" sz="2400" dirty="0" smtClean="0"/>
              <a:t>Bu nedir? Hangi gruba aittir?</a:t>
            </a:r>
          </a:p>
          <a:p>
            <a:pPr marL="285750" indent="-285750">
              <a:buFontTx/>
              <a:buChar char="-"/>
            </a:pPr>
            <a:r>
              <a:rPr lang="tr-TR" sz="2400" dirty="0" smtClean="0"/>
              <a:t>Neye benzemektedir? Neye yarar?</a:t>
            </a:r>
          </a:p>
          <a:p>
            <a:pPr marL="285750" indent="-285750">
              <a:buFontTx/>
              <a:buChar char="-"/>
            </a:pPr>
            <a:r>
              <a:rPr lang="tr-TR" sz="2400" dirty="0" smtClean="0"/>
              <a:t>Hangi örnekleri verebilirim? </a:t>
            </a:r>
          </a:p>
          <a:p>
            <a:pPr marL="285750" indent="-285750">
              <a:buFontTx/>
              <a:buChar char="-"/>
            </a:pPr>
            <a:endParaRPr lang="tr-TR" sz="2400" b="1" i="1" dirty="0"/>
          </a:p>
          <a:p>
            <a:pPr marL="342900" indent="-342900">
              <a:buAutoNum type="arabicParenR" startAt="2"/>
            </a:pPr>
            <a:r>
              <a:rPr lang="tr-TR" sz="2400" b="1" i="1" dirty="0" smtClean="0"/>
              <a:t>Kelimelerin Örneklendirilmesi: </a:t>
            </a:r>
            <a:r>
              <a:rPr lang="tr-TR" sz="2400" dirty="0" smtClean="0"/>
              <a:t>Yeni kelimeyi bilinen kelimelerle ilişkilendirmek, süslemek önemlidir. Bir konu ya da tema çerçevesinde kelime ilişkilendirilmelidir. </a:t>
            </a:r>
          </a:p>
          <a:p>
            <a:endParaRPr lang="tr-TR" sz="2400" dirty="0"/>
          </a:p>
        </p:txBody>
      </p:sp>
    </p:spTree>
    <p:extLst>
      <p:ext uri="{BB962C8B-B14F-4D97-AF65-F5344CB8AC3E}">
        <p14:creationId xmlns:p14="http://schemas.microsoft.com/office/powerpoint/2010/main" val="359040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3366" y="602673"/>
            <a:ext cx="10018713" cy="1018309"/>
          </a:xfrm>
        </p:spPr>
        <p:txBody>
          <a:bodyPr/>
          <a:lstStyle/>
          <a:p>
            <a:r>
              <a:rPr lang="tr-TR" b="1" dirty="0"/>
              <a:t>I. KELİME TANIMA VE ÖNEMİ</a:t>
            </a:r>
          </a:p>
        </p:txBody>
      </p:sp>
      <p:sp>
        <p:nvSpPr>
          <p:cNvPr id="3" name="İçerik Yer Tutucusu 2"/>
          <p:cNvSpPr>
            <a:spLocks noGrp="1"/>
          </p:cNvSpPr>
          <p:nvPr>
            <p:ph idx="1"/>
          </p:nvPr>
        </p:nvSpPr>
        <p:spPr>
          <a:xfrm>
            <a:off x="1395072" y="1620982"/>
            <a:ext cx="10680387" cy="4544291"/>
          </a:xfrm>
        </p:spPr>
        <p:txBody>
          <a:bodyPr>
            <a:normAutofit/>
          </a:bodyPr>
          <a:lstStyle/>
          <a:p>
            <a:endParaRPr lang="tr-TR" dirty="0" smtClean="0"/>
          </a:p>
          <a:p>
            <a:pPr marL="0" indent="0">
              <a:buNone/>
            </a:pPr>
            <a:r>
              <a:rPr lang="tr-TR" dirty="0" smtClean="0"/>
              <a:t>   </a:t>
            </a:r>
            <a:r>
              <a:rPr lang="tr-TR" b="1" dirty="0" smtClean="0"/>
              <a:t>1-</a:t>
            </a:r>
            <a:r>
              <a:rPr lang="tr-TR" b="1" u="sng" dirty="0" smtClean="0"/>
              <a:t>Kelime Tanıma</a:t>
            </a:r>
            <a:r>
              <a:rPr lang="tr-TR" b="1" dirty="0" smtClean="0"/>
              <a:t>: </a:t>
            </a:r>
            <a:r>
              <a:rPr lang="tr-TR" dirty="0" smtClean="0"/>
              <a:t>Bir kelimeyi ses, şekil, görünüş, telaffuz ve çeşitli ipuçlarından tanıma işlemidir. Bu işlem bir kelimeyi sesi, harfleri, biçimi ve yazılı olarak görünce hatırlama, anlamını bulma ve seslendirmedir.</a:t>
            </a:r>
          </a:p>
          <a:p>
            <a:r>
              <a:rPr lang="tr-TR" dirty="0" smtClean="0"/>
              <a:t>Kelime tanıma, dil ve zihinsel becerilerin gelişimi açısından önemlidir.</a:t>
            </a:r>
          </a:p>
          <a:p>
            <a:r>
              <a:rPr lang="tr-TR" dirty="0" smtClean="0"/>
              <a:t>Araştırmalar çocukların doğum öncesinden itibaren kelime tanımaya başladıklarını açıklar.</a:t>
            </a:r>
          </a:p>
          <a:p>
            <a:r>
              <a:rPr lang="tr-TR" dirty="0" smtClean="0"/>
              <a:t> Kelime tanıma ve zihinsel sözlük ile okul başarısı arasında doğrudan bir bağ vardır.</a:t>
            </a:r>
          </a:p>
          <a:p>
            <a:pPr>
              <a:buFont typeface="Wingdings" panose="05000000000000000000" pitchFamily="2" charset="2"/>
              <a:buChar char="ü"/>
            </a:pPr>
            <a:endParaRPr lang="tr-TR" dirty="0"/>
          </a:p>
        </p:txBody>
      </p:sp>
    </p:spTree>
    <p:extLst>
      <p:ext uri="{BB962C8B-B14F-4D97-AF65-F5344CB8AC3E}">
        <p14:creationId xmlns:p14="http://schemas.microsoft.com/office/powerpoint/2010/main" val="364260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968187"/>
          </a:xfrm>
        </p:spPr>
        <p:txBody>
          <a:bodyPr>
            <a:normAutofit/>
          </a:bodyPr>
          <a:lstStyle/>
          <a:p>
            <a:r>
              <a:rPr lang="tr-TR" b="1" dirty="0"/>
              <a:t>IV. KELİME ÖĞRENME TEKNİKLERİ</a:t>
            </a:r>
          </a:p>
        </p:txBody>
      </p:sp>
      <p:sp>
        <p:nvSpPr>
          <p:cNvPr id="4" name="Metin kutusu 3"/>
          <p:cNvSpPr txBox="1"/>
          <p:nvPr/>
        </p:nvSpPr>
        <p:spPr>
          <a:xfrm>
            <a:off x="1535531" y="1976334"/>
            <a:ext cx="10018713" cy="1446550"/>
          </a:xfrm>
          <a:prstGeom prst="rect">
            <a:avLst/>
          </a:prstGeom>
          <a:noFill/>
        </p:spPr>
        <p:txBody>
          <a:bodyPr wrap="square" rtlCol="0">
            <a:spAutoFit/>
          </a:bodyPr>
          <a:lstStyle/>
          <a:p>
            <a:r>
              <a:rPr lang="tr-TR" sz="2200" b="1" i="1" dirty="0" smtClean="0"/>
              <a:t>3) Kesinleştirme Basamakları: </a:t>
            </a:r>
            <a:r>
              <a:rPr lang="tr-TR" sz="2200" dirty="0"/>
              <a:t>B</a:t>
            </a:r>
            <a:r>
              <a:rPr lang="tr-TR" sz="2200" dirty="0" smtClean="0"/>
              <a:t>ir kelimenin farklı yoğunluk derecelerini ortaya çıkararak kelimenin anlamının kesinleştirilmesini sağlama işlemidir. Kesinleştirme merdiveni dikey ya da yatay olabilir.</a:t>
            </a:r>
          </a:p>
          <a:p>
            <a:endParaRPr lang="tr-TR" sz="2200" dirty="0"/>
          </a:p>
        </p:txBody>
      </p:sp>
      <p:cxnSp>
        <p:nvCxnSpPr>
          <p:cNvPr id="20" name="Düz Ok Bağlayıcısı 19"/>
          <p:cNvCxnSpPr/>
          <p:nvPr/>
        </p:nvCxnSpPr>
        <p:spPr>
          <a:xfrm>
            <a:off x="2003612" y="3267635"/>
            <a:ext cx="0" cy="4392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Resim 21"/>
          <p:cNvPicPr>
            <a:picLocks noChangeAspect="1"/>
          </p:cNvPicPr>
          <p:nvPr/>
        </p:nvPicPr>
        <p:blipFill>
          <a:blip r:embed="rId2"/>
          <a:stretch>
            <a:fillRect/>
          </a:stretch>
        </p:blipFill>
        <p:spPr>
          <a:xfrm>
            <a:off x="3679096" y="3267635"/>
            <a:ext cx="188992" cy="548688"/>
          </a:xfrm>
          <a:prstGeom prst="rect">
            <a:avLst/>
          </a:prstGeom>
        </p:spPr>
      </p:pic>
      <p:pic>
        <p:nvPicPr>
          <p:cNvPr id="23" name="Resim 22"/>
          <p:cNvPicPr>
            <a:picLocks noChangeAspect="1"/>
          </p:cNvPicPr>
          <p:nvPr/>
        </p:nvPicPr>
        <p:blipFill>
          <a:blip r:embed="rId2"/>
          <a:stretch>
            <a:fillRect/>
          </a:stretch>
        </p:blipFill>
        <p:spPr>
          <a:xfrm>
            <a:off x="5696704" y="3267635"/>
            <a:ext cx="188992" cy="548688"/>
          </a:xfrm>
          <a:prstGeom prst="rect">
            <a:avLst/>
          </a:prstGeom>
        </p:spPr>
      </p:pic>
      <p:pic>
        <p:nvPicPr>
          <p:cNvPr id="24" name="Resim 23"/>
          <p:cNvPicPr>
            <a:picLocks noChangeAspect="1"/>
          </p:cNvPicPr>
          <p:nvPr/>
        </p:nvPicPr>
        <p:blipFill>
          <a:blip r:embed="rId2"/>
          <a:stretch>
            <a:fillRect/>
          </a:stretch>
        </p:blipFill>
        <p:spPr>
          <a:xfrm>
            <a:off x="7708730" y="3267635"/>
            <a:ext cx="188992" cy="548688"/>
          </a:xfrm>
          <a:prstGeom prst="rect">
            <a:avLst/>
          </a:prstGeom>
        </p:spPr>
      </p:pic>
      <p:cxnSp>
        <p:nvCxnSpPr>
          <p:cNvPr id="27" name="Düz Ok Bağlayıcısı 26"/>
          <p:cNvCxnSpPr/>
          <p:nvPr/>
        </p:nvCxnSpPr>
        <p:spPr>
          <a:xfrm>
            <a:off x="10071847" y="3267635"/>
            <a:ext cx="106231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up 29"/>
          <p:cNvGrpSpPr/>
          <p:nvPr/>
        </p:nvGrpSpPr>
        <p:grpSpPr>
          <a:xfrm>
            <a:off x="1484311" y="3267635"/>
            <a:ext cx="9649854" cy="798666"/>
            <a:chOff x="1484311" y="3267635"/>
            <a:chExt cx="9649854" cy="798666"/>
          </a:xfrm>
        </p:grpSpPr>
        <p:cxnSp>
          <p:nvCxnSpPr>
            <p:cNvPr id="6" name="Dirsek Bağlayıcısı 5"/>
            <p:cNvCxnSpPr/>
            <p:nvPr/>
          </p:nvCxnSpPr>
          <p:spPr>
            <a:xfrm>
              <a:off x="2003612" y="3267635"/>
              <a:ext cx="8068235" cy="439238"/>
            </a:xfrm>
            <a:prstGeom prst="bentConnector3">
              <a:avLst>
                <a:gd name="adj1" fmla="val 10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etin kutusu 28"/>
            <p:cNvSpPr txBox="1"/>
            <p:nvPr/>
          </p:nvSpPr>
          <p:spPr>
            <a:xfrm>
              <a:off x="1484311" y="3696969"/>
              <a:ext cx="9649854" cy="369332"/>
            </a:xfrm>
            <a:prstGeom prst="rect">
              <a:avLst/>
            </a:prstGeom>
            <a:noFill/>
          </p:spPr>
          <p:txBody>
            <a:bodyPr wrap="square" rtlCol="0">
              <a:spAutoFit/>
            </a:bodyPr>
            <a:lstStyle/>
            <a:p>
              <a:r>
                <a:rPr lang="tr-TR" b="1" dirty="0" smtClean="0"/>
                <a:t>Dondurucu                   Soğuk		         Ilık		           Sıcak	                  Çok Sıcak</a:t>
              </a:r>
              <a:endParaRPr lang="tr-TR" b="1" dirty="0"/>
            </a:p>
          </p:txBody>
        </p:sp>
      </p:grpSp>
      <p:sp>
        <p:nvSpPr>
          <p:cNvPr id="31" name="Metin kutusu 30"/>
          <p:cNvSpPr txBox="1"/>
          <p:nvPr/>
        </p:nvSpPr>
        <p:spPr>
          <a:xfrm>
            <a:off x="1535531" y="4324179"/>
            <a:ext cx="10165976" cy="1785104"/>
          </a:xfrm>
          <a:prstGeom prst="rect">
            <a:avLst/>
          </a:prstGeom>
          <a:noFill/>
        </p:spPr>
        <p:txBody>
          <a:bodyPr wrap="square" rtlCol="0">
            <a:spAutoFit/>
          </a:bodyPr>
          <a:lstStyle/>
          <a:p>
            <a:r>
              <a:rPr lang="tr-TR" sz="2200" b="1" i="1" dirty="0" smtClean="0"/>
              <a:t>4) Olası Cümleler: </a:t>
            </a:r>
            <a:r>
              <a:rPr lang="tr-TR" sz="2200" dirty="0" smtClean="0"/>
              <a:t>Okunan bir metinden zor ve kolay kelimeler seçilerek bir kelime listesi oluşturulur. Öğrencilerden bu iki kelime grubundan birer tane seçerek cümleler oluşturmaları istenir. Okuma yapmadan önce bütün oluşturulan cümleler tahtaya yazılır. Okuma sonrası, öğrencilerle birlikte cümleler gözden geçirilir. Eğer doğru anlamlar belirlenmiş ise kalır yoksa bu cümleler değiştirilir ya da yeniden düzenlenir.</a:t>
            </a:r>
            <a:endParaRPr lang="tr-TR" sz="2200" dirty="0"/>
          </a:p>
        </p:txBody>
      </p:sp>
    </p:spTree>
    <p:extLst>
      <p:ext uri="{BB962C8B-B14F-4D97-AF65-F5344CB8AC3E}">
        <p14:creationId xmlns:p14="http://schemas.microsoft.com/office/powerpoint/2010/main" val="1412557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7436" y="416860"/>
            <a:ext cx="10018713" cy="1035424"/>
          </a:xfrm>
        </p:spPr>
        <p:txBody>
          <a:bodyPr/>
          <a:lstStyle/>
          <a:p>
            <a:r>
              <a:rPr lang="tr-TR" b="1" dirty="0"/>
              <a:t>IV. KELİME ÖĞRENME TEKNİKLERİ</a:t>
            </a:r>
          </a:p>
        </p:txBody>
      </p:sp>
      <p:sp>
        <p:nvSpPr>
          <p:cNvPr id="4" name="Metin kutusu 3"/>
          <p:cNvSpPr txBox="1"/>
          <p:nvPr/>
        </p:nvSpPr>
        <p:spPr>
          <a:xfrm>
            <a:off x="1667436" y="1896036"/>
            <a:ext cx="10085294" cy="3785652"/>
          </a:xfrm>
          <a:prstGeom prst="rect">
            <a:avLst/>
          </a:prstGeom>
          <a:noFill/>
        </p:spPr>
        <p:txBody>
          <a:bodyPr wrap="square" rtlCol="0">
            <a:spAutoFit/>
          </a:bodyPr>
          <a:lstStyle/>
          <a:p>
            <a:r>
              <a:rPr lang="tr-TR" sz="2400" b="1" i="1" dirty="0" smtClean="0"/>
              <a:t>5) Kişisel Sözlük: </a:t>
            </a:r>
            <a:r>
              <a:rPr lang="tr-TR" sz="2400" dirty="0" smtClean="0"/>
              <a:t>Çeşitli zihinsel sözlük oluşturma etkinliklerinden yararlanarak kişisel sözlük geliştirilir. Bunun için kesinleştirme merdiveni, kavram-tanım şeması, kelime aileleri vb. kullanılır. </a:t>
            </a:r>
          </a:p>
          <a:p>
            <a:r>
              <a:rPr lang="tr-TR" sz="2400" dirty="0" smtClean="0"/>
              <a:t>Belirlenen kelimelere çeşitli bilgiler eklenebilir. Örneğin; </a:t>
            </a:r>
          </a:p>
          <a:p>
            <a:endParaRPr lang="tr-TR" sz="2400" dirty="0" smtClean="0"/>
          </a:p>
          <a:p>
            <a:pPr marL="285750" indent="-285750">
              <a:buFontTx/>
              <a:buChar char="-"/>
            </a:pPr>
            <a:r>
              <a:rPr lang="tr-TR" sz="2400" dirty="0" smtClean="0"/>
              <a:t>Eş anlamlısını bulma,</a:t>
            </a:r>
          </a:p>
          <a:p>
            <a:pPr marL="285750" indent="-285750">
              <a:buFontTx/>
              <a:buChar char="-"/>
            </a:pPr>
            <a:r>
              <a:rPr lang="tr-TR" sz="2400" dirty="0" smtClean="0"/>
              <a:t>Zıt anlamlısını bulma,</a:t>
            </a:r>
          </a:p>
          <a:p>
            <a:pPr marL="285750" indent="-285750">
              <a:buFontTx/>
              <a:buChar char="-"/>
            </a:pPr>
            <a:r>
              <a:rPr lang="tr-TR" sz="2400" dirty="0" smtClean="0"/>
              <a:t>Kelimeyi bir cümle içinde kullanma,</a:t>
            </a:r>
          </a:p>
          <a:p>
            <a:pPr marL="285750" indent="-285750">
              <a:buFontTx/>
              <a:buChar char="-"/>
            </a:pPr>
            <a:r>
              <a:rPr lang="tr-TR" sz="2400" dirty="0" smtClean="0"/>
              <a:t>Kendi kelimeleriyle tanımlama,</a:t>
            </a:r>
          </a:p>
          <a:p>
            <a:pPr marL="285750" indent="-285750">
              <a:buFontTx/>
              <a:buChar char="-"/>
            </a:pPr>
            <a:r>
              <a:rPr lang="tr-TR" sz="2400" dirty="0" smtClean="0"/>
              <a:t>Kelimeye resim çizme vb. olabilir.</a:t>
            </a:r>
            <a:endParaRPr lang="tr-TR" sz="2400" dirty="0"/>
          </a:p>
        </p:txBody>
      </p:sp>
    </p:spTree>
    <p:extLst>
      <p:ext uri="{BB962C8B-B14F-4D97-AF65-F5344CB8AC3E}">
        <p14:creationId xmlns:p14="http://schemas.microsoft.com/office/powerpoint/2010/main" val="3711130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541" y="322729"/>
            <a:ext cx="10018713" cy="981635"/>
          </a:xfrm>
        </p:spPr>
        <p:txBody>
          <a:bodyPr/>
          <a:lstStyle/>
          <a:p>
            <a:r>
              <a:rPr lang="tr-TR" b="1" dirty="0"/>
              <a:t>IV. KELİME ÖĞRENME TEKNİKLERİ</a:t>
            </a:r>
          </a:p>
        </p:txBody>
      </p:sp>
      <p:sp>
        <p:nvSpPr>
          <p:cNvPr id="4" name="Metin kutusu 3"/>
          <p:cNvSpPr txBox="1"/>
          <p:nvPr/>
        </p:nvSpPr>
        <p:spPr>
          <a:xfrm>
            <a:off x="1810218" y="1586752"/>
            <a:ext cx="10090429" cy="4524315"/>
          </a:xfrm>
          <a:prstGeom prst="rect">
            <a:avLst/>
          </a:prstGeom>
          <a:noFill/>
        </p:spPr>
        <p:txBody>
          <a:bodyPr wrap="square" rtlCol="0">
            <a:spAutoFit/>
          </a:bodyPr>
          <a:lstStyle/>
          <a:p>
            <a:r>
              <a:rPr lang="tr-TR" sz="2400" b="1" dirty="0" smtClean="0"/>
              <a:t>Ç- </a:t>
            </a:r>
            <a:r>
              <a:rPr lang="tr-TR" sz="2400" b="1" u="sng" dirty="0" smtClean="0"/>
              <a:t>Kavram Haritası:</a:t>
            </a:r>
          </a:p>
          <a:p>
            <a:endParaRPr lang="tr-TR" sz="2400" b="1" u="sng" dirty="0"/>
          </a:p>
          <a:p>
            <a:r>
              <a:rPr lang="tr-TR" sz="2400" dirty="0" smtClean="0"/>
              <a:t>Kavram haritası, bir kavramı, onu oluşturan parçaları ve bunların birbiriyle bağlantılarını gösteren bir görselleştirme tekniğidir. Bilginin zihinde somut ve görsel olarak düzenlenmesini sağlar. </a:t>
            </a:r>
          </a:p>
          <a:p>
            <a:r>
              <a:rPr lang="tr-TR" sz="2400" dirty="0" smtClean="0"/>
              <a:t>Kavram haritaları</a:t>
            </a:r>
            <a:r>
              <a:rPr lang="tr-TR" sz="2400" dirty="0"/>
              <a:t>;</a:t>
            </a:r>
            <a:r>
              <a:rPr lang="tr-TR" sz="2400" dirty="0" smtClean="0"/>
              <a:t> </a:t>
            </a:r>
          </a:p>
          <a:p>
            <a:pPr marL="285750" indent="-285750">
              <a:buFontTx/>
              <a:buChar char="-"/>
            </a:pPr>
            <a:r>
              <a:rPr lang="tr-TR" sz="2400" dirty="0" smtClean="0"/>
              <a:t>Kavramın onu oluşturan parçalarla birlikte bir bütün olarak görülmesini, </a:t>
            </a:r>
          </a:p>
          <a:p>
            <a:pPr marL="285750" indent="-285750">
              <a:buFontTx/>
              <a:buChar char="-"/>
            </a:pPr>
            <a:r>
              <a:rPr lang="tr-TR" sz="2400" dirty="0" smtClean="0"/>
              <a:t>kavram hakkında bilginin uzun süre akılda kalmasını, kolaylıkla anlaşılmasını, </a:t>
            </a:r>
          </a:p>
          <a:p>
            <a:pPr marL="285750" indent="-285750">
              <a:buFontTx/>
              <a:buChar char="-"/>
            </a:pPr>
            <a:r>
              <a:rPr lang="tr-TR" sz="2400" dirty="0" smtClean="0"/>
              <a:t>kavramla ilgili olan ilişkilerin görülmesini sağlar.</a:t>
            </a:r>
          </a:p>
          <a:p>
            <a:pPr marL="285750" indent="-285750">
              <a:buFontTx/>
              <a:buChar char="-"/>
            </a:pPr>
            <a:endParaRPr lang="tr-TR" sz="2400" dirty="0"/>
          </a:p>
          <a:p>
            <a:r>
              <a:rPr lang="tr-TR" sz="2400" dirty="0" smtClean="0"/>
              <a:t>Ayrıca kavram haritaları, öğrencilerin kavramla ilgili ön bilgilerini öğrenmeye ve yazılı bir metni daha anlaşılır hale getirmeye yardımcı olur. </a:t>
            </a:r>
            <a:endParaRPr lang="tr-TR" sz="2400" dirty="0"/>
          </a:p>
        </p:txBody>
      </p:sp>
    </p:spTree>
    <p:extLst>
      <p:ext uri="{BB962C8B-B14F-4D97-AF65-F5344CB8AC3E}">
        <p14:creationId xmlns:p14="http://schemas.microsoft.com/office/powerpoint/2010/main" val="3255102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1169894"/>
          </a:xfrm>
        </p:spPr>
        <p:txBody>
          <a:bodyPr/>
          <a:lstStyle/>
          <a:p>
            <a:r>
              <a:rPr lang="tr-TR" b="1" dirty="0"/>
              <a:t>IV. KELİME ÖĞRENME TEKNİKLERİ</a:t>
            </a:r>
          </a:p>
        </p:txBody>
      </p:sp>
      <p:sp>
        <p:nvSpPr>
          <p:cNvPr id="4" name="Metin kutusu 3"/>
          <p:cNvSpPr txBox="1"/>
          <p:nvPr/>
        </p:nvSpPr>
        <p:spPr>
          <a:xfrm>
            <a:off x="2595281" y="2384700"/>
            <a:ext cx="6400800" cy="2308324"/>
          </a:xfrm>
          <a:prstGeom prst="rect">
            <a:avLst/>
          </a:prstGeom>
          <a:noFill/>
        </p:spPr>
        <p:txBody>
          <a:bodyPr wrap="square" rtlCol="0">
            <a:spAutoFit/>
          </a:bodyPr>
          <a:lstStyle/>
          <a:p>
            <a:r>
              <a:rPr lang="tr-TR" sz="2400" b="1" dirty="0" smtClean="0"/>
              <a:t>Kelime Öğrenme Etkinlikleri:</a:t>
            </a:r>
          </a:p>
          <a:p>
            <a:r>
              <a:rPr lang="tr-TR" sz="2400" dirty="0" smtClean="0"/>
              <a:t> </a:t>
            </a:r>
          </a:p>
          <a:p>
            <a:pPr marL="285750" indent="-285750">
              <a:buFontTx/>
              <a:buChar char="-"/>
            </a:pPr>
            <a:r>
              <a:rPr lang="tr-TR" sz="2400" dirty="0" smtClean="0"/>
              <a:t>Anahtar Kelimeleri Çalışma </a:t>
            </a:r>
          </a:p>
          <a:p>
            <a:pPr marL="285750" indent="-285750">
              <a:buFontTx/>
              <a:buChar char="-"/>
            </a:pPr>
            <a:r>
              <a:rPr lang="tr-TR" sz="2400" dirty="0" smtClean="0"/>
              <a:t>Anlamı Bilinmeyen Kelimelerle Çalışma</a:t>
            </a:r>
          </a:p>
          <a:p>
            <a:pPr marL="285750" indent="-285750">
              <a:buFontTx/>
              <a:buChar char="-"/>
            </a:pPr>
            <a:r>
              <a:rPr lang="tr-TR" sz="2400" dirty="0" smtClean="0"/>
              <a:t>Söz Varlığını Geliştirme</a:t>
            </a:r>
          </a:p>
          <a:p>
            <a:pPr marL="285750" indent="-285750">
              <a:buFontTx/>
              <a:buChar char="-"/>
            </a:pPr>
            <a:r>
              <a:rPr lang="tr-TR" sz="2400" dirty="0" smtClean="0"/>
              <a:t>Söz Varlığını Kullanma </a:t>
            </a:r>
            <a:endParaRPr lang="tr-TR" sz="2400" dirty="0"/>
          </a:p>
        </p:txBody>
      </p:sp>
    </p:spTree>
    <p:extLst>
      <p:ext uri="{BB962C8B-B14F-4D97-AF65-F5344CB8AC3E}">
        <p14:creationId xmlns:p14="http://schemas.microsoft.com/office/powerpoint/2010/main" val="32616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1169894"/>
          </a:xfrm>
        </p:spPr>
        <p:txBody>
          <a:bodyPr/>
          <a:lstStyle/>
          <a:p>
            <a:r>
              <a:rPr lang="tr-TR" b="1" dirty="0" smtClean="0"/>
              <a:t>KAYNAKÇA</a:t>
            </a:r>
            <a:endParaRPr lang="tr-TR" b="1" dirty="0"/>
          </a:p>
        </p:txBody>
      </p:sp>
      <p:sp>
        <p:nvSpPr>
          <p:cNvPr id="3" name="Metin kutusu 2"/>
          <p:cNvSpPr txBox="1"/>
          <p:nvPr/>
        </p:nvSpPr>
        <p:spPr>
          <a:xfrm>
            <a:off x="1694330" y="2501153"/>
            <a:ext cx="9808694" cy="1569660"/>
          </a:xfrm>
          <a:prstGeom prst="rect">
            <a:avLst/>
          </a:prstGeom>
          <a:noFill/>
        </p:spPr>
        <p:txBody>
          <a:bodyPr wrap="square" rtlCol="0">
            <a:spAutoFit/>
          </a:bodyPr>
          <a:lstStyle/>
          <a:p>
            <a:pPr marL="285750" indent="-285750">
              <a:buFont typeface="Wingdings" panose="05000000000000000000" pitchFamily="2" charset="2"/>
              <a:buChar char="Ø"/>
            </a:pPr>
            <a:r>
              <a:rPr lang="tr-TR" sz="2400" dirty="0" smtClean="0"/>
              <a:t>GÜNEŞ, F. (2017). Türkçe Öğretimi Yaklaşımlar ve Modeller, Ankara: </a:t>
            </a:r>
            <a:r>
              <a:rPr lang="tr-TR" sz="2400" dirty="0" err="1" smtClean="0"/>
              <a:t>Pegem</a:t>
            </a:r>
            <a:r>
              <a:rPr lang="tr-TR" sz="2400" dirty="0" smtClean="0"/>
              <a:t> Akademi</a:t>
            </a:r>
          </a:p>
          <a:p>
            <a:endParaRPr lang="tr-TR" sz="2400" dirty="0" smtClean="0"/>
          </a:p>
          <a:p>
            <a:endParaRPr lang="tr-TR" sz="2400" dirty="0"/>
          </a:p>
        </p:txBody>
      </p:sp>
    </p:spTree>
    <p:extLst>
      <p:ext uri="{BB962C8B-B14F-4D97-AF65-F5344CB8AC3E}">
        <p14:creationId xmlns:p14="http://schemas.microsoft.com/office/powerpoint/2010/main" val="250316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7947" y="381001"/>
            <a:ext cx="10018713" cy="829234"/>
          </a:xfrm>
        </p:spPr>
        <p:txBody>
          <a:bodyPr/>
          <a:lstStyle/>
          <a:p>
            <a:r>
              <a:rPr lang="tr-TR" b="1" dirty="0"/>
              <a:t>I. KELİME TANIMA VE ÖNEMİ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92059283"/>
              </p:ext>
            </p:extLst>
          </p:nvPr>
        </p:nvGraphicFramePr>
        <p:xfrm>
          <a:off x="1484313" y="1607127"/>
          <a:ext cx="10018712" cy="4461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768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450273"/>
            <a:ext cx="10018713" cy="713509"/>
          </a:xfrm>
        </p:spPr>
        <p:txBody>
          <a:bodyPr/>
          <a:lstStyle/>
          <a:p>
            <a:r>
              <a:rPr lang="tr-TR" b="1" dirty="0"/>
              <a:t>I. KELİME TANIMA VE ÖNEMİ</a:t>
            </a:r>
          </a:p>
        </p:txBody>
      </p:sp>
      <p:pic>
        <p:nvPicPr>
          <p:cNvPr id="1026" name="Picture 2" descr="ailenin Ã§ocuÄuna kitap okumasÄ± ile ilgili gÃ¶rsel sonucu"/>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0" b="100000" l="0" r="100000">
                        <a14:foregroundMark x1="2000" y1="80018" x2="48700" y2="65009"/>
                        <a14:foregroundMark x1="36200" y1="59208" x2="42900" y2="66759"/>
                        <a14:foregroundMark x1="32800" y1="86740" x2="91100" y2="84438"/>
                        <a14:foregroundMark x1="52600" y1="49908" x2="48200" y2="67587"/>
                        <a14:foregroundMark x1="41500" y1="67587" x2="46800" y2="60497"/>
                        <a14:foregroundMark x1="38100" y1="64088" x2="52600" y2="61418"/>
                        <a14:foregroundMark x1="37100" y1="65378" x2="41000" y2="65838"/>
                        <a14:foregroundMark x1="63600" y1="59669" x2="60700" y2="75599"/>
                      </a14:backgroundRemoval>
                    </a14:imgEffect>
                  </a14:imgLayer>
                </a14:imgProps>
              </a:ext>
              <a:ext uri="{28A0092B-C50C-407E-A947-70E740481C1C}">
                <a14:useLocalDpi xmlns:a14="http://schemas.microsoft.com/office/drawing/2010/main" val="0"/>
              </a:ext>
            </a:extLst>
          </a:blip>
          <a:srcRect/>
          <a:stretch>
            <a:fillRect/>
          </a:stretch>
        </p:blipFill>
        <p:spPr bwMode="auto">
          <a:xfrm>
            <a:off x="7424397" y="1529922"/>
            <a:ext cx="4906148" cy="532807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590528" y="1529922"/>
            <a:ext cx="6410472" cy="1384995"/>
          </a:xfrm>
          <a:prstGeom prst="rect">
            <a:avLst/>
          </a:prstGeom>
          <a:noFill/>
        </p:spPr>
        <p:txBody>
          <a:bodyPr wrap="square" rtlCol="0">
            <a:spAutoFit/>
          </a:bodyPr>
          <a:lstStyle/>
          <a:p>
            <a:r>
              <a:rPr lang="tr-TR" sz="2800" b="1" dirty="0" smtClean="0"/>
              <a:t>Sizce çocukların bildiği kelimeler ile ailenin eğitim düzeyi arasında nasıl bir ilişki vardır</a:t>
            </a:r>
            <a:endParaRPr lang="tr-TR" sz="2800" b="1" dirty="0"/>
          </a:p>
        </p:txBody>
      </p:sp>
      <p:pic>
        <p:nvPicPr>
          <p:cNvPr id="5" name="Resim 4" descr="물음표 Question · Pixabay의 무료 이미지"/>
          <p:cNvPicPr>
            <a:picLocks noChangeAspect="1"/>
          </p:cNvPicPr>
          <p:nvPr/>
        </p:nvPicPr>
        <p:blipFill>
          <a:blip r:embed="rId4" cstate="print">
            <a:extLst>
              <a:ext uri="{BEBA8EAE-BF5A-486C-A8C5-ECC9F3942E4B}">
                <a14:imgProps xmlns:a14="http://schemas.microsoft.com/office/drawing/2010/main">
                  <a14:imgLayer r:embed="rId5">
                    <a14:imgEffect>
                      <a14:backgroundRemoval t="5156" b="96094" l="10000" r="90000">
                        <a14:foregroundMark x1="46094" y1="80625" x2="54219" y2="84688"/>
                      </a14:backgroundRemoval>
                    </a14:imgEffect>
                  </a14:imgLayer>
                </a14:imgProps>
              </a:ext>
              <a:ext uri="{28A0092B-C50C-407E-A947-70E740481C1C}">
                <a14:useLocalDpi xmlns:a14="http://schemas.microsoft.com/office/drawing/2010/main" val="0"/>
              </a:ext>
            </a:extLst>
          </a:blip>
          <a:stretch>
            <a:fillRect/>
          </a:stretch>
        </p:blipFill>
        <p:spPr>
          <a:xfrm>
            <a:off x="3322453" y="2456451"/>
            <a:ext cx="523406" cy="523406"/>
          </a:xfrm>
          <a:prstGeom prst="rect">
            <a:avLst/>
          </a:prstGeom>
        </p:spPr>
      </p:pic>
      <p:sp>
        <p:nvSpPr>
          <p:cNvPr id="6" name="Metin kutusu 5"/>
          <p:cNvSpPr txBox="1"/>
          <p:nvPr/>
        </p:nvSpPr>
        <p:spPr>
          <a:xfrm>
            <a:off x="1484310" y="3587116"/>
            <a:ext cx="6662595" cy="1785104"/>
          </a:xfrm>
          <a:prstGeom prst="rect">
            <a:avLst/>
          </a:prstGeom>
          <a:noFill/>
        </p:spPr>
        <p:txBody>
          <a:bodyPr wrap="square" rtlCol="0">
            <a:spAutoFit/>
          </a:bodyPr>
          <a:lstStyle/>
          <a:p>
            <a:r>
              <a:rPr lang="tr-TR" sz="2200" dirty="0" smtClean="0"/>
              <a:t>Bir yıl boyunca çocukların duydukları kelime sayıları:</a:t>
            </a:r>
          </a:p>
          <a:p>
            <a:endParaRPr lang="tr-TR" sz="2200" dirty="0" smtClean="0"/>
          </a:p>
          <a:p>
            <a:r>
              <a:rPr lang="tr-TR" sz="2200" dirty="0" smtClean="0"/>
              <a:t>Öğrenim düzeyi yüksek ailelerde: 11,2 milyon kelime</a:t>
            </a:r>
          </a:p>
          <a:p>
            <a:r>
              <a:rPr lang="tr-TR" sz="2200" dirty="0" smtClean="0"/>
              <a:t>Öğrenim düzeyi orta olan ailelerde: 6,5 milyon kelime</a:t>
            </a:r>
          </a:p>
          <a:p>
            <a:r>
              <a:rPr lang="tr-TR" sz="2200" dirty="0" smtClean="0"/>
              <a:t>Öğrenim düzeyi düşük olan ailelerde: 3,2 milyon kelime</a:t>
            </a:r>
            <a:endParaRPr lang="tr-TR" sz="2200" dirty="0"/>
          </a:p>
        </p:txBody>
      </p:sp>
    </p:spTree>
    <p:extLst>
      <p:ext uri="{BB962C8B-B14F-4D97-AF65-F5344CB8AC3E}">
        <p14:creationId xmlns:p14="http://schemas.microsoft.com/office/powerpoint/2010/main" val="327094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ppt_w</p:attrName>
                                        </p:attrNameLst>
                                      </p:cBhvr>
                                      <p:tavLst>
                                        <p:tav tm="0" fmla="#ppt_w*sin(2.5*pi*$)">
                                          <p:val>
                                            <p:fltVal val="0"/>
                                          </p:val>
                                        </p:tav>
                                        <p:tav tm="100000">
                                          <p:val>
                                            <p:fltVal val="1"/>
                                          </p:val>
                                        </p:tav>
                                      </p:tavLst>
                                    </p:anim>
                                    <p:anim calcmode="lin" valueType="num">
                                      <p:cBhvr>
                                        <p:cTn id="9" dur="1500" fill="hold"/>
                                        <p:tgtEl>
                                          <p:spTgt spid="5"/>
                                        </p:tgtEl>
                                        <p:attrNameLst>
                                          <p:attrName>ppt_h</p:attrName>
                                        </p:attrNameLst>
                                      </p:cBhvr>
                                      <p:tavLst>
                                        <p:tav tm="0">
                                          <p:val>
                                            <p:strVal val="#ppt_h"/>
                                          </p:val>
                                        </p:tav>
                                        <p:tav tm="100000">
                                          <p:val>
                                            <p:strVal val="#ppt_h"/>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600"/>
                                        <p:tgtEl>
                                          <p:spTgt spid="4">
                                            <p:txEl>
                                              <p:pRg st="0" end="0"/>
                                            </p:txEl>
                                          </p:spTgt>
                                        </p:tgtEl>
                                      </p:cBhvr>
                                    </p:animEffect>
                                  </p:childTnLst>
                                </p:cTn>
                              </p:par>
                            </p:childTnLst>
                          </p:cTn>
                        </p:par>
                        <p:par>
                          <p:cTn id="13" fill="hold">
                            <p:stCondLst>
                              <p:cond delay="1600"/>
                            </p:stCondLst>
                            <p:childTnLst>
                              <p:par>
                                <p:cTn id="14" presetID="42" presetClass="entr" presetSubtype="0" fill="hold" grpId="0" nodeType="afterEffect">
                                  <p:stCondLst>
                                    <p:cond delay="604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0862" y="468726"/>
            <a:ext cx="10018713" cy="781851"/>
          </a:xfrm>
        </p:spPr>
        <p:txBody>
          <a:bodyPr>
            <a:normAutofit/>
          </a:bodyPr>
          <a:lstStyle/>
          <a:p>
            <a:r>
              <a:rPr lang="tr-TR" b="1" dirty="0"/>
              <a:t>I. KELİME TANIMA VE ÖNEMİ</a:t>
            </a:r>
          </a:p>
        </p:txBody>
      </p:sp>
      <p:sp>
        <p:nvSpPr>
          <p:cNvPr id="3" name="İçerik Yer Tutucusu 2"/>
          <p:cNvSpPr>
            <a:spLocks noGrp="1"/>
          </p:cNvSpPr>
          <p:nvPr>
            <p:ph idx="1"/>
          </p:nvPr>
        </p:nvSpPr>
        <p:spPr>
          <a:xfrm>
            <a:off x="1470862" y="1604253"/>
            <a:ext cx="10665204" cy="4445002"/>
          </a:xfrm>
        </p:spPr>
        <p:txBody>
          <a:bodyPr>
            <a:normAutofit lnSpcReduction="10000"/>
          </a:bodyPr>
          <a:lstStyle/>
          <a:p>
            <a:pPr marL="0" indent="0">
              <a:buNone/>
            </a:pPr>
            <a:r>
              <a:rPr lang="tr-TR" b="1" dirty="0" smtClean="0"/>
              <a:t>A-</a:t>
            </a:r>
            <a:r>
              <a:rPr lang="tr-TR" b="1" u="sng" dirty="0" smtClean="0"/>
              <a:t> Sözlü Kelimeleri Tanıma:</a:t>
            </a:r>
            <a:r>
              <a:rPr lang="tr-TR" b="1" dirty="0" smtClean="0"/>
              <a:t> </a:t>
            </a:r>
            <a:r>
              <a:rPr lang="tr-TR" dirty="0" smtClean="0"/>
              <a:t>Ses zincirini oluşturan kelimelerin vurgu, ton ve ritimden hızlı bir şekilde belirlenip, birbirinden ayrılarak kelimenin saptanmasıdır.</a:t>
            </a:r>
          </a:p>
          <a:p>
            <a:pPr marL="0" indent="0">
              <a:buNone/>
            </a:pPr>
            <a:endParaRPr lang="tr-TR" dirty="0" smtClean="0"/>
          </a:p>
          <a:p>
            <a:r>
              <a:rPr lang="tr-TR" dirty="0" smtClean="0"/>
              <a:t>Sözlü dilin gelişimi yazılı dilin gelişimini doğrudan etkilemektedir.</a:t>
            </a:r>
          </a:p>
          <a:p>
            <a:r>
              <a:rPr lang="tr-TR" dirty="0" smtClean="0"/>
              <a:t>Çocuklar sözlü olarak tanıdıkları ve anlamını bildikleri kelimeleri daha kolay okuyup yazmaktadırlar.</a:t>
            </a:r>
          </a:p>
          <a:p>
            <a:r>
              <a:rPr lang="tr-TR" dirty="0" smtClean="0"/>
              <a:t>Okuma yazma öğrenmede sorun yaşayan çocukların, önceden iyi bir dil eğitimi alamadıkları sonucuna ulaşılmıştır.</a:t>
            </a:r>
          </a:p>
          <a:p>
            <a:r>
              <a:rPr lang="tr-TR" dirty="0" smtClean="0"/>
              <a:t>Sözlü dil çalışmalarına okul öncesi dönemde ağırlık verilmeli, ilköğretim ve ortaöğretimde de çalışmalar yapılmalı.</a:t>
            </a:r>
          </a:p>
        </p:txBody>
      </p:sp>
    </p:spTree>
    <p:extLst>
      <p:ext uri="{BB962C8B-B14F-4D97-AF65-F5344CB8AC3E}">
        <p14:creationId xmlns:p14="http://schemas.microsoft.com/office/powerpoint/2010/main" val="2871827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0800" y="373641"/>
            <a:ext cx="10018713" cy="831797"/>
          </a:xfrm>
        </p:spPr>
        <p:txBody>
          <a:bodyPr>
            <a:normAutofit/>
          </a:bodyPr>
          <a:lstStyle/>
          <a:p>
            <a:r>
              <a:rPr lang="tr-TR" b="1" dirty="0"/>
              <a:t>I. KELİME TANIMA VE ÖNEMİ</a:t>
            </a:r>
          </a:p>
        </p:txBody>
      </p:sp>
      <p:sp>
        <p:nvSpPr>
          <p:cNvPr id="3" name="İçerik Yer Tutucusu 2"/>
          <p:cNvSpPr>
            <a:spLocks noGrp="1"/>
          </p:cNvSpPr>
          <p:nvPr>
            <p:ph idx="1"/>
          </p:nvPr>
        </p:nvSpPr>
        <p:spPr>
          <a:xfrm>
            <a:off x="1320800" y="1741714"/>
            <a:ext cx="10385423" cy="3628573"/>
          </a:xfrm>
        </p:spPr>
        <p:txBody>
          <a:bodyPr>
            <a:normAutofit/>
          </a:bodyPr>
          <a:lstStyle/>
          <a:p>
            <a:pPr marL="0" indent="0">
              <a:buNone/>
            </a:pPr>
            <a:r>
              <a:rPr lang="tr-TR" b="1" dirty="0" smtClean="0"/>
              <a:t>B- </a:t>
            </a:r>
            <a:r>
              <a:rPr lang="tr-TR" b="1" u="sng" dirty="0" smtClean="0"/>
              <a:t>Yazılı Kelimeleri Tanıma</a:t>
            </a:r>
            <a:r>
              <a:rPr lang="tr-TR" b="1" dirty="0" smtClean="0"/>
              <a:t>: </a:t>
            </a:r>
            <a:r>
              <a:rPr lang="tr-TR" dirty="0" smtClean="0"/>
              <a:t>Cümle ve metni belirli bir çabuklukta ve düzgün bir ifadeyle akıcı bir biçimde okumak.</a:t>
            </a:r>
          </a:p>
          <a:p>
            <a:r>
              <a:rPr lang="tr-TR" dirty="0" smtClean="0"/>
              <a:t>Yazılı kelimeleri tanımadan okuma işlemi gerçekleştirmek mümkün değildir.</a:t>
            </a:r>
          </a:p>
          <a:p>
            <a:r>
              <a:rPr lang="tr-TR" dirty="0" smtClean="0"/>
              <a:t>Önce sesler ve harfler öğretilmekte, alfabetik ilişkiler keşfedilmekte giderek heceler ve kelimeler tanınmaktadır. Bu işlem aşama </a:t>
            </a:r>
            <a:r>
              <a:rPr lang="tr-TR" dirty="0" err="1" smtClean="0"/>
              <a:t>aşama</a:t>
            </a:r>
            <a:r>
              <a:rPr lang="tr-TR" dirty="0" smtClean="0"/>
              <a:t> gerçekleşir.</a:t>
            </a:r>
          </a:p>
          <a:p>
            <a:r>
              <a:rPr lang="tr-TR" dirty="0" smtClean="0"/>
              <a:t>Çocuklara önce sözlü dil iyi öğretilmeli ardından yazılı dile geçilmelidir. Bu nedenle okuma-yazma öğretiminde seslerden hareket edilir.</a:t>
            </a:r>
            <a:endParaRPr lang="tr-TR" dirty="0"/>
          </a:p>
        </p:txBody>
      </p:sp>
      <p:pic>
        <p:nvPicPr>
          <p:cNvPr id="4" name="Resim 3" descr="ขั้นพื้นฐาน สีเทา ไอคอน · กราฟิกแบบเวกเตอร์ฟรีบน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338" y="5027710"/>
            <a:ext cx="1221921" cy="1294751"/>
          </a:xfrm>
          <a:prstGeom prst="rect">
            <a:avLst/>
          </a:prstGeom>
        </p:spPr>
      </p:pic>
    </p:spTree>
    <p:extLst>
      <p:ext uri="{BB962C8B-B14F-4D97-AF65-F5344CB8AC3E}">
        <p14:creationId xmlns:p14="http://schemas.microsoft.com/office/powerpoint/2010/main" val="15786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path" presetSubtype="0" accel="50000" decel="50000" fill="hold" nodeType="withEffect">
                                  <p:stCondLst>
                                    <p:cond delay="0"/>
                                  </p:stCondLst>
                                  <p:childTnLst>
                                    <p:animMotion origin="layout" path="M 2.5E-6 3.7037E-6 L 0.03385 0.09907 L 0.06549 3.7037E-6 L 0.09935 0.09907 L 0.1332 3.7037E-6 L 0.16484 0.09907 L 0.1987 3.7037E-6 L 0.23034 0.09907 L 0.26432 3.7037E-6 L 0.29817 0.09907 L 0.32982 3.7037E-6 L 0.36367 0.09907 L 0.39531 3.7037E-6 L 0.42916 0.09907 L 0.46302 3.7037E-6 L 0.49466 0.09907 L 0.52864 3.7037E-6 " pathEditMode="relative" rAng="0" ptsTypes="AAAAAAAAAAAAAAAAA">
                                      <p:cBhvr>
                                        <p:cTn id="6" dur="5000" fill="hold"/>
                                        <p:tgtEl>
                                          <p:spTgt spid="4"/>
                                        </p:tgtEl>
                                        <p:attrNameLst>
                                          <p:attrName>ppt_x</p:attrName>
                                          <p:attrName>ppt_y</p:attrName>
                                        </p:attrNameLst>
                                      </p:cBhvr>
                                      <p:rCtr x="26432" y="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510988"/>
            <a:ext cx="10018713" cy="790569"/>
          </a:xfrm>
        </p:spPr>
        <p:txBody>
          <a:bodyPr/>
          <a:lstStyle/>
          <a:p>
            <a:r>
              <a:rPr lang="tr-TR" b="1" dirty="0" smtClean="0"/>
              <a:t>II. TEORİ VE MODELLER</a:t>
            </a:r>
            <a:endParaRPr lang="tr-TR" b="1" dirty="0"/>
          </a:p>
        </p:txBody>
      </p:sp>
      <p:sp>
        <p:nvSpPr>
          <p:cNvPr id="3" name="İçerik Yer Tutucusu 2"/>
          <p:cNvSpPr>
            <a:spLocks noGrp="1"/>
          </p:cNvSpPr>
          <p:nvPr>
            <p:ph idx="1"/>
          </p:nvPr>
        </p:nvSpPr>
        <p:spPr>
          <a:xfrm>
            <a:off x="1484310" y="1803509"/>
            <a:ext cx="10018713" cy="1410746"/>
          </a:xfrm>
        </p:spPr>
        <p:txBody>
          <a:bodyPr/>
          <a:lstStyle/>
          <a:p>
            <a:r>
              <a:rPr lang="tr-TR" dirty="0" smtClean="0"/>
              <a:t>Kelime tanıma işlemi teori ve modellere göre farklı açıklanmaktadır. Geleneksek teoriler ve Yapılandırıcı Modeller olmak üzere ikiye ayrılır.</a:t>
            </a:r>
          </a:p>
          <a:p>
            <a:pPr marL="0" indent="0">
              <a:buNone/>
            </a:pPr>
            <a:endParaRPr lang="tr-TR" dirty="0" smtClean="0"/>
          </a:p>
          <a:p>
            <a:pPr marL="0" indent="0">
              <a:buNone/>
            </a:pPr>
            <a:endParaRPr lang="tr-TR" dirty="0"/>
          </a:p>
        </p:txBody>
      </p:sp>
      <p:graphicFrame>
        <p:nvGraphicFramePr>
          <p:cNvPr id="4" name="Diyagram 3"/>
          <p:cNvGraphicFramePr/>
          <p:nvPr>
            <p:extLst>
              <p:ext uri="{D42A27DB-BD31-4B8C-83A1-F6EECF244321}">
                <p14:modId xmlns:p14="http://schemas.microsoft.com/office/powerpoint/2010/main" val="3337534489"/>
              </p:ext>
            </p:extLst>
          </p:nvPr>
        </p:nvGraphicFramePr>
        <p:xfrm>
          <a:off x="2600697" y="2673136"/>
          <a:ext cx="7495308" cy="3326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98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97541"/>
            <a:ext cx="10018713" cy="790933"/>
          </a:xfrm>
        </p:spPr>
        <p:txBody>
          <a:bodyPr/>
          <a:lstStyle/>
          <a:p>
            <a:r>
              <a:rPr lang="tr-TR" b="1" dirty="0"/>
              <a:t>II. TEORİ VE MODELLER</a:t>
            </a:r>
          </a:p>
        </p:txBody>
      </p:sp>
      <p:sp>
        <p:nvSpPr>
          <p:cNvPr id="5" name="İçerik Yer Tutucusu 4"/>
          <p:cNvSpPr>
            <a:spLocks noGrp="1"/>
          </p:cNvSpPr>
          <p:nvPr>
            <p:ph idx="1"/>
          </p:nvPr>
        </p:nvSpPr>
        <p:spPr>
          <a:xfrm>
            <a:off x="1484311" y="1891553"/>
            <a:ext cx="10266220" cy="3650675"/>
          </a:xfrm>
        </p:spPr>
        <p:txBody>
          <a:bodyPr>
            <a:normAutofit lnSpcReduction="10000"/>
          </a:bodyPr>
          <a:lstStyle/>
          <a:p>
            <a:pPr marL="0" indent="0">
              <a:buNone/>
            </a:pPr>
            <a:r>
              <a:rPr lang="tr-TR" b="1" dirty="0" smtClean="0"/>
              <a:t>A- </a:t>
            </a:r>
            <a:r>
              <a:rPr lang="tr-TR" b="1" u="sng" dirty="0"/>
              <a:t>G</a:t>
            </a:r>
            <a:r>
              <a:rPr lang="tr-TR" b="1" u="sng" dirty="0" smtClean="0"/>
              <a:t>eleneksel Teoriler:</a:t>
            </a:r>
          </a:p>
          <a:p>
            <a:pPr marL="0" indent="0">
              <a:buNone/>
            </a:pPr>
            <a:r>
              <a:rPr lang="tr-TR" dirty="0" smtClean="0"/>
              <a:t>Geleneksel teoriler okuma sürecinde kelime tanımaya büyük önem vermiş ve yoğun çalışmalar yapmışlardır. Bu teoriler kelime tanımayla ilgili göz hareketleri, gözün görme alanı, kelimeyi bütün olarak algılama gibi fiziksel süreçlere ağırlık vermiştir.</a:t>
            </a:r>
          </a:p>
          <a:p>
            <a:pPr marL="0" indent="0">
              <a:buNone/>
            </a:pPr>
            <a:endParaRPr lang="tr-TR" dirty="0"/>
          </a:p>
          <a:p>
            <a:pPr marL="0" indent="0">
              <a:buNone/>
            </a:pPr>
            <a:r>
              <a:rPr lang="tr-TR" b="1" dirty="0" smtClean="0"/>
              <a:t>1-</a:t>
            </a:r>
            <a:r>
              <a:rPr lang="tr-TR" b="1" u="sng" dirty="0" smtClean="0"/>
              <a:t>Şifreyi Çözme Teorisi:</a:t>
            </a:r>
            <a:r>
              <a:rPr lang="tr-TR" b="1" dirty="0" smtClean="0"/>
              <a:t> </a:t>
            </a:r>
            <a:r>
              <a:rPr lang="tr-TR" dirty="0" smtClean="0"/>
              <a:t>Bu teoriye göre okuma yazının şifresini çözmektir. Şifreyi çözmek için kelimelerin ayrıntıları iyi bilinmelidir. Kelimeyi tanımak için sesli okumaya ve çok sayıda tekrar yapmaya ağırlık verilmiştir.</a:t>
            </a:r>
            <a:endParaRPr lang="tr-TR" u="sng" dirty="0"/>
          </a:p>
        </p:txBody>
      </p:sp>
    </p:spTree>
    <p:extLst>
      <p:ext uri="{BB962C8B-B14F-4D97-AF65-F5344CB8AC3E}">
        <p14:creationId xmlns:p14="http://schemas.microsoft.com/office/powerpoint/2010/main" val="3806957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TM03457496[[fn=Paralaks]]</Template>
  <TotalTime>619</TotalTime>
  <Words>2439</Words>
  <Application>Microsoft Office PowerPoint</Application>
  <PresentationFormat>Geniş ekran</PresentationFormat>
  <Paragraphs>216</Paragraphs>
  <Slides>34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Corbel</vt:lpstr>
      <vt:lpstr>Wingdings</vt:lpstr>
      <vt:lpstr>Paralaks</vt:lpstr>
      <vt:lpstr>ZİHİNSEL SÖZLÜK GELİŞTİRME</vt:lpstr>
      <vt:lpstr>I. KELİME TANIMA VE ÖNEMİ</vt:lpstr>
      <vt:lpstr>I. KELİME TANIMA VE ÖNEMİ</vt:lpstr>
      <vt:lpstr>I. KELİME TANIMA VE ÖNEMİ</vt:lpstr>
      <vt:lpstr>I. KELİME TANIMA VE ÖNEMİ</vt:lpstr>
      <vt:lpstr>I. KELİME TANIMA VE ÖNEMİ</vt:lpstr>
      <vt:lpstr>I. KELİME TANIMA VE ÖNEMİ</vt:lpstr>
      <vt:lpstr>II. TEORİ VE MODELLER</vt:lpstr>
      <vt:lpstr>II. TEORİ VE MODELLER</vt:lpstr>
      <vt:lpstr>II. TEORİ VE MODELLER</vt:lpstr>
      <vt:lpstr>II. TEORİ VE MODELLER</vt:lpstr>
      <vt:lpstr>II. TEORİ VE MODELLER</vt:lpstr>
      <vt:lpstr>II. TEORİ VE MODELLER</vt:lpstr>
      <vt:lpstr>II. TEORİ VE MODELLER</vt:lpstr>
      <vt:lpstr>II. TEORİ VE MODELLER</vt:lpstr>
      <vt:lpstr>II. TEORİ VE MODELLER</vt:lpstr>
      <vt:lpstr>III. ZİHİNSEL SÖZLÜK GELİŞTİRME </vt:lpstr>
      <vt:lpstr>III. ZİHİNSEL SÖZLÜK GELİŞTİRME </vt:lpstr>
      <vt:lpstr>III. ZİHİNSEL SÖZLÜK GELİŞTİRME </vt:lpstr>
      <vt:lpstr>III. ZİHİNSEL SÖZLÜK GELİŞTİRME </vt:lpstr>
      <vt:lpstr>III. ZİHİNSEL SÖZLÜK GELİŞTİRME </vt:lpstr>
      <vt:lpstr>III. ZİHİNSEL SÖZLÜK GELİŞTİRME </vt:lpstr>
      <vt:lpstr>IV. KELİME ÖĞRENME TEKNİKLERİ</vt:lpstr>
      <vt:lpstr>IV. KELİME ÖĞRENME TEKNİKLERİ</vt:lpstr>
      <vt:lpstr>IV. KELİME ÖĞRENME TEKNİKLERİ</vt:lpstr>
      <vt:lpstr>IV. KELİME ÖĞRENME TEKNİKLERİ</vt:lpstr>
      <vt:lpstr>IV. KELİME ÖĞRENME TEKNİKLERİ</vt:lpstr>
      <vt:lpstr>IV. KELİME ÖĞRENME TEKNİKLERİ</vt:lpstr>
      <vt:lpstr>IV. KELİME ÖĞRENME TEKNİKLERİ</vt:lpstr>
      <vt:lpstr>IV. KELİME ÖĞRENME TEKNİKLERİ</vt:lpstr>
      <vt:lpstr>IV. KELİME ÖĞRENME TEKNİKLERİ</vt:lpstr>
      <vt:lpstr>IV. KELİME ÖĞRENME TEKNİKLERİ</vt:lpstr>
      <vt:lpstr>IV. KELİME ÖĞRENME TEKNİKLERİ</vt:lpstr>
      <vt:lpstr>KAYNAKÇA</vt:lpstr>
    </vt:vector>
  </TitlesOfParts>
  <Company>Iskur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ZİHİNSEL SÖZLÜK GELİŞTİRME</dc:title>
  <dc:creator>Administrator</dc:creator>
  <cp:lastModifiedBy>FİRDEVS_GÜNEŞ</cp:lastModifiedBy>
  <cp:revision>57</cp:revision>
  <dcterms:created xsi:type="dcterms:W3CDTF">2019-04-11T23:12:32Z</dcterms:created>
  <dcterms:modified xsi:type="dcterms:W3CDTF">2019-12-04T07:33:00Z</dcterms:modified>
</cp:coreProperties>
</file>