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2990" y="598488"/>
            <a:ext cx="7883096" cy="817562"/>
          </a:xfrm>
        </p:spPr>
        <p:txBody>
          <a:bodyPr/>
          <a:lstStyle/>
          <a:p>
            <a:pPr eaLnBrk="1" hangingPunct="1"/>
            <a:r>
              <a:rPr lang="tr-TR" altLang="tr-TR" sz="3600" b="1" smtClean="0"/>
              <a:t>PET: Pozitron emisyon tomografisi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866" y="1773238"/>
            <a:ext cx="8139675" cy="4487862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tr-TR" altLang="tr-TR" sz="2500" b="1" smtClean="0">
                <a:latin typeface="Times New Roman" pitchFamily="18" charset="0"/>
              </a:rPr>
              <a:t>PET dokuların metabolik fonksiyonları hakkında bilgi veren moleküler görüntüleme yöntemidir.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tr-TR" altLang="tr-TR" sz="2500" b="1" smtClean="0">
              <a:latin typeface="Times New Roman" pitchFamily="18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tr-TR" altLang="tr-TR" sz="2500" b="1" smtClean="0">
                <a:latin typeface="Times New Roman" pitchFamily="18" charset="0"/>
              </a:rPr>
              <a:t>Fluorodeoksiglukoz (FDG), malign hücrelerde artmış glukoz metabolizmasını gösterir.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tr-TR" altLang="tr-TR" sz="2500" b="1" smtClean="0">
              <a:latin typeface="Times New Roman" pitchFamily="18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tr-TR" altLang="tr-TR" sz="2500" b="1" smtClean="0">
                <a:latin typeface="Times New Roman" pitchFamily="18" charset="0"/>
              </a:rPr>
              <a:t>PET görüntülemedeki amaç,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tr-TR" altLang="tr-TR" sz="2500" b="1" smtClean="0">
                <a:latin typeface="Times New Roman" pitchFamily="18" charset="0"/>
              </a:rPr>
              <a:t>	</a:t>
            </a:r>
            <a:r>
              <a:rPr lang="tr-TR" altLang="tr-TR" sz="2500" b="1" i="1" smtClean="0">
                <a:solidFill>
                  <a:schemeClr val="tx2"/>
                </a:solidFill>
                <a:latin typeface="Times New Roman" pitchFamily="18" charset="0"/>
              </a:rPr>
              <a:t>Morfolojik değişiklikler ortaya çıkmadan önce henüz hücresel düzeyde olan değişikliklerin saptanmasıdır.</a:t>
            </a:r>
            <a:r>
              <a:rPr lang="tr-TR" altLang="tr-TR" sz="2500" b="1" i="1" smtClean="0">
                <a:solidFill>
                  <a:schemeClr val="bg2"/>
                </a:solidFill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tr-TR" altLang="tr-TR" sz="2500" b="1" i="1" smtClean="0">
              <a:solidFill>
                <a:schemeClr val="bg2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endParaRPr lang="tr-TR" altLang="tr-TR" sz="3300" b="1" smtClean="0">
              <a:latin typeface="Helvetica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altLang="tr-TR" sz="3300" b="1" smtClean="0">
              <a:latin typeface="Helvetic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2" y="277813"/>
            <a:ext cx="8002833" cy="920750"/>
          </a:xfrm>
        </p:spPr>
        <p:txBody>
          <a:bodyPr/>
          <a:lstStyle/>
          <a:p>
            <a:pPr eaLnBrk="1" hangingPunct="1"/>
            <a:r>
              <a:rPr lang="tr-TR" altLang="tr-TR" sz="3600" b="1" smtClean="0"/>
              <a:t>PET </a:t>
            </a:r>
            <a:r>
              <a:rPr lang="tr-TR" altLang="tr-TR" sz="3200" b="1" smtClean="0"/>
              <a:t>Radyofarmasötikleri</a:t>
            </a:r>
            <a:r>
              <a:rPr lang="tr-TR" altLang="tr-TR" smtClean="0"/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779" y="1773239"/>
            <a:ext cx="8496443" cy="45370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altLang="tr-TR" sz="2000" b="1" smtClean="0">
                <a:latin typeface="Times New Roman" pitchFamily="18" charset="0"/>
              </a:rPr>
              <a:t>	C 11, O 15, F 18 gibi pozitron yayıcısı  radyoizotoplar, moleküler yapıları ve özellikleri bozulmaksızın görüntülemede kullanılmaktadır</a:t>
            </a:r>
            <a:r>
              <a:rPr lang="tr-TR" altLang="tr-TR" sz="2400" b="1" smtClean="0">
                <a:latin typeface="Times New Roman" pitchFamily="18" charset="0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400" b="1" smtClean="0">
                <a:latin typeface="Times New Roman" pitchFamily="18" charset="0"/>
              </a:rPr>
              <a:t>	</a:t>
            </a:r>
            <a:r>
              <a:rPr lang="tr-TR" altLang="tr-TR" sz="2000" b="1" smtClean="0">
                <a:latin typeface="Times New Roman" pitchFamily="18" charset="0"/>
              </a:rPr>
              <a:t>	-18F- fluorodeoxyglucose (FDG)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000" b="1" smtClean="0">
                <a:latin typeface="Times New Roman" pitchFamily="18" charset="0"/>
              </a:rPr>
              <a:t>		-11C-5-hydroxytryptophan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000" b="1" smtClean="0">
                <a:latin typeface="Times New Roman" pitchFamily="18" charset="0"/>
              </a:rPr>
              <a:t>		-18F-dihidroxyphenilalanin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000" b="1" smtClean="0">
                <a:latin typeface="Times New Roman" pitchFamily="18" charset="0"/>
              </a:rPr>
              <a:t>		-18F-fluorodopamine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000" b="1" smtClean="0">
                <a:latin typeface="Times New Roman" pitchFamily="18" charset="0"/>
              </a:rPr>
              <a:t>		-68Ga-somatostatin analogları ,PSMA vb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000" b="1" smtClean="0">
                <a:latin typeface="Times New Roman" pitchFamily="18" charset="0"/>
              </a:rPr>
              <a:t>		-11C-hidroxyephedrine, vs.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00472" y="620714"/>
            <a:ext cx="6047942" cy="606425"/>
          </a:xfrm>
        </p:spPr>
        <p:txBody>
          <a:bodyPr/>
          <a:lstStyle/>
          <a:p>
            <a:pPr eaLnBrk="1" hangingPunct="1"/>
            <a:r>
              <a:rPr lang="tr-TR" altLang="tr-TR" sz="3200" b="1" smtClean="0"/>
              <a:t>18 F- FDG (fluorodeoksiglukoz)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471" y="1700214"/>
            <a:ext cx="4033183" cy="47529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000" b="1" smtClean="0">
                <a:latin typeface="Times New Roman" pitchFamily="18" charset="0"/>
              </a:rPr>
              <a:t>Glukoz analoğu.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b="1" smtClean="0">
                <a:latin typeface="Times New Roman" pitchFamily="18" charset="0"/>
              </a:rPr>
              <a:t>Hücre içine alımı: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altLang="tr-TR" sz="20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000" b="1" smtClean="0">
                <a:latin typeface="Times New Roman" pitchFamily="18" charset="0"/>
              </a:rPr>
              <a:t>	</a:t>
            </a:r>
            <a:r>
              <a:rPr lang="tr-TR" altLang="tr-TR" sz="1800" b="1" i="1" smtClean="0">
                <a:latin typeface="Times New Roman" pitchFamily="18" charset="0"/>
              </a:rPr>
              <a:t>-Sodyum-glukoz transporter (SGLT 1+2) ile aktif transport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1800" b="1" i="1" smtClean="0">
                <a:latin typeface="Times New Roman" pitchFamily="18" charset="0"/>
              </a:rPr>
              <a:t>	-Glukoz taşıyan proteinler (Glut 1-Glut 7) ile kolaylaştırılmış diffüzyon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altLang="tr-TR" sz="1800" b="1" i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000" b="1" smtClean="0">
                <a:latin typeface="Times New Roman" pitchFamily="18" charset="0"/>
              </a:rPr>
              <a:t>Heksokinaz enzimi ile F-18-FDG-6-fosfat şekline döner.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altLang="tr-TR" sz="20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000" b="1" smtClean="0">
                <a:latin typeface="Times New Roman" pitchFamily="18" charset="0"/>
              </a:rPr>
              <a:t>FDG-6P glukoz fosfataz ile reaksiyona giremediğinden glikolizin diğer basamaklarına katılmaz ve tamamıyla tümör hücresinde birikir.</a:t>
            </a:r>
          </a:p>
        </p:txBody>
      </p:sp>
      <p:pic>
        <p:nvPicPr>
          <p:cNvPr id="1126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876" y="2058989"/>
            <a:ext cx="4608654" cy="354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46</Words>
  <Application>Microsoft Office PowerPoint</Application>
  <PresentationFormat>Ekran Gösterisi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PET: Pozitron emisyon tomografisi</vt:lpstr>
      <vt:lpstr>PET Radyofarmasötikleri </vt:lpstr>
      <vt:lpstr>18 F- FDG (fluorodeoksiglukoz)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Onkoloji’de Nükleer Tıp</dc:title>
  <dc:creator>user</dc:creator>
  <cp:lastModifiedBy>user</cp:lastModifiedBy>
  <cp:revision>3</cp:revision>
  <dcterms:created xsi:type="dcterms:W3CDTF">2020-11-05T08:26:57Z</dcterms:created>
  <dcterms:modified xsi:type="dcterms:W3CDTF">2020-11-05T08:29:22Z</dcterms:modified>
</cp:coreProperties>
</file>