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77" r:id="rId2"/>
    <p:sldId id="278" r:id="rId3"/>
    <p:sldId id="279" r:id="rId4"/>
    <p:sldId id="360" r:id="rId5"/>
    <p:sldId id="326" r:id="rId6"/>
    <p:sldId id="329" r:id="rId7"/>
    <p:sldId id="330" r:id="rId8"/>
    <p:sldId id="339" r:id="rId9"/>
    <p:sldId id="331" r:id="rId10"/>
    <p:sldId id="350" r:id="rId11"/>
    <p:sldId id="333" r:id="rId12"/>
    <p:sldId id="349" r:id="rId13"/>
    <p:sldId id="334" r:id="rId14"/>
    <p:sldId id="376" r:id="rId15"/>
    <p:sldId id="377" r:id="rId16"/>
    <p:sldId id="379" r:id="rId17"/>
    <p:sldId id="380" r:id="rId18"/>
    <p:sldId id="381" r:id="rId19"/>
    <p:sldId id="383" r:id="rId20"/>
    <p:sldId id="384" r:id="rId21"/>
    <p:sldId id="385"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D723C-70F5-4391-AE04-9BAD7D2B74BD}"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tr-TR"/>
        </a:p>
      </dgm:t>
    </dgm:pt>
    <dgm:pt modelId="{CCF0FBB6-112C-4AAF-811D-FA950DF19F5A}">
      <dgm:prSet/>
      <dgm:spPr/>
      <dgm:t>
        <a:bodyPr/>
        <a:lstStyle/>
        <a:p>
          <a:pPr algn="just" rtl="0"/>
          <a:r>
            <a:rPr lang="tr-TR" b="1" dirty="0" smtClean="0"/>
            <a:t>Eksen: </a:t>
          </a:r>
          <a:r>
            <a:rPr lang="tr-TR" dirty="0" smtClean="0"/>
            <a:t>İki kutup noktasını birleştirdiği varsayılan çizgidir.</a:t>
          </a:r>
          <a:endParaRPr lang="tr-TR" dirty="0"/>
        </a:p>
      </dgm:t>
    </dgm:pt>
    <dgm:pt modelId="{AE76170C-371E-46D3-9E2E-C8FDF5C0DE80}" type="parTrans" cxnId="{8605B8F8-7066-4473-83E1-EF63A42AB82A}">
      <dgm:prSet/>
      <dgm:spPr/>
      <dgm:t>
        <a:bodyPr/>
        <a:lstStyle/>
        <a:p>
          <a:pPr algn="just"/>
          <a:endParaRPr lang="tr-TR"/>
        </a:p>
      </dgm:t>
    </dgm:pt>
    <dgm:pt modelId="{BBFBF2BF-84AB-4F4C-889C-86D009FA55A9}" type="sibTrans" cxnId="{8605B8F8-7066-4473-83E1-EF63A42AB82A}">
      <dgm:prSet/>
      <dgm:spPr/>
      <dgm:t>
        <a:bodyPr/>
        <a:lstStyle/>
        <a:p>
          <a:pPr algn="just"/>
          <a:endParaRPr lang="tr-TR"/>
        </a:p>
      </dgm:t>
    </dgm:pt>
    <dgm:pt modelId="{E1A9D86A-6EFD-4F17-8171-3FDF27605A4A}">
      <dgm:prSet/>
      <dgm:spPr/>
      <dgm:t>
        <a:bodyPr/>
        <a:lstStyle/>
        <a:p>
          <a:pPr algn="just" rtl="0"/>
          <a:r>
            <a:rPr lang="tr-TR" dirty="0" smtClean="0"/>
            <a:t>Dünya kendi ekseni etrafındaki dönüşünü, batıdan doğuya doğru 24 saatte tamamlar. </a:t>
          </a:r>
          <a:endParaRPr lang="tr-TR" dirty="0"/>
        </a:p>
      </dgm:t>
    </dgm:pt>
    <dgm:pt modelId="{3F03D1C7-07FE-4D26-B041-90957EDC4319}" type="sibTrans" cxnId="{AE595ED0-E6D9-40E3-A28C-7023AE8A882B}">
      <dgm:prSet/>
      <dgm:spPr/>
      <dgm:t>
        <a:bodyPr/>
        <a:lstStyle/>
        <a:p>
          <a:pPr algn="just"/>
          <a:endParaRPr lang="tr-TR"/>
        </a:p>
      </dgm:t>
    </dgm:pt>
    <dgm:pt modelId="{4B6175C1-6610-446F-AC1C-A65F4A1D6DFD}" type="parTrans" cxnId="{AE595ED0-E6D9-40E3-A28C-7023AE8A882B}">
      <dgm:prSet/>
      <dgm:spPr/>
      <dgm:t>
        <a:bodyPr/>
        <a:lstStyle/>
        <a:p>
          <a:pPr algn="just"/>
          <a:endParaRPr lang="tr-TR"/>
        </a:p>
      </dgm:t>
    </dgm:pt>
    <dgm:pt modelId="{30376FE0-CB96-4EF7-89EA-919C6A10F63F}">
      <dgm:prSet/>
      <dgm:spPr/>
      <dgm:t>
        <a:bodyPr/>
        <a:lstStyle/>
        <a:p>
          <a:pPr rtl="0"/>
          <a:r>
            <a:rPr lang="tr-TR" dirty="0" smtClean="0"/>
            <a:t>Dünya, kendi ekseni etrafında atmosfer ile birlikte döndüğü için bu dönüş hissedilmez. </a:t>
          </a:r>
          <a:endParaRPr lang="tr-TR" dirty="0"/>
        </a:p>
      </dgm:t>
    </dgm:pt>
    <dgm:pt modelId="{74EE61AA-3C7B-42CD-BCDF-4F7201C0D15D}" type="parTrans" cxnId="{956D384B-07FF-4DF4-BB04-3BBEDC98EFB7}">
      <dgm:prSet/>
      <dgm:spPr/>
      <dgm:t>
        <a:bodyPr/>
        <a:lstStyle/>
        <a:p>
          <a:endParaRPr lang="tr-TR"/>
        </a:p>
      </dgm:t>
    </dgm:pt>
    <dgm:pt modelId="{05998579-26B0-47FB-BC32-0124EDD539C2}" type="sibTrans" cxnId="{956D384B-07FF-4DF4-BB04-3BBEDC98EFB7}">
      <dgm:prSet/>
      <dgm:spPr/>
      <dgm:t>
        <a:bodyPr/>
        <a:lstStyle/>
        <a:p>
          <a:endParaRPr lang="tr-TR"/>
        </a:p>
      </dgm:t>
    </dgm:pt>
    <dgm:pt modelId="{F27E0B5F-CA12-4953-BCFF-F003BA0E12E3}" type="pres">
      <dgm:prSet presAssocID="{D21D723C-70F5-4391-AE04-9BAD7D2B74BD}" presName="linear" presStyleCnt="0">
        <dgm:presLayoutVars>
          <dgm:animLvl val="lvl"/>
          <dgm:resizeHandles val="exact"/>
        </dgm:presLayoutVars>
      </dgm:prSet>
      <dgm:spPr/>
      <dgm:t>
        <a:bodyPr/>
        <a:lstStyle/>
        <a:p>
          <a:endParaRPr lang="tr-TR"/>
        </a:p>
      </dgm:t>
    </dgm:pt>
    <dgm:pt modelId="{F43AA261-2F6D-44C2-A64C-24B5189DC644}" type="pres">
      <dgm:prSet presAssocID="{E1A9D86A-6EFD-4F17-8171-3FDF27605A4A}" presName="parentText" presStyleLbl="node1" presStyleIdx="0" presStyleCnt="3" custLinFactY="-39103" custLinFactNeighborX="-12358" custLinFactNeighborY="-100000">
        <dgm:presLayoutVars>
          <dgm:chMax val="0"/>
          <dgm:bulletEnabled val="1"/>
        </dgm:presLayoutVars>
      </dgm:prSet>
      <dgm:spPr/>
      <dgm:t>
        <a:bodyPr/>
        <a:lstStyle/>
        <a:p>
          <a:endParaRPr lang="tr-TR"/>
        </a:p>
      </dgm:t>
    </dgm:pt>
    <dgm:pt modelId="{CCA68EA4-9BE1-4995-90D5-E1E55B8C9A03}" type="pres">
      <dgm:prSet presAssocID="{3F03D1C7-07FE-4D26-B041-90957EDC4319}" presName="spacer" presStyleCnt="0"/>
      <dgm:spPr/>
    </dgm:pt>
    <dgm:pt modelId="{112A40F5-05D9-43A2-9B17-8561CA5972DC}" type="pres">
      <dgm:prSet presAssocID="{30376FE0-CB96-4EF7-89EA-919C6A10F63F}" presName="parentText" presStyleLbl="node1" presStyleIdx="1" presStyleCnt="3" custLinFactY="100418" custLinFactNeighborY="200000">
        <dgm:presLayoutVars>
          <dgm:chMax val="0"/>
          <dgm:bulletEnabled val="1"/>
        </dgm:presLayoutVars>
      </dgm:prSet>
      <dgm:spPr/>
      <dgm:t>
        <a:bodyPr/>
        <a:lstStyle/>
        <a:p>
          <a:endParaRPr lang="tr-TR"/>
        </a:p>
      </dgm:t>
    </dgm:pt>
    <dgm:pt modelId="{83697C82-5193-41A9-99A7-CB3742EBDA33}" type="pres">
      <dgm:prSet presAssocID="{05998579-26B0-47FB-BC32-0124EDD539C2}" presName="spacer" presStyleCnt="0"/>
      <dgm:spPr/>
    </dgm:pt>
    <dgm:pt modelId="{3BFC2420-3764-47BA-826B-52AB26C37C7B}" type="pres">
      <dgm:prSet presAssocID="{CCF0FBB6-112C-4AAF-811D-FA950DF19F5A}" presName="parentText" presStyleLbl="node1" presStyleIdx="2" presStyleCnt="3" custLinFactY="-100000" custLinFactNeighborX="-206" custLinFactNeighborY="-131497">
        <dgm:presLayoutVars>
          <dgm:chMax val="0"/>
          <dgm:bulletEnabled val="1"/>
        </dgm:presLayoutVars>
      </dgm:prSet>
      <dgm:spPr/>
      <dgm:t>
        <a:bodyPr/>
        <a:lstStyle/>
        <a:p>
          <a:endParaRPr lang="tr-TR"/>
        </a:p>
      </dgm:t>
    </dgm:pt>
  </dgm:ptLst>
  <dgm:cxnLst>
    <dgm:cxn modelId="{AD8001A5-FC7C-42DE-A394-2F8AD59CD793}" type="presOf" srcId="{E1A9D86A-6EFD-4F17-8171-3FDF27605A4A}" destId="{F43AA261-2F6D-44C2-A64C-24B5189DC644}" srcOrd="0" destOrd="0" presId="urn:microsoft.com/office/officeart/2005/8/layout/vList2"/>
    <dgm:cxn modelId="{9D599387-2FB8-4DB9-A3F0-3D32D7CD1039}" type="presOf" srcId="{D21D723C-70F5-4391-AE04-9BAD7D2B74BD}" destId="{F27E0B5F-CA12-4953-BCFF-F003BA0E12E3}" srcOrd="0" destOrd="0" presId="urn:microsoft.com/office/officeart/2005/8/layout/vList2"/>
    <dgm:cxn modelId="{8605B8F8-7066-4473-83E1-EF63A42AB82A}" srcId="{D21D723C-70F5-4391-AE04-9BAD7D2B74BD}" destId="{CCF0FBB6-112C-4AAF-811D-FA950DF19F5A}" srcOrd="2" destOrd="0" parTransId="{AE76170C-371E-46D3-9E2E-C8FDF5C0DE80}" sibTransId="{BBFBF2BF-84AB-4F4C-889C-86D009FA55A9}"/>
    <dgm:cxn modelId="{E940C49F-50FD-471D-BDEE-8EFD02B3679A}" type="presOf" srcId="{CCF0FBB6-112C-4AAF-811D-FA950DF19F5A}" destId="{3BFC2420-3764-47BA-826B-52AB26C37C7B}" srcOrd="0" destOrd="0" presId="urn:microsoft.com/office/officeart/2005/8/layout/vList2"/>
    <dgm:cxn modelId="{956D384B-07FF-4DF4-BB04-3BBEDC98EFB7}" srcId="{D21D723C-70F5-4391-AE04-9BAD7D2B74BD}" destId="{30376FE0-CB96-4EF7-89EA-919C6A10F63F}" srcOrd="1" destOrd="0" parTransId="{74EE61AA-3C7B-42CD-BCDF-4F7201C0D15D}" sibTransId="{05998579-26B0-47FB-BC32-0124EDD539C2}"/>
    <dgm:cxn modelId="{AE595ED0-E6D9-40E3-A28C-7023AE8A882B}" srcId="{D21D723C-70F5-4391-AE04-9BAD7D2B74BD}" destId="{E1A9D86A-6EFD-4F17-8171-3FDF27605A4A}" srcOrd="0" destOrd="0" parTransId="{4B6175C1-6610-446F-AC1C-A65F4A1D6DFD}" sibTransId="{3F03D1C7-07FE-4D26-B041-90957EDC4319}"/>
    <dgm:cxn modelId="{E1062E60-35EA-4E78-BB2D-09768BED17DD}" type="presOf" srcId="{30376FE0-CB96-4EF7-89EA-919C6A10F63F}" destId="{112A40F5-05D9-43A2-9B17-8561CA5972DC}" srcOrd="0" destOrd="0" presId="urn:microsoft.com/office/officeart/2005/8/layout/vList2"/>
    <dgm:cxn modelId="{90481D53-F3E7-4D97-9686-17B8A6C6DAF2}" type="presParOf" srcId="{F27E0B5F-CA12-4953-BCFF-F003BA0E12E3}" destId="{F43AA261-2F6D-44C2-A64C-24B5189DC644}" srcOrd="0" destOrd="0" presId="urn:microsoft.com/office/officeart/2005/8/layout/vList2"/>
    <dgm:cxn modelId="{2490F39D-CC58-42F7-A1B2-E8F44114497E}" type="presParOf" srcId="{F27E0B5F-CA12-4953-BCFF-F003BA0E12E3}" destId="{CCA68EA4-9BE1-4995-90D5-E1E55B8C9A03}" srcOrd="1" destOrd="0" presId="urn:microsoft.com/office/officeart/2005/8/layout/vList2"/>
    <dgm:cxn modelId="{3927DB24-C65E-4671-A3D8-1D9FECA72CBA}" type="presParOf" srcId="{F27E0B5F-CA12-4953-BCFF-F003BA0E12E3}" destId="{112A40F5-05D9-43A2-9B17-8561CA5972DC}" srcOrd="2" destOrd="0" presId="urn:microsoft.com/office/officeart/2005/8/layout/vList2"/>
    <dgm:cxn modelId="{074C856D-6005-4F90-8F33-9A9119320646}" type="presParOf" srcId="{F27E0B5F-CA12-4953-BCFF-F003BA0E12E3}" destId="{83697C82-5193-41A9-99A7-CB3742EBDA33}" srcOrd="3" destOrd="0" presId="urn:microsoft.com/office/officeart/2005/8/layout/vList2"/>
    <dgm:cxn modelId="{EC6DBF35-9C02-4B0C-BE80-E95B533F1D11}" type="presParOf" srcId="{F27E0B5F-CA12-4953-BCFF-F003BA0E12E3}" destId="{3BFC2420-3764-47BA-826B-52AB26C37C7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763260-775A-473A-B23D-35C7E228D74D}"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tr-TR"/>
        </a:p>
      </dgm:t>
    </dgm:pt>
    <dgm:pt modelId="{2DACE609-EF46-40A3-8F23-B9D576042BEA}">
      <dgm:prSet/>
      <dgm:spPr/>
      <dgm:t>
        <a:bodyPr/>
        <a:lstStyle/>
        <a:p>
          <a:pPr rtl="0"/>
          <a:r>
            <a:rPr lang="tr-TR" b="1" dirty="0" smtClean="0"/>
            <a:t>1. </a:t>
          </a:r>
          <a:r>
            <a:rPr lang="tr-TR" dirty="0" smtClean="0"/>
            <a:t>Gece-gündüz birbirini izler(</a:t>
          </a:r>
          <a:r>
            <a:rPr lang="tr-TR" dirty="0" err="1" smtClean="0"/>
            <a:t>ardalanır</a:t>
          </a:r>
          <a:r>
            <a:rPr lang="tr-TR" dirty="0" smtClean="0"/>
            <a:t>)</a:t>
          </a:r>
          <a:endParaRPr lang="tr-TR" dirty="0"/>
        </a:p>
      </dgm:t>
    </dgm:pt>
    <dgm:pt modelId="{DC99367E-5C83-4130-9EFC-E7A25A4C8F19}" type="parTrans" cxnId="{9869C85F-D0C5-4068-B100-2C84AB9845F6}">
      <dgm:prSet/>
      <dgm:spPr/>
      <dgm:t>
        <a:bodyPr/>
        <a:lstStyle/>
        <a:p>
          <a:endParaRPr lang="tr-TR"/>
        </a:p>
      </dgm:t>
    </dgm:pt>
    <dgm:pt modelId="{7B6F130D-3FBD-483C-A8DB-FF4A5449EAC6}" type="sibTrans" cxnId="{9869C85F-D0C5-4068-B100-2C84AB9845F6}">
      <dgm:prSet/>
      <dgm:spPr/>
      <dgm:t>
        <a:bodyPr/>
        <a:lstStyle/>
        <a:p>
          <a:endParaRPr lang="tr-TR"/>
        </a:p>
      </dgm:t>
    </dgm:pt>
    <dgm:pt modelId="{485B2F20-90D7-43C1-B47C-93606DBF87A8}">
      <dgm:prSet/>
      <dgm:spPr/>
      <dgm:t>
        <a:bodyPr/>
        <a:lstStyle/>
        <a:p>
          <a:pPr rtl="0"/>
          <a:r>
            <a:rPr lang="tr-TR" b="1" dirty="0" smtClean="0"/>
            <a:t>2. </a:t>
          </a:r>
          <a:r>
            <a:rPr lang="tr-TR" dirty="0" smtClean="0"/>
            <a:t>Güneş ışınlarının yere düşme açısı gün boyunca değişir. </a:t>
          </a:r>
          <a:endParaRPr lang="tr-TR" dirty="0"/>
        </a:p>
      </dgm:t>
    </dgm:pt>
    <dgm:pt modelId="{06BC5E3A-B1A2-467B-96BC-1C59BA1B86A1}" type="parTrans" cxnId="{30A13652-D57C-40BD-A072-E437CDF530A0}">
      <dgm:prSet/>
      <dgm:spPr/>
      <dgm:t>
        <a:bodyPr/>
        <a:lstStyle/>
        <a:p>
          <a:endParaRPr lang="tr-TR"/>
        </a:p>
      </dgm:t>
    </dgm:pt>
    <dgm:pt modelId="{09A64C46-B01C-4D10-8069-B67796830B7C}" type="sibTrans" cxnId="{30A13652-D57C-40BD-A072-E437CDF530A0}">
      <dgm:prSet/>
      <dgm:spPr/>
      <dgm:t>
        <a:bodyPr/>
        <a:lstStyle/>
        <a:p>
          <a:endParaRPr lang="tr-TR"/>
        </a:p>
      </dgm:t>
    </dgm:pt>
    <dgm:pt modelId="{BCB95006-6CF4-4BB5-BF58-11486EEBB1A3}">
      <dgm:prSet/>
      <dgm:spPr/>
      <dgm:t>
        <a:bodyPr/>
        <a:lstStyle/>
        <a:p>
          <a:pPr rtl="0"/>
          <a:r>
            <a:rPr lang="tr-TR" dirty="0" smtClean="0"/>
            <a:t>Buna bağlı olarak:</a:t>
          </a:r>
          <a:endParaRPr lang="tr-TR" dirty="0"/>
        </a:p>
      </dgm:t>
    </dgm:pt>
    <dgm:pt modelId="{E195E468-18CA-4267-A20F-CB58603F3103}" type="parTrans" cxnId="{5DDFC936-98AC-4719-BA4A-17B1B20DC994}">
      <dgm:prSet/>
      <dgm:spPr/>
      <dgm:t>
        <a:bodyPr/>
        <a:lstStyle/>
        <a:p>
          <a:endParaRPr lang="tr-TR"/>
        </a:p>
      </dgm:t>
    </dgm:pt>
    <dgm:pt modelId="{2EB4CB2E-216C-4EAB-87C6-78D3265571EC}" type="sibTrans" cxnId="{5DDFC936-98AC-4719-BA4A-17B1B20DC994}">
      <dgm:prSet/>
      <dgm:spPr/>
      <dgm:t>
        <a:bodyPr/>
        <a:lstStyle/>
        <a:p>
          <a:endParaRPr lang="tr-TR"/>
        </a:p>
      </dgm:t>
    </dgm:pt>
    <dgm:pt modelId="{05EB4131-F934-4914-9EAD-843E965068A9}" type="pres">
      <dgm:prSet presAssocID="{CE763260-775A-473A-B23D-35C7E228D74D}" presName="linear" presStyleCnt="0">
        <dgm:presLayoutVars>
          <dgm:animLvl val="lvl"/>
          <dgm:resizeHandles val="exact"/>
        </dgm:presLayoutVars>
      </dgm:prSet>
      <dgm:spPr/>
      <dgm:t>
        <a:bodyPr/>
        <a:lstStyle/>
        <a:p>
          <a:endParaRPr lang="tr-TR"/>
        </a:p>
      </dgm:t>
    </dgm:pt>
    <dgm:pt modelId="{D8BBB923-FEC1-47FA-87F5-1E8B74CC9AAC}" type="pres">
      <dgm:prSet presAssocID="{2DACE609-EF46-40A3-8F23-B9D576042BEA}" presName="parentText" presStyleLbl="node1" presStyleIdx="0" presStyleCnt="2">
        <dgm:presLayoutVars>
          <dgm:chMax val="0"/>
          <dgm:bulletEnabled val="1"/>
        </dgm:presLayoutVars>
      </dgm:prSet>
      <dgm:spPr/>
      <dgm:t>
        <a:bodyPr/>
        <a:lstStyle/>
        <a:p>
          <a:endParaRPr lang="tr-TR"/>
        </a:p>
      </dgm:t>
    </dgm:pt>
    <dgm:pt modelId="{D2FC96B2-D9B7-4741-A5E2-1870F6B94BE2}" type="pres">
      <dgm:prSet presAssocID="{7B6F130D-3FBD-483C-A8DB-FF4A5449EAC6}" presName="spacer" presStyleCnt="0"/>
      <dgm:spPr/>
    </dgm:pt>
    <dgm:pt modelId="{3213092A-5132-41F2-BA26-EF2538EB21B8}" type="pres">
      <dgm:prSet presAssocID="{485B2F20-90D7-43C1-B47C-93606DBF87A8}" presName="parentText" presStyleLbl="node1" presStyleIdx="1" presStyleCnt="2">
        <dgm:presLayoutVars>
          <dgm:chMax val="0"/>
          <dgm:bulletEnabled val="1"/>
        </dgm:presLayoutVars>
      </dgm:prSet>
      <dgm:spPr/>
      <dgm:t>
        <a:bodyPr/>
        <a:lstStyle/>
        <a:p>
          <a:endParaRPr lang="tr-TR"/>
        </a:p>
      </dgm:t>
    </dgm:pt>
    <dgm:pt modelId="{E5BCE070-5CFE-4484-9F83-EEDB5DD34D48}" type="pres">
      <dgm:prSet presAssocID="{485B2F20-90D7-43C1-B47C-93606DBF87A8}" presName="childText" presStyleLbl="revTx" presStyleIdx="0" presStyleCnt="1">
        <dgm:presLayoutVars>
          <dgm:bulletEnabled val="1"/>
        </dgm:presLayoutVars>
      </dgm:prSet>
      <dgm:spPr/>
      <dgm:t>
        <a:bodyPr/>
        <a:lstStyle/>
        <a:p>
          <a:endParaRPr lang="tr-TR"/>
        </a:p>
      </dgm:t>
    </dgm:pt>
  </dgm:ptLst>
  <dgm:cxnLst>
    <dgm:cxn modelId="{97312E57-07D0-4B45-8448-92B1BE1D866B}" type="presOf" srcId="{CE763260-775A-473A-B23D-35C7E228D74D}" destId="{05EB4131-F934-4914-9EAD-843E965068A9}" srcOrd="0" destOrd="0" presId="urn:microsoft.com/office/officeart/2005/8/layout/vList2"/>
    <dgm:cxn modelId="{92B38636-4A42-48B2-B69C-6607758251C4}" type="presOf" srcId="{BCB95006-6CF4-4BB5-BF58-11486EEBB1A3}" destId="{E5BCE070-5CFE-4484-9F83-EEDB5DD34D48}" srcOrd="0" destOrd="0" presId="urn:microsoft.com/office/officeart/2005/8/layout/vList2"/>
    <dgm:cxn modelId="{6E0FC99E-134A-4D6F-8DDD-67B824D55A76}" type="presOf" srcId="{485B2F20-90D7-43C1-B47C-93606DBF87A8}" destId="{3213092A-5132-41F2-BA26-EF2538EB21B8}" srcOrd="0" destOrd="0" presId="urn:microsoft.com/office/officeart/2005/8/layout/vList2"/>
    <dgm:cxn modelId="{30A13652-D57C-40BD-A072-E437CDF530A0}" srcId="{CE763260-775A-473A-B23D-35C7E228D74D}" destId="{485B2F20-90D7-43C1-B47C-93606DBF87A8}" srcOrd="1" destOrd="0" parTransId="{06BC5E3A-B1A2-467B-96BC-1C59BA1B86A1}" sibTransId="{09A64C46-B01C-4D10-8069-B67796830B7C}"/>
    <dgm:cxn modelId="{EC2CF7D9-F125-4717-86B5-69CA92EE53A1}" type="presOf" srcId="{2DACE609-EF46-40A3-8F23-B9D576042BEA}" destId="{D8BBB923-FEC1-47FA-87F5-1E8B74CC9AAC}" srcOrd="0" destOrd="0" presId="urn:microsoft.com/office/officeart/2005/8/layout/vList2"/>
    <dgm:cxn modelId="{5DDFC936-98AC-4719-BA4A-17B1B20DC994}" srcId="{485B2F20-90D7-43C1-B47C-93606DBF87A8}" destId="{BCB95006-6CF4-4BB5-BF58-11486EEBB1A3}" srcOrd="0" destOrd="0" parTransId="{E195E468-18CA-4267-A20F-CB58603F3103}" sibTransId="{2EB4CB2E-216C-4EAB-87C6-78D3265571EC}"/>
    <dgm:cxn modelId="{9869C85F-D0C5-4068-B100-2C84AB9845F6}" srcId="{CE763260-775A-473A-B23D-35C7E228D74D}" destId="{2DACE609-EF46-40A3-8F23-B9D576042BEA}" srcOrd="0" destOrd="0" parTransId="{DC99367E-5C83-4130-9EFC-E7A25A4C8F19}" sibTransId="{7B6F130D-3FBD-483C-A8DB-FF4A5449EAC6}"/>
    <dgm:cxn modelId="{322216AB-9725-435F-969D-C81F70F84959}" type="presParOf" srcId="{05EB4131-F934-4914-9EAD-843E965068A9}" destId="{D8BBB923-FEC1-47FA-87F5-1E8B74CC9AAC}" srcOrd="0" destOrd="0" presId="urn:microsoft.com/office/officeart/2005/8/layout/vList2"/>
    <dgm:cxn modelId="{E2C540D2-FB14-4918-A01E-18B190A82B85}" type="presParOf" srcId="{05EB4131-F934-4914-9EAD-843E965068A9}" destId="{D2FC96B2-D9B7-4741-A5E2-1870F6B94BE2}" srcOrd="1" destOrd="0" presId="urn:microsoft.com/office/officeart/2005/8/layout/vList2"/>
    <dgm:cxn modelId="{1F256608-ABDB-4BC5-9E06-FC934198AE86}" type="presParOf" srcId="{05EB4131-F934-4914-9EAD-843E965068A9}" destId="{3213092A-5132-41F2-BA26-EF2538EB21B8}" srcOrd="2" destOrd="0" presId="urn:microsoft.com/office/officeart/2005/8/layout/vList2"/>
    <dgm:cxn modelId="{7F3966D2-A110-4427-98AC-7BB86DC41839}" type="presParOf" srcId="{05EB4131-F934-4914-9EAD-843E965068A9}" destId="{E5BCE070-5CFE-4484-9F83-EEDB5DD34D4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CE3DF0-2C1E-4108-9906-4EFFDB3D96F0}"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tr-TR"/>
        </a:p>
      </dgm:t>
    </dgm:pt>
    <dgm:pt modelId="{0D023D34-FC9F-48AF-AD5D-9035CF65F58A}">
      <dgm:prSet/>
      <dgm:spPr/>
      <dgm:t>
        <a:bodyPr/>
        <a:lstStyle/>
        <a:p>
          <a:pPr rtl="0"/>
          <a:r>
            <a:rPr lang="tr-TR" b="1" dirty="0" smtClean="0"/>
            <a:t>2.a.</a:t>
          </a:r>
          <a:r>
            <a:rPr lang="tr-TR" dirty="0" smtClean="0"/>
            <a:t> Günlük sıcaklık farkları meydana gelir. </a:t>
          </a:r>
          <a:endParaRPr lang="tr-TR" dirty="0"/>
        </a:p>
      </dgm:t>
    </dgm:pt>
    <dgm:pt modelId="{00FCBEB8-84D3-4819-9E81-40C85090981B}" type="parTrans" cxnId="{EC4FEFBD-017B-4438-A3AB-33AC912DF079}">
      <dgm:prSet/>
      <dgm:spPr/>
      <dgm:t>
        <a:bodyPr/>
        <a:lstStyle/>
        <a:p>
          <a:endParaRPr lang="tr-TR"/>
        </a:p>
      </dgm:t>
    </dgm:pt>
    <dgm:pt modelId="{A24359D7-13B2-4631-8841-C63713C4D111}" type="sibTrans" cxnId="{EC4FEFBD-017B-4438-A3AB-33AC912DF079}">
      <dgm:prSet/>
      <dgm:spPr/>
      <dgm:t>
        <a:bodyPr/>
        <a:lstStyle/>
        <a:p>
          <a:endParaRPr lang="tr-TR"/>
        </a:p>
      </dgm:t>
    </dgm:pt>
    <dgm:pt modelId="{EBA606F5-98F9-40E7-9EC5-179B5AB2725A}">
      <dgm:prSet/>
      <dgm:spPr/>
      <dgm:t>
        <a:bodyPr/>
        <a:lstStyle/>
        <a:p>
          <a:pPr rtl="0"/>
          <a:r>
            <a:rPr lang="tr-TR" b="0" i="0" dirty="0" smtClean="0">
              <a:solidFill>
                <a:schemeClr val="tx1"/>
              </a:solidFill>
              <a:effectLst/>
            </a:rPr>
            <a:t>Bunun sonucunda;</a:t>
          </a:r>
          <a:endParaRPr lang="tr-TR" b="0" i="0" dirty="0">
            <a:solidFill>
              <a:schemeClr val="tx1"/>
            </a:solidFill>
            <a:effectLst/>
          </a:endParaRPr>
        </a:p>
      </dgm:t>
    </dgm:pt>
    <dgm:pt modelId="{B873EEA0-1BB3-43BC-9C7F-9D11D6A4834F}" type="parTrans" cxnId="{B6B78645-F372-454E-BCA8-8C0BB95169B7}">
      <dgm:prSet/>
      <dgm:spPr/>
      <dgm:t>
        <a:bodyPr/>
        <a:lstStyle/>
        <a:p>
          <a:endParaRPr lang="tr-TR"/>
        </a:p>
      </dgm:t>
    </dgm:pt>
    <dgm:pt modelId="{B8249146-1563-4888-9D54-D9F321E1B340}" type="sibTrans" cxnId="{B6B78645-F372-454E-BCA8-8C0BB95169B7}">
      <dgm:prSet/>
      <dgm:spPr/>
      <dgm:t>
        <a:bodyPr/>
        <a:lstStyle/>
        <a:p>
          <a:endParaRPr lang="tr-TR"/>
        </a:p>
      </dgm:t>
    </dgm:pt>
    <dgm:pt modelId="{451F1AFA-32ED-48B2-B90A-48A20E54B5F6}">
      <dgm:prSet/>
      <dgm:spPr/>
      <dgm:t>
        <a:bodyPr/>
        <a:lstStyle/>
        <a:p>
          <a:pPr rtl="0"/>
          <a:r>
            <a:rPr lang="tr-TR" b="1" dirty="0" smtClean="0"/>
            <a:t>-</a:t>
          </a:r>
          <a:r>
            <a:rPr lang="tr-TR" dirty="0" smtClean="0"/>
            <a:t>Fiziksel çözülme oluşur.</a:t>
          </a:r>
          <a:endParaRPr lang="tr-TR" dirty="0"/>
        </a:p>
      </dgm:t>
    </dgm:pt>
    <dgm:pt modelId="{6B1F557B-B0D9-437B-929E-FD2B69F2715D}" type="parTrans" cxnId="{D6C95E8C-F9DC-4932-838E-810B640093E8}">
      <dgm:prSet/>
      <dgm:spPr/>
      <dgm:t>
        <a:bodyPr/>
        <a:lstStyle/>
        <a:p>
          <a:endParaRPr lang="tr-TR"/>
        </a:p>
      </dgm:t>
    </dgm:pt>
    <dgm:pt modelId="{863A2DB8-A8FD-4F7C-A81D-8DE98A8FEA2B}" type="sibTrans" cxnId="{D6C95E8C-F9DC-4932-838E-810B640093E8}">
      <dgm:prSet/>
      <dgm:spPr/>
      <dgm:t>
        <a:bodyPr/>
        <a:lstStyle/>
        <a:p>
          <a:endParaRPr lang="tr-TR"/>
        </a:p>
      </dgm:t>
    </dgm:pt>
    <dgm:pt modelId="{13110D65-CDEB-40D1-8526-03C256080F60}">
      <dgm:prSet/>
      <dgm:spPr/>
      <dgm:t>
        <a:bodyPr/>
        <a:lstStyle/>
        <a:p>
          <a:pPr rtl="0"/>
          <a:r>
            <a:rPr lang="tr-TR" b="1" dirty="0" smtClean="0"/>
            <a:t>-</a:t>
          </a:r>
          <a:r>
            <a:rPr lang="tr-TR" dirty="0" smtClean="0"/>
            <a:t>Günlük basınç farkları oluşur.</a:t>
          </a:r>
          <a:endParaRPr lang="tr-TR" dirty="0"/>
        </a:p>
      </dgm:t>
    </dgm:pt>
    <dgm:pt modelId="{FF7E3D80-D86A-4B55-B1AC-607D8B50F6E4}" type="parTrans" cxnId="{C6A08F09-6113-4A23-B5D7-F571A6A9CA4A}">
      <dgm:prSet/>
      <dgm:spPr/>
      <dgm:t>
        <a:bodyPr/>
        <a:lstStyle/>
        <a:p>
          <a:endParaRPr lang="tr-TR"/>
        </a:p>
      </dgm:t>
    </dgm:pt>
    <dgm:pt modelId="{1315678B-F68C-4361-9D8E-96C874AA0386}" type="sibTrans" cxnId="{C6A08F09-6113-4A23-B5D7-F571A6A9CA4A}">
      <dgm:prSet/>
      <dgm:spPr/>
      <dgm:t>
        <a:bodyPr/>
        <a:lstStyle/>
        <a:p>
          <a:endParaRPr lang="tr-TR"/>
        </a:p>
      </dgm:t>
    </dgm:pt>
    <dgm:pt modelId="{068FEAED-9B38-48C1-8632-72EB127316A6}">
      <dgm:prSet/>
      <dgm:spPr/>
      <dgm:t>
        <a:bodyPr/>
        <a:lstStyle/>
        <a:p>
          <a:pPr rtl="0"/>
          <a:r>
            <a:rPr lang="tr-TR" dirty="0" smtClean="0"/>
            <a:t>-Meltem rüzgârları oluşur.</a:t>
          </a:r>
          <a:endParaRPr lang="tr-TR" dirty="0"/>
        </a:p>
      </dgm:t>
    </dgm:pt>
    <dgm:pt modelId="{2BC9F8EF-F82C-4983-9C67-1F0C171BADFD}" type="parTrans" cxnId="{F52FAB93-2632-4317-BE71-3A25B8DF1CE3}">
      <dgm:prSet/>
      <dgm:spPr/>
      <dgm:t>
        <a:bodyPr/>
        <a:lstStyle/>
        <a:p>
          <a:endParaRPr lang="tr-TR"/>
        </a:p>
      </dgm:t>
    </dgm:pt>
    <dgm:pt modelId="{4AA18019-9831-446D-A481-9E2868B75680}" type="sibTrans" cxnId="{F52FAB93-2632-4317-BE71-3A25B8DF1CE3}">
      <dgm:prSet/>
      <dgm:spPr/>
      <dgm:t>
        <a:bodyPr/>
        <a:lstStyle/>
        <a:p>
          <a:endParaRPr lang="tr-TR"/>
        </a:p>
      </dgm:t>
    </dgm:pt>
    <dgm:pt modelId="{6D7D1F11-CE51-41D3-AC2F-9DC981D695A4}" type="pres">
      <dgm:prSet presAssocID="{77CE3DF0-2C1E-4108-9906-4EFFDB3D96F0}" presName="linear" presStyleCnt="0">
        <dgm:presLayoutVars>
          <dgm:animLvl val="lvl"/>
          <dgm:resizeHandles val="exact"/>
        </dgm:presLayoutVars>
      </dgm:prSet>
      <dgm:spPr/>
      <dgm:t>
        <a:bodyPr/>
        <a:lstStyle/>
        <a:p>
          <a:endParaRPr lang="tr-TR"/>
        </a:p>
      </dgm:t>
    </dgm:pt>
    <dgm:pt modelId="{FC2B89A4-5A59-455A-B658-14B5C90CB612}" type="pres">
      <dgm:prSet presAssocID="{0D023D34-FC9F-48AF-AD5D-9035CF65F58A}" presName="parentText" presStyleLbl="node1" presStyleIdx="0" presStyleCnt="4">
        <dgm:presLayoutVars>
          <dgm:chMax val="0"/>
          <dgm:bulletEnabled val="1"/>
        </dgm:presLayoutVars>
      </dgm:prSet>
      <dgm:spPr/>
      <dgm:t>
        <a:bodyPr/>
        <a:lstStyle/>
        <a:p>
          <a:endParaRPr lang="tr-TR"/>
        </a:p>
      </dgm:t>
    </dgm:pt>
    <dgm:pt modelId="{7ED479DA-9359-4661-B442-142868F54889}" type="pres">
      <dgm:prSet presAssocID="{0D023D34-FC9F-48AF-AD5D-9035CF65F58A}" presName="childText" presStyleLbl="revTx" presStyleIdx="0" presStyleCnt="1">
        <dgm:presLayoutVars>
          <dgm:bulletEnabled val="1"/>
        </dgm:presLayoutVars>
      </dgm:prSet>
      <dgm:spPr/>
      <dgm:t>
        <a:bodyPr/>
        <a:lstStyle/>
        <a:p>
          <a:endParaRPr lang="tr-TR"/>
        </a:p>
      </dgm:t>
    </dgm:pt>
    <dgm:pt modelId="{2B1DF1B2-491B-4286-9D80-D7812A4B3CFF}" type="pres">
      <dgm:prSet presAssocID="{451F1AFA-32ED-48B2-B90A-48A20E54B5F6}" presName="parentText" presStyleLbl="node1" presStyleIdx="1" presStyleCnt="4">
        <dgm:presLayoutVars>
          <dgm:chMax val="0"/>
          <dgm:bulletEnabled val="1"/>
        </dgm:presLayoutVars>
      </dgm:prSet>
      <dgm:spPr/>
      <dgm:t>
        <a:bodyPr/>
        <a:lstStyle/>
        <a:p>
          <a:endParaRPr lang="tr-TR"/>
        </a:p>
      </dgm:t>
    </dgm:pt>
    <dgm:pt modelId="{86474781-CC48-4690-87EC-E14CA6D24330}" type="pres">
      <dgm:prSet presAssocID="{863A2DB8-A8FD-4F7C-A81D-8DE98A8FEA2B}" presName="spacer" presStyleCnt="0"/>
      <dgm:spPr/>
      <dgm:t>
        <a:bodyPr/>
        <a:lstStyle/>
        <a:p>
          <a:endParaRPr lang="tr-TR"/>
        </a:p>
      </dgm:t>
    </dgm:pt>
    <dgm:pt modelId="{0720B286-D0F2-4ACE-8B5B-A9C911C2B8A8}" type="pres">
      <dgm:prSet presAssocID="{13110D65-CDEB-40D1-8526-03C256080F60}" presName="parentText" presStyleLbl="node1" presStyleIdx="2" presStyleCnt="4">
        <dgm:presLayoutVars>
          <dgm:chMax val="0"/>
          <dgm:bulletEnabled val="1"/>
        </dgm:presLayoutVars>
      </dgm:prSet>
      <dgm:spPr/>
      <dgm:t>
        <a:bodyPr/>
        <a:lstStyle/>
        <a:p>
          <a:endParaRPr lang="tr-TR"/>
        </a:p>
      </dgm:t>
    </dgm:pt>
    <dgm:pt modelId="{308355AC-4CAF-42AC-9CFB-ED2F82C62581}" type="pres">
      <dgm:prSet presAssocID="{1315678B-F68C-4361-9D8E-96C874AA0386}" presName="spacer" presStyleCnt="0"/>
      <dgm:spPr/>
      <dgm:t>
        <a:bodyPr/>
        <a:lstStyle/>
        <a:p>
          <a:endParaRPr lang="tr-TR"/>
        </a:p>
      </dgm:t>
    </dgm:pt>
    <dgm:pt modelId="{E3F68569-54B7-49A4-AE0B-0982BD3B69A0}" type="pres">
      <dgm:prSet presAssocID="{068FEAED-9B38-48C1-8632-72EB127316A6}" presName="parentText" presStyleLbl="node1" presStyleIdx="3" presStyleCnt="4">
        <dgm:presLayoutVars>
          <dgm:chMax val="0"/>
          <dgm:bulletEnabled val="1"/>
        </dgm:presLayoutVars>
      </dgm:prSet>
      <dgm:spPr/>
      <dgm:t>
        <a:bodyPr/>
        <a:lstStyle/>
        <a:p>
          <a:endParaRPr lang="tr-TR"/>
        </a:p>
      </dgm:t>
    </dgm:pt>
  </dgm:ptLst>
  <dgm:cxnLst>
    <dgm:cxn modelId="{F52FAB93-2632-4317-BE71-3A25B8DF1CE3}" srcId="{77CE3DF0-2C1E-4108-9906-4EFFDB3D96F0}" destId="{068FEAED-9B38-48C1-8632-72EB127316A6}" srcOrd="3" destOrd="0" parTransId="{2BC9F8EF-F82C-4983-9C67-1F0C171BADFD}" sibTransId="{4AA18019-9831-446D-A481-9E2868B75680}"/>
    <dgm:cxn modelId="{C6A08F09-6113-4A23-B5D7-F571A6A9CA4A}" srcId="{77CE3DF0-2C1E-4108-9906-4EFFDB3D96F0}" destId="{13110D65-CDEB-40D1-8526-03C256080F60}" srcOrd="2" destOrd="0" parTransId="{FF7E3D80-D86A-4B55-B1AC-607D8B50F6E4}" sibTransId="{1315678B-F68C-4361-9D8E-96C874AA0386}"/>
    <dgm:cxn modelId="{EC4FEFBD-017B-4438-A3AB-33AC912DF079}" srcId="{77CE3DF0-2C1E-4108-9906-4EFFDB3D96F0}" destId="{0D023D34-FC9F-48AF-AD5D-9035CF65F58A}" srcOrd="0" destOrd="0" parTransId="{00FCBEB8-84D3-4819-9E81-40C85090981B}" sibTransId="{A24359D7-13B2-4631-8841-C63713C4D111}"/>
    <dgm:cxn modelId="{543AEEF6-1FF0-4AF5-AD64-B52BB17807E6}" type="presOf" srcId="{0D023D34-FC9F-48AF-AD5D-9035CF65F58A}" destId="{FC2B89A4-5A59-455A-B658-14B5C90CB612}" srcOrd="0" destOrd="0" presId="urn:microsoft.com/office/officeart/2005/8/layout/vList2"/>
    <dgm:cxn modelId="{3D543E30-862E-422E-9AE3-C3D6DC393704}" type="presOf" srcId="{068FEAED-9B38-48C1-8632-72EB127316A6}" destId="{E3F68569-54B7-49A4-AE0B-0982BD3B69A0}" srcOrd="0" destOrd="0" presId="urn:microsoft.com/office/officeart/2005/8/layout/vList2"/>
    <dgm:cxn modelId="{D6C95E8C-F9DC-4932-838E-810B640093E8}" srcId="{77CE3DF0-2C1E-4108-9906-4EFFDB3D96F0}" destId="{451F1AFA-32ED-48B2-B90A-48A20E54B5F6}" srcOrd="1" destOrd="0" parTransId="{6B1F557B-B0D9-437B-929E-FD2B69F2715D}" sibTransId="{863A2DB8-A8FD-4F7C-A81D-8DE98A8FEA2B}"/>
    <dgm:cxn modelId="{B6B78645-F372-454E-BCA8-8C0BB95169B7}" srcId="{0D023D34-FC9F-48AF-AD5D-9035CF65F58A}" destId="{EBA606F5-98F9-40E7-9EC5-179B5AB2725A}" srcOrd="0" destOrd="0" parTransId="{B873EEA0-1BB3-43BC-9C7F-9D11D6A4834F}" sibTransId="{B8249146-1563-4888-9D54-D9F321E1B340}"/>
    <dgm:cxn modelId="{45A38321-7172-4DD7-99E9-1D496EA57CC1}" type="presOf" srcId="{13110D65-CDEB-40D1-8526-03C256080F60}" destId="{0720B286-D0F2-4ACE-8B5B-A9C911C2B8A8}" srcOrd="0" destOrd="0" presId="urn:microsoft.com/office/officeart/2005/8/layout/vList2"/>
    <dgm:cxn modelId="{9839BDF1-F8DC-4187-82EA-4DC4F9266CAD}" type="presOf" srcId="{451F1AFA-32ED-48B2-B90A-48A20E54B5F6}" destId="{2B1DF1B2-491B-4286-9D80-D7812A4B3CFF}" srcOrd="0" destOrd="0" presId="urn:microsoft.com/office/officeart/2005/8/layout/vList2"/>
    <dgm:cxn modelId="{4A780DDA-17B5-4B7F-9E77-3593164486A7}" type="presOf" srcId="{77CE3DF0-2C1E-4108-9906-4EFFDB3D96F0}" destId="{6D7D1F11-CE51-41D3-AC2F-9DC981D695A4}" srcOrd="0" destOrd="0" presId="urn:microsoft.com/office/officeart/2005/8/layout/vList2"/>
    <dgm:cxn modelId="{A4F4B633-E271-4894-9177-299C4ED8308D}" type="presOf" srcId="{EBA606F5-98F9-40E7-9EC5-179B5AB2725A}" destId="{7ED479DA-9359-4661-B442-142868F54889}" srcOrd="0" destOrd="0" presId="urn:microsoft.com/office/officeart/2005/8/layout/vList2"/>
    <dgm:cxn modelId="{B220B589-9373-4B2E-A769-91A54CF7F8DB}" type="presParOf" srcId="{6D7D1F11-CE51-41D3-AC2F-9DC981D695A4}" destId="{FC2B89A4-5A59-455A-B658-14B5C90CB612}" srcOrd="0" destOrd="0" presId="urn:microsoft.com/office/officeart/2005/8/layout/vList2"/>
    <dgm:cxn modelId="{59A44BEC-027F-4ABB-924A-FF61CBEB49ED}" type="presParOf" srcId="{6D7D1F11-CE51-41D3-AC2F-9DC981D695A4}" destId="{7ED479DA-9359-4661-B442-142868F54889}" srcOrd="1" destOrd="0" presId="urn:microsoft.com/office/officeart/2005/8/layout/vList2"/>
    <dgm:cxn modelId="{9B80BB21-3653-4372-9C96-F72C86BEA539}" type="presParOf" srcId="{6D7D1F11-CE51-41D3-AC2F-9DC981D695A4}" destId="{2B1DF1B2-491B-4286-9D80-D7812A4B3CFF}" srcOrd="2" destOrd="0" presId="urn:microsoft.com/office/officeart/2005/8/layout/vList2"/>
    <dgm:cxn modelId="{8868724E-5B35-4E27-9ED5-49641F2EE70E}" type="presParOf" srcId="{6D7D1F11-CE51-41D3-AC2F-9DC981D695A4}" destId="{86474781-CC48-4690-87EC-E14CA6D24330}" srcOrd="3" destOrd="0" presId="urn:microsoft.com/office/officeart/2005/8/layout/vList2"/>
    <dgm:cxn modelId="{9EE6F1C6-8A71-4931-A5DF-65DFF116F40C}" type="presParOf" srcId="{6D7D1F11-CE51-41D3-AC2F-9DC981D695A4}" destId="{0720B286-D0F2-4ACE-8B5B-A9C911C2B8A8}" srcOrd="4" destOrd="0" presId="urn:microsoft.com/office/officeart/2005/8/layout/vList2"/>
    <dgm:cxn modelId="{93D3C39E-8E59-4487-8B44-E33EBC736246}" type="presParOf" srcId="{6D7D1F11-CE51-41D3-AC2F-9DC981D695A4}" destId="{308355AC-4CAF-42AC-9CFB-ED2F82C62581}" srcOrd="5" destOrd="0" presId="urn:microsoft.com/office/officeart/2005/8/layout/vList2"/>
    <dgm:cxn modelId="{2ED11EC4-9CA5-4D77-BE05-12A42CA7E4C6}" type="presParOf" srcId="{6D7D1F11-CE51-41D3-AC2F-9DC981D695A4}" destId="{E3F68569-54B7-49A4-AE0B-0982BD3B69A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E741D1-84C6-40F4-B65C-44B7AD580FD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C2B54111-3687-4AC8-B9C7-DAE07F504333}">
      <dgm:prSet/>
      <dgm:spPr/>
      <dgm:t>
        <a:bodyPr/>
        <a:lstStyle/>
        <a:p>
          <a:pPr rtl="0"/>
          <a:r>
            <a:rPr lang="tr-TR" b="1" dirty="0" smtClean="0"/>
            <a:t>2.b. </a:t>
          </a:r>
          <a:r>
            <a:rPr lang="tr-TR" dirty="0" smtClean="0"/>
            <a:t>Gölge boyu ve yönü gün içinde değişir.</a:t>
          </a:r>
          <a:endParaRPr lang="tr-TR" dirty="0"/>
        </a:p>
      </dgm:t>
    </dgm:pt>
    <dgm:pt modelId="{DA6338E2-95A8-48BC-8C31-8BEB294D4261}" type="parTrans" cxnId="{B7C08A5E-C6BA-444A-B4F0-0E64104CE878}">
      <dgm:prSet/>
      <dgm:spPr/>
      <dgm:t>
        <a:bodyPr/>
        <a:lstStyle/>
        <a:p>
          <a:endParaRPr lang="tr-TR"/>
        </a:p>
      </dgm:t>
    </dgm:pt>
    <dgm:pt modelId="{374D6979-62B7-4996-A0B1-EC76D116E5A2}" type="sibTrans" cxnId="{B7C08A5E-C6BA-444A-B4F0-0E64104CE878}">
      <dgm:prSet/>
      <dgm:spPr/>
      <dgm:t>
        <a:bodyPr/>
        <a:lstStyle/>
        <a:p>
          <a:endParaRPr lang="tr-TR"/>
        </a:p>
      </dgm:t>
    </dgm:pt>
    <dgm:pt modelId="{AE41E850-4D53-43CA-8508-C01B4C76135A}" type="pres">
      <dgm:prSet presAssocID="{F3E741D1-84C6-40F4-B65C-44B7AD580FD9}" presName="linear" presStyleCnt="0">
        <dgm:presLayoutVars>
          <dgm:animLvl val="lvl"/>
          <dgm:resizeHandles val="exact"/>
        </dgm:presLayoutVars>
      </dgm:prSet>
      <dgm:spPr/>
      <dgm:t>
        <a:bodyPr/>
        <a:lstStyle/>
        <a:p>
          <a:endParaRPr lang="tr-TR"/>
        </a:p>
      </dgm:t>
    </dgm:pt>
    <dgm:pt modelId="{165EAAE0-25C8-4302-820A-479449C879A0}" type="pres">
      <dgm:prSet presAssocID="{C2B54111-3687-4AC8-B9C7-DAE07F504333}" presName="parentText" presStyleLbl="node1" presStyleIdx="0" presStyleCnt="1" custLinFactNeighborX="-10856" custLinFactNeighborY="-96378">
        <dgm:presLayoutVars>
          <dgm:chMax val="0"/>
          <dgm:bulletEnabled val="1"/>
        </dgm:presLayoutVars>
      </dgm:prSet>
      <dgm:spPr/>
      <dgm:t>
        <a:bodyPr/>
        <a:lstStyle/>
        <a:p>
          <a:endParaRPr lang="tr-TR"/>
        </a:p>
      </dgm:t>
    </dgm:pt>
  </dgm:ptLst>
  <dgm:cxnLst>
    <dgm:cxn modelId="{B7C08A5E-C6BA-444A-B4F0-0E64104CE878}" srcId="{F3E741D1-84C6-40F4-B65C-44B7AD580FD9}" destId="{C2B54111-3687-4AC8-B9C7-DAE07F504333}" srcOrd="0" destOrd="0" parTransId="{DA6338E2-95A8-48BC-8C31-8BEB294D4261}" sibTransId="{374D6979-62B7-4996-A0B1-EC76D116E5A2}"/>
    <dgm:cxn modelId="{603B636D-4448-4C6C-995B-F116A1D153AA}" type="presOf" srcId="{C2B54111-3687-4AC8-B9C7-DAE07F504333}" destId="{165EAAE0-25C8-4302-820A-479449C879A0}" srcOrd="0" destOrd="0" presId="urn:microsoft.com/office/officeart/2005/8/layout/vList2"/>
    <dgm:cxn modelId="{9C95EB60-DA97-4ABF-8329-5FF990F3F343}" type="presOf" srcId="{F3E741D1-84C6-40F4-B65C-44B7AD580FD9}" destId="{AE41E850-4D53-43CA-8508-C01B4C76135A}" srcOrd="0" destOrd="0" presId="urn:microsoft.com/office/officeart/2005/8/layout/vList2"/>
    <dgm:cxn modelId="{8949C1AE-62C2-4C11-9CF8-D71233B898FA}" type="presParOf" srcId="{AE41E850-4D53-43CA-8508-C01B4C76135A}" destId="{165EAAE0-25C8-4302-820A-479449C879A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6E5BC7-E643-40B1-9164-1D243627425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6BCB2E65-1167-4994-8347-7F5C55AC01D2}">
      <dgm:prSet/>
      <dgm:spPr>
        <a:gradFill flip="none" rotWithShape="0">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dgm:spPr>
      <dgm:t>
        <a:bodyPr/>
        <a:lstStyle/>
        <a:p>
          <a:pPr rtl="0"/>
          <a:r>
            <a:rPr lang="tr-TR" b="1" dirty="0" smtClean="0"/>
            <a:t>4. </a:t>
          </a:r>
          <a:r>
            <a:rPr lang="tr-TR" dirty="0" smtClean="0"/>
            <a:t>Güneş doğuda erken doğar, batar ve batıda geç doğar, batar. </a:t>
          </a:r>
          <a:endParaRPr lang="tr-TR" dirty="0"/>
        </a:p>
      </dgm:t>
    </dgm:pt>
    <dgm:pt modelId="{7F4D2DC4-8232-4F01-8E10-D50507FB30C1}" type="parTrans" cxnId="{E1883EEF-DBE3-4C9F-9CAD-07033016393D}">
      <dgm:prSet/>
      <dgm:spPr/>
      <dgm:t>
        <a:bodyPr/>
        <a:lstStyle/>
        <a:p>
          <a:endParaRPr lang="tr-TR"/>
        </a:p>
      </dgm:t>
    </dgm:pt>
    <dgm:pt modelId="{C739DC0A-6A15-4665-BA84-848763E41C85}" type="sibTrans" cxnId="{E1883EEF-DBE3-4C9F-9CAD-07033016393D}">
      <dgm:prSet/>
      <dgm:spPr/>
      <dgm:t>
        <a:bodyPr/>
        <a:lstStyle/>
        <a:p>
          <a:endParaRPr lang="tr-TR"/>
        </a:p>
      </dgm:t>
    </dgm:pt>
    <dgm:pt modelId="{7083B2B1-574F-4FC0-81D7-BB47A3B4F5EB}" type="pres">
      <dgm:prSet presAssocID="{016E5BC7-E643-40B1-9164-1D2436274250}" presName="linear" presStyleCnt="0">
        <dgm:presLayoutVars>
          <dgm:animLvl val="lvl"/>
          <dgm:resizeHandles val="exact"/>
        </dgm:presLayoutVars>
      </dgm:prSet>
      <dgm:spPr/>
      <dgm:t>
        <a:bodyPr/>
        <a:lstStyle/>
        <a:p>
          <a:endParaRPr lang="tr-TR"/>
        </a:p>
      </dgm:t>
    </dgm:pt>
    <dgm:pt modelId="{9AD20762-7B5A-429F-BB81-484EE14C5D3C}" type="pres">
      <dgm:prSet presAssocID="{6BCB2E65-1167-4994-8347-7F5C55AC01D2}" presName="parentText" presStyleLbl="node1" presStyleIdx="0" presStyleCnt="1" custLinFactNeighborX="-20307" custLinFactNeighborY="-41147">
        <dgm:presLayoutVars>
          <dgm:chMax val="0"/>
          <dgm:bulletEnabled val="1"/>
        </dgm:presLayoutVars>
      </dgm:prSet>
      <dgm:spPr/>
      <dgm:t>
        <a:bodyPr/>
        <a:lstStyle/>
        <a:p>
          <a:endParaRPr lang="tr-TR"/>
        </a:p>
      </dgm:t>
    </dgm:pt>
  </dgm:ptLst>
  <dgm:cxnLst>
    <dgm:cxn modelId="{E1883EEF-DBE3-4C9F-9CAD-07033016393D}" srcId="{016E5BC7-E643-40B1-9164-1D2436274250}" destId="{6BCB2E65-1167-4994-8347-7F5C55AC01D2}" srcOrd="0" destOrd="0" parTransId="{7F4D2DC4-8232-4F01-8E10-D50507FB30C1}" sibTransId="{C739DC0A-6A15-4665-BA84-848763E41C85}"/>
    <dgm:cxn modelId="{19A108F3-A7AF-47C7-BBFD-3C1AA2072B96}" type="presOf" srcId="{016E5BC7-E643-40B1-9164-1D2436274250}" destId="{7083B2B1-574F-4FC0-81D7-BB47A3B4F5EB}" srcOrd="0" destOrd="0" presId="urn:microsoft.com/office/officeart/2005/8/layout/vList2"/>
    <dgm:cxn modelId="{91E830AB-FEB9-4FE2-95DF-43A2348653D5}" type="presOf" srcId="{6BCB2E65-1167-4994-8347-7F5C55AC01D2}" destId="{9AD20762-7B5A-429F-BB81-484EE14C5D3C}" srcOrd="0" destOrd="0" presId="urn:microsoft.com/office/officeart/2005/8/layout/vList2"/>
    <dgm:cxn modelId="{40F927CD-2783-4633-8CBF-BB9844EEFAB8}" type="presParOf" srcId="{7083B2B1-574F-4FC0-81D7-BB47A3B4F5EB}" destId="{9AD20762-7B5A-429F-BB81-484EE14C5D3C}" srcOrd="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A351E1-7D7A-4029-BD90-221A90116F50}"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tr-TR"/>
        </a:p>
      </dgm:t>
    </dgm:pt>
    <dgm:pt modelId="{FB6FC3DB-AD08-47A8-AFE9-6D4900AD0ABE}">
      <dgm:prSet/>
      <dgm:spPr/>
      <dgm:t>
        <a:bodyPr/>
        <a:lstStyle/>
        <a:p>
          <a:pPr rtl="0"/>
          <a:r>
            <a:rPr lang="tr-TR" b="1" dirty="0" smtClean="0"/>
            <a:t>5. </a:t>
          </a:r>
          <a:r>
            <a:rPr lang="tr-TR" dirty="0" smtClean="0"/>
            <a:t>Dinamik basınç kuşakları meydana gelir.</a:t>
          </a:r>
          <a:endParaRPr lang="tr-TR" dirty="0"/>
        </a:p>
      </dgm:t>
    </dgm:pt>
    <dgm:pt modelId="{51BA49F3-1E21-4AF7-A754-2818593CC4D9}" type="parTrans" cxnId="{253C45DA-1E1A-4398-9BF3-4ABF48FAFA76}">
      <dgm:prSet/>
      <dgm:spPr/>
      <dgm:t>
        <a:bodyPr/>
        <a:lstStyle/>
        <a:p>
          <a:endParaRPr lang="tr-TR"/>
        </a:p>
      </dgm:t>
    </dgm:pt>
    <dgm:pt modelId="{05B30D8A-6BDE-448A-902C-E0D852B81E6B}" type="sibTrans" cxnId="{253C45DA-1E1A-4398-9BF3-4ABF48FAFA76}">
      <dgm:prSet/>
      <dgm:spPr/>
      <dgm:t>
        <a:bodyPr/>
        <a:lstStyle/>
        <a:p>
          <a:endParaRPr lang="tr-TR"/>
        </a:p>
      </dgm:t>
    </dgm:pt>
    <dgm:pt modelId="{2D744B7A-08D1-446B-A524-41CB5CD298C1}">
      <dgm:prSet/>
      <dgm:spPr/>
      <dgm:t>
        <a:bodyPr/>
        <a:lstStyle/>
        <a:p>
          <a:pPr rtl="0"/>
          <a:r>
            <a:rPr lang="tr-TR" b="1" dirty="0" smtClean="0"/>
            <a:t>6. </a:t>
          </a:r>
          <a:r>
            <a:rPr lang="tr-TR" dirty="0" smtClean="0"/>
            <a:t>Sürekli rüzgârların yönlerinde sapmalar meydana gelir. </a:t>
          </a:r>
          <a:endParaRPr lang="tr-TR" dirty="0"/>
        </a:p>
      </dgm:t>
    </dgm:pt>
    <dgm:pt modelId="{02EED9A5-F3DA-4CCD-AFF9-BAE6B01D109B}" type="parTrans" cxnId="{CBC3B14A-4834-407A-BEA4-EB576FFFC4B2}">
      <dgm:prSet/>
      <dgm:spPr/>
      <dgm:t>
        <a:bodyPr/>
        <a:lstStyle/>
        <a:p>
          <a:endParaRPr lang="tr-TR"/>
        </a:p>
      </dgm:t>
    </dgm:pt>
    <dgm:pt modelId="{9AC8FB70-EA23-4B39-811B-E8730D98BD14}" type="sibTrans" cxnId="{CBC3B14A-4834-407A-BEA4-EB576FFFC4B2}">
      <dgm:prSet/>
      <dgm:spPr/>
      <dgm:t>
        <a:bodyPr/>
        <a:lstStyle/>
        <a:p>
          <a:endParaRPr lang="tr-TR"/>
        </a:p>
      </dgm:t>
    </dgm:pt>
    <dgm:pt modelId="{17336655-EE9A-4D9A-9385-13250AFF4678}" type="pres">
      <dgm:prSet presAssocID="{07A351E1-7D7A-4029-BD90-221A90116F50}" presName="linear" presStyleCnt="0">
        <dgm:presLayoutVars>
          <dgm:animLvl val="lvl"/>
          <dgm:resizeHandles val="exact"/>
        </dgm:presLayoutVars>
      </dgm:prSet>
      <dgm:spPr/>
      <dgm:t>
        <a:bodyPr/>
        <a:lstStyle/>
        <a:p>
          <a:endParaRPr lang="tr-TR"/>
        </a:p>
      </dgm:t>
    </dgm:pt>
    <dgm:pt modelId="{B9F6C3B7-82EC-49BC-A745-1B7DA9817425}" type="pres">
      <dgm:prSet presAssocID="{FB6FC3DB-AD08-47A8-AFE9-6D4900AD0ABE}" presName="parentText" presStyleLbl="node1" presStyleIdx="0" presStyleCnt="2" custLinFactY="-101539" custLinFactNeighborX="-38777" custLinFactNeighborY="-200000">
        <dgm:presLayoutVars>
          <dgm:chMax val="0"/>
          <dgm:bulletEnabled val="1"/>
        </dgm:presLayoutVars>
      </dgm:prSet>
      <dgm:spPr/>
      <dgm:t>
        <a:bodyPr/>
        <a:lstStyle/>
        <a:p>
          <a:endParaRPr lang="tr-TR"/>
        </a:p>
      </dgm:t>
    </dgm:pt>
    <dgm:pt modelId="{165A8476-5459-4341-B367-6C9967179EB3}" type="pres">
      <dgm:prSet presAssocID="{05B30D8A-6BDE-448A-902C-E0D852B81E6B}" presName="spacer" presStyleCnt="0"/>
      <dgm:spPr/>
    </dgm:pt>
    <dgm:pt modelId="{FABBF741-9592-4651-A635-4C50EBF57FD0}" type="pres">
      <dgm:prSet presAssocID="{2D744B7A-08D1-446B-A524-41CB5CD298C1}" presName="parentText" presStyleLbl="node1" presStyleIdx="1" presStyleCnt="2">
        <dgm:presLayoutVars>
          <dgm:chMax val="0"/>
          <dgm:bulletEnabled val="1"/>
        </dgm:presLayoutVars>
      </dgm:prSet>
      <dgm:spPr/>
      <dgm:t>
        <a:bodyPr/>
        <a:lstStyle/>
        <a:p>
          <a:endParaRPr lang="tr-TR"/>
        </a:p>
      </dgm:t>
    </dgm:pt>
  </dgm:ptLst>
  <dgm:cxnLst>
    <dgm:cxn modelId="{253C45DA-1E1A-4398-9BF3-4ABF48FAFA76}" srcId="{07A351E1-7D7A-4029-BD90-221A90116F50}" destId="{FB6FC3DB-AD08-47A8-AFE9-6D4900AD0ABE}" srcOrd="0" destOrd="0" parTransId="{51BA49F3-1E21-4AF7-A754-2818593CC4D9}" sibTransId="{05B30D8A-6BDE-448A-902C-E0D852B81E6B}"/>
    <dgm:cxn modelId="{52CFB0FA-5AB0-490E-8AAB-08C12ECEE1FC}" type="presOf" srcId="{07A351E1-7D7A-4029-BD90-221A90116F50}" destId="{17336655-EE9A-4D9A-9385-13250AFF4678}" srcOrd="0" destOrd="0" presId="urn:microsoft.com/office/officeart/2005/8/layout/vList2"/>
    <dgm:cxn modelId="{2B4C9F73-BF27-400C-A687-3F0034E1BD6A}" type="presOf" srcId="{2D744B7A-08D1-446B-A524-41CB5CD298C1}" destId="{FABBF741-9592-4651-A635-4C50EBF57FD0}" srcOrd="0" destOrd="0" presId="urn:microsoft.com/office/officeart/2005/8/layout/vList2"/>
    <dgm:cxn modelId="{4EB67769-1701-4916-93D6-FD9BE0CC63EF}" type="presOf" srcId="{FB6FC3DB-AD08-47A8-AFE9-6D4900AD0ABE}" destId="{B9F6C3B7-82EC-49BC-A745-1B7DA9817425}" srcOrd="0" destOrd="0" presId="urn:microsoft.com/office/officeart/2005/8/layout/vList2"/>
    <dgm:cxn modelId="{CBC3B14A-4834-407A-BEA4-EB576FFFC4B2}" srcId="{07A351E1-7D7A-4029-BD90-221A90116F50}" destId="{2D744B7A-08D1-446B-A524-41CB5CD298C1}" srcOrd="1" destOrd="0" parTransId="{02EED9A5-F3DA-4CCD-AFF9-BAE6B01D109B}" sibTransId="{9AC8FB70-EA23-4B39-811B-E8730D98BD14}"/>
    <dgm:cxn modelId="{57F37C57-940B-4A79-B82F-174B576C37F7}" type="presParOf" srcId="{17336655-EE9A-4D9A-9385-13250AFF4678}" destId="{B9F6C3B7-82EC-49BC-A745-1B7DA9817425}" srcOrd="0" destOrd="0" presId="urn:microsoft.com/office/officeart/2005/8/layout/vList2"/>
    <dgm:cxn modelId="{1D1BE238-904E-42BA-A09C-9824015FECA8}" type="presParOf" srcId="{17336655-EE9A-4D9A-9385-13250AFF4678}" destId="{165A8476-5459-4341-B367-6C9967179EB3}" srcOrd="1" destOrd="0" presId="urn:microsoft.com/office/officeart/2005/8/layout/vList2"/>
    <dgm:cxn modelId="{198451CB-4D3B-471B-8879-30BBA27632BC}" type="presParOf" srcId="{17336655-EE9A-4D9A-9385-13250AFF4678}" destId="{FABBF741-9592-4651-A635-4C50EBF57FD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F05CBB-A1D8-4980-85C0-2A6E4AF74A5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980B88F3-60B3-4731-8311-CE9ED22AEFCB}">
      <dgm:prSet/>
      <dgm:spPr/>
      <dgm:t>
        <a:bodyPr/>
        <a:lstStyle/>
        <a:p>
          <a:pPr rtl="0"/>
          <a:r>
            <a:rPr lang="tr-TR" b="1" dirty="0" smtClean="0"/>
            <a:t>7. </a:t>
          </a:r>
          <a:r>
            <a:rPr lang="tr-TR" dirty="0" smtClean="0"/>
            <a:t>Okyanus akıntıları halkalar oluşturur ve yönlerinde sapmalar olur.</a:t>
          </a:r>
          <a:endParaRPr lang="tr-TR" dirty="0"/>
        </a:p>
      </dgm:t>
    </dgm:pt>
    <dgm:pt modelId="{70931FF7-AFDB-416A-9952-222B233B42BD}" type="parTrans" cxnId="{B94AA70D-CFAB-4C0F-8831-AD9C2C2FF067}">
      <dgm:prSet/>
      <dgm:spPr/>
      <dgm:t>
        <a:bodyPr/>
        <a:lstStyle/>
        <a:p>
          <a:endParaRPr lang="tr-TR"/>
        </a:p>
      </dgm:t>
    </dgm:pt>
    <dgm:pt modelId="{73EB70F8-3532-4EA4-9B80-8A9ED55CD224}" type="sibTrans" cxnId="{B94AA70D-CFAB-4C0F-8831-AD9C2C2FF067}">
      <dgm:prSet/>
      <dgm:spPr/>
      <dgm:t>
        <a:bodyPr/>
        <a:lstStyle/>
        <a:p>
          <a:endParaRPr lang="tr-TR"/>
        </a:p>
      </dgm:t>
    </dgm:pt>
    <dgm:pt modelId="{6AB059AB-F791-44A0-963E-6C6F3518AB78}" type="pres">
      <dgm:prSet presAssocID="{28F05CBB-A1D8-4980-85C0-2A6E4AF74A5E}" presName="linear" presStyleCnt="0">
        <dgm:presLayoutVars>
          <dgm:animLvl val="lvl"/>
          <dgm:resizeHandles val="exact"/>
        </dgm:presLayoutVars>
      </dgm:prSet>
      <dgm:spPr/>
      <dgm:t>
        <a:bodyPr/>
        <a:lstStyle/>
        <a:p>
          <a:endParaRPr lang="tr-TR"/>
        </a:p>
      </dgm:t>
    </dgm:pt>
    <dgm:pt modelId="{F499A55E-A50B-4857-95A1-163E6C7191E0}" type="pres">
      <dgm:prSet presAssocID="{980B88F3-60B3-4731-8311-CE9ED22AEFCB}" presName="parentText" presStyleLbl="node1" presStyleIdx="0" presStyleCnt="1" custLinFactY="-10240" custLinFactNeighborX="-22222" custLinFactNeighborY="-100000">
        <dgm:presLayoutVars>
          <dgm:chMax val="0"/>
          <dgm:bulletEnabled val="1"/>
        </dgm:presLayoutVars>
      </dgm:prSet>
      <dgm:spPr/>
      <dgm:t>
        <a:bodyPr/>
        <a:lstStyle/>
        <a:p>
          <a:endParaRPr lang="tr-TR"/>
        </a:p>
      </dgm:t>
    </dgm:pt>
  </dgm:ptLst>
  <dgm:cxnLst>
    <dgm:cxn modelId="{623F0EE8-9D05-41F7-8790-6B40D14C763E}" type="presOf" srcId="{28F05CBB-A1D8-4980-85C0-2A6E4AF74A5E}" destId="{6AB059AB-F791-44A0-963E-6C6F3518AB78}" srcOrd="0" destOrd="0" presId="urn:microsoft.com/office/officeart/2005/8/layout/vList2"/>
    <dgm:cxn modelId="{01C20E8C-7487-470A-A346-B2CFD79C040C}" type="presOf" srcId="{980B88F3-60B3-4731-8311-CE9ED22AEFCB}" destId="{F499A55E-A50B-4857-95A1-163E6C7191E0}" srcOrd="0" destOrd="0" presId="urn:microsoft.com/office/officeart/2005/8/layout/vList2"/>
    <dgm:cxn modelId="{B94AA70D-CFAB-4C0F-8831-AD9C2C2FF067}" srcId="{28F05CBB-A1D8-4980-85C0-2A6E4AF74A5E}" destId="{980B88F3-60B3-4731-8311-CE9ED22AEFCB}" srcOrd="0" destOrd="0" parTransId="{70931FF7-AFDB-416A-9952-222B233B42BD}" sibTransId="{73EB70F8-3532-4EA4-9B80-8A9ED55CD224}"/>
    <dgm:cxn modelId="{3D406085-3702-4F2E-BB7E-C3829CC9244A}" type="presParOf" srcId="{6AB059AB-F791-44A0-963E-6C6F3518AB78}" destId="{F499A55E-A50B-4857-95A1-163E6C7191E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AA261-2F6D-44C2-A64C-24B5189DC644}">
      <dsp:nvSpPr>
        <dsp:cNvPr id="0" name=""/>
        <dsp:cNvSpPr/>
      </dsp:nvSpPr>
      <dsp:spPr>
        <a:xfrm>
          <a:off x="0" y="0"/>
          <a:ext cx="6668813" cy="1404000"/>
        </a:xfrm>
        <a:prstGeom prst="roundRect">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tr-TR" sz="2500" kern="1200" dirty="0" smtClean="0"/>
            <a:t>Dünya kendi ekseni etrafındaki dönüşünü, batıdan doğuya doğru 24 saatte tamamlar. </a:t>
          </a:r>
          <a:endParaRPr lang="tr-TR" sz="2500" kern="1200" dirty="0"/>
        </a:p>
      </dsp:txBody>
      <dsp:txXfrm>
        <a:off x="68538" y="68538"/>
        <a:ext cx="6531737" cy="1266924"/>
      </dsp:txXfrm>
    </dsp:sp>
    <dsp:sp modelId="{112A40F5-05D9-43A2-9B17-8561CA5972DC}">
      <dsp:nvSpPr>
        <dsp:cNvPr id="0" name=""/>
        <dsp:cNvSpPr/>
      </dsp:nvSpPr>
      <dsp:spPr>
        <a:xfrm>
          <a:off x="0" y="3114850"/>
          <a:ext cx="6668813" cy="1404000"/>
        </a:xfrm>
        <a:prstGeom prst="roundRect">
          <a:avLst/>
        </a:prstGeom>
        <a:gradFill rotWithShape="0">
          <a:gsLst>
            <a:gs pos="0">
              <a:schemeClr val="accent5">
                <a:hueOff val="10077129"/>
                <a:satOff val="-4709"/>
                <a:lumOff val="-5294"/>
                <a:alphaOff val="0"/>
                <a:tint val="62000"/>
                <a:hueMod val="94000"/>
                <a:satMod val="140000"/>
                <a:lumMod val="110000"/>
              </a:schemeClr>
            </a:gs>
            <a:gs pos="100000">
              <a:schemeClr val="accent5">
                <a:hueOff val="10077129"/>
                <a:satOff val="-4709"/>
                <a:lumOff val="-5294"/>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dirty="0" smtClean="0"/>
            <a:t>Dünya, kendi ekseni etrafında atmosfer ile birlikte döndüğü için bu dönüş hissedilmez. </a:t>
          </a:r>
          <a:endParaRPr lang="tr-TR" sz="2500" kern="1200" dirty="0"/>
        </a:p>
      </dsp:txBody>
      <dsp:txXfrm>
        <a:off x="68538" y="3183388"/>
        <a:ext cx="6531737" cy="1266924"/>
      </dsp:txXfrm>
    </dsp:sp>
    <dsp:sp modelId="{3BFC2420-3764-47BA-826B-52AB26C37C7B}">
      <dsp:nvSpPr>
        <dsp:cNvPr id="0" name=""/>
        <dsp:cNvSpPr/>
      </dsp:nvSpPr>
      <dsp:spPr>
        <a:xfrm>
          <a:off x="0" y="1538303"/>
          <a:ext cx="6668813" cy="1404000"/>
        </a:xfrm>
        <a:prstGeom prst="roundRect">
          <a:avLst/>
        </a:prstGeom>
        <a:gradFill rotWithShape="0">
          <a:gsLst>
            <a:gs pos="0">
              <a:schemeClr val="accent5">
                <a:hueOff val="20154258"/>
                <a:satOff val="-9417"/>
                <a:lumOff val="-10587"/>
                <a:alphaOff val="0"/>
                <a:tint val="62000"/>
                <a:hueMod val="94000"/>
                <a:satMod val="140000"/>
                <a:lumMod val="110000"/>
              </a:schemeClr>
            </a:gs>
            <a:gs pos="100000">
              <a:schemeClr val="accent5">
                <a:hueOff val="20154258"/>
                <a:satOff val="-9417"/>
                <a:lumOff val="-10587"/>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tr-TR" sz="2500" b="1" kern="1200" dirty="0" smtClean="0"/>
            <a:t>Eksen: </a:t>
          </a:r>
          <a:r>
            <a:rPr lang="tr-TR" sz="2500" kern="1200" dirty="0" smtClean="0"/>
            <a:t>İki kutup noktasını birleştirdiği varsayılan çizgidir.</a:t>
          </a:r>
          <a:endParaRPr lang="tr-TR" sz="2500" kern="1200" dirty="0"/>
        </a:p>
      </dsp:txBody>
      <dsp:txXfrm>
        <a:off x="68538" y="1606841"/>
        <a:ext cx="6531737" cy="1266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BB923-FEC1-47FA-87F5-1E8B74CC9AAC}">
      <dsp:nvSpPr>
        <dsp:cNvPr id="0" name=""/>
        <dsp:cNvSpPr/>
      </dsp:nvSpPr>
      <dsp:spPr>
        <a:xfrm>
          <a:off x="0" y="352909"/>
          <a:ext cx="8229600" cy="527670"/>
        </a:xfrm>
        <a:prstGeom prst="roundRect">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1" kern="1200" dirty="0" smtClean="0"/>
            <a:t>1. </a:t>
          </a:r>
          <a:r>
            <a:rPr lang="tr-TR" sz="2200" kern="1200" dirty="0" smtClean="0"/>
            <a:t>Gece-gündüz birbirini izler(</a:t>
          </a:r>
          <a:r>
            <a:rPr lang="tr-TR" sz="2200" kern="1200" dirty="0" err="1" smtClean="0"/>
            <a:t>ardalanır</a:t>
          </a:r>
          <a:r>
            <a:rPr lang="tr-TR" sz="2200" kern="1200" dirty="0" smtClean="0"/>
            <a:t>)</a:t>
          </a:r>
          <a:endParaRPr lang="tr-TR" sz="2200" kern="1200" dirty="0"/>
        </a:p>
      </dsp:txBody>
      <dsp:txXfrm>
        <a:off x="25759" y="378668"/>
        <a:ext cx="8178082" cy="476152"/>
      </dsp:txXfrm>
    </dsp:sp>
    <dsp:sp modelId="{3213092A-5132-41F2-BA26-EF2538EB21B8}">
      <dsp:nvSpPr>
        <dsp:cNvPr id="0" name=""/>
        <dsp:cNvSpPr/>
      </dsp:nvSpPr>
      <dsp:spPr>
        <a:xfrm>
          <a:off x="0" y="943939"/>
          <a:ext cx="8229600" cy="527670"/>
        </a:xfrm>
        <a:prstGeom prst="roundRect">
          <a:avLst/>
        </a:prstGeom>
        <a:gradFill rotWithShape="0">
          <a:gsLst>
            <a:gs pos="0">
              <a:schemeClr val="accent5">
                <a:hueOff val="20154258"/>
                <a:satOff val="-9417"/>
                <a:lumOff val="-10587"/>
                <a:alphaOff val="0"/>
                <a:tint val="62000"/>
                <a:hueMod val="94000"/>
                <a:satMod val="140000"/>
                <a:lumMod val="110000"/>
              </a:schemeClr>
            </a:gs>
            <a:gs pos="100000">
              <a:schemeClr val="accent5">
                <a:hueOff val="20154258"/>
                <a:satOff val="-9417"/>
                <a:lumOff val="-10587"/>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1" kern="1200" dirty="0" smtClean="0"/>
            <a:t>2. </a:t>
          </a:r>
          <a:r>
            <a:rPr lang="tr-TR" sz="2200" kern="1200" dirty="0" smtClean="0"/>
            <a:t>Güneş ışınlarının yere düşme açısı gün boyunca değişir. </a:t>
          </a:r>
          <a:endParaRPr lang="tr-TR" sz="2200" kern="1200" dirty="0"/>
        </a:p>
      </dsp:txBody>
      <dsp:txXfrm>
        <a:off x="25759" y="969698"/>
        <a:ext cx="8178082" cy="476152"/>
      </dsp:txXfrm>
    </dsp:sp>
    <dsp:sp modelId="{E5BCE070-5CFE-4484-9F83-EEDB5DD34D48}">
      <dsp:nvSpPr>
        <dsp:cNvPr id="0" name=""/>
        <dsp:cNvSpPr/>
      </dsp:nvSpPr>
      <dsp:spPr>
        <a:xfrm>
          <a:off x="0" y="1471609"/>
          <a:ext cx="8229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tr-TR" sz="1700" kern="1200" dirty="0" smtClean="0"/>
            <a:t>Buna bağlı olarak:</a:t>
          </a:r>
          <a:endParaRPr lang="tr-TR" sz="1700" kern="1200" dirty="0"/>
        </a:p>
      </dsp:txBody>
      <dsp:txXfrm>
        <a:off x="0" y="1471609"/>
        <a:ext cx="8229600" cy="364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B89A4-5A59-455A-B658-14B5C90CB612}">
      <dsp:nvSpPr>
        <dsp:cNvPr id="0" name=""/>
        <dsp:cNvSpPr/>
      </dsp:nvSpPr>
      <dsp:spPr>
        <a:xfrm>
          <a:off x="0" y="85701"/>
          <a:ext cx="6376494" cy="954719"/>
        </a:xfrm>
        <a:prstGeom prst="roundRect">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t>2.a.</a:t>
          </a:r>
          <a:r>
            <a:rPr lang="tr-TR" sz="2400" kern="1200" dirty="0" smtClean="0"/>
            <a:t> Günlük sıcaklık farkları meydana gelir. </a:t>
          </a:r>
          <a:endParaRPr lang="tr-TR" sz="2400" kern="1200" dirty="0"/>
        </a:p>
      </dsp:txBody>
      <dsp:txXfrm>
        <a:off x="46606" y="132307"/>
        <a:ext cx="6283282" cy="861507"/>
      </dsp:txXfrm>
    </dsp:sp>
    <dsp:sp modelId="{7ED479DA-9359-4661-B442-142868F54889}">
      <dsp:nvSpPr>
        <dsp:cNvPr id="0" name=""/>
        <dsp:cNvSpPr/>
      </dsp:nvSpPr>
      <dsp:spPr>
        <a:xfrm>
          <a:off x="0" y="1040421"/>
          <a:ext cx="6376494"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54"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tr-TR" sz="1900" b="0" i="0" kern="1200" dirty="0" smtClean="0">
              <a:solidFill>
                <a:schemeClr val="tx1"/>
              </a:solidFill>
              <a:effectLst/>
            </a:rPr>
            <a:t>Bunun sonucunda;</a:t>
          </a:r>
          <a:endParaRPr lang="tr-TR" sz="1900" b="0" i="0" kern="1200" dirty="0">
            <a:solidFill>
              <a:schemeClr val="tx1"/>
            </a:solidFill>
            <a:effectLst/>
          </a:endParaRPr>
        </a:p>
      </dsp:txBody>
      <dsp:txXfrm>
        <a:off x="0" y="1040421"/>
        <a:ext cx="6376494" cy="397440"/>
      </dsp:txXfrm>
    </dsp:sp>
    <dsp:sp modelId="{2B1DF1B2-491B-4286-9D80-D7812A4B3CFF}">
      <dsp:nvSpPr>
        <dsp:cNvPr id="0" name=""/>
        <dsp:cNvSpPr/>
      </dsp:nvSpPr>
      <dsp:spPr>
        <a:xfrm>
          <a:off x="0" y="1437861"/>
          <a:ext cx="6376494" cy="954719"/>
        </a:xfrm>
        <a:prstGeom prst="roundRect">
          <a:avLst/>
        </a:prstGeom>
        <a:gradFill rotWithShape="0">
          <a:gsLst>
            <a:gs pos="0">
              <a:schemeClr val="accent5">
                <a:hueOff val="6718086"/>
                <a:satOff val="-3139"/>
                <a:lumOff val="-3529"/>
                <a:alphaOff val="0"/>
                <a:tint val="62000"/>
                <a:hueMod val="94000"/>
                <a:satMod val="140000"/>
                <a:lumMod val="110000"/>
              </a:schemeClr>
            </a:gs>
            <a:gs pos="100000">
              <a:schemeClr val="accent5">
                <a:hueOff val="6718086"/>
                <a:satOff val="-3139"/>
                <a:lumOff val="-3529"/>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t>-</a:t>
          </a:r>
          <a:r>
            <a:rPr lang="tr-TR" sz="2400" kern="1200" dirty="0" smtClean="0"/>
            <a:t>Fiziksel çözülme oluşur.</a:t>
          </a:r>
          <a:endParaRPr lang="tr-TR" sz="2400" kern="1200" dirty="0"/>
        </a:p>
      </dsp:txBody>
      <dsp:txXfrm>
        <a:off x="46606" y="1484467"/>
        <a:ext cx="6283282" cy="861507"/>
      </dsp:txXfrm>
    </dsp:sp>
    <dsp:sp modelId="{0720B286-D0F2-4ACE-8B5B-A9C911C2B8A8}">
      <dsp:nvSpPr>
        <dsp:cNvPr id="0" name=""/>
        <dsp:cNvSpPr/>
      </dsp:nvSpPr>
      <dsp:spPr>
        <a:xfrm>
          <a:off x="0" y="2461701"/>
          <a:ext cx="6376494" cy="954719"/>
        </a:xfrm>
        <a:prstGeom prst="roundRect">
          <a:avLst/>
        </a:prstGeom>
        <a:gradFill rotWithShape="0">
          <a:gsLst>
            <a:gs pos="0">
              <a:schemeClr val="accent5">
                <a:hueOff val="13436172"/>
                <a:satOff val="-6278"/>
                <a:lumOff val="-7058"/>
                <a:alphaOff val="0"/>
                <a:tint val="62000"/>
                <a:hueMod val="94000"/>
                <a:satMod val="140000"/>
                <a:lumMod val="110000"/>
              </a:schemeClr>
            </a:gs>
            <a:gs pos="100000">
              <a:schemeClr val="accent5">
                <a:hueOff val="13436172"/>
                <a:satOff val="-6278"/>
                <a:lumOff val="-7058"/>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t>-</a:t>
          </a:r>
          <a:r>
            <a:rPr lang="tr-TR" sz="2400" kern="1200" dirty="0" smtClean="0"/>
            <a:t>Günlük basınç farkları oluşur.</a:t>
          </a:r>
          <a:endParaRPr lang="tr-TR" sz="2400" kern="1200" dirty="0"/>
        </a:p>
      </dsp:txBody>
      <dsp:txXfrm>
        <a:off x="46606" y="2508307"/>
        <a:ext cx="6283282" cy="861507"/>
      </dsp:txXfrm>
    </dsp:sp>
    <dsp:sp modelId="{E3F68569-54B7-49A4-AE0B-0982BD3B69A0}">
      <dsp:nvSpPr>
        <dsp:cNvPr id="0" name=""/>
        <dsp:cNvSpPr/>
      </dsp:nvSpPr>
      <dsp:spPr>
        <a:xfrm>
          <a:off x="0" y="3485541"/>
          <a:ext cx="6376494" cy="954719"/>
        </a:xfrm>
        <a:prstGeom prst="roundRect">
          <a:avLst/>
        </a:prstGeom>
        <a:gradFill rotWithShape="0">
          <a:gsLst>
            <a:gs pos="0">
              <a:schemeClr val="accent5">
                <a:hueOff val="20154258"/>
                <a:satOff val="-9417"/>
                <a:lumOff val="-10587"/>
                <a:alphaOff val="0"/>
                <a:tint val="62000"/>
                <a:hueMod val="94000"/>
                <a:satMod val="140000"/>
                <a:lumMod val="110000"/>
              </a:schemeClr>
            </a:gs>
            <a:gs pos="100000">
              <a:schemeClr val="accent5">
                <a:hueOff val="20154258"/>
                <a:satOff val="-9417"/>
                <a:lumOff val="-10587"/>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-Meltem rüzgârları oluşur.</a:t>
          </a:r>
          <a:endParaRPr lang="tr-TR" sz="2400" kern="1200" dirty="0"/>
        </a:p>
      </dsp:txBody>
      <dsp:txXfrm>
        <a:off x="46606" y="3532147"/>
        <a:ext cx="6283282" cy="861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EAAE0-25C8-4302-820A-479449C879A0}">
      <dsp:nvSpPr>
        <dsp:cNvPr id="0" name=""/>
        <dsp:cNvSpPr/>
      </dsp:nvSpPr>
      <dsp:spPr>
        <a:xfrm>
          <a:off x="0" y="0"/>
          <a:ext cx="8229600" cy="695565"/>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b="1" kern="1200" dirty="0" smtClean="0"/>
            <a:t>2.b. </a:t>
          </a:r>
          <a:r>
            <a:rPr lang="tr-TR" sz="2900" kern="1200" dirty="0" smtClean="0"/>
            <a:t>Gölge boyu ve yönü gün içinde değişir.</a:t>
          </a:r>
          <a:endParaRPr lang="tr-TR" sz="2900" kern="1200" dirty="0"/>
        </a:p>
      </dsp:txBody>
      <dsp:txXfrm>
        <a:off x="33955" y="33955"/>
        <a:ext cx="8161690" cy="627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20762-7B5A-429F-BB81-484EE14C5D3C}">
      <dsp:nvSpPr>
        <dsp:cNvPr id="0" name=""/>
        <dsp:cNvSpPr/>
      </dsp:nvSpPr>
      <dsp:spPr>
        <a:xfrm>
          <a:off x="0" y="0"/>
          <a:ext cx="8313475" cy="1074060"/>
        </a:xfrm>
        <a:prstGeom prst="roundRect">
          <a:avLst/>
        </a:prstGeom>
        <a:gradFill flip="none" rotWithShape="0">
          <a:gsLst>
            <a:gs pos="0">
              <a:srgbClr val="99FF33">
                <a:tint val="66000"/>
                <a:satMod val="160000"/>
              </a:srgbClr>
            </a:gs>
            <a:gs pos="50000">
              <a:srgbClr val="99FF33">
                <a:tint val="44500"/>
                <a:satMod val="160000"/>
              </a:srgbClr>
            </a:gs>
            <a:gs pos="100000">
              <a:srgbClr val="99FF33">
                <a:tint val="23500"/>
                <a:satMod val="160000"/>
              </a:srgbClr>
            </a:gs>
          </a:gsLst>
          <a:lin ang="81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tr-TR" sz="2700" b="1" kern="1200" dirty="0" smtClean="0"/>
            <a:t>4. </a:t>
          </a:r>
          <a:r>
            <a:rPr lang="tr-TR" sz="2700" kern="1200" dirty="0" smtClean="0"/>
            <a:t>Güneş doğuda erken doğar, batar ve batıda geç doğar, batar. </a:t>
          </a:r>
          <a:endParaRPr lang="tr-TR" sz="2700" kern="1200" dirty="0"/>
        </a:p>
      </dsp:txBody>
      <dsp:txXfrm>
        <a:off x="52431" y="52431"/>
        <a:ext cx="8208613" cy="9691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6C3B7-82EC-49BC-A745-1B7DA9817425}">
      <dsp:nvSpPr>
        <dsp:cNvPr id="0" name=""/>
        <dsp:cNvSpPr/>
      </dsp:nvSpPr>
      <dsp:spPr>
        <a:xfrm>
          <a:off x="0" y="0"/>
          <a:ext cx="4939216" cy="954719"/>
        </a:xfrm>
        <a:prstGeom prst="roundRect">
          <a:avLst/>
        </a:prstGeom>
        <a:gradFill rotWithShape="0">
          <a:gsLst>
            <a:gs pos="0">
              <a:schemeClr val="accent5">
                <a:hueOff val="0"/>
                <a:satOff val="0"/>
                <a:lumOff val="0"/>
                <a:alphaOff val="0"/>
                <a:tint val="62000"/>
                <a:hueMod val="94000"/>
                <a:satMod val="140000"/>
                <a:lumMod val="110000"/>
              </a:schemeClr>
            </a:gs>
            <a:gs pos="100000">
              <a:schemeClr val="accent5">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t>5. </a:t>
          </a:r>
          <a:r>
            <a:rPr lang="tr-TR" sz="2400" kern="1200" dirty="0" smtClean="0"/>
            <a:t>Dinamik basınç kuşakları meydana gelir.</a:t>
          </a:r>
          <a:endParaRPr lang="tr-TR" sz="2400" kern="1200" dirty="0"/>
        </a:p>
      </dsp:txBody>
      <dsp:txXfrm>
        <a:off x="46606" y="46606"/>
        <a:ext cx="4846004" cy="861507"/>
      </dsp:txXfrm>
    </dsp:sp>
    <dsp:sp modelId="{FABBF741-9592-4651-A635-4C50EBF57FD0}">
      <dsp:nvSpPr>
        <dsp:cNvPr id="0" name=""/>
        <dsp:cNvSpPr/>
      </dsp:nvSpPr>
      <dsp:spPr>
        <a:xfrm>
          <a:off x="0" y="1272996"/>
          <a:ext cx="4939216" cy="954719"/>
        </a:xfrm>
        <a:prstGeom prst="roundRect">
          <a:avLst/>
        </a:prstGeom>
        <a:gradFill rotWithShape="0">
          <a:gsLst>
            <a:gs pos="0">
              <a:schemeClr val="accent5">
                <a:hueOff val="20154258"/>
                <a:satOff val="-9417"/>
                <a:lumOff val="-10587"/>
                <a:alphaOff val="0"/>
                <a:tint val="62000"/>
                <a:hueMod val="94000"/>
                <a:satMod val="140000"/>
                <a:lumMod val="110000"/>
              </a:schemeClr>
            </a:gs>
            <a:gs pos="100000">
              <a:schemeClr val="accent5">
                <a:hueOff val="20154258"/>
                <a:satOff val="-9417"/>
                <a:lumOff val="-10587"/>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t>6. </a:t>
          </a:r>
          <a:r>
            <a:rPr lang="tr-TR" sz="2400" kern="1200" dirty="0" smtClean="0"/>
            <a:t>Sürekli rüzgârların yönlerinde sapmalar meydana gelir. </a:t>
          </a:r>
          <a:endParaRPr lang="tr-TR" sz="2400" kern="1200" dirty="0"/>
        </a:p>
      </dsp:txBody>
      <dsp:txXfrm>
        <a:off x="46606" y="1319602"/>
        <a:ext cx="4846004" cy="8615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A55E-A50B-4857-95A1-163E6C7191E0}">
      <dsp:nvSpPr>
        <dsp:cNvPr id="0" name=""/>
        <dsp:cNvSpPr/>
      </dsp:nvSpPr>
      <dsp:spPr>
        <a:xfrm>
          <a:off x="0" y="0"/>
          <a:ext cx="10315903" cy="1153620"/>
        </a:xfrm>
        <a:prstGeom prst="roundRect">
          <a:avLst/>
        </a:prstGeom>
        <a:gradFill rotWithShape="0">
          <a:gsLst>
            <a:gs pos="0">
              <a:schemeClr val="accent1">
                <a:hueOff val="0"/>
                <a:satOff val="0"/>
                <a:lumOff val="0"/>
                <a:alphaOff val="0"/>
                <a:tint val="62000"/>
                <a:hueMod val="94000"/>
                <a:satMod val="140000"/>
                <a:lumMod val="110000"/>
              </a:schemeClr>
            </a:gs>
            <a:gs pos="100000">
              <a:schemeClr val="accent1">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b="1" kern="1200" dirty="0" smtClean="0"/>
            <a:t>7. </a:t>
          </a:r>
          <a:r>
            <a:rPr lang="tr-TR" sz="2900" kern="1200" dirty="0" smtClean="0"/>
            <a:t>Okyanus akıntıları halkalar oluşturur ve yönlerinde sapmalar olur.</a:t>
          </a:r>
          <a:endParaRPr lang="tr-TR" sz="2900" kern="1200" dirty="0"/>
        </a:p>
      </dsp:txBody>
      <dsp:txXfrm>
        <a:off x="56315" y="56315"/>
        <a:ext cx="10203273"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F13F7-74F9-4B65-AB90-F0AD2361A060}" type="datetimeFigureOut">
              <a:rPr lang="tr-TR" smtClean="0"/>
              <a:t>12.11.2019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16095-00D4-4DF7-9A6D-8786C678B138}" type="slidenum">
              <a:rPr lang="tr-TR" smtClean="0"/>
              <a:t>‹#›</a:t>
            </a:fld>
            <a:endParaRPr lang="tr-TR"/>
          </a:p>
        </p:txBody>
      </p:sp>
    </p:spTree>
    <p:extLst>
      <p:ext uri="{BB962C8B-B14F-4D97-AF65-F5344CB8AC3E}">
        <p14:creationId xmlns:p14="http://schemas.microsoft.com/office/powerpoint/2010/main" val="285471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1F7E82-1788-48BD-854C-0896BC8E376B}" type="slidenum">
              <a:rPr lang="tr-TR" altLang="tr-TR"/>
              <a:pPr eaLnBrk="1" hangingPunct="1"/>
              <a:t>6</a:t>
            </a:fld>
            <a:endParaRPr lang="tr-TR" altLang="tr-T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Adı Bailey</a:t>
            </a:r>
          </a:p>
        </p:txBody>
      </p:sp>
    </p:spTree>
    <p:extLst>
      <p:ext uri="{BB962C8B-B14F-4D97-AF65-F5344CB8AC3E}">
        <p14:creationId xmlns:p14="http://schemas.microsoft.com/office/powerpoint/2010/main" val="241873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4B37822-6719-481E-AA30-2FC7FD54959E}"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363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861056AB-2056-4A5E-8A9C-6F0CC0BB6A8E}"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288616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61056AB-2056-4A5E-8A9C-6F0CC0BB6A8E}"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3726652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61056AB-2056-4A5E-8A9C-6F0CC0BB6A8E}"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75093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61056AB-2056-4A5E-8A9C-6F0CC0BB6A8E}"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3402244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61056AB-2056-4A5E-8A9C-6F0CC0BB6A8E}"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7915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61056AB-2056-4A5E-8A9C-6F0CC0BB6A8E}"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374527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BD4C829-A9A4-493B-B8D9-9727C3326355}" type="datetimeFigureOut">
              <a:rPr lang="tr-TR" smtClean="0"/>
              <a:t>12.11.2019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03A66A-5F24-416F-A1C8-0C47DA27789A}" type="slidenum">
              <a:rPr lang="tr-TR" smtClean="0"/>
              <a:t>‹#›</a:t>
            </a:fld>
            <a:endParaRPr lang="tr-TR"/>
          </a:p>
        </p:txBody>
      </p:sp>
    </p:spTree>
    <p:extLst>
      <p:ext uri="{BB962C8B-B14F-4D97-AF65-F5344CB8AC3E}">
        <p14:creationId xmlns:p14="http://schemas.microsoft.com/office/powerpoint/2010/main" val="392856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7A25F82C-3972-4E7A-9FC0-8F0322D183F8}"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123947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3678D0EB-9173-49F3-995E-F7D4AE9C811D}"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68992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23AF2D61-F8B5-4567-85EC-87DF9E56A598}"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381228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BC7BDA41-9C09-4887-A3B9-8ED40F1B5095}"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231388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BDB57776-646C-42B7-BA5C-51F91B045878}"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23561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ADBE6B3B-11A9-4C0C-9DCE-E7FBA1EC812C}"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297554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D6260C13-2C54-4102-8319-762AD67F0A82}"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354343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9B64775C-C06B-452B-B953-C96EF204B25D}"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50054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tr-TR">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tr-TR">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0F853D34-D1FC-497E-B430-A7F96D7FB30A}" type="slidenum">
              <a:rPr lang="tr-TR" altLang="tr-TR" smtClean="0">
                <a:solidFill>
                  <a:srgbClr val="FFFFFF"/>
                </a:solidFill>
              </a:rPr>
              <a:pPr fontAlgn="base">
                <a:spcBef>
                  <a:spcPct val="0"/>
                </a:spcBef>
                <a:spcAft>
                  <a:spcPct val="0"/>
                </a:spcAft>
              </a:pPr>
              <a:t>‹#›</a:t>
            </a:fld>
            <a:endParaRPr lang="tr-TR" altLang="tr-TR" smtClean="0">
              <a:solidFill>
                <a:srgbClr val="FFFFFF"/>
              </a:solidFill>
            </a:endParaRPr>
          </a:p>
        </p:txBody>
      </p:sp>
    </p:spTree>
    <p:extLst>
      <p:ext uri="{BB962C8B-B14F-4D97-AF65-F5344CB8AC3E}">
        <p14:creationId xmlns:p14="http://schemas.microsoft.com/office/powerpoint/2010/main" val="57478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BD4C829-A9A4-493B-B8D9-9727C3326355}" type="datetimeFigureOut">
              <a:rPr lang="tr-TR" smtClean="0"/>
              <a:t>12.11.2019</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03A66A-5F24-416F-A1C8-0C47DA27789A}" type="slidenum">
              <a:rPr lang="tr-TR" smtClean="0"/>
              <a:t>‹#›</a:t>
            </a:fld>
            <a:endParaRPr lang="tr-TR"/>
          </a:p>
        </p:txBody>
      </p:sp>
    </p:spTree>
    <p:extLst>
      <p:ext uri="{BB962C8B-B14F-4D97-AF65-F5344CB8AC3E}">
        <p14:creationId xmlns:p14="http://schemas.microsoft.com/office/powerpoint/2010/main" val="323023960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5.xml"/><Relationship Id="rId7" Type="http://schemas.openxmlformats.org/officeDocument/2006/relationships/image" Target="../media/image2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6.xml"/><Relationship Id="rId7" Type="http://schemas.openxmlformats.org/officeDocument/2006/relationships/image" Target="../media/image24.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7.xml"/><Relationship Id="rId7" Type="http://schemas.openxmlformats.org/officeDocument/2006/relationships/image" Target="../media/image2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458686" y="594633"/>
            <a:ext cx="9144000" cy="5688013"/>
          </a:xfrm>
        </p:spPr>
        <p:txBody>
          <a:bodyPr/>
          <a:lstStyle/>
          <a:p>
            <a:pPr eaLnBrk="1" hangingPunct="1">
              <a:defRPr/>
            </a:pPr>
            <a:r>
              <a:rPr lang="tr-TR" sz="6600" i="1" dirty="0">
                <a:latin typeface="Calibri" panose="020F0502020204030204" pitchFamily="34" charset="0"/>
                <a:cs typeface="Calibri" panose="020F0502020204030204" pitchFamily="34" charset="0"/>
              </a:rPr>
              <a:t>DÜNYANIN ŞEKLİ ve HAREKETLERİ</a:t>
            </a:r>
            <a:r>
              <a:rPr lang="tr-TR" sz="6600" dirty="0">
                <a:solidFill>
                  <a:srgbClr val="FF0000"/>
                </a:solidFill>
              </a:rPr>
              <a:t/>
            </a:r>
            <a:br>
              <a:rPr lang="tr-TR" sz="6600" dirty="0">
                <a:solidFill>
                  <a:srgbClr val="FF0000"/>
                </a:solidFill>
              </a:rPr>
            </a:br>
            <a:r>
              <a:rPr lang="tr-TR" sz="6600" dirty="0">
                <a:solidFill>
                  <a:srgbClr val="FF0000"/>
                </a:solidFill>
              </a:rPr>
              <a:t/>
            </a:r>
            <a:br>
              <a:rPr lang="tr-TR" sz="6600" dirty="0">
                <a:solidFill>
                  <a:srgbClr val="FF0000"/>
                </a:solidFill>
              </a:rPr>
            </a:br>
            <a:endParaRPr lang="tr-TR" sz="6600" dirty="0">
              <a:solidFill>
                <a:srgbClr val="FFFF00"/>
              </a:solidFill>
            </a:endParaRPr>
          </a:p>
        </p:txBody>
      </p:sp>
    </p:spTree>
    <p:extLst>
      <p:ext uri="{BB962C8B-B14F-4D97-AF65-F5344CB8AC3E}">
        <p14:creationId xmlns:p14="http://schemas.microsoft.com/office/powerpoint/2010/main" val="3498977938"/>
      </p:ext>
    </p:extLst>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048" y="365409"/>
            <a:ext cx="11039166" cy="7048083"/>
          </a:xfrm>
          <a:prstGeom prst="rect">
            <a:avLst/>
          </a:prstGeom>
        </p:spPr>
        <p:txBody>
          <a:bodyPr wrap="square">
            <a:spAutoFit/>
          </a:bodyPr>
          <a:lstStyle/>
          <a:p>
            <a:pPr algn="just"/>
            <a:r>
              <a:rPr lang="tr-TR" sz="2000" i="1" kern="10" dirty="0">
                <a:ln w="9525">
                  <a:solidFill>
                    <a:srgbClr val="000000"/>
                  </a:solidFill>
                  <a:round/>
                  <a:headEnd/>
                  <a:tailEnd/>
                </a:ln>
                <a:gradFill rotWithShape="1">
                  <a:gsLst>
                    <a:gs pos="0">
                      <a:srgbClr val="FF0000"/>
                    </a:gs>
                    <a:gs pos="100000">
                      <a:schemeClr val="tx1"/>
                    </a:gs>
                  </a:gsLst>
                  <a:lin ang="5400000" scaled="1"/>
                </a:gradFill>
                <a:effectLst>
                  <a:outerShdw dist="35921" dir="2700000" algn="ctr" rotWithShape="0">
                    <a:srgbClr val="808080">
                      <a:alpha val="79999"/>
                    </a:srgbClr>
                  </a:outerShdw>
                </a:effectLst>
                <a:latin typeface="Arial Black" panose="020B0A04020102020204" pitchFamily="34" charset="0"/>
              </a:rPr>
              <a:t>Taş Küre , Yer Küre - Litosfer</a:t>
            </a:r>
          </a:p>
          <a:p>
            <a:pPr algn="just"/>
            <a:r>
              <a:rPr lang="tr-TR" sz="2000" b="1" i="1" dirty="0" smtClean="0">
                <a:latin typeface="Comic Sans MS" panose="030F0702030302020204" pitchFamily="66" charset="0"/>
              </a:rPr>
              <a:t>YER </a:t>
            </a:r>
            <a:r>
              <a:rPr lang="tr-TR" sz="2000" b="1" i="1" dirty="0">
                <a:latin typeface="Comic Sans MS" panose="030F0702030302020204" pitchFamily="66" charset="0"/>
              </a:rPr>
              <a:t>KABUĞU (LİTOSFER); </a:t>
            </a:r>
            <a:r>
              <a:rPr lang="tr-TR" sz="2000" dirty="0">
                <a:latin typeface="Comic Sans MS" panose="030F0702030302020204" pitchFamily="66" charset="0"/>
              </a:rPr>
              <a:t>Buna taş küre de denir. Yer kabuğunun kalınlığı 5- 110 km. arasında değişmektedir. Ortala­ma 50- 60 km. kabul edilmektedir. Bu ka­lınlık yer yüzeyinin şekillerine göre değiş­mektedir. Dağların altında kalın, okyanus­ların altında incedir. Yerkabuğunun en üst kısmı genellikle silisyum ve alüminyum dan oluştuğu için SİAL olarak adlandırılır. Yoğunluğu 2,67 gr/cm3 olarak kabul edi­lir. Granitten oluşan kabuk </a:t>
            </a:r>
            <a:r>
              <a:rPr lang="tr-TR" sz="2000" dirty="0" err="1">
                <a:latin typeface="Comic Sans MS" panose="030F0702030302020204" pitchFamily="66" charset="0"/>
              </a:rPr>
              <a:t>SİAL’in</a:t>
            </a:r>
            <a:r>
              <a:rPr lang="tr-TR" sz="2000" dirty="0">
                <a:latin typeface="Comic Sans MS" panose="030F0702030302020204" pitchFamily="66" charset="0"/>
              </a:rPr>
              <a:t> kalınlığı 10-30 km. olarak kabul edilmektedir. </a:t>
            </a:r>
          </a:p>
          <a:p>
            <a:pPr algn="just"/>
            <a:endParaRPr lang="tr-TR" sz="2000" dirty="0">
              <a:latin typeface="Comic Sans MS" panose="030F0702030302020204" pitchFamily="66" charset="0"/>
            </a:endParaRPr>
          </a:p>
          <a:p>
            <a:pPr algn="just"/>
            <a:r>
              <a:rPr lang="tr-TR" sz="2000" dirty="0" err="1" smtClean="0">
                <a:latin typeface="Comic Sans MS" panose="030F0702030302020204" pitchFamily="66" charset="0"/>
              </a:rPr>
              <a:t>Sialin</a:t>
            </a:r>
            <a:r>
              <a:rPr lang="tr-TR" sz="2000" dirty="0" smtClean="0">
                <a:latin typeface="Comic Sans MS" panose="030F0702030302020204" pitchFamily="66" charset="0"/>
              </a:rPr>
              <a:t> </a:t>
            </a:r>
            <a:r>
              <a:rPr lang="tr-TR" sz="2000" dirty="0">
                <a:latin typeface="Comic Sans MS" panose="030F0702030302020204" pitchFamily="66" charset="0"/>
              </a:rPr>
              <a:t>altındaki bölge yani yerkabuğunun alt kısmı silisyum ve mag­nezyumdan meydana geldiği için SİMA adını alır. Simanın oldukça derine uzandı­ğı, amorf olduğu ve ortalama yoğunluğu­nun 3,27 gr/cm3 olduğu kabul edilmekte­dir</a:t>
            </a:r>
            <a:r>
              <a:rPr lang="tr-TR" sz="2000" dirty="0" smtClean="0">
                <a:latin typeface="Comic Sans MS" panose="030F0702030302020204" pitchFamily="66" charset="0"/>
              </a:rPr>
              <a:t>. Çoğunlukla </a:t>
            </a:r>
            <a:r>
              <a:rPr lang="tr-TR" sz="2000" dirty="0">
                <a:latin typeface="Comic Sans MS" panose="030F0702030302020204" pitchFamily="66" charset="0"/>
              </a:rPr>
              <a:t>sismik dalgaların incelenmesi ile ortaya çıkmaktadır. Depremler sonrası veya yapay depremler ile oluşan sismik dalgalar yerküre katmanları arasında farklı şekilde hareket etmektedir. Bu dalgalardaki farklılık sayesinde yeraltı kabuğu hakkında bilgi ediniliyor. </a:t>
            </a:r>
            <a:r>
              <a:rPr lang="tr-TR" sz="2000" dirty="0" err="1">
                <a:latin typeface="Comic Sans MS" panose="030F0702030302020204" pitchFamily="66" charset="0"/>
              </a:rPr>
              <a:t>Yerküre’nin</a:t>
            </a:r>
            <a:r>
              <a:rPr lang="tr-TR" sz="2000" dirty="0">
                <a:latin typeface="Comic Sans MS" panose="030F0702030302020204" pitchFamily="66" charset="0"/>
              </a:rPr>
              <a:t> merkezinde ise sıvı haldeki nikel ve demirden oluşmaktadır. Yaklaşık 4.5 milyar yıldır sıcak olan çekirdek, yerkürenin manyetik alanı olmasını sağlamaktadır.</a:t>
            </a:r>
            <a:br>
              <a:rPr lang="tr-TR" sz="2000" dirty="0">
                <a:latin typeface="Comic Sans MS" panose="030F0702030302020204" pitchFamily="66" charset="0"/>
              </a:rPr>
            </a:br>
            <a:r>
              <a:rPr lang="tr-TR" sz="2000" dirty="0">
                <a:latin typeface="Comic Sans MS" panose="030F0702030302020204" pitchFamily="66" charset="0"/>
              </a:rPr>
              <a:t>Yerküre, dıştan içe doğru çeşitli katmanlardan oluşmuştur. Her bir katman küresel bir şekildedir. Litosfer, kayaç olan küredir. Litosfer okyanus tabanlarında70 km. kıtalarda ise100 km olabilir. Çok sayıda mozaik levhaların bir araya gelmesi ile oluştuğu düşünülmektedir.</a:t>
            </a:r>
          </a:p>
          <a:p>
            <a:endParaRPr lang="tr-TR" dirty="0" smtClean="0"/>
          </a:p>
          <a:p>
            <a:endParaRPr lang="tr-TR" dirty="0"/>
          </a:p>
        </p:txBody>
      </p:sp>
    </p:spTree>
    <p:extLst>
      <p:ext uri="{BB962C8B-B14F-4D97-AF65-F5344CB8AC3E}">
        <p14:creationId xmlns:p14="http://schemas.microsoft.com/office/powerpoint/2010/main" val="241223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WordArt 6"/>
          <p:cNvSpPr>
            <a:spLocks noChangeArrowheads="1" noChangeShapeType="1" noTextEdit="1"/>
          </p:cNvSpPr>
          <p:nvPr/>
        </p:nvSpPr>
        <p:spPr bwMode="auto">
          <a:xfrm>
            <a:off x="3575050" y="333375"/>
            <a:ext cx="4838700" cy="647700"/>
          </a:xfrm>
          <a:prstGeom prst="rect">
            <a:avLst/>
          </a:prstGeom>
        </p:spPr>
        <p:txBody>
          <a:bodyPr wrap="none" fromWordArt="1">
            <a:prstTxWarp prst="textPlain">
              <a:avLst>
                <a:gd name="adj" fmla="val 50000"/>
              </a:avLst>
            </a:prstTxWarp>
          </a:bodyPr>
          <a:lstStyle/>
          <a:p>
            <a:pPr algn="ctr"/>
            <a:r>
              <a:rPr lang="tr-TR" sz="3600" i="1" kern="10">
                <a:ln w="9525">
                  <a:solidFill>
                    <a:srgbClr val="000000"/>
                  </a:solidFill>
                  <a:round/>
                  <a:headEnd/>
                  <a:tailEnd/>
                </a:ln>
                <a:gradFill rotWithShape="1">
                  <a:gsLst>
                    <a:gs pos="0">
                      <a:srgbClr val="FF0000"/>
                    </a:gs>
                    <a:gs pos="100000">
                      <a:schemeClr val="tx1"/>
                    </a:gs>
                  </a:gsLst>
                  <a:lin ang="5400000" scaled="1"/>
                </a:gradFill>
                <a:effectLst>
                  <a:outerShdw dist="35921" dir="2700000" algn="ctr" rotWithShape="0">
                    <a:srgbClr val="808080">
                      <a:alpha val="79999"/>
                    </a:srgbClr>
                  </a:outerShdw>
                </a:effectLst>
                <a:latin typeface="Arial Black" panose="020B0A04020102020204" pitchFamily="34" charset="0"/>
              </a:rPr>
              <a:t>Ateş Küre - Pirosfer</a:t>
            </a:r>
          </a:p>
        </p:txBody>
      </p:sp>
      <p:pic>
        <p:nvPicPr>
          <p:cNvPr id="64520" name="Picture 8" descr="ANd9GcRgcd2yzPmwPgCEaN8v6WGZ4pvwGuk1JlXc5L053h1NIFnLe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839" y="3718144"/>
            <a:ext cx="417512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83779" y="1111240"/>
            <a:ext cx="11014842" cy="2031325"/>
          </a:xfrm>
          <a:prstGeom prst="rect">
            <a:avLst/>
          </a:prstGeom>
        </p:spPr>
        <p:txBody>
          <a:bodyPr wrap="square">
            <a:spAutoFit/>
          </a:bodyPr>
          <a:lstStyle/>
          <a:p>
            <a:r>
              <a:rPr lang="tr-TR" b="1" dirty="0" smtClean="0">
                <a:solidFill>
                  <a:srgbClr val="333333"/>
                </a:solidFill>
                <a:latin typeface="Comic Sans MS" panose="030F0702030302020204" pitchFamily="66" charset="0"/>
              </a:rPr>
              <a:t>Ateş </a:t>
            </a:r>
            <a:r>
              <a:rPr lang="tr-TR" b="1" dirty="0" err="1">
                <a:solidFill>
                  <a:srgbClr val="333333"/>
                </a:solidFill>
                <a:latin typeface="Comic Sans MS" panose="030F0702030302020204" pitchFamily="66" charset="0"/>
              </a:rPr>
              <a:t>Küre</a:t>
            </a:r>
            <a:r>
              <a:rPr lang="tr-TR" dirty="0" err="1">
                <a:solidFill>
                  <a:srgbClr val="333333"/>
                </a:solidFill>
                <a:latin typeface="Comic Sans MS" panose="030F0702030302020204" pitchFamily="66" charset="0"/>
              </a:rPr>
              <a:t>,yer</a:t>
            </a:r>
            <a:r>
              <a:rPr lang="tr-TR" dirty="0">
                <a:solidFill>
                  <a:srgbClr val="333333"/>
                </a:solidFill>
                <a:latin typeface="Comic Sans MS" panose="030F0702030302020204" pitchFamily="66" charset="0"/>
              </a:rPr>
              <a:t> kabuğunun altındaki tabakadır. Dünyamızı oluşturan iç içe geçmiş beş katmadan biri olan ve yer kabuğunun altında bulunan diğer adı “</a:t>
            </a:r>
            <a:r>
              <a:rPr lang="tr-TR" b="1" dirty="0">
                <a:solidFill>
                  <a:srgbClr val="333333"/>
                </a:solidFill>
                <a:latin typeface="Comic Sans MS" panose="030F0702030302020204" pitchFamily="66" charset="0"/>
              </a:rPr>
              <a:t>Pirosfer</a:t>
            </a:r>
            <a:r>
              <a:rPr lang="tr-TR" dirty="0">
                <a:solidFill>
                  <a:srgbClr val="333333"/>
                </a:solidFill>
                <a:latin typeface="Comic Sans MS" panose="030F0702030302020204" pitchFamily="66" charset="0"/>
              </a:rPr>
              <a:t>” olan yaklaşık 2900 km’lik </a:t>
            </a:r>
            <a:r>
              <a:rPr lang="tr-TR" dirty="0" err="1">
                <a:solidFill>
                  <a:srgbClr val="333333"/>
                </a:solidFill>
                <a:latin typeface="Comic Sans MS" panose="030F0702030302020204" pitchFamily="66" charset="0"/>
              </a:rPr>
              <a:t>kısıma</a:t>
            </a:r>
            <a:r>
              <a:rPr lang="tr-TR" dirty="0">
                <a:solidFill>
                  <a:srgbClr val="333333"/>
                </a:solidFill>
                <a:latin typeface="Comic Sans MS" panose="030F0702030302020204" pitchFamily="66" charset="0"/>
              </a:rPr>
              <a:t> “</a:t>
            </a:r>
            <a:r>
              <a:rPr lang="tr-TR" b="1" dirty="0">
                <a:solidFill>
                  <a:srgbClr val="333333"/>
                </a:solidFill>
                <a:latin typeface="Comic Sans MS" panose="030F0702030302020204" pitchFamily="66" charset="0"/>
              </a:rPr>
              <a:t>Ateş Küre</a:t>
            </a:r>
            <a:r>
              <a:rPr lang="tr-TR" dirty="0">
                <a:solidFill>
                  <a:srgbClr val="333333"/>
                </a:solidFill>
                <a:latin typeface="Comic Sans MS" panose="030F0702030302020204" pitchFamily="66" charset="0"/>
              </a:rPr>
              <a:t>” denir.</a:t>
            </a:r>
          </a:p>
          <a:p>
            <a:r>
              <a:rPr lang="tr-TR" dirty="0">
                <a:solidFill>
                  <a:srgbClr val="333333"/>
                </a:solidFill>
                <a:latin typeface="Comic Sans MS" panose="030F0702030302020204" pitchFamily="66" charset="0"/>
              </a:rPr>
              <a:t>Sıcaklığı ortalama 2000 santigrat derecedir. Bu katman, yer kabuğunun ergimiş maddelerle çok sıkışmış gaz ve buharların bir karışımıdır. Büyük oranda demir, magnezyum ve kalsiyum içerir. Çekirdeğin etrafındaki sıcaklığı 3700 derece, yer kabuğuna yakın yerdeki sıcaklığı ise 870 santigrat derece kadardır.</a:t>
            </a:r>
          </a:p>
        </p:txBody>
      </p:sp>
    </p:spTree>
    <p:extLst>
      <p:ext uri="{BB962C8B-B14F-4D97-AF65-F5344CB8AC3E}">
        <p14:creationId xmlns:p14="http://schemas.microsoft.com/office/powerpoint/2010/main" val="301903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64518"/>
                                        </p:tgtEl>
                                        <p:attrNameLst>
                                          <p:attrName>style.visibility</p:attrName>
                                        </p:attrNameLst>
                                      </p:cBhvr>
                                      <p:to>
                                        <p:strVal val="visible"/>
                                      </p:to>
                                    </p:set>
                                    <p:anim from="(-#ppt_w/2)" to="(#ppt_x)" calcmode="lin" valueType="num">
                                      <p:cBhvr>
                                        <p:cTn id="7" dur="1200" fill="hold">
                                          <p:stCondLst>
                                            <p:cond delay="0"/>
                                          </p:stCondLst>
                                        </p:cTn>
                                        <p:tgtEl>
                                          <p:spTgt spid="64518"/>
                                        </p:tgtEl>
                                        <p:attrNameLst>
                                          <p:attrName>ppt_x</p:attrName>
                                        </p:attrNameLst>
                                      </p:cBhvr>
                                    </p:anim>
                                    <p:anim from="0" to="-1.0" calcmode="lin" valueType="num">
                                      <p:cBhvr>
                                        <p:cTn id="8" dur="400" decel="50000" autoRev="1" fill="hold">
                                          <p:stCondLst>
                                            <p:cond delay="1200"/>
                                          </p:stCondLst>
                                        </p:cTn>
                                        <p:tgtEl>
                                          <p:spTgt spid="64518"/>
                                        </p:tgtEl>
                                        <p:attrNameLst>
                                          <p:attrName>xshear</p:attrName>
                                        </p:attrNameLst>
                                      </p:cBhvr>
                                    </p:anim>
                                    <p:animScale>
                                      <p:cBhvr>
                                        <p:cTn id="9" dur="400" decel="100000" autoRev="1" fill="hold">
                                          <p:stCondLst>
                                            <p:cond delay="1200"/>
                                          </p:stCondLst>
                                        </p:cTn>
                                        <p:tgtEl>
                                          <p:spTgt spid="64518"/>
                                        </p:tgtEl>
                                      </p:cBhvr>
                                      <p:from x="100000" y="100000"/>
                                      <p:to x="80000" y="100000"/>
                                    </p:animScale>
                                    <p:anim by="(#ppt_h/3+#ppt_w*0.1)" calcmode="lin" valueType="num">
                                      <p:cBhvr additive="sum">
                                        <p:cTn id="10" dur="400" decel="100000" autoRev="1" fill="hold">
                                          <p:stCondLst>
                                            <p:cond delay="1200"/>
                                          </p:stCondLst>
                                        </p:cTn>
                                        <p:tgtEl>
                                          <p:spTgt spid="64518"/>
                                        </p:tgtEl>
                                        <p:attrNameLst>
                                          <p:attrName>ppt_x</p:attrName>
                                        </p:attrNameLst>
                                      </p:cBhvr>
                                    </p:anim>
                                  </p:childTnLst>
                                </p:cTn>
                              </p:par>
                            </p:childTnLst>
                          </p:cTn>
                        </p:par>
                        <p:par>
                          <p:cTn id="11" fill="hold" nodeType="afterGroup">
                            <p:stCondLst>
                              <p:cond delay="2000"/>
                            </p:stCondLst>
                            <p:childTnLst>
                              <p:par>
                                <p:cTn id="12" presetID="2" presetClass="entr" presetSubtype="6" fill="hold" nodeType="afterEffect">
                                  <p:stCondLst>
                                    <p:cond delay="0"/>
                                  </p:stCondLst>
                                  <p:childTnLst>
                                    <p:set>
                                      <p:cBhvr>
                                        <p:cTn id="13" dur="1" fill="hold">
                                          <p:stCondLst>
                                            <p:cond delay="0"/>
                                          </p:stCondLst>
                                        </p:cTn>
                                        <p:tgtEl>
                                          <p:spTgt spid="64520"/>
                                        </p:tgtEl>
                                        <p:attrNameLst>
                                          <p:attrName>style.visibility</p:attrName>
                                        </p:attrNameLst>
                                      </p:cBhvr>
                                      <p:to>
                                        <p:strVal val="visible"/>
                                      </p:to>
                                    </p:set>
                                    <p:anim calcmode="lin" valueType="num">
                                      <p:cBhvr additive="base">
                                        <p:cTn id="14" dur="2000" fill="hold"/>
                                        <p:tgtEl>
                                          <p:spTgt spid="64520"/>
                                        </p:tgtEl>
                                        <p:attrNameLst>
                                          <p:attrName>ppt_x</p:attrName>
                                        </p:attrNameLst>
                                      </p:cBhvr>
                                      <p:tavLst>
                                        <p:tav tm="0">
                                          <p:val>
                                            <p:strVal val="1+#ppt_w/2"/>
                                          </p:val>
                                        </p:tav>
                                        <p:tav tm="100000">
                                          <p:val>
                                            <p:strVal val="#ppt_x"/>
                                          </p:val>
                                        </p:tav>
                                      </p:tavLst>
                                    </p:anim>
                                    <p:anim calcmode="lin" valueType="num">
                                      <p:cBhvr additive="base">
                                        <p:cTn id="15" dur="2000" fill="hold"/>
                                        <p:tgtEl>
                                          <p:spTgt spid="645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67862" y="737751"/>
            <a:ext cx="7547929" cy="1631216"/>
          </a:xfrm>
          <a:prstGeom prst="rect">
            <a:avLst/>
          </a:prstGeom>
        </p:spPr>
        <p:txBody>
          <a:bodyPr wrap="square">
            <a:spAutoFit/>
          </a:bodyPr>
          <a:lstStyle/>
          <a:p>
            <a:r>
              <a:rPr lang="tr-TR" sz="2000" b="1" dirty="0">
                <a:solidFill>
                  <a:srgbClr val="333333"/>
                </a:solidFill>
                <a:latin typeface="Comic Sans MS" panose="030F0702030302020204" pitchFamily="66" charset="0"/>
              </a:rPr>
              <a:t>Magma Nedir?</a:t>
            </a:r>
            <a:endParaRPr lang="tr-TR" sz="2000" dirty="0">
              <a:solidFill>
                <a:srgbClr val="333333"/>
              </a:solidFill>
              <a:latin typeface="Comic Sans MS" panose="030F0702030302020204" pitchFamily="66" charset="0"/>
            </a:endParaRPr>
          </a:p>
          <a:p>
            <a:r>
              <a:rPr lang="tr-TR" sz="2000" dirty="0">
                <a:solidFill>
                  <a:srgbClr val="333333"/>
                </a:solidFill>
                <a:latin typeface="Comic Sans MS" panose="030F0702030302020204" pitchFamily="66" charset="0"/>
              </a:rPr>
              <a:t>Ateş Küre’de erimiş maddelerden oluşan koyu kıvamlı sıcak olan sıvıya “</a:t>
            </a:r>
            <a:r>
              <a:rPr lang="tr-TR" sz="2000" b="1" dirty="0">
                <a:solidFill>
                  <a:srgbClr val="333333"/>
                </a:solidFill>
                <a:latin typeface="Comic Sans MS" panose="030F0702030302020204" pitchFamily="66" charset="0"/>
              </a:rPr>
              <a:t>Magma</a:t>
            </a:r>
            <a:r>
              <a:rPr lang="tr-TR" sz="2000" dirty="0">
                <a:solidFill>
                  <a:srgbClr val="333333"/>
                </a:solidFill>
                <a:latin typeface="Comic Sans MS" panose="030F0702030302020204" pitchFamily="66" charset="0"/>
              </a:rPr>
              <a:t>” denir. Magma çoğunlukla silisyum ve magnezyum bileşiklerinden meydana gelmiştir</a:t>
            </a:r>
            <a:r>
              <a:rPr lang="tr-TR" sz="2000" dirty="0" smtClean="0">
                <a:solidFill>
                  <a:srgbClr val="333333"/>
                </a:solidFill>
                <a:latin typeface="Comic Sans MS" panose="030F0702030302020204" pitchFamily="66" charset="0"/>
              </a:rPr>
              <a:t>. Volkanlardan </a:t>
            </a:r>
            <a:r>
              <a:rPr lang="tr-TR" sz="2000" dirty="0">
                <a:solidFill>
                  <a:srgbClr val="333333"/>
                </a:solidFill>
                <a:latin typeface="Comic Sans MS" panose="030F0702030302020204" pitchFamily="66" charset="0"/>
              </a:rPr>
              <a:t>çıkan lavlar bu tabakadan gelir.</a:t>
            </a:r>
            <a:endParaRPr lang="tr-TR" sz="2000" b="0" i="0" dirty="0">
              <a:solidFill>
                <a:srgbClr val="333333"/>
              </a:solidFill>
              <a:effectLst/>
              <a:latin typeface="Comic Sans MS" panose="030F0702030302020204" pitchFamily="66" charset="0"/>
            </a:endParaRPr>
          </a:p>
        </p:txBody>
      </p:sp>
      <p:pic>
        <p:nvPicPr>
          <p:cNvPr id="26634" name="Picture 10" descr="http://www.vehayat.com/wp-content/uploads/ates-kure-pirosfer-nedir-magma-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483" y="259004"/>
            <a:ext cx="3284395" cy="3331029"/>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67862" y="2660242"/>
            <a:ext cx="8959018" cy="3785652"/>
          </a:xfrm>
          <a:prstGeom prst="rect">
            <a:avLst/>
          </a:prstGeom>
        </p:spPr>
        <p:txBody>
          <a:bodyPr wrap="square">
            <a:spAutoFit/>
          </a:bodyPr>
          <a:lstStyle/>
          <a:p>
            <a:r>
              <a:rPr lang="tr-TR" sz="2000" b="1" dirty="0">
                <a:solidFill>
                  <a:srgbClr val="333333"/>
                </a:solidFill>
                <a:latin typeface="Comic Sans MS" panose="030F0702030302020204" pitchFamily="66" charset="0"/>
              </a:rPr>
              <a:t>Ateş Kürenin Etkileri</a:t>
            </a:r>
            <a:endParaRPr lang="tr-TR" sz="2000" dirty="0">
              <a:solidFill>
                <a:srgbClr val="333333"/>
              </a:solidFill>
              <a:latin typeface="Comic Sans MS" panose="030F0702030302020204" pitchFamily="66" charset="0"/>
            </a:endParaRPr>
          </a:p>
          <a:p>
            <a:r>
              <a:rPr lang="tr-TR" sz="2000" dirty="0">
                <a:solidFill>
                  <a:srgbClr val="333333"/>
                </a:solidFill>
                <a:latin typeface="Comic Sans MS" panose="030F0702030302020204" pitchFamily="66" charset="0"/>
              </a:rPr>
              <a:t>Yanardağların oluşmasında etkilidir. Bu tabakadaki yüksek sıcaklık ve basınçtaki erimiş maden, yer kabuğundaki çatlaklardan ya da zayıf noktalardan dışarıya doğru püskürerek büyük zarar verir.</a:t>
            </a:r>
          </a:p>
          <a:p>
            <a:r>
              <a:rPr lang="tr-TR" sz="2000" b="1" dirty="0">
                <a:solidFill>
                  <a:srgbClr val="333333"/>
                </a:solidFill>
                <a:latin typeface="Comic Sans MS" panose="030F0702030302020204" pitchFamily="66" charset="0"/>
              </a:rPr>
              <a:t>Ateş Kürenin Özellikleri </a:t>
            </a:r>
            <a:endParaRPr lang="tr-TR" sz="2000" b="1" dirty="0" smtClean="0">
              <a:solidFill>
                <a:srgbClr val="333333"/>
              </a:solidFill>
              <a:latin typeface="Comic Sans MS" panose="030F0702030302020204" pitchFamily="66" charset="0"/>
            </a:endParaRPr>
          </a:p>
          <a:p>
            <a:r>
              <a:rPr lang="tr-TR" sz="2000" dirty="0" smtClean="0">
                <a:solidFill>
                  <a:srgbClr val="333333"/>
                </a:solidFill>
                <a:latin typeface="Comic Sans MS" panose="030F0702030302020204" pitchFamily="66" charset="0"/>
              </a:rPr>
              <a:t>Dünyanın </a:t>
            </a:r>
            <a:r>
              <a:rPr lang="tr-TR" sz="2000" dirty="0">
                <a:solidFill>
                  <a:srgbClr val="333333"/>
                </a:solidFill>
                <a:latin typeface="Comic Sans MS" panose="030F0702030302020204" pitchFamily="66" charset="0"/>
              </a:rPr>
              <a:t>çekirdeğine yakın olan kısmının sıcaklığı 3700 derecedir.</a:t>
            </a:r>
          </a:p>
          <a:p>
            <a:pPr>
              <a:buFont typeface="Arial" panose="020B0604020202020204" pitchFamily="34" charset="0"/>
              <a:buChar char="•"/>
            </a:pPr>
            <a:r>
              <a:rPr lang="tr-TR" sz="2000" dirty="0">
                <a:solidFill>
                  <a:srgbClr val="333333"/>
                </a:solidFill>
                <a:latin typeface="Comic Sans MS" panose="030F0702030302020204" pitchFamily="66" charset="0"/>
              </a:rPr>
              <a:t>Yer kabuğuna yakın olan kısmının sıcaklığı 870 derecedir.</a:t>
            </a:r>
          </a:p>
          <a:p>
            <a:pPr>
              <a:buFont typeface="Arial" panose="020B0604020202020204" pitchFamily="34" charset="0"/>
              <a:buChar char="•"/>
            </a:pPr>
            <a:r>
              <a:rPr lang="tr-TR" sz="2000" dirty="0">
                <a:solidFill>
                  <a:srgbClr val="333333"/>
                </a:solidFill>
                <a:latin typeface="Comic Sans MS" panose="030F0702030302020204" pitchFamily="66" charset="0"/>
              </a:rPr>
              <a:t>Ortala sıcaklığı 2000 derecedir.</a:t>
            </a:r>
          </a:p>
          <a:p>
            <a:pPr>
              <a:buFont typeface="Arial" panose="020B0604020202020204" pitchFamily="34" charset="0"/>
              <a:buChar char="•"/>
            </a:pPr>
            <a:r>
              <a:rPr lang="tr-TR" sz="2000" dirty="0">
                <a:solidFill>
                  <a:srgbClr val="333333"/>
                </a:solidFill>
                <a:latin typeface="Comic Sans MS" panose="030F0702030302020204" pitchFamily="66" charset="0"/>
              </a:rPr>
              <a:t>Büyük oranda yüksek basınçtan erimiş demir, magnezyum ve kalsiyum içerir.</a:t>
            </a:r>
          </a:p>
          <a:p>
            <a:pPr>
              <a:buFont typeface="Arial" panose="020B0604020202020204" pitchFamily="34" charset="0"/>
              <a:buChar char="•"/>
            </a:pPr>
            <a:r>
              <a:rPr lang="tr-TR" sz="2000" dirty="0">
                <a:solidFill>
                  <a:srgbClr val="333333"/>
                </a:solidFill>
                <a:latin typeface="Comic Sans MS" panose="030F0702030302020204" pitchFamily="66" charset="0"/>
              </a:rPr>
              <a:t>Yer kabuğunu çatlak ve kırık yerlerinden dışarıya püskürür ve etrafa zarar verir. (yanardağlar)</a:t>
            </a:r>
            <a:endParaRPr lang="tr-TR" sz="2000" b="0" i="0" dirty="0">
              <a:solidFill>
                <a:srgbClr val="333333"/>
              </a:solidFill>
              <a:effectLst/>
              <a:latin typeface="Comic Sans MS" panose="030F0702030302020204" pitchFamily="66" charset="0"/>
            </a:endParaRPr>
          </a:p>
        </p:txBody>
      </p:sp>
    </p:spTree>
    <p:extLst>
      <p:ext uri="{BB962C8B-B14F-4D97-AF65-F5344CB8AC3E}">
        <p14:creationId xmlns:p14="http://schemas.microsoft.com/office/powerpoint/2010/main" val="328648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WordArt 6"/>
          <p:cNvSpPr>
            <a:spLocks noChangeArrowheads="1" noChangeShapeType="1" noTextEdit="1"/>
          </p:cNvSpPr>
          <p:nvPr/>
        </p:nvSpPr>
        <p:spPr bwMode="auto">
          <a:xfrm>
            <a:off x="3575050" y="549275"/>
            <a:ext cx="4781550" cy="647700"/>
          </a:xfrm>
          <a:prstGeom prst="rect">
            <a:avLst/>
          </a:prstGeom>
        </p:spPr>
        <p:txBody>
          <a:bodyPr wrap="none" fromWordArt="1">
            <a:prstTxWarp prst="textPlain">
              <a:avLst>
                <a:gd name="adj" fmla="val 50000"/>
              </a:avLst>
            </a:prstTxWarp>
          </a:bodyPr>
          <a:lstStyle/>
          <a:p>
            <a:pPr algn="ctr"/>
            <a:r>
              <a:rPr lang="tr-TR" sz="3600" i="1" kern="10">
                <a:ln w="9525">
                  <a:solidFill>
                    <a:srgbClr val="000000"/>
                  </a:solidFill>
                  <a:round/>
                  <a:headEnd/>
                  <a:tailEnd/>
                </a:ln>
                <a:gradFill rotWithShape="1">
                  <a:gsLst>
                    <a:gs pos="0">
                      <a:srgbClr val="FF0000"/>
                    </a:gs>
                    <a:gs pos="100000">
                      <a:srgbClr val="000000"/>
                    </a:gs>
                  </a:gsLst>
                  <a:lin ang="5400000" scaled="1"/>
                </a:gradFill>
                <a:effectLst>
                  <a:outerShdw dist="35921" dir="2700000" algn="ctr" rotWithShape="0">
                    <a:srgbClr val="808080">
                      <a:alpha val="79999"/>
                    </a:srgbClr>
                  </a:outerShdw>
                </a:effectLst>
                <a:latin typeface="Arial Black" panose="020B0A04020102020204" pitchFamily="34" charset="0"/>
              </a:rPr>
              <a:t>Ağır Küre - Barisfer</a:t>
            </a:r>
          </a:p>
        </p:txBody>
      </p:sp>
      <p:pic>
        <p:nvPicPr>
          <p:cNvPr id="65546" name="Picture 10" descr="la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0249" y="161101"/>
            <a:ext cx="23907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83779" y="1388239"/>
            <a:ext cx="9366470" cy="2031325"/>
          </a:xfrm>
          <a:prstGeom prst="rect">
            <a:avLst/>
          </a:prstGeom>
        </p:spPr>
        <p:txBody>
          <a:bodyPr wrap="square">
            <a:spAutoFit/>
          </a:bodyPr>
          <a:lstStyle/>
          <a:p>
            <a:pPr algn="just"/>
            <a:r>
              <a:rPr lang="tr-TR" dirty="0">
                <a:solidFill>
                  <a:srgbClr val="000000"/>
                </a:solidFill>
                <a:latin typeface="Comic Sans MS" panose="030F0702030302020204" pitchFamily="66" charset="0"/>
              </a:rPr>
              <a:t>Barisfer tabakasının diğer adı "ağır küredir". Ağır küre dünyanın en iç tabakasını oluşturmaktadır. Yapısında çeşitli metaller içeren ağır küre yüksek basınç altındadır.</a:t>
            </a:r>
          </a:p>
          <a:p>
            <a:pPr algn="just"/>
            <a:r>
              <a:rPr lang="tr-TR" dirty="0">
                <a:solidFill>
                  <a:srgbClr val="000000"/>
                </a:solidFill>
                <a:latin typeface="Comic Sans MS" panose="030F0702030302020204" pitchFamily="66" charset="0"/>
              </a:rPr>
              <a:t>Dünyanın tabakalarından biri olan Barisfer, Dünya’nın derinliklerinde, ağır </a:t>
            </a:r>
            <a:r>
              <a:rPr lang="tr-TR" dirty="0" smtClean="0">
                <a:solidFill>
                  <a:srgbClr val="000000"/>
                </a:solidFill>
                <a:latin typeface="Comic Sans MS" panose="030F0702030302020204" pitchFamily="66" charset="0"/>
              </a:rPr>
              <a:t>madenlerden </a:t>
            </a:r>
            <a:r>
              <a:rPr lang="tr-TR" dirty="0">
                <a:solidFill>
                  <a:srgbClr val="000000"/>
                </a:solidFill>
                <a:latin typeface="Comic Sans MS" panose="030F0702030302020204" pitchFamily="66" charset="0"/>
              </a:rPr>
              <a:t>meydana gelmiş bir tabakadır. Buna “ağırküre” de denir. Üstünde litosfer (yerkabuğu) vardır. Altında ise Dünya’nın çekirdeği bulunur. Barisferi meydana getiren madenler, demirle nikel karışımıdır. Bu tabakanın her santimetrekaresi, binlerce tonluk basınç altındadır. Sıcaklığı da binlerce derecedir.</a:t>
            </a:r>
          </a:p>
        </p:txBody>
      </p:sp>
      <p:sp>
        <p:nvSpPr>
          <p:cNvPr id="6" name="Dikdörtgen 5"/>
          <p:cNvSpPr/>
          <p:nvPr/>
        </p:nvSpPr>
        <p:spPr>
          <a:xfrm>
            <a:off x="274801" y="3939038"/>
            <a:ext cx="10763794" cy="2246769"/>
          </a:xfrm>
          <a:prstGeom prst="rect">
            <a:avLst/>
          </a:prstGeom>
        </p:spPr>
        <p:txBody>
          <a:bodyPr wrap="square">
            <a:spAutoFit/>
          </a:bodyPr>
          <a:lstStyle/>
          <a:p>
            <a:pPr algn="just"/>
            <a:r>
              <a:rPr lang="tr-TR" sz="2000" dirty="0">
                <a:solidFill>
                  <a:srgbClr val="000000"/>
                </a:solidFill>
                <a:latin typeface="Comic Sans MS" panose="030F0702030302020204" pitchFamily="66" charset="0"/>
              </a:rPr>
              <a:t>Ağır küre, magmanın altında yer alan, Dünya’nın en iç katmanıdır. Çekirdek ya da barisfer de denir. Yaklaşık 4000 km çapında olan bu katmanın sıcaklığı yaklaşık, 4500 derece dolayındadır. İç ve dış çekirdek olmak üzere iki bölümden oluşur. Nikel ve demirden oluştuğu düşünülen iç çekirdek, yüksek basınç nedeniyle katı hâldedir. Bunu çevreleyen dış çekirdekse, içerdiği kükürt ve oksijen nedeniyle ergime noktası düştüğü için sıvı hâldedir. 4,5 milyar yıldan bu yana soğumasına karşın hâlâ çok sıcak olan çekirdeğin, yerkürenin manyetik alanının oluşmasında da etkili olduğu düşünülmektedir.</a:t>
            </a:r>
            <a:endParaRPr lang="tr-TR" sz="2000" dirty="0">
              <a:latin typeface="Comic Sans MS" panose="030F0702030302020204" pitchFamily="66" charset="0"/>
            </a:endParaRPr>
          </a:p>
        </p:txBody>
      </p:sp>
    </p:spTree>
    <p:extLst>
      <p:ext uri="{BB962C8B-B14F-4D97-AF65-F5344CB8AC3E}">
        <p14:creationId xmlns:p14="http://schemas.microsoft.com/office/powerpoint/2010/main" val="240120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65542"/>
                                        </p:tgtEl>
                                        <p:attrNameLst>
                                          <p:attrName>style.visibility</p:attrName>
                                        </p:attrNameLst>
                                      </p:cBhvr>
                                      <p:to>
                                        <p:strVal val="visible"/>
                                      </p:to>
                                    </p:set>
                                    <p:anim from="(-#ppt_w/2)" to="(#ppt_x)" calcmode="lin" valueType="num">
                                      <p:cBhvr>
                                        <p:cTn id="7" dur="1200" fill="hold">
                                          <p:stCondLst>
                                            <p:cond delay="0"/>
                                          </p:stCondLst>
                                        </p:cTn>
                                        <p:tgtEl>
                                          <p:spTgt spid="65542"/>
                                        </p:tgtEl>
                                        <p:attrNameLst>
                                          <p:attrName>ppt_x</p:attrName>
                                        </p:attrNameLst>
                                      </p:cBhvr>
                                    </p:anim>
                                    <p:anim from="0" to="-1.0" calcmode="lin" valueType="num">
                                      <p:cBhvr>
                                        <p:cTn id="8" dur="400" decel="50000" autoRev="1" fill="hold">
                                          <p:stCondLst>
                                            <p:cond delay="1200"/>
                                          </p:stCondLst>
                                        </p:cTn>
                                        <p:tgtEl>
                                          <p:spTgt spid="65542"/>
                                        </p:tgtEl>
                                        <p:attrNameLst>
                                          <p:attrName>xshear</p:attrName>
                                        </p:attrNameLst>
                                      </p:cBhvr>
                                    </p:anim>
                                    <p:animScale>
                                      <p:cBhvr>
                                        <p:cTn id="9" dur="400" decel="100000" autoRev="1" fill="hold">
                                          <p:stCondLst>
                                            <p:cond delay="1200"/>
                                          </p:stCondLst>
                                        </p:cTn>
                                        <p:tgtEl>
                                          <p:spTgt spid="65542"/>
                                        </p:tgtEl>
                                      </p:cBhvr>
                                      <p:from x="100000" y="100000"/>
                                      <p:to x="80000" y="100000"/>
                                    </p:animScale>
                                    <p:anim by="(#ppt_h/3+#ppt_w*0.1)" calcmode="lin" valueType="num">
                                      <p:cBhvr additive="sum">
                                        <p:cTn id="10" dur="400" decel="100000" autoRev="1" fill="hold">
                                          <p:stCondLst>
                                            <p:cond delay="1200"/>
                                          </p:stCondLst>
                                        </p:cTn>
                                        <p:tgtEl>
                                          <p:spTgt spid="65542"/>
                                        </p:tgtEl>
                                        <p:attrNameLst>
                                          <p:attrName>ppt_x</p:attrName>
                                        </p:attrNameLst>
                                      </p:cBhvr>
                                    </p:anim>
                                  </p:childTnLst>
                                </p:cTn>
                              </p:par>
                            </p:childTnLst>
                          </p:cTn>
                        </p:par>
                        <p:par>
                          <p:cTn id="11" fill="hold" nodeType="afterGroup">
                            <p:stCondLst>
                              <p:cond delay="2000"/>
                            </p:stCondLst>
                            <p:childTnLst>
                              <p:par>
                                <p:cTn id="12" presetID="2" presetClass="entr" presetSubtype="6" fill="hold" nodeType="afterEffect">
                                  <p:stCondLst>
                                    <p:cond delay="0"/>
                                  </p:stCondLst>
                                  <p:childTnLst>
                                    <p:set>
                                      <p:cBhvr>
                                        <p:cTn id="13" dur="1" fill="hold">
                                          <p:stCondLst>
                                            <p:cond delay="0"/>
                                          </p:stCondLst>
                                        </p:cTn>
                                        <p:tgtEl>
                                          <p:spTgt spid="65546"/>
                                        </p:tgtEl>
                                        <p:attrNameLst>
                                          <p:attrName>style.visibility</p:attrName>
                                        </p:attrNameLst>
                                      </p:cBhvr>
                                      <p:to>
                                        <p:strVal val="visible"/>
                                      </p:to>
                                    </p:set>
                                    <p:anim calcmode="lin" valueType="num">
                                      <p:cBhvr additive="base">
                                        <p:cTn id="14" dur="2000" fill="hold"/>
                                        <p:tgtEl>
                                          <p:spTgt spid="65546"/>
                                        </p:tgtEl>
                                        <p:attrNameLst>
                                          <p:attrName>ppt_x</p:attrName>
                                        </p:attrNameLst>
                                      </p:cBhvr>
                                      <p:tavLst>
                                        <p:tav tm="0">
                                          <p:val>
                                            <p:strVal val="1+#ppt_w/2"/>
                                          </p:val>
                                        </p:tav>
                                        <p:tav tm="100000">
                                          <p:val>
                                            <p:strVal val="#ppt_x"/>
                                          </p:val>
                                        </p:tav>
                                      </p:tavLst>
                                    </p:anim>
                                    <p:anim calcmode="lin" valueType="num">
                                      <p:cBhvr additive="base">
                                        <p:cTn id="15" dur="2000" fill="hold"/>
                                        <p:tgtEl>
                                          <p:spTgt spid="655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47528"/>
            <a:ext cx="9144000" cy="3562945"/>
          </a:xfrm>
          <a:prstGeom prst="rect">
            <a:avLst/>
          </a:prstGeom>
        </p:spPr>
      </p:pic>
      <p:sp>
        <p:nvSpPr>
          <p:cNvPr id="2" name="Başlık 1"/>
          <p:cNvSpPr>
            <a:spLocks noGrp="1"/>
          </p:cNvSpPr>
          <p:nvPr>
            <p:ph type="title"/>
          </p:nvPr>
        </p:nvSpPr>
        <p:spPr>
          <a:xfrm>
            <a:off x="2246313" y="4515198"/>
            <a:ext cx="7772400" cy="1362075"/>
          </a:xfrm>
        </p:spPr>
        <p:txBody>
          <a:bodyPr anchor="b"/>
          <a:lstStyle/>
          <a:p>
            <a:pPr lvl="0" algn="ctr"/>
            <a:r>
              <a:rPr lang="tr-TR" cap="none" dirty="0" smtClean="0">
                <a:latin typeface="Calibri" pitchFamily="34" charset="0"/>
              </a:rPr>
              <a:t>DÜNYA’NIN GÜNLÜK HAREKETİ</a:t>
            </a:r>
            <a:endParaRPr lang="tr-TR" cap="none" dirty="0"/>
          </a:p>
        </p:txBody>
      </p:sp>
    </p:spTree>
    <p:extLst>
      <p:ext uri="{BB962C8B-B14F-4D97-AF65-F5344CB8AC3E}">
        <p14:creationId xmlns:p14="http://schemas.microsoft.com/office/powerpoint/2010/main" val="3905297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half" idx="1"/>
            <p:extLst>
              <p:ext uri="{D42A27DB-BD31-4B8C-83A1-F6EECF244321}">
                <p14:modId xmlns:p14="http://schemas.microsoft.com/office/powerpoint/2010/main" val="4154474253"/>
              </p:ext>
            </p:extLst>
          </p:nvPr>
        </p:nvGraphicFramePr>
        <p:xfrm>
          <a:off x="436179" y="265387"/>
          <a:ext cx="666881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çerik Yer Tutucusu 12"/>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7285257" y="1301903"/>
            <a:ext cx="4038600" cy="3819275"/>
          </a:xfrm>
        </p:spPr>
      </p:pic>
      <p:grpSp>
        <p:nvGrpSpPr>
          <p:cNvPr id="8" name="Grup 7"/>
          <p:cNvGrpSpPr/>
          <p:nvPr/>
        </p:nvGrpSpPr>
        <p:grpSpPr>
          <a:xfrm>
            <a:off x="692368" y="5121178"/>
            <a:ext cx="6412624" cy="1478884"/>
            <a:chOff x="0" y="354590"/>
            <a:chExt cx="4038600" cy="1478884"/>
          </a:xfrm>
          <a:scene3d>
            <a:camera prst="orthographicFront"/>
            <a:lightRig rig="flat" dir="t"/>
          </a:scene3d>
        </p:grpSpPr>
        <p:sp>
          <p:nvSpPr>
            <p:cNvPr id="9" name="Yuvarlatılmış Dikdörtgen 8"/>
            <p:cNvSpPr/>
            <p:nvPr/>
          </p:nvSpPr>
          <p:spPr>
            <a:xfrm>
              <a:off x="0" y="354590"/>
              <a:ext cx="4038600" cy="1478884"/>
            </a:xfrm>
            <a:prstGeom prst="round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0" name="Yuvarlatılmış Dikdörtgen 4"/>
            <p:cNvSpPr txBox="1"/>
            <p:nvPr/>
          </p:nvSpPr>
          <p:spPr>
            <a:xfrm>
              <a:off x="72193" y="426783"/>
              <a:ext cx="3894214" cy="133449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kern="1200" dirty="0" smtClean="0"/>
                <a:t>Dünya’nın kendi ekseni etrafındaki </a:t>
              </a:r>
              <a:r>
                <a:rPr lang="tr-TR" sz="2600" b="1" i="1" kern="1200" dirty="0" smtClean="0"/>
                <a:t>hızı en fazla Ekvator</a:t>
              </a:r>
              <a:r>
                <a:rPr lang="tr-TR" sz="2600" kern="1200" dirty="0" smtClean="0"/>
                <a:t> üzerindedir. </a:t>
              </a:r>
              <a:endParaRPr lang="tr-TR" sz="2600" kern="1200" dirty="0"/>
            </a:p>
          </p:txBody>
        </p:sp>
      </p:grpSp>
    </p:spTree>
    <p:extLst>
      <p:ext uri="{BB962C8B-B14F-4D97-AF65-F5344CB8AC3E}">
        <p14:creationId xmlns:p14="http://schemas.microsoft.com/office/powerpoint/2010/main" val="114925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628839527"/>
              </p:ext>
            </p:extLst>
          </p:nvPr>
        </p:nvGraphicFramePr>
        <p:xfrm>
          <a:off x="499241" y="601719"/>
          <a:ext cx="8229600" cy="2188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5768" y="3277788"/>
            <a:ext cx="6199133" cy="2952328"/>
          </a:xfrm>
          <a:prstGeom prst="rect">
            <a:avLst/>
          </a:prstGeom>
        </p:spPr>
      </p:pic>
    </p:spTree>
    <p:extLst>
      <p:ext uri="{BB962C8B-B14F-4D97-AF65-F5344CB8AC3E}">
        <p14:creationId xmlns:p14="http://schemas.microsoft.com/office/powerpoint/2010/main" val="350489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sz="half" idx="1"/>
            <p:extLst>
              <p:ext uri="{D42A27DB-BD31-4B8C-83A1-F6EECF244321}">
                <p14:modId xmlns:p14="http://schemas.microsoft.com/office/powerpoint/2010/main" val="1322978885"/>
              </p:ext>
            </p:extLst>
          </p:nvPr>
        </p:nvGraphicFramePr>
        <p:xfrm>
          <a:off x="802072" y="528146"/>
          <a:ext cx="637649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up 15"/>
          <p:cNvGrpSpPr>
            <a:grpSpLocks noChangeAspect="1"/>
          </p:cNvGrpSpPr>
          <p:nvPr/>
        </p:nvGrpSpPr>
        <p:grpSpPr>
          <a:xfrm>
            <a:off x="7918257" y="363062"/>
            <a:ext cx="2836429" cy="4289355"/>
            <a:chOff x="5149619" y="1803941"/>
            <a:chExt cx="3024336" cy="4573515"/>
          </a:xfrm>
        </p:grpSpPr>
        <p:grpSp>
          <p:nvGrpSpPr>
            <p:cNvPr id="4" name="Grup 3"/>
            <p:cNvGrpSpPr>
              <a:grpSpLocks noChangeAspect="1"/>
            </p:cNvGrpSpPr>
            <p:nvPr/>
          </p:nvGrpSpPr>
          <p:grpSpPr>
            <a:xfrm>
              <a:off x="5149619" y="3212976"/>
              <a:ext cx="3024336" cy="3164480"/>
              <a:chOff x="4735327" y="3279472"/>
              <a:chExt cx="3236480" cy="3386454"/>
            </a:xfrm>
          </p:grpSpPr>
          <p:pic>
            <p:nvPicPr>
              <p:cNvPr id="11" name="Picture 4" descr="y"/>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35328" y="3279472"/>
                <a:ext cx="3236479" cy="1703112"/>
              </a:xfrm>
              <a:prstGeom prst="rect">
                <a:avLst/>
              </a:prstGeom>
              <a:noFill/>
              <a:ln>
                <a:noFill/>
              </a:ln>
            </p:spPr>
          </p:pic>
          <p:pic>
            <p:nvPicPr>
              <p:cNvPr id="12" name="4 Resim" descr="image045.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5327" y="4982584"/>
                <a:ext cx="3236479" cy="1683342"/>
              </a:xfrm>
              <a:prstGeom prst="rect">
                <a:avLst/>
              </a:prstGeom>
            </p:spPr>
          </p:pic>
        </p:grpSp>
        <p:pic>
          <p:nvPicPr>
            <p:cNvPr id="17" name="12 Resim" descr="Desert Shadows.jp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bwMode="gray">
            <a:xfrm>
              <a:off x="5149619" y="1803941"/>
              <a:ext cx="3024335" cy="142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3905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282430673"/>
              </p:ext>
            </p:extLst>
          </p:nvPr>
        </p:nvGraphicFramePr>
        <p:xfrm>
          <a:off x="836612" y="580698"/>
          <a:ext cx="8229600" cy="820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7302" y="1759862"/>
            <a:ext cx="6977203" cy="3038593"/>
          </a:xfrm>
          <a:prstGeom prst="rect">
            <a:avLst/>
          </a:prstGeom>
        </p:spPr>
      </p:pic>
    </p:spTree>
    <p:extLst>
      <p:ext uri="{BB962C8B-B14F-4D97-AF65-F5344CB8AC3E}">
        <p14:creationId xmlns:p14="http://schemas.microsoft.com/office/powerpoint/2010/main" val="271680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1686150227"/>
              </p:ext>
            </p:extLst>
          </p:nvPr>
        </p:nvGraphicFramePr>
        <p:xfrm>
          <a:off x="199903" y="1126623"/>
          <a:ext cx="8313475" cy="110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up 17"/>
          <p:cNvGrpSpPr>
            <a:grpSpLocks noChangeAspect="1"/>
          </p:cNvGrpSpPr>
          <p:nvPr/>
        </p:nvGrpSpPr>
        <p:grpSpPr>
          <a:xfrm>
            <a:off x="2616783" y="2542541"/>
            <a:ext cx="6243730" cy="3889582"/>
            <a:chOff x="1768999" y="2996952"/>
            <a:chExt cx="5899345" cy="3675044"/>
          </a:xfrm>
        </p:grpSpPr>
        <p:pic>
          <p:nvPicPr>
            <p:cNvPr id="17" name="Resim 1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4632" y="2996952"/>
              <a:ext cx="5456476" cy="2664296"/>
            </a:xfrm>
            <a:prstGeom prst="rect">
              <a:avLst/>
            </a:prstGeom>
          </p:spPr>
        </p:pic>
        <p:grpSp>
          <p:nvGrpSpPr>
            <p:cNvPr id="14" name="Grup 13"/>
            <p:cNvGrpSpPr>
              <a:grpSpLocks noChangeAspect="1"/>
            </p:cNvGrpSpPr>
            <p:nvPr/>
          </p:nvGrpSpPr>
          <p:grpSpPr>
            <a:xfrm>
              <a:off x="1768999" y="3861048"/>
              <a:ext cx="5899345" cy="2810948"/>
              <a:chOff x="1119358" y="3291491"/>
              <a:chExt cx="7200800" cy="3431072"/>
            </a:xfrm>
          </p:grpSpPr>
          <p:grpSp>
            <p:nvGrpSpPr>
              <p:cNvPr id="8" name="Grup 7"/>
              <p:cNvGrpSpPr/>
              <p:nvPr/>
            </p:nvGrpSpPr>
            <p:grpSpPr>
              <a:xfrm>
                <a:off x="1119358" y="3291491"/>
                <a:ext cx="7200800" cy="3305860"/>
                <a:chOff x="1691680" y="3583130"/>
                <a:chExt cx="6018446" cy="3014221"/>
              </a:xfrm>
            </p:grpSpPr>
            <p:pic>
              <p:nvPicPr>
                <p:cNvPr id="7" name="Resim 6"/>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19240" b="5783"/>
                <a:stretch/>
              </p:blipFill>
              <p:spPr>
                <a:xfrm>
                  <a:off x="1691680" y="3583130"/>
                  <a:ext cx="6018446" cy="3014221"/>
                </a:xfrm>
                <a:prstGeom prst="rect">
                  <a:avLst/>
                </a:prstGeom>
              </p:spPr>
            </p:pic>
            <p:pic>
              <p:nvPicPr>
                <p:cNvPr id="9" name="Picture 4" descr="http://www.baybul.com/clipart/gunes/gunes-10.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4408" y="3653058"/>
                  <a:ext cx="367362" cy="3673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baybul.com/clipart/gunes/gunes-10.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0750" y="5614128"/>
                  <a:ext cx="367362" cy="3673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baybul.com/clipart/gunes/gunes-10.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4408" y="5470672"/>
                  <a:ext cx="367362" cy="3673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baybul.com/clipart/gunes/gunes-10.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6654" y="5643112"/>
                  <a:ext cx="367362" cy="36736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Metin kutusu 12"/>
              <p:cNvSpPr txBox="1"/>
              <p:nvPr/>
            </p:nvSpPr>
            <p:spPr>
              <a:xfrm>
                <a:off x="4290045" y="6158124"/>
                <a:ext cx="870540" cy="532431"/>
              </a:xfrm>
              <a:prstGeom prst="rect">
                <a:avLst/>
              </a:prstGeom>
              <a:noFill/>
            </p:spPr>
            <p:txBody>
              <a:bodyPr wrap="square" rtlCol="0">
                <a:spAutoFit/>
              </a:bodyPr>
              <a:lstStyle/>
              <a:p>
                <a:r>
                  <a:rPr lang="tr-TR" sz="1200" b="1" dirty="0"/>
                  <a:t>Kayseri</a:t>
                </a:r>
              </a:p>
              <a:p>
                <a:pPr algn="ctr"/>
                <a:r>
                  <a:rPr lang="tr-TR" sz="1200" b="1" dirty="0"/>
                  <a:t>36°</a:t>
                </a:r>
              </a:p>
            </p:txBody>
          </p:sp>
          <p:sp>
            <p:nvSpPr>
              <p:cNvPr id="15" name="Metin kutusu 14"/>
              <p:cNvSpPr txBox="1"/>
              <p:nvPr/>
            </p:nvSpPr>
            <p:spPr>
              <a:xfrm>
                <a:off x="6978030" y="6164417"/>
                <a:ext cx="804276" cy="532431"/>
              </a:xfrm>
              <a:prstGeom prst="rect">
                <a:avLst/>
              </a:prstGeom>
              <a:noFill/>
            </p:spPr>
            <p:txBody>
              <a:bodyPr wrap="square" rtlCol="0">
                <a:spAutoFit/>
              </a:bodyPr>
              <a:lstStyle/>
              <a:p>
                <a:pPr algn="ctr"/>
                <a:r>
                  <a:rPr lang="tr-TR" sz="1200" b="1" dirty="0"/>
                  <a:t>Van</a:t>
                </a:r>
                <a:br>
                  <a:rPr lang="tr-TR" sz="1200" b="1" dirty="0"/>
                </a:br>
                <a:r>
                  <a:rPr lang="tr-TR" sz="1200" b="1" dirty="0"/>
                  <a:t> 44°</a:t>
                </a:r>
              </a:p>
            </p:txBody>
          </p:sp>
          <p:sp>
            <p:nvSpPr>
              <p:cNvPr id="16" name="Metin kutusu 15"/>
              <p:cNvSpPr txBox="1"/>
              <p:nvPr/>
            </p:nvSpPr>
            <p:spPr>
              <a:xfrm>
                <a:off x="1441797" y="6190132"/>
                <a:ext cx="1179070" cy="532431"/>
              </a:xfrm>
              <a:prstGeom prst="rect">
                <a:avLst/>
              </a:prstGeom>
              <a:noFill/>
            </p:spPr>
            <p:txBody>
              <a:bodyPr wrap="square" rtlCol="0">
                <a:spAutoFit/>
              </a:bodyPr>
              <a:lstStyle/>
              <a:p>
                <a:pPr algn="ctr"/>
                <a:r>
                  <a:rPr lang="tr-TR" sz="1200" b="1" dirty="0"/>
                  <a:t>Balıkesir</a:t>
                </a:r>
                <a:br>
                  <a:rPr lang="tr-TR" sz="1200" b="1" dirty="0"/>
                </a:br>
                <a:r>
                  <a:rPr lang="tr-TR" sz="1200" b="1" dirty="0"/>
                  <a:t>28°</a:t>
                </a:r>
              </a:p>
            </p:txBody>
          </p:sp>
        </p:grpSp>
      </p:grpSp>
      <p:grpSp>
        <p:nvGrpSpPr>
          <p:cNvPr id="19" name="Grup 18"/>
          <p:cNvGrpSpPr/>
          <p:nvPr/>
        </p:nvGrpSpPr>
        <p:grpSpPr>
          <a:xfrm>
            <a:off x="199904" y="285633"/>
            <a:ext cx="8229600" cy="671580"/>
            <a:chOff x="0" y="0"/>
            <a:chExt cx="8229600" cy="671580"/>
          </a:xfrm>
          <a:scene3d>
            <a:camera prst="orthographicFront"/>
            <a:lightRig rig="flat" dir="t"/>
          </a:scene3d>
        </p:grpSpPr>
        <p:sp>
          <p:nvSpPr>
            <p:cNvPr id="20" name="Yuvarlatılmış Dikdörtgen 19"/>
            <p:cNvSpPr/>
            <p:nvPr/>
          </p:nvSpPr>
          <p:spPr>
            <a:xfrm>
              <a:off x="0" y="0"/>
              <a:ext cx="8229600" cy="6715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1" name="Yuvarlatılmış Dikdörtgen 4"/>
            <p:cNvSpPr txBox="1"/>
            <p:nvPr/>
          </p:nvSpPr>
          <p:spPr>
            <a:xfrm>
              <a:off x="32784" y="32784"/>
              <a:ext cx="8164032" cy="6060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kern="1200" dirty="0" smtClean="0"/>
                <a:t>3. </a:t>
              </a:r>
              <a:r>
                <a:rPr lang="tr-TR" sz="2800" kern="1200" dirty="0" smtClean="0"/>
                <a:t>Yerel saat farkları meydana gelir. </a:t>
              </a:r>
              <a:endParaRPr lang="tr-TR" sz="2800" kern="1200" dirty="0"/>
            </a:p>
          </p:txBody>
        </p:sp>
      </p:grpSp>
    </p:spTree>
    <p:extLst>
      <p:ext uri="{BB962C8B-B14F-4D97-AF65-F5344CB8AC3E}">
        <p14:creationId xmlns:p14="http://schemas.microsoft.com/office/powerpoint/2010/main" val="339800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94290" y="0"/>
            <a:ext cx="11109584" cy="6858000"/>
          </a:xfrm>
        </p:spPr>
        <p:txBody>
          <a:bodyPr>
            <a:normAutofit/>
          </a:bodyPr>
          <a:lstStyle/>
          <a:p>
            <a:pPr algn="ctr" eaLnBrk="1" hangingPunct="1">
              <a:buFont typeface="Wingdings" panose="05000000000000000000" pitchFamily="2" charset="2"/>
              <a:buNone/>
              <a:defRPr/>
            </a:pPr>
            <a:r>
              <a:rPr lang="tr-TR" sz="6000" b="1" dirty="0">
                <a:solidFill>
                  <a:srgbClr val="FF0000"/>
                </a:solidFill>
              </a:rPr>
              <a:t>DÜNYA</a:t>
            </a:r>
          </a:p>
          <a:p>
            <a:pPr algn="just" eaLnBrk="1" hangingPunct="1">
              <a:buFont typeface="Wingdings" panose="05000000000000000000" pitchFamily="2" charset="2"/>
              <a:buNone/>
              <a:defRPr/>
            </a:pPr>
            <a:r>
              <a:rPr lang="tr-TR" sz="4000" dirty="0">
                <a:solidFill>
                  <a:srgbClr val="FFFF00"/>
                </a:solidFill>
              </a:rPr>
              <a:t>  </a:t>
            </a:r>
            <a:r>
              <a:rPr lang="tr-TR" sz="4000" dirty="0" smtClean="0">
                <a:solidFill>
                  <a:schemeClr val="bg1"/>
                </a:solidFill>
                <a:latin typeface="Comic Sans MS" panose="030F0702030302020204" pitchFamily="66" charset="0"/>
              </a:rPr>
              <a:t>Dünyanın </a:t>
            </a:r>
            <a:r>
              <a:rPr lang="tr-TR" sz="4000" dirty="0">
                <a:solidFill>
                  <a:schemeClr val="bg1"/>
                </a:solidFill>
                <a:latin typeface="Comic Sans MS" panose="030F0702030302020204" pitchFamily="66" charset="0"/>
              </a:rPr>
              <a:t>şekli ekvatordan </a:t>
            </a:r>
            <a:r>
              <a:rPr lang="tr-TR" sz="4000" u="sng" dirty="0">
                <a:solidFill>
                  <a:schemeClr val="bg1"/>
                </a:solidFill>
                <a:latin typeface="Comic Sans MS" panose="030F0702030302020204" pitchFamily="66" charset="0"/>
              </a:rPr>
              <a:t>şişkin</a:t>
            </a:r>
            <a:r>
              <a:rPr lang="tr-TR" sz="4000" dirty="0">
                <a:solidFill>
                  <a:schemeClr val="bg1"/>
                </a:solidFill>
                <a:latin typeface="Comic Sans MS" panose="030F0702030302020204" pitchFamily="66" charset="0"/>
              </a:rPr>
              <a:t>, kutuplardan </a:t>
            </a:r>
            <a:r>
              <a:rPr lang="tr-TR" sz="4000" u="sng" dirty="0">
                <a:solidFill>
                  <a:schemeClr val="bg1"/>
                </a:solidFill>
                <a:latin typeface="Comic Sans MS" panose="030F0702030302020204" pitchFamily="66" charset="0"/>
              </a:rPr>
              <a:t>basık</a:t>
            </a:r>
            <a:r>
              <a:rPr lang="tr-TR" sz="4000" dirty="0">
                <a:solidFill>
                  <a:schemeClr val="bg1"/>
                </a:solidFill>
                <a:latin typeface="Comic Sans MS" panose="030F0702030302020204" pitchFamily="66" charset="0"/>
              </a:rPr>
              <a:t>tır. Bu özel şekle </a:t>
            </a:r>
            <a:r>
              <a:rPr lang="tr-TR" sz="4000" b="1" u="sng" dirty="0" err="1">
                <a:solidFill>
                  <a:schemeClr val="bg1"/>
                </a:solidFill>
                <a:latin typeface="Comic Sans MS" panose="030F0702030302020204" pitchFamily="66" charset="0"/>
              </a:rPr>
              <a:t>Geoid</a:t>
            </a:r>
            <a:r>
              <a:rPr lang="tr-TR" sz="4000" dirty="0">
                <a:solidFill>
                  <a:schemeClr val="bg1"/>
                </a:solidFill>
                <a:latin typeface="Comic Sans MS" panose="030F0702030302020204" pitchFamily="66" charset="0"/>
              </a:rPr>
              <a:t> denir. Bu şeklin oluşmasının sebebi, Dünyanın kendi </a:t>
            </a:r>
            <a:r>
              <a:rPr lang="tr-TR" sz="4000" u="sng" dirty="0">
                <a:solidFill>
                  <a:schemeClr val="bg1"/>
                </a:solidFill>
                <a:latin typeface="Comic Sans MS" panose="030F0702030302020204" pitchFamily="66" charset="0"/>
              </a:rPr>
              <a:t>ekseni etrafındaki</a:t>
            </a:r>
            <a:r>
              <a:rPr lang="tr-TR" sz="4000" dirty="0">
                <a:solidFill>
                  <a:schemeClr val="bg1"/>
                </a:solidFill>
                <a:latin typeface="Comic Sans MS" panose="030F0702030302020204" pitchFamily="66" charset="0"/>
              </a:rPr>
              <a:t> </a:t>
            </a:r>
            <a:r>
              <a:rPr lang="tr-TR" sz="4000" dirty="0" smtClean="0">
                <a:solidFill>
                  <a:schemeClr val="bg1"/>
                </a:solidFill>
                <a:latin typeface="Comic Sans MS" panose="030F0702030302020204" pitchFamily="66" charset="0"/>
              </a:rPr>
              <a:t>ivmesiz dönüşü sırasında oluşan merkezkaç kuvvettir. Bu durumda Dünya’yı oluşturan katmanlar kutuplarda daha fazla merkeze çekilirken, ekvatorda daha fazla savrulur.  </a:t>
            </a:r>
            <a:endParaRPr lang="tr-TR" sz="4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59104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half" idx="1"/>
            <p:extLst>
              <p:ext uri="{D42A27DB-BD31-4B8C-83A1-F6EECF244321}">
                <p14:modId xmlns:p14="http://schemas.microsoft.com/office/powerpoint/2010/main" val="2434256806"/>
              </p:ext>
            </p:extLst>
          </p:nvPr>
        </p:nvGraphicFramePr>
        <p:xfrm>
          <a:off x="116260" y="265386"/>
          <a:ext cx="4939216" cy="2476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6" descr="C:\Documents and Settings\Mehmet Ali ERCAN\Desktop\Coğrafya Şekilleri (9).jpg"/>
          <p:cNvPicPr>
            <a:picLocks noGrp="1" noChangeAspect="1" noChangeArrowheads="1"/>
          </p:cNvPicPr>
          <p:nvPr>
            <p:ph sz="half" idx="2"/>
          </p:nvPr>
        </p:nvPicPr>
        <p:blipFill>
          <a:blip r:embed="rId7"/>
          <a:srcRect/>
          <a:stretch>
            <a:fillRect/>
          </a:stretch>
        </p:blipFill>
        <p:spPr bwMode="auto">
          <a:xfrm>
            <a:off x="7199312" y="512114"/>
            <a:ext cx="4038600" cy="4074551"/>
          </a:xfrm>
          <a:prstGeom prst="rect">
            <a:avLst/>
          </a:prstGeom>
          <a:ln>
            <a:noFill/>
          </a:ln>
          <a:effectLst/>
        </p:spPr>
      </p:pic>
      <p:pic>
        <p:nvPicPr>
          <p:cNvPr id="2052" name="Picture 4" descr="C:\Users\Mehmet Ali ERCAN\AppData\Local\Microsoft\Windows\Temporary Internet Files\Content.IE5\PLF3QHRH\MP900424398[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5560" y="3934690"/>
            <a:ext cx="3671392" cy="244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2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396382814"/>
              </p:ext>
            </p:extLst>
          </p:nvPr>
        </p:nvGraphicFramePr>
        <p:xfrm>
          <a:off x="310055" y="338961"/>
          <a:ext cx="10315903" cy="1180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5 İçerik Yer Tutucusu" descr="akintilar01b.jpg"/>
          <p:cNvPicPr>
            <a:picLocks noChangeAspect="1"/>
          </p:cNvPicPr>
          <p:nvPr/>
        </p:nvPicPr>
        <p:blipFill>
          <a:blip r:embed="rId7"/>
          <a:stretch>
            <a:fillRect/>
          </a:stretch>
        </p:blipFill>
        <p:spPr bwMode="gray">
          <a:xfrm>
            <a:off x="6943479" y="2209801"/>
            <a:ext cx="4792616" cy="2482575"/>
          </a:xfrm>
          <a:prstGeom prst="roundRect">
            <a:avLst>
              <a:gd name="adj" fmla="val 529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6664" y="2420584"/>
            <a:ext cx="2290564" cy="1501592"/>
          </a:xfrm>
          <a:prstGeom prst="rect">
            <a:avLst/>
          </a:prstGeom>
        </p:spPr>
      </p:pic>
    </p:spTree>
    <p:extLst>
      <p:ext uri="{BB962C8B-B14F-4D97-AF65-F5344CB8AC3E}">
        <p14:creationId xmlns:p14="http://schemas.microsoft.com/office/powerpoint/2010/main" val="330518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title"/>
          </p:nvPr>
        </p:nvSpPr>
        <p:spPr>
          <a:xfrm>
            <a:off x="1919288" y="44451"/>
            <a:ext cx="8229600" cy="1139825"/>
          </a:xfrm>
        </p:spPr>
        <p:txBody>
          <a:bodyPr/>
          <a:lstStyle/>
          <a:p>
            <a:pPr eaLnBrk="1" hangingPunct="1">
              <a:defRPr/>
            </a:pPr>
            <a:r>
              <a:rPr lang="tr-TR" sz="6600">
                <a:solidFill>
                  <a:srgbClr val="FFFF00"/>
                </a:solidFill>
              </a:rPr>
              <a:t>GEOİD DÜNYA</a:t>
            </a:r>
          </a:p>
        </p:txBody>
      </p:sp>
      <p:pic>
        <p:nvPicPr>
          <p:cNvPr id="17411" name="Picture 11" descr="earth-prob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1350" y="2975675"/>
            <a:ext cx="5486400" cy="3233928"/>
          </a:xfrm>
          <a:noFill/>
          <a:extLst>
            <a:ext uri="{909E8E84-426E-40DD-AFC4-6F175D3DCCD1}">
              <a14:hiddenFill xmlns:a14="http://schemas.microsoft.com/office/drawing/2010/main">
                <a:solidFill>
                  <a:srgbClr val="FFFFFF"/>
                </a:solidFill>
              </a14:hiddenFill>
            </a:ext>
          </a:extLst>
        </p:spPr>
      </p:pic>
      <p:sp>
        <p:nvSpPr>
          <p:cNvPr id="17412" name="AutoShape 13"/>
          <p:cNvSpPr>
            <a:spLocks/>
          </p:cNvSpPr>
          <p:nvPr/>
        </p:nvSpPr>
        <p:spPr bwMode="auto">
          <a:xfrm>
            <a:off x="3656658" y="3284376"/>
            <a:ext cx="431800" cy="1315041"/>
          </a:xfrm>
          <a:prstGeom prst="rightBrace">
            <a:avLst>
              <a:gd name="adj1" fmla="val 27788"/>
              <a:gd name="adj2" fmla="val 5000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altLang="tr-TR">
              <a:solidFill>
                <a:srgbClr val="FFFFFF"/>
              </a:solidFill>
            </a:endParaRPr>
          </a:p>
        </p:txBody>
      </p:sp>
      <p:sp>
        <p:nvSpPr>
          <p:cNvPr id="17413" name="AutoShape 14"/>
          <p:cNvSpPr>
            <a:spLocks/>
          </p:cNvSpPr>
          <p:nvPr/>
        </p:nvSpPr>
        <p:spPr bwMode="auto">
          <a:xfrm rot="2040167">
            <a:off x="3328050" y="4578395"/>
            <a:ext cx="120671" cy="780547"/>
          </a:xfrm>
          <a:prstGeom prst="rightBrace">
            <a:avLst>
              <a:gd name="adj1" fmla="val 39687"/>
              <a:gd name="adj2" fmla="val 50000"/>
            </a:avLst>
          </a:pr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tr-TR" altLang="tr-TR">
              <a:solidFill>
                <a:srgbClr val="FFFFFF"/>
              </a:solidFill>
            </a:endParaRPr>
          </a:p>
        </p:txBody>
      </p:sp>
      <p:sp>
        <p:nvSpPr>
          <p:cNvPr id="17414" name="Line 15"/>
          <p:cNvSpPr>
            <a:spLocks noChangeShapeType="1"/>
          </p:cNvSpPr>
          <p:nvPr/>
        </p:nvSpPr>
        <p:spPr bwMode="auto">
          <a:xfrm flipH="1">
            <a:off x="981615" y="5169284"/>
            <a:ext cx="2232025" cy="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srgbClr val="FFFFFF"/>
              </a:solidFill>
              <a:latin typeface="Arial" panose="020B0604020202020204" pitchFamily="34" charset="0"/>
            </a:endParaRPr>
          </a:p>
        </p:txBody>
      </p:sp>
      <p:sp>
        <p:nvSpPr>
          <p:cNvPr id="25616" name="Text Box 16"/>
          <p:cNvSpPr txBox="1">
            <a:spLocks noChangeArrowheads="1"/>
          </p:cNvSpPr>
          <p:nvPr/>
        </p:nvSpPr>
        <p:spPr bwMode="auto">
          <a:xfrm>
            <a:off x="379079" y="4577462"/>
            <a:ext cx="1835150" cy="579438"/>
          </a:xfrm>
          <a:prstGeom prst="rect">
            <a:avLst/>
          </a:prstGeom>
          <a:noFill/>
          <a:ln w="9525">
            <a:noFill/>
            <a:miter lim="800000"/>
            <a:headEnd/>
            <a:tailEnd/>
          </a:ln>
          <a:effectLst/>
        </p:spPr>
        <p:txBody>
          <a:bodyPr>
            <a:spAutoFit/>
          </a:bodyPr>
          <a:lstStyle/>
          <a:p>
            <a:pPr fontAlgn="base">
              <a:spcBef>
                <a:spcPct val="50000"/>
              </a:spcBef>
              <a:spcAft>
                <a:spcPct val="0"/>
              </a:spcAft>
              <a:defRPr/>
            </a:pPr>
            <a:r>
              <a:rPr lang="tr-TR" sz="3200" dirty="0">
                <a:solidFill>
                  <a:srgbClr val="FFFF00"/>
                </a:solidFill>
                <a:effectLst>
                  <a:outerShdw blurRad="38100" dist="38100" dir="2700000" algn="tl">
                    <a:srgbClr val="000000"/>
                  </a:outerShdw>
                </a:effectLst>
                <a:latin typeface="Arial" charset="0"/>
              </a:rPr>
              <a:t>6378 km</a:t>
            </a:r>
          </a:p>
        </p:txBody>
      </p:sp>
      <p:sp>
        <p:nvSpPr>
          <p:cNvPr id="25617" name="Text Box 17"/>
          <p:cNvSpPr txBox="1">
            <a:spLocks noChangeArrowheads="1"/>
          </p:cNvSpPr>
          <p:nvPr/>
        </p:nvSpPr>
        <p:spPr bwMode="auto">
          <a:xfrm>
            <a:off x="4488865" y="2396237"/>
            <a:ext cx="1835150" cy="579438"/>
          </a:xfrm>
          <a:prstGeom prst="rect">
            <a:avLst/>
          </a:prstGeom>
          <a:noFill/>
          <a:ln w="9525">
            <a:noFill/>
            <a:miter lim="800000"/>
            <a:headEnd/>
            <a:tailEnd/>
          </a:ln>
          <a:effectLst/>
        </p:spPr>
        <p:txBody>
          <a:bodyPr>
            <a:spAutoFit/>
          </a:bodyPr>
          <a:lstStyle/>
          <a:p>
            <a:pPr fontAlgn="base">
              <a:spcBef>
                <a:spcPct val="50000"/>
              </a:spcBef>
              <a:spcAft>
                <a:spcPct val="0"/>
              </a:spcAft>
              <a:defRPr/>
            </a:pPr>
            <a:r>
              <a:rPr lang="tr-TR" sz="3200" dirty="0">
                <a:solidFill>
                  <a:srgbClr val="FFFF00"/>
                </a:solidFill>
                <a:effectLst>
                  <a:outerShdw blurRad="38100" dist="38100" dir="2700000" algn="tl">
                    <a:srgbClr val="000000"/>
                  </a:outerShdw>
                </a:effectLst>
                <a:latin typeface="Arial" charset="0"/>
              </a:rPr>
              <a:t>6357 km</a:t>
            </a:r>
          </a:p>
        </p:txBody>
      </p:sp>
      <p:sp>
        <p:nvSpPr>
          <p:cNvPr id="17417" name="Line 19"/>
          <p:cNvSpPr>
            <a:spLocks noChangeShapeType="1"/>
          </p:cNvSpPr>
          <p:nvPr/>
        </p:nvSpPr>
        <p:spPr bwMode="auto">
          <a:xfrm flipV="1">
            <a:off x="4088304" y="2581531"/>
            <a:ext cx="360363" cy="1223963"/>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srgbClr val="FFFFFF"/>
              </a:solidFill>
              <a:latin typeface="Arial" panose="020B0604020202020204" pitchFamily="34" charset="0"/>
            </a:endParaRPr>
          </a:p>
        </p:txBody>
      </p:sp>
      <p:sp>
        <p:nvSpPr>
          <p:cNvPr id="3" name="Dikdörtgen 2"/>
          <p:cNvSpPr/>
          <p:nvPr/>
        </p:nvSpPr>
        <p:spPr>
          <a:xfrm>
            <a:off x="307812" y="1281540"/>
            <a:ext cx="6096000" cy="830997"/>
          </a:xfrm>
          <a:prstGeom prst="rect">
            <a:avLst/>
          </a:prstGeom>
        </p:spPr>
        <p:txBody>
          <a:bodyPr>
            <a:spAutoFit/>
          </a:bodyPr>
          <a:lstStyle/>
          <a:p>
            <a:pPr>
              <a:defRPr/>
            </a:pPr>
            <a:r>
              <a:rPr lang="tr-TR" sz="2400" b="1" dirty="0" smtClean="0">
                <a:solidFill>
                  <a:schemeClr val="bg1"/>
                </a:solidFill>
              </a:rPr>
              <a:t>Kutuplar yarıçapı – 6357 km.</a:t>
            </a:r>
          </a:p>
          <a:p>
            <a:pPr>
              <a:defRPr/>
            </a:pPr>
            <a:r>
              <a:rPr lang="tr-TR" sz="2400" b="1" dirty="0" smtClean="0">
                <a:solidFill>
                  <a:schemeClr val="bg1"/>
                </a:solidFill>
              </a:rPr>
              <a:t>Ekvator yarıçapı – 6378 km. (fark 21 km)</a:t>
            </a:r>
            <a:endParaRPr lang="tr-TR" sz="2400" b="1" dirty="0">
              <a:solidFill>
                <a:schemeClr val="bg1"/>
              </a:solidFill>
            </a:endParaRPr>
          </a:p>
        </p:txBody>
      </p:sp>
      <p:pic>
        <p:nvPicPr>
          <p:cNvPr id="11" name="Picture 2" descr="Image result for dÃ¼nyanÄ±n Åeklinin geoit olmasÄ±nÄ±n sonuÃ§lar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179" y="1281540"/>
            <a:ext cx="27717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84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Ã¼nyanÄ±n Åeklinin geoit olmasÄ±nÄ±n sonuÃ§lar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9762" y="3824615"/>
            <a:ext cx="2857500" cy="2419351"/>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893379" y="662152"/>
            <a:ext cx="10583917" cy="2492990"/>
          </a:xfrm>
          <a:prstGeom prst="rect">
            <a:avLst/>
          </a:prstGeom>
          <a:noFill/>
        </p:spPr>
        <p:txBody>
          <a:bodyPr wrap="square" rtlCol="0">
            <a:spAutoFit/>
          </a:bodyPr>
          <a:lstStyle/>
          <a:p>
            <a:pPr marL="285750" indent="-285750">
              <a:buFont typeface="Wingdings" panose="05000000000000000000" pitchFamily="2" charset="2"/>
              <a:buChar char="Ø"/>
            </a:pPr>
            <a:r>
              <a:rPr lang="tr-TR" sz="2000" dirty="0" smtClean="0">
                <a:solidFill>
                  <a:schemeClr val="bg1"/>
                </a:solidFill>
                <a:latin typeface="Comic Sans MS" panose="030F0702030302020204" pitchFamily="66" charset="0"/>
              </a:rPr>
              <a:t>Güneş ışınları yeryüzüne farklı açılarla düşer.</a:t>
            </a:r>
          </a:p>
          <a:p>
            <a:pPr marL="285750" indent="-285750">
              <a:buFont typeface="Wingdings" panose="05000000000000000000" pitchFamily="2" charset="2"/>
              <a:buChar char="Ø"/>
            </a:pPr>
            <a:r>
              <a:rPr lang="tr-TR" sz="2000" dirty="0" smtClean="0">
                <a:solidFill>
                  <a:schemeClr val="bg1"/>
                </a:solidFill>
                <a:latin typeface="Comic Sans MS" panose="030F0702030302020204" pitchFamily="66" charset="0"/>
              </a:rPr>
              <a:t>Dünyanın bir yarısı aydınlıkken, diğer karısı karanlık olur. (Aydınlanma çemberi oluşur.)</a:t>
            </a:r>
          </a:p>
          <a:p>
            <a:pPr marL="285750" indent="-285750">
              <a:buFont typeface="Wingdings" panose="05000000000000000000" pitchFamily="2" charset="2"/>
              <a:buChar char="Ø"/>
            </a:pPr>
            <a:r>
              <a:rPr lang="tr-TR" sz="2000" dirty="0" smtClean="0">
                <a:solidFill>
                  <a:schemeClr val="bg1"/>
                </a:solidFill>
                <a:latin typeface="Comic Sans MS" panose="030F0702030302020204" pitchFamily="66" charset="0"/>
              </a:rPr>
              <a:t>Yerçekimi kutuplarda fazla, ekvatorda daha azdır.</a:t>
            </a:r>
          </a:p>
          <a:p>
            <a:pPr marL="285750" indent="-285750">
              <a:buFont typeface="Wingdings" panose="05000000000000000000" pitchFamily="2" charset="2"/>
              <a:buChar char="Ø"/>
            </a:pPr>
            <a:r>
              <a:rPr lang="tr-TR" sz="2000" dirty="0" smtClean="0">
                <a:solidFill>
                  <a:schemeClr val="bg1"/>
                </a:solidFill>
                <a:latin typeface="Comic Sans MS" panose="030F0702030302020204" pitchFamily="66" charset="0"/>
              </a:rPr>
              <a:t>Dünya’nın kendi ekseni etrafında dönüşü kutuplara gidildikçe azalır.</a:t>
            </a:r>
          </a:p>
          <a:p>
            <a:pPr marL="285750" indent="-285750">
              <a:buFont typeface="Wingdings" panose="05000000000000000000" pitchFamily="2" charset="2"/>
              <a:buChar char="Ø"/>
            </a:pPr>
            <a:r>
              <a:rPr lang="tr-TR" sz="2000" dirty="0" smtClean="0">
                <a:solidFill>
                  <a:schemeClr val="bg1"/>
                </a:solidFill>
                <a:latin typeface="Comic Sans MS" panose="030F0702030302020204" pitchFamily="66" charset="0"/>
              </a:rPr>
              <a:t>Ekvatordan kutuplara gidildikçe, paralel boyları ve meridyenler arası mesafe azalır.</a:t>
            </a:r>
          </a:p>
          <a:p>
            <a:pPr marL="285750" indent="-285750">
              <a:buFont typeface="Wingdings" panose="05000000000000000000" pitchFamily="2" charset="2"/>
              <a:buChar char="Ø"/>
            </a:pPr>
            <a:endParaRPr lang="tr-TR" dirty="0" smtClean="0">
              <a:solidFill>
                <a:schemeClr val="bg1"/>
              </a:solidFill>
            </a:endParaRPr>
          </a:p>
          <a:p>
            <a:pPr marL="285750" indent="-285750">
              <a:buFont typeface="Wingdings" panose="05000000000000000000" pitchFamily="2" charset="2"/>
              <a:buChar char="Ø"/>
            </a:pPr>
            <a:endParaRPr lang="tr-TR" dirty="0">
              <a:solidFill>
                <a:schemeClr val="bg1"/>
              </a:solidFill>
            </a:endParaRPr>
          </a:p>
        </p:txBody>
      </p:sp>
      <p:pic>
        <p:nvPicPr>
          <p:cNvPr id="4" name="Picture 2" descr="Image result for dÃ¼nyanÄ±n Åeklinin geoit olmasÄ±nÄ±n sonuÃ§larÄ±"/>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41" y="3155142"/>
            <a:ext cx="2944101" cy="33787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631696297"/>
              </p:ext>
            </p:extLst>
          </p:nvPr>
        </p:nvGraphicFramePr>
        <p:xfrm>
          <a:off x="4642287" y="3877002"/>
          <a:ext cx="3086100" cy="2314575"/>
        </p:xfrm>
        <a:graphic>
          <a:graphicData uri="http://schemas.openxmlformats.org/presentationml/2006/ole">
            <mc:AlternateContent xmlns:mc="http://schemas.openxmlformats.org/markup-compatibility/2006">
              <mc:Choice xmlns:v="urn:schemas-microsoft-com:vml" Requires="v">
                <p:oleObj spid="_x0000_s16443" name="Bit Eşlem Resmi" r:id="rId5" imgW="3086531" imgH="2314286" progId="Paint.Picture">
                  <p:embed/>
                </p:oleObj>
              </mc:Choice>
              <mc:Fallback>
                <p:oleObj name="Bit Eşlem Resmi" r:id="rId5" imgW="3086531" imgH="2314286" progId="Paint.Picture">
                  <p:embed/>
                  <p:pic>
                    <p:nvPicPr>
                      <p:cNvPr id="3174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2287" y="3877002"/>
                        <a:ext cx="30861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263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9" name="Picture 1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139" y="2444706"/>
            <a:ext cx="43211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WordArt 19"/>
          <p:cNvSpPr>
            <a:spLocks noChangeArrowheads="1" noChangeShapeType="1" noTextEdit="1"/>
          </p:cNvSpPr>
          <p:nvPr/>
        </p:nvSpPr>
        <p:spPr bwMode="auto">
          <a:xfrm>
            <a:off x="1919289" y="620713"/>
            <a:ext cx="8674688" cy="647700"/>
          </a:xfrm>
          <a:prstGeom prst="rect">
            <a:avLst/>
          </a:prstGeom>
        </p:spPr>
        <p:txBody>
          <a:bodyPr wrap="none" fromWordArt="1">
            <a:prstTxWarp prst="textPlain">
              <a:avLst>
                <a:gd name="adj" fmla="val 50000"/>
              </a:avLst>
            </a:prstTxWarp>
          </a:bodyPr>
          <a:lstStyle/>
          <a:p>
            <a:pPr algn="ctr"/>
            <a:r>
              <a:rPr lang="tr-TR" sz="4000" kern="10" dirty="0" smtClean="0">
                <a:ln w="9525">
                  <a:solidFill>
                    <a:schemeClr val="tx1"/>
                  </a:solidFill>
                  <a:round/>
                  <a:headEnd/>
                  <a:tailEnd/>
                </a:ln>
                <a:solidFill>
                  <a:srgbClr val="FF0000"/>
                </a:solidFill>
                <a:latin typeface="Arial Black" panose="020B0A04020102020204" pitchFamily="34" charset="0"/>
              </a:rPr>
              <a:t>Dünyamız dıştan içe doğru beş katmandan oluşur.</a:t>
            </a:r>
            <a:endParaRPr lang="tr-TR" sz="4000" kern="10" dirty="0">
              <a:ln w="9525">
                <a:solidFill>
                  <a:schemeClr val="tx1"/>
                </a:solidFill>
                <a:round/>
                <a:headEnd/>
                <a:tailEnd/>
              </a:ln>
              <a:solidFill>
                <a:srgbClr val="FF0000"/>
              </a:solidFill>
              <a:latin typeface="Arial Black" panose="020B0A04020102020204" pitchFamily="34" charset="0"/>
            </a:endParaRPr>
          </a:p>
        </p:txBody>
      </p:sp>
      <p:sp>
        <p:nvSpPr>
          <p:cNvPr id="2" name="Metin kutusu 1"/>
          <p:cNvSpPr txBox="1"/>
          <p:nvPr/>
        </p:nvSpPr>
        <p:spPr>
          <a:xfrm>
            <a:off x="1319349" y="1567543"/>
            <a:ext cx="10175965" cy="2554545"/>
          </a:xfrm>
          <a:prstGeom prst="rect">
            <a:avLst/>
          </a:prstGeom>
          <a:noFill/>
        </p:spPr>
        <p:txBody>
          <a:bodyPr wrap="square" rtlCol="0">
            <a:spAutoFit/>
          </a:bodyPr>
          <a:lstStyle/>
          <a:p>
            <a:pPr marL="285750" indent="-285750">
              <a:buFont typeface="Arial" panose="020B0604020202020204" pitchFamily="34" charset="0"/>
              <a:buChar char="•"/>
            </a:pPr>
            <a:r>
              <a:rPr lang="tr-TR" sz="3200" dirty="0" smtClean="0">
                <a:latin typeface="Comic Sans MS" panose="030F0702030302020204" pitchFamily="66" charset="0"/>
              </a:rPr>
              <a:t>Hava Küre (Atmosfer)</a:t>
            </a:r>
          </a:p>
          <a:p>
            <a:pPr marL="285750" indent="-285750">
              <a:buFont typeface="Arial" panose="020B0604020202020204" pitchFamily="34" charset="0"/>
              <a:buChar char="•"/>
            </a:pPr>
            <a:r>
              <a:rPr lang="tr-TR" sz="3200" dirty="0" smtClean="0">
                <a:latin typeface="Comic Sans MS" panose="030F0702030302020204" pitchFamily="66" charset="0"/>
              </a:rPr>
              <a:t>Su Küre (Hidrosfer)</a:t>
            </a:r>
          </a:p>
          <a:p>
            <a:pPr marL="285750" indent="-285750">
              <a:buFont typeface="Arial" panose="020B0604020202020204" pitchFamily="34" charset="0"/>
              <a:buChar char="•"/>
            </a:pPr>
            <a:r>
              <a:rPr lang="tr-TR" sz="3200" dirty="0" smtClean="0">
                <a:latin typeface="Comic Sans MS" panose="030F0702030302020204" pitchFamily="66" charset="0"/>
              </a:rPr>
              <a:t>Yer Kabuğu (Litosfer)</a:t>
            </a:r>
          </a:p>
          <a:p>
            <a:pPr marL="285750" indent="-285750">
              <a:buFont typeface="Arial" panose="020B0604020202020204" pitchFamily="34" charset="0"/>
              <a:buChar char="•"/>
            </a:pPr>
            <a:r>
              <a:rPr lang="tr-TR" sz="3200" dirty="0" smtClean="0">
                <a:latin typeface="Comic Sans MS" panose="030F0702030302020204" pitchFamily="66" charset="0"/>
              </a:rPr>
              <a:t>Ateş Küre (Pirosfer)</a:t>
            </a:r>
            <a:endParaRPr lang="tr-TR" sz="3200" dirty="0">
              <a:latin typeface="Comic Sans MS" panose="030F0702030302020204" pitchFamily="66" charset="0"/>
            </a:endParaRPr>
          </a:p>
          <a:p>
            <a:pPr marL="285750" indent="-285750">
              <a:buFont typeface="Arial" panose="020B0604020202020204" pitchFamily="34" charset="0"/>
              <a:buChar char="•"/>
            </a:pPr>
            <a:r>
              <a:rPr lang="tr-TR" sz="3200" dirty="0" smtClean="0">
                <a:latin typeface="Comic Sans MS" panose="030F0702030302020204" pitchFamily="66" charset="0"/>
              </a:rPr>
              <a:t>Çekirdek (Barisfer) </a:t>
            </a:r>
            <a:endParaRPr lang="tr-TR" sz="3200" dirty="0">
              <a:latin typeface="Comic Sans MS" panose="030F0702030302020204" pitchFamily="66" charset="0"/>
            </a:endParaRPr>
          </a:p>
        </p:txBody>
      </p:sp>
    </p:spTree>
    <p:extLst>
      <p:ext uri="{BB962C8B-B14F-4D97-AF65-F5344CB8AC3E}">
        <p14:creationId xmlns:p14="http://schemas.microsoft.com/office/powerpoint/2010/main" val="388794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4115"/>
                                        </p:tgtEl>
                                        <p:attrNameLst>
                                          <p:attrName>style.visibility</p:attrName>
                                        </p:attrNameLst>
                                      </p:cBhvr>
                                      <p:to>
                                        <p:strVal val="visible"/>
                                      </p:to>
                                    </p:set>
                                    <p:anim from="(-#ppt_w/2)" to="(#ppt_x)" calcmode="lin" valueType="num">
                                      <p:cBhvr>
                                        <p:cTn id="7" dur="1200" fill="hold">
                                          <p:stCondLst>
                                            <p:cond delay="0"/>
                                          </p:stCondLst>
                                        </p:cTn>
                                        <p:tgtEl>
                                          <p:spTgt spid="4115"/>
                                        </p:tgtEl>
                                        <p:attrNameLst>
                                          <p:attrName>ppt_x</p:attrName>
                                        </p:attrNameLst>
                                      </p:cBhvr>
                                    </p:anim>
                                    <p:anim from="0" to="-1.0" calcmode="lin" valueType="num">
                                      <p:cBhvr>
                                        <p:cTn id="8" dur="400" decel="50000" autoRev="1" fill="hold">
                                          <p:stCondLst>
                                            <p:cond delay="1200"/>
                                          </p:stCondLst>
                                        </p:cTn>
                                        <p:tgtEl>
                                          <p:spTgt spid="4115"/>
                                        </p:tgtEl>
                                        <p:attrNameLst>
                                          <p:attrName>xshear</p:attrName>
                                        </p:attrNameLst>
                                      </p:cBhvr>
                                    </p:anim>
                                    <p:animScale>
                                      <p:cBhvr>
                                        <p:cTn id="9" dur="400" decel="100000" autoRev="1" fill="hold">
                                          <p:stCondLst>
                                            <p:cond delay="1200"/>
                                          </p:stCondLst>
                                        </p:cTn>
                                        <p:tgtEl>
                                          <p:spTgt spid="4115"/>
                                        </p:tgtEl>
                                      </p:cBhvr>
                                      <p:from x="100000" y="100000"/>
                                      <p:to x="80000" y="100000"/>
                                    </p:animScale>
                                    <p:anim by="(#ppt_h/3+#ppt_w*0.1)" calcmode="lin" valueType="num">
                                      <p:cBhvr additive="sum">
                                        <p:cTn id="10" dur="400" decel="100000" autoRev="1" fill="hold">
                                          <p:stCondLst>
                                            <p:cond delay="1200"/>
                                          </p:stCondLst>
                                        </p:cTn>
                                        <p:tgtEl>
                                          <p:spTgt spid="4115"/>
                                        </p:tgtEl>
                                        <p:attrNameLst>
                                          <p:attrName>ppt_x</p:attrName>
                                        </p:attrNameLst>
                                      </p:cBhvr>
                                    </p:anim>
                                  </p:childTnLst>
                                </p:cTn>
                              </p:par>
                            </p:childTnLst>
                          </p:cTn>
                        </p:par>
                        <p:par>
                          <p:cTn id="11" fill="hold" nodeType="afterGroup">
                            <p:stCondLst>
                              <p:cond delay="2000"/>
                            </p:stCondLst>
                            <p:childTnLst>
                              <p:par>
                                <p:cTn id="12" presetID="2" presetClass="entr" presetSubtype="4" fill="hold" nodeType="afterEffect">
                                  <p:stCondLst>
                                    <p:cond delay="0"/>
                                  </p:stCondLst>
                                  <p:childTnLst>
                                    <p:set>
                                      <p:cBhvr>
                                        <p:cTn id="13" dur="1" fill="hold">
                                          <p:stCondLst>
                                            <p:cond delay="0"/>
                                          </p:stCondLst>
                                        </p:cTn>
                                        <p:tgtEl>
                                          <p:spTgt spid="4109"/>
                                        </p:tgtEl>
                                        <p:attrNameLst>
                                          <p:attrName>style.visibility</p:attrName>
                                        </p:attrNameLst>
                                      </p:cBhvr>
                                      <p:to>
                                        <p:strVal val="visible"/>
                                      </p:to>
                                    </p:set>
                                    <p:anim calcmode="lin" valueType="num">
                                      <p:cBhvr additive="base">
                                        <p:cTn id="14" dur="2000" fill="hold"/>
                                        <p:tgtEl>
                                          <p:spTgt spid="4109"/>
                                        </p:tgtEl>
                                        <p:attrNameLst>
                                          <p:attrName>ppt_x</p:attrName>
                                        </p:attrNameLst>
                                      </p:cBhvr>
                                      <p:tavLst>
                                        <p:tav tm="0">
                                          <p:val>
                                            <p:strVal val="#ppt_x"/>
                                          </p:val>
                                        </p:tav>
                                        <p:tav tm="100000">
                                          <p:val>
                                            <p:strVal val="#ppt_x"/>
                                          </p:val>
                                        </p:tav>
                                      </p:tavLst>
                                    </p:anim>
                                    <p:anim calcmode="lin" valueType="num">
                                      <p:cBhvr additive="base">
                                        <p:cTn id="15" dur="2000" fill="hold"/>
                                        <p:tgtEl>
                                          <p:spTgt spid="4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1" name="Picture 11"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3201637"/>
            <a:ext cx="4105275"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WordArt 12"/>
          <p:cNvSpPr>
            <a:spLocks noChangeArrowheads="1" noChangeShapeType="1" noTextEdit="1"/>
          </p:cNvSpPr>
          <p:nvPr/>
        </p:nvSpPr>
        <p:spPr bwMode="auto">
          <a:xfrm>
            <a:off x="3575051" y="476250"/>
            <a:ext cx="5343525" cy="647700"/>
          </a:xfrm>
          <a:prstGeom prst="rect">
            <a:avLst/>
          </a:prstGeom>
        </p:spPr>
        <p:txBody>
          <a:bodyPr wrap="none" fromWordArt="1">
            <a:prstTxWarp prst="textPlain">
              <a:avLst>
                <a:gd name="adj" fmla="val 50000"/>
              </a:avLst>
            </a:prstTxWarp>
          </a:bodyPr>
          <a:lstStyle/>
          <a:p>
            <a:pPr algn="ctr"/>
            <a:r>
              <a:rPr lang="tr-TR" sz="3600" b="1" i="1" kern="10" dirty="0">
                <a:ln w="9525">
                  <a:solidFill>
                    <a:srgbClr val="000000"/>
                  </a:solidFill>
                  <a:round/>
                  <a:headEnd/>
                  <a:tailEnd/>
                </a:ln>
                <a:gradFill rotWithShape="1">
                  <a:gsLst>
                    <a:gs pos="0">
                      <a:srgbClr val="FF0000"/>
                    </a:gs>
                    <a:gs pos="100000">
                      <a:schemeClr val="tx1"/>
                    </a:gs>
                  </a:gsLst>
                  <a:lin ang="5400000" scaled="1"/>
                </a:gradFill>
                <a:effectLst>
                  <a:outerShdw dist="35921" dir="2700000" algn="ctr" rotWithShape="0">
                    <a:srgbClr val="808080">
                      <a:alpha val="79999"/>
                    </a:srgbClr>
                  </a:outerShdw>
                </a:effectLst>
                <a:latin typeface="Comic Sans MS" panose="030F0702030302020204" pitchFamily="66" charset="0"/>
              </a:rPr>
              <a:t>Hava Küre - Atmosfer</a:t>
            </a:r>
          </a:p>
        </p:txBody>
      </p:sp>
      <p:sp>
        <p:nvSpPr>
          <p:cNvPr id="30733" name="Rectangle 13"/>
          <p:cNvSpPr>
            <a:spLocks noChangeArrowheads="1"/>
          </p:cNvSpPr>
          <p:nvPr/>
        </p:nvSpPr>
        <p:spPr bwMode="auto">
          <a:xfrm>
            <a:off x="404950" y="1537297"/>
            <a:ext cx="668995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tr-TR" altLang="tr-TR" sz="2400" b="1" dirty="0">
                <a:solidFill>
                  <a:schemeClr val="bg1"/>
                </a:solidFill>
                <a:latin typeface="Comic Sans MS" panose="030F0702030302020204" pitchFamily="66" charset="0"/>
              </a:rPr>
              <a:t>Dünyamızın etrafını saran ve dünya ile birlikte dönen gaz katmanına atmosfer adı </a:t>
            </a:r>
            <a:r>
              <a:rPr lang="tr-TR" altLang="tr-TR" sz="2400" b="1" dirty="0" smtClean="0">
                <a:solidFill>
                  <a:schemeClr val="bg1"/>
                </a:solidFill>
                <a:latin typeface="Comic Sans MS" panose="030F0702030302020204" pitchFamily="66" charset="0"/>
              </a:rPr>
              <a:t>verilir. </a:t>
            </a:r>
            <a:r>
              <a:rPr lang="tr-TR" altLang="tr-TR" sz="2400" b="1" dirty="0">
                <a:solidFill>
                  <a:schemeClr val="bg1"/>
                </a:solidFill>
                <a:latin typeface="Comic Sans MS" panose="030F0702030302020204" pitchFamily="66" charset="0"/>
              </a:rPr>
              <a:t>Bu gaz katmanı yerin yüzeyinden itibaren sıcaklık farklılıklarına göre değişik özellikler gösteren bölgelerden oluşmuştur. Hava kürede bulunan gazlar ortalama 1000 km kalınlığında kabul edilen Atmosferin yerden itibaren ilk 100 km sinde % 78 </a:t>
            </a:r>
            <a:r>
              <a:rPr lang="tr-TR" altLang="tr-TR" sz="2400" b="1" dirty="0" smtClean="0">
                <a:solidFill>
                  <a:schemeClr val="bg1"/>
                </a:solidFill>
                <a:latin typeface="Comic Sans MS" panose="030F0702030302020204" pitchFamily="66" charset="0"/>
              </a:rPr>
              <a:t>azot, </a:t>
            </a:r>
            <a:r>
              <a:rPr lang="tr-TR" altLang="tr-TR" sz="2400" b="1" dirty="0">
                <a:solidFill>
                  <a:schemeClr val="bg1"/>
                </a:solidFill>
                <a:latin typeface="Comic Sans MS" panose="030F0702030302020204" pitchFamily="66" charset="0"/>
              </a:rPr>
              <a:t>% 21 </a:t>
            </a:r>
            <a:r>
              <a:rPr lang="tr-TR" altLang="tr-TR" sz="2400" b="1" dirty="0" smtClean="0">
                <a:solidFill>
                  <a:schemeClr val="bg1"/>
                </a:solidFill>
                <a:latin typeface="Comic Sans MS" panose="030F0702030302020204" pitchFamily="66" charset="0"/>
              </a:rPr>
              <a:t>oksijen,  </a:t>
            </a:r>
            <a:r>
              <a:rPr lang="tr-TR" altLang="tr-TR" sz="2400" b="1" dirty="0">
                <a:solidFill>
                  <a:schemeClr val="bg1"/>
                </a:solidFill>
                <a:latin typeface="Comic Sans MS" panose="030F0702030302020204" pitchFamily="66" charset="0"/>
              </a:rPr>
              <a:t>%1 </a:t>
            </a:r>
            <a:r>
              <a:rPr lang="tr-TR" altLang="tr-TR" sz="2400" b="1" dirty="0" smtClean="0">
                <a:solidFill>
                  <a:schemeClr val="bg1"/>
                </a:solidFill>
                <a:latin typeface="Comic Sans MS" panose="030F0702030302020204" pitchFamily="66" charset="0"/>
              </a:rPr>
              <a:t>karbondioksit, </a:t>
            </a:r>
            <a:r>
              <a:rPr lang="tr-TR" altLang="tr-TR" sz="2400" b="1" dirty="0">
                <a:solidFill>
                  <a:schemeClr val="bg1"/>
                </a:solidFill>
                <a:latin typeface="Comic Sans MS" panose="030F0702030302020204" pitchFamily="66" charset="0"/>
              </a:rPr>
              <a:t>su </a:t>
            </a:r>
            <a:r>
              <a:rPr lang="tr-TR" altLang="tr-TR" sz="2400" b="1" dirty="0" smtClean="0">
                <a:solidFill>
                  <a:schemeClr val="bg1"/>
                </a:solidFill>
                <a:latin typeface="Comic Sans MS" panose="030F0702030302020204" pitchFamily="66" charset="0"/>
              </a:rPr>
              <a:t>buharı, ozon, argon, kripton, ksenon, helyum, </a:t>
            </a:r>
            <a:r>
              <a:rPr lang="tr-TR" altLang="tr-TR" sz="2400" b="1" dirty="0">
                <a:solidFill>
                  <a:schemeClr val="bg1"/>
                </a:solidFill>
                <a:latin typeface="Comic Sans MS" panose="030F0702030302020204" pitchFamily="66" charset="0"/>
              </a:rPr>
              <a:t>hidrojen gibi gazlar ayrıca is ve toz tanecikleri bulunur. </a:t>
            </a:r>
          </a:p>
        </p:txBody>
      </p:sp>
    </p:spTree>
    <p:extLst>
      <p:ext uri="{BB962C8B-B14F-4D97-AF65-F5344CB8AC3E}">
        <p14:creationId xmlns:p14="http://schemas.microsoft.com/office/powerpoint/2010/main" val="197044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30732"/>
                                        </p:tgtEl>
                                        <p:attrNameLst>
                                          <p:attrName>style.visibility</p:attrName>
                                        </p:attrNameLst>
                                      </p:cBhvr>
                                      <p:to>
                                        <p:strVal val="visible"/>
                                      </p:to>
                                    </p:set>
                                    <p:anim from="(-#ppt_w/2)" to="(#ppt_x)" calcmode="lin" valueType="num">
                                      <p:cBhvr>
                                        <p:cTn id="7" dur="1200" fill="hold">
                                          <p:stCondLst>
                                            <p:cond delay="0"/>
                                          </p:stCondLst>
                                        </p:cTn>
                                        <p:tgtEl>
                                          <p:spTgt spid="30732"/>
                                        </p:tgtEl>
                                        <p:attrNameLst>
                                          <p:attrName>ppt_x</p:attrName>
                                        </p:attrNameLst>
                                      </p:cBhvr>
                                    </p:anim>
                                    <p:anim from="0" to="-1.0" calcmode="lin" valueType="num">
                                      <p:cBhvr>
                                        <p:cTn id="8" dur="400" decel="50000" autoRev="1" fill="hold">
                                          <p:stCondLst>
                                            <p:cond delay="1200"/>
                                          </p:stCondLst>
                                        </p:cTn>
                                        <p:tgtEl>
                                          <p:spTgt spid="30732"/>
                                        </p:tgtEl>
                                        <p:attrNameLst>
                                          <p:attrName>xshear</p:attrName>
                                        </p:attrNameLst>
                                      </p:cBhvr>
                                    </p:anim>
                                    <p:animScale>
                                      <p:cBhvr>
                                        <p:cTn id="9" dur="400" decel="100000" autoRev="1" fill="hold">
                                          <p:stCondLst>
                                            <p:cond delay="1200"/>
                                          </p:stCondLst>
                                        </p:cTn>
                                        <p:tgtEl>
                                          <p:spTgt spid="30732"/>
                                        </p:tgtEl>
                                      </p:cBhvr>
                                      <p:from x="100000" y="100000"/>
                                      <p:to x="80000" y="100000"/>
                                    </p:animScale>
                                    <p:anim by="(#ppt_h/3+#ppt_w*0.1)" calcmode="lin" valueType="num">
                                      <p:cBhvr additive="sum">
                                        <p:cTn id="10" dur="400" decel="100000" autoRev="1" fill="hold">
                                          <p:stCondLst>
                                            <p:cond delay="1200"/>
                                          </p:stCondLst>
                                        </p:cTn>
                                        <p:tgtEl>
                                          <p:spTgt spid="30732"/>
                                        </p:tgtEl>
                                        <p:attrNameLst>
                                          <p:attrName>ppt_x</p:attrName>
                                        </p:attrNameLst>
                                      </p:cBhvr>
                                    </p:anim>
                                  </p:childTnLst>
                                </p:cTn>
                              </p:par>
                            </p:childTnLst>
                          </p:cTn>
                        </p:par>
                        <p:par>
                          <p:cTn id="11" fill="hold" nodeType="afterGroup">
                            <p:stCondLst>
                              <p:cond delay="2000"/>
                            </p:stCondLst>
                            <p:childTnLst>
                              <p:par>
                                <p:cTn id="12" presetID="2" presetClass="entr" presetSubtype="8" fill="hold" grpId="0" nodeType="afterEffect">
                                  <p:stCondLst>
                                    <p:cond delay="0"/>
                                  </p:stCondLst>
                                  <p:childTnLst>
                                    <p:set>
                                      <p:cBhvr>
                                        <p:cTn id="13" dur="1" fill="hold">
                                          <p:stCondLst>
                                            <p:cond delay="0"/>
                                          </p:stCondLst>
                                        </p:cTn>
                                        <p:tgtEl>
                                          <p:spTgt spid="30733"/>
                                        </p:tgtEl>
                                        <p:attrNameLst>
                                          <p:attrName>style.visibility</p:attrName>
                                        </p:attrNameLst>
                                      </p:cBhvr>
                                      <p:to>
                                        <p:strVal val="visible"/>
                                      </p:to>
                                    </p:set>
                                    <p:anim calcmode="lin" valueType="num">
                                      <p:cBhvr additive="base">
                                        <p:cTn id="14" dur="2000" fill="hold"/>
                                        <p:tgtEl>
                                          <p:spTgt spid="30733"/>
                                        </p:tgtEl>
                                        <p:attrNameLst>
                                          <p:attrName>ppt_x</p:attrName>
                                        </p:attrNameLst>
                                      </p:cBhvr>
                                      <p:tavLst>
                                        <p:tav tm="0">
                                          <p:val>
                                            <p:strVal val="0-#ppt_w/2"/>
                                          </p:val>
                                        </p:tav>
                                        <p:tav tm="100000">
                                          <p:val>
                                            <p:strVal val="#ppt_x"/>
                                          </p:val>
                                        </p:tav>
                                      </p:tavLst>
                                    </p:anim>
                                    <p:anim calcmode="lin" valueType="num">
                                      <p:cBhvr additive="base">
                                        <p:cTn id="15" dur="2000" fill="hold"/>
                                        <p:tgtEl>
                                          <p:spTgt spid="30733"/>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0731"/>
                                        </p:tgtEl>
                                        <p:attrNameLst>
                                          <p:attrName>style.visibility</p:attrName>
                                        </p:attrNameLst>
                                      </p:cBhvr>
                                      <p:to>
                                        <p:strVal val="visible"/>
                                      </p:to>
                                    </p:set>
                                    <p:anim calcmode="lin" valueType="num">
                                      <p:cBhvr additive="base">
                                        <p:cTn id="18" dur="2000" fill="hold"/>
                                        <p:tgtEl>
                                          <p:spTgt spid="30731"/>
                                        </p:tgtEl>
                                        <p:attrNameLst>
                                          <p:attrName>ppt_x</p:attrName>
                                        </p:attrNameLst>
                                      </p:cBhvr>
                                      <p:tavLst>
                                        <p:tav tm="0">
                                          <p:val>
                                            <p:strVal val="1+#ppt_w/2"/>
                                          </p:val>
                                        </p:tav>
                                        <p:tav tm="100000">
                                          <p:val>
                                            <p:strVal val="#ppt_x"/>
                                          </p:val>
                                        </p:tav>
                                      </p:tavLst>
                                    </p:anim>
                                    <p:anim calcmode="lin" valueType="num">
                                      <p:cBhvr additive="base">
                                        <p:cTn id="19" dur="2000" fill="hold"/>
                                        <p:tgtEl>
                                          <p:spTgt spid="307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457201" y="1472595"/>
            <a:ext cx="106592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tr-TR" altLang="tr-TR" sz="2400" b="1" dirty="0">
                <a:solidFill>
                  <a:schemeClr val="bg1"/>
                </a:solidFill>
                <a:latin typeface="Comic Sans MS" panose="030F0702030302020204" pitchFamily="66" charset="0"/>
              </a:rPr>
              <a:t>Yeryüzünü çevreleyen ve her biri farklı görevler üstlenen gaz </a:t>
            </a:r>
            <a:r>
              <a:rPr lang="tr-TR" altLang="tr-TR" sz="2400" b="1" dirty="0" smtClean="0">
                <a:solidFill>
                  <a:schemeClr val="bg1"/>
                </a:solidFill>
                <a:latin typeface="Comic Sans MS" panose="030F0702030302020204" pitchFamily="66" charset="0"/>
              </a:rPr>
              <a:t>katmanlarıdır. </a:t>
            </a:r>
            <a:r>
              <a:rPr lang="tr-TR" altLang="tr-TR" sz="2400" b="1" dirty="0">
                <a:solidFill>
                  <a:schemeClr val="bg1"/>
                </a:solidFill>
                <a:latin typeface="Comic Sans MS" panose="030F0702030302020204" pitchFamily="66" charset="0"/>
              </a:rPr>
              <a:t>Toplamda 5 ana katmandan </a:t>
            </a:r>
            <a:r>
              <a:rPr lang="tr-TR" altLang="tr-TR" sz="2400" b="1" dirty="0" smtClean="0">
                <a:solidFill>
                  <a:schemeClr val="bg1"/>
                </a:solidFill>
                <a:latin typeface="Comic Sans MS" panose="030F0702030302020204" pitchFamily="66" charset="0"/>
              </a:rPr>
              <a:t>oluşur. </a:t>
            </a:r>
            <a:r>
              <a:rPr lang="tr-TR" altLang="tr-TR" sz="2400" b="1" dirty="0">
                <a:solidFill>
                  <a:schemeClr val="bg1"/>
                </a:solidFill>
                <a:latin typeface="Comic Sans MS" panose="030F0702030302020204" pitchFamily="66" charset="0"/>
              </a:rPr>
              <a:t>Ozonosfer ve </a:t>
            </a:r>
            <a:r>
              <a:rPr lang="tr-TR" altLang="tr-TR" sz="2400" b="1" dirty="0" err="1">
                <a:solidFill>
                  <a:schemeClr val="bg1"/>
                </a:solidFill>
                <a:latin typeface="Comic Sans MS" panose="030F0702030302020204" pitchFamily="66" charset="0"/>
              </a:rPr>
              <a:t>İyonosfer</a:t>
            </a:r>
            <a:r>
              <a:rPr lang="tr-TR" altLang="tr-TR" sz="2400" b="1" dirty="0">
                <a:solidFill>
                  <a:schemeClr val="bg1"/>
                </a:solidFill>
                <a:latin typeface="Comic Sans MS" panose="030F0702030302020204" pitchFamily="66" charset="0"/>
              </a:rPr>
              <a:t> ara </a:t>
            </a:r>
            <a:r>
              <a:rPr lang="tr-TR" altLang="tr-TR" sz="2400" b="1" dirty="0" smtClean="0">
                <a:solidFill>
                  <a:schemeClr val="bg1"/>
                </a:solidFill>
                <a:latin typeface="Comic Sans MS" panose="030F0702030302020204" pitchFamily="66" charset="0"/>
              </a:rPr>
              <a:t>katmanlardır. </a:t>
            </a:r>
            <a:r>
              <a:rPr lang="tr-TR" altLang="tr-TR" sz="2400" b="1" dirty="0">
                <a:solidFill>
                  <a:schemeClr val="bg1"/>
                </a:solidFill>
                <a:latin typeface="Comic Sans MS" panose="030F0702030302020204" pitchFamily="66" charset="0"/>
              </a:rPr>
              <a:t>Temel katmanlar aşağıdaki gibi </a:t>
            </a:r>
            <a:r>
              <a:rPr lang="tr-TR" altLang="tr-TR" sz="2400" b="1" dirty="0" smtClean="0">
                <a:solidFill>
                  <a:schemeClr val="bg1"/>
                </a:solidFill>
                <a:latin typeface="Comic Sans MS" panose="030F0702030302020204" pitchFamily="66" charset="0"/>
              </a:rPr>
              <a:t>sıralanabilir:</a:t>
            </a:r>
            <a:endParaRPr lang="tr-TR" altLang="tr-TR" sz="2400" b="1" dirty="0">
              <a:solidFill>
                <a:schemeClr val="bg1"/>
              </a:solidFill>
              <a:latin typeface="Comic Sans MS" panose="030F0702030302020204" pitchFamily="66" charset="0"/>
            </a:endParaRPr>
          </a:p>
        </p:txBody>
      </p:sp>
      <p:sp>
        <p:nvSpPr>
          <p:cNvPr id="33798" name="WordArt 6"/>
          <p:cNvSpPr>
            <a:spLocks noChangeArrowheads="1" noChangeShapeType="1" noTextEdit="1"/>
          </p:cNvSpPr>
          <p:nvPr/>
        </p:nvSpPr>
        <p:spPr bwMode="auto">
          <a:xfrm>
            <a:off x="3287714" y="476250"/>
            <a:ext cx="5648325" cy="647700"/>
          </a:xfrm>
          <a:prstGeom prst="rect">
            <a:avLst/>
          </a:prstGeom>
        </p:spPr>
        <p:txBody>
          <a:bodyPr wrap="none" fromWordArt="1">
            <a:prstTxWarp prst="textPlain">
              <a:avLst>
                <a:gd name="adj" fmla="val 50000"/>
              </a:avLst>
            </a:prstTxWarp>
          </a:bodyPr>
          <a:lstStyle/>
          <a:p>
            <a:pPr algn="ctr"/>
            <a:r>
              <a:rPr lang="tr-TR" sz="3600" b="1" i="1" kern="10" dirty="0">
                <a:ln w="9525">
                  <a:solidFill>
                    <a:schemeClr val="tx1"/>
                  </a:solidFill>
                  <a:round/>
                  <a:headEnd/>
                  <a:tailEnd/>
                </a:ln>
                <a:gradFill rotWithShape="1">
                  <a:gsLst>
                    <a:gs pos="0">
                      <a:srgbClr val="FF0000"/>
                    </a:gs>
                    <a:gs pos="100000">
                      <a:srgbClr val="000000"/>
                    </a:gs>
                  </a:gsLst>
                  <a:lin ang="5400000" scaled="1"/>
                </a:gradFill>
                <a:effectLst>
                  <a:outerShdw dist="35921" dir="2700000" algn="ctr" rotWithShape="0">
                    <a:srgbClr val="808080">
                      <a:alpha val="79999"/>
                    </a:srgbClr>
                  </a:outerShdw>
                </a:effectLst>
                <a:latin typeface="Comic Sans MS" panose="030F0702030302020204" pitchFamily="66" charset="0"/>
              </a:rPr>
              <a:t>Atmosferin Katmanları</a:t>
            </a:r>
          </a:p>
        </p:txBody>
      </p:sp>
      <p:sp>
        <p:nvSpPr>
          <p:cNvPr id="33800" name="Text Box 8"/>
          <p:cNvSpPr txBox="1">
            <a:spLocks noChangeArrowheads="1"/>
          </p:cNvSpPr>
          <p:nvPr/>
        </p:nvSpPr>
        <p:spPr bwMode="auto">
          <a:xfrm>
            <a:off x="581479" y="3390900"/>
            <a:ext cx="23764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2400" b="1" dirty="0">
                <a:solidFill>
                  <a:schemeClr val="bg1"/>
                </a:solidFill>
                <a:latin typeface="Comic Sans MS" panose="030F0702030302020204" pitchFamily="66" charset="0"/>
              </a:rPr>
              <a:t>1 : Troposfer</a:t>
            </a:r>
          </a:p>
          <a:p>
            <a:pPr eaLnBrk="1" hangingPunct="1">
              <a:spcBef>
                <a:spcPct val="50000"/>
              </a:spcBef>
            </a:pPr>
            <a:r>
              <a:rPr lang="tr-TR" altLang="tr-TR" sz="2400" b="1" dirty="0">
                <a:solidFill>
                  <a:schemeClr val="bg1"/>
                </a:solidFill>
                <a:latin typeface="Comic Sans MS" panose="030F0702030302020204" pitchFamily="66" charset="0"/>
              </a:rPr>
              <a:t>2 : Stratosfer</a:t>
            </a:r>
          </a:p>
          <a:p>
            <a:pPr eaLnBrk="1" hangingPunct="1">
              <a:spcBef>
                <a:spcPct val="50000"/>
              </a:spcBef>
            </a:pPr>
            <a:r>
              <a:rPr lang="tr-TR" altLang="tr-TR" sz="2400" b="1" dirty="0">
                <a:solidFill>
                  <a:schemeClr val="bg1"/>
                </a:solidFill>
                <a:latin typeface="Comic Sans MS" panose="030F0702030302020204" pitchFamily="66" charset="0"/>
              </a:rPr>
              <a:t>3 : </a:t>
            </a:r>
            <a:r>
              <a:rPr lang="tr-TR" altLang="tr-TR" sz="2400" b="1" dirty="0" smtClean="0">
                <a:solidFill>
                  <a:schemeClr val="bg1"/>
                </a:solidFill>
                <a:latin typeface="Comic Sans MS" panose="030F0702030302020204" pitchFamily="66" charset="0"/>
              </a:rPr>
              <a:t>Mezosfer</a:t>
            </a:r>
            <a:endParaRPr lang="tr-TR" altLang="tr-TR" sz="2400" b="1" dirty="0">
              <a:solidFill>
                <a:schemeClr val="bg1"/>
              </a:solidFill>
              <a:latin typeface="Comic Sans MS" panose="030F0702030302020204" pitchFamily="66" charset="0"/>
            </a:endParaRPr>
          </a:p>
          <a:p>
            <a:pPr eaLnBrk="1" hangingPunct="1">
              <a:spcBef>
                <a:spcPct val="50000"/>
              </a:spcBef>
            </a:pPr>
            <a:r>
              <a:rPr lang="tr-TR" altLang="tr-TR" sz="2400" b="1" dirty="0">
                <a:solidFill>
                  <a:schemeClr val="bg1"/>
                </a:solidFill>
                <a:latin typeface="Comic Sans MS" panose="030F0702030302020204" pitchFamily="66" charset="0"/>
              </a:rPr>
              <a:t>4 : Termosfer</a:t>
            </a:r>
          </a:p>
          <a:p>
            <a:pPr eaLnBrk="1" hangingPunct="1">
              <a:spcBef>
                <a:spcPct val="50000"/>
              </a:spcBef>
            </a:pPr>
            <a:r>
              <a:rPr lang="tr-TR" altLang="tr-TR" sz="2400" b="1" dirty="0">
                <a:solidFill>
                  <a:schemeClr val="bg1"/>
                </a:solidFill>
                <a:latin typeface="Comic Sans MS" panose="030F0702030302020204" pitchFamily="66" charset="0"/>
              </a:rPr>
              <a:t>5 : </a:t>
            </a:r>
            <a:r>
              <a:rPr lang="tr-TR" altLang="tr-TR" sz="2400" b="1" dirty="0" err="1">
                <a:solidFill>
                  <a:schemeClr val="bg1"/>
                </a:solidFill>
                <a:latin typeface="Comic Sans MS" panose="030F0702030302020204" pitchFamily="66" charset="0"/>
              </a:rPr>
              <a:t>Ekzosfer</a:t>
            </a:r>
            <a:endParaRPr lang="tr-TR" altLang="tr-TR" sz="2400" b="1" dirty="0">
              <a:solidFill>
                <a:schemeClr val="bg1"/>
              </a:solidFill>
              <a:latin typeface="Comic Sans MS" panose="030F0702030302020204" pitchFamily="66" charset="0"/>
            </a:endParaRPr>
          </a:p>
        </p:txBody>
      </p:sp>
      <p:pic>
        <p:nvPicPr>
          <p:cNvPr id="33802" name="Picture 10" descr="atmos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3390900"/>
            <a:ext cx="5334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036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33798"/>
                                        </p:tgtEl>
                                        <p:attrNameLst>
                                          <p:attrName>style.visibility</p:attrName>
                                        </p:attrNameLst>
                                      </p:cBhvr>
                                      <p:to>
                                        <p:strVal val="visible"/>
                                      </p:to>
                                    </p:set>
                                    <p:anim from="(-#ppt_w/2)" to="(#ppt_x)" calcmode="lin" valueType="num">
                                      <p:cBhvr>
                                        <p:cTn id="7" dur="1200" fill="hold">
                                          <p:stCondLst>
                                            <p:cond delay="0"/>
                                          </p:stCondLst>
                                        </p:cTn>
                                        <p:tgtEl>
                                          <p:spTgt spid="33798"/>
                                        </p:tgtEl>
                                        <p:attrNameLst>
                                          <p:attrName>ppt_x</p:attrName>
                                        </p:attrNameLst>
                                      </p:cBhvr>
                                    </p:anim>
                                    <p:anim from="0" to="-1.0" calcmode="lin" valueType="num">
                                      <p:cBhvr>
                                        <p:cTn id="8" dur="400" decel="50000" autoRev="1" fill="hold">
                                          <p:stCondLst>
                                            <p:cond delay="1200"/>
                                          </p:stCondLst>
                                        </p:cTn>
                                        <p:tgtEl>
                                          <p:spTgt spid="33798"/>
                                        </p:tgtEl>
                                        <p:attrNameLst>
                                          <p:attrName>xshear</p:attrName>
                                        </p:attrNameLst>
                                      </p:cBhvr>
                                    </p:anim>
                                    <p:animScale>
                                      <p:cBhvr>
                                        <p:cTn id="9" dur="400" decel="100000" autoRev="1" fill="hold">
                                          <p:stCondLst>
                                            <p:cond delay="1200"/>
                                          </p:stCondLst>
                                        </p:cTn>
                                        <p:tgtEl>
                                          <p:spTgt spid="33798"/>
                                        </p:tgtEl>
                                      </p:cBhvr>
                                      <p:from x="100000" y="100000"/>
                                      <p:to x="80000" y="100000"/>
                                    </p:animScale>
                                    <p:anim by="(#ppt_h/3+#ppt_w*0.1)" calcmode="lin" valueType="num">
                                      <p:cBhvr additive="sum">
                                        <p:cTn id="10" dur="400" decel="100000" autoRev="1" fill="hold">
                                          <p:stCondLst>
                                            <p:cond delay="1200"/>
                                          </p:stCondLst>
                                        </p:cTn>
                                        <p:tgtEl>
                                          <p:spTgt spid="33798"/>
                                        </p:tgtEl>
                                        <p:attrNameLst>
                                          <p:attrName>ppt_x</p:attrName>
                                        </p:attrNameLst>
                                      </p:cBhvr>
                                    </p:anim>
                                  </p:childTnLst>
                                </p:cTn>
                              </p:par>
                            </p:childTnLst>
                          </p:cTn>
                        </p:par>
                        <p:par>
                          <p:cTn id="11" fill="hold" nodeType="afterGroup">
                            <p:stCondLst>
                              <p:cond delay="2000"/>
                            </p:stCondLst>
                            <p:childTnLst>
                              <p:par>
                                <p:cTn id="12" presetID="2" presetClass="entr" presetSubtype="8" fill="hold" grpId="0" nodeType="afterEffect">
                                  <p:stCondLst>
                                    <p:cond delay="0"/>
                                  </p:stCondLst>
                                  <p:childTnLst>
                                    <p:set>
                                      <p:cBhvr>
                                        <p:cTn id="13" dur="1" fill="hold">
                                          <p:stCondLst>
                                            <p:cond delay="0"/>
                                          </p:stCondLst>
                                        </p:cTn>
                                        <p:tgtEl>
                                          <p:spTgt spid="33797"/>
                                        </p:tgtEl>
                                        <p:attrNameLst>
                                          <p:attrName>style.visibility</p:attrName>
                                        </p:attrNameLst>
                                      </p:cBhvr>
                                      <p:to>
                                        <p:strVal val="visible"/>
                                      </p:to>
                                    </p:set>
                                    <p:anim calcmode="lin" valueType="num">
                                      <p:cBhvr additive="base">
                                        <p:cTn id="14" dur="2000" fill="hold"/>
                                        <p:tgtEl>
                                          <p:spTgt spid="33797"/>
                                        </p:tgtEl>
                                        <p:attrNameLst>
                                          <p:attrName>ppt_x</p:attrName>
                                        </p:attrNameLst>
                                      </p:cBhvr>
                                      <p:tavLst>
                                        <p:tav tm="0">
                                          <p:val>
                                            <p:strVal val="0-#ppt_w/2"/>
                                          </p:val>
                                        </p:tav>
                                        <p:tav tm="100000">
                                          <p:val>
                                            <p:strVal val="#ppt_x"/>
                                          </p:val>
                                        </p:tav>
                                      </p:tavLst>
                                    </p:anim>
                                    <p:anim calcmode="lin" valueType="num">
                                      <p:cBhvr additive="base">
                                        <p:cTn id="15" dur="2000" fill="hold"/>
                                        <p:tgtEl>
                                          <p:spTgt spid="3379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4000"/>
                            </p:stCondLst>
                            <p:childTnLst>
                              <p:par>
                                <p:cTn id="17" presetID="2" presetClass="entr" presetSubtype="8" fill="hold" grpId="0" nodeType="afterEffect">
                                  <p:stCondLst>
                                    <p:cond delay="0"/>
                                  </p:stCondLst>
                                  <p:childTnLst>
                                    <p:set>
                                      <p:cBhvr>
                                        <p:cTn id="18" dur="1" fill="hold">
                                          <p:stCondLst>
                                            <p:cond delay="0"/>
                                          </p:stCondLst>
                                        </p:cTn>
                                        <p:tgtEl>
                                          <p:spTgt spid="33800"/>
                                        </p:tgtEl>
                                        <p:attrNameLst>
                                          <p:attrName>style.visibility</p:attrName>
                                        </p:attrNameLst>
                                      </p:cBhvr>
                                      <p:to>
                                        <p:strVal val="visible"/>
                                      </p:to>
                                    </p:set>
                                    <p:anim calcmode="lin" valueType="num">
                                      <p:cBhvr additive="base">
                                        <p:cTn id="19" dur="1000" fill="hold"/>
                                        <p:tgtEl>
                                          <p:spTgt spid="33800"/>
                                        </p:tgtEl>
                                        <p:attrNameLst>
                                          <p:attrName>ppt_x</p:attrName>
                                        </p:attrNameLst>
                                      </p:cBhvr>
                                      <p:tavLst>
                                        <p:tav tm="0">
                                          <p:val>
                                            <p:strVal val="0-#ppt_w/2"/>
                                          </p:val>
                                        </p:tav>
                                        <p:tav tm="100000">
                                          <p:val>
                                            <p:strVal val="#ppt_x"/>
                                          </p:val>
                                        </p:tav>
                                      </p:tavLst>
                                    </p:anim>
                                    <p:anim calcmode="lin" valueType="num">
                                      <p:cBhvr additive="base">
                                        <p:cTn id="20" dur="1000" fill="hold"/>
                                        <p:tgtEl>
                                          <p:spTgt spid="3380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3802"/>
                                        </p:tgtEl>
                                        <p:attrNameLst>
                                          <p:attrName>style.visibility</p:attrName>
                                        </p:attrNameLst>
                                      </p:cBhvr>
                                      <p:to>
                                        <p:strVal val="visible"/>
                                      </p:to>
                                    </p:set>
                                    <p:anim calcmode="lin" valueType="num">
                                      <p:cBhvr additive="base">
                                        <p:cTn id="23" dur="2000" fill="hold"/>
                                        <p:tgtEl>
                                          <p:spTgt spid="33802"/>
                                        </p:tgtEl>
                                        <p:attrNameLst>
                                          <p:attrName>ppt_x</p:attrName>
                                        </p:attrNameLst>
                                      </p:cBhvr>
                                      <p:tavLst>
                                        <p:tav tm="0">
                                          <p:val>
                                            <p:strVal val="1+#ppt_w/2"/>
                                          </p:val>
                                        </p:tav>
                                        <p:tav tm="100000">
                                          <p:val>
                                            <p:strVal val="#ppt_x"/>
                                          </p:val>
                                        </p:tav>
                                      </p:tavLst>
                                    </p:anim>
                                    <p:anim calcmode="lin" valueType="num">
                                      <p:cBhvr additive="base">
                                        <p:cTn id="24" dur="2000" fill="hold"/>
                                        <p:tgtEl>
                                          <p:spTgt spid="338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8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81462" y="519112"/>
            <a:ext cx="4029075" cy="5819775"/>
          </a:xfrm>
          <a:prstGeom prst="rect">
            <a:avLst/>
          </a:prstGeom>
        </p:spPr>
      </p:pic>
    </p:spTree>
    <p:extLst>
      <p:ext uri="{BB962C8B-B14F-4D97-AF65-F5344CB8AC3E}">
        <p14:creationId xmlns:p14="http://schemas.microsoft.com/office/powerpoint/2010/main" val="397019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WordArt 5"/>
          <p:cNvSpPr>
            <a:spLocks noChangeArrowheads="1" noChangeShapeType="1" noTextEdit="1"/>
          </p:cNvSpPr>
          <p:nvPr/>
        </p:nvSpPr>
        <p:spPr bwMode="auto">
          <a:xfrm>
            <a:off x="3863975" y="333375"/>
            <a:ext cx="4743450" cy="647700"/>
          </a:xfrm>
          <a:prstGeom prst="rect">
            <a:avLst/>
          </a:prstGeom>
        </p:spPr>
        <p:txBody>
          <a:bodyPr wrap="none" fromWordArt="1">
            <a:prstTxWarp prst="textPlain">
              <a:avLst>
                <a:gd name="adj" fmla="val 50000"/>
              </a:avLst>
            </a:prstTxWarp>
          </a:bodyPr>
          <a:lstStyle/>
          <a:p>
            <a:pPr algn="ctr"/>
            <a:r>
              <a:rPr lang="tr-TR" sz="3600" b="1" i="1" kern="10" dirty="0">
                <a:ln w="9525">
                  <a:solidFill>
                    <a:srgbClr val="000000"/>
                  </a:solidFill>
                  <a:round/>
                  <a:headEnd/>
                  <a:tailEnd/>
                </a:ln>
                <a:solidFill>
                  <a:srgbClr val="FF0000"/>
                </a:solidFill>
                <a:latin typeface="Comic Sans MS" panose="030F0702030302020204" pitchFamily="66" charset="0"/>
              </a:rPr>
              <a:t>Su Küre - Hidrosfer</a:t>
            </a:r>
          </a:p>
        </p:txBody>
      </p:sp>
      <p:pic>
        <p:nvPicPr>
          <p:cNvPr id="61447" name="Picture 7" descr="ANd9GcR8-S7GQd6gXal0pu15-pbb1Nt4QBd5lUfQT_x4PjjWXBanZ0n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538" y="4030533"/>
            <a:ext cx="2323908" cy="261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360363" y="1527576"/>
            <a:ext cx="10965134" cy="3139321"/>
          </a:xfrm>
          <a:prstGeom prst="rect">
            <a:avLst/>
          </a:prstGeom>
        </p:spPr>
        <p:txBody>
          <a:bodyPr wrap="square">
            <a:spAutoFit/>
          </a:bodyPr>
          <a:lstStyle/>
          <a:p>
            <a:r>
              <a:rPr lang="tr-TR" dirty="0">
                <a:solidFill>
                  <a:srgbClr val="333333"/>
                </a:solidFill>
                <a:latin typeface="Helvetica" panose="020B0604020202020204" pitchFamily="34" charset="0"/>
              </a:rPr>
              <a:t>Dünya’nın yapısını oluşturan parçalardan biri su küre dediğimiz hidrosfer tabakasıdır. Hidrosfer, Dünya yüzeyinde veya yakınında bulunan kesikli su tabakasıdır. </a:t>
            </a:r>
            <a:r>
              <a:rPr lang="tr-TR" dirty="0" smtClean="0">
                <a:solidFill>
                  <a:srgbClr val="333333"/>
                </a:solidFill>
                <a:latin typeface="Helvetica" panose="020B0604020202020204" pitchFamily="34" charset="0"/>
              </a:rPr>
              <a:t>Su</a:t>
            </a:r>
            <a:r>
              <a:rPr lang="tr-TR" dirty="0">
                <a:solidFill>
                  <a:srgbClr val="333333"/>
                </a:solidFill>
                <a:latin typeface="Helvetica" panose="020B0604020202020204" pitchFamily="34" charset="0"/>
              </a:rPr>
              <a:t>, Dünya'nın yüzeyinde en bol bulunan </a:t>
            </a:r>
            <a:r>
              <a:rPr lang="tr-TR" dirty="0" smtClean="0">
                <a:solidFill>
                  <a:srgbClr val="333333"/>
                </a:solidFill>
                <a:latin typeface="Helvetica" panose="020B0604020202020204" pitchFamily="34" charset="0"/>
              </a:rPr>
              <a:t>maddedir ve </a:t>
            </a:r>
            <a:r>
              <a:rPr lang="tr-TR" dirty="0">
                <a:solidFill>
                  <a:srgbClr val="333333"/>
                </a:solidFill>
                <a:latin typeface="Helvetica" panose="020B0604020202020204" pitchFamily="34" charset="0"/>
              </a:rPr>
              <a:t>s</a:t>
            </a:r>
            <a:r>
              <a:rPr lang="tr-TR" dirty="0" smtClean="0">
                <a:solidFill>
                  <a:srgbClr val="333333"/>
                </a:solidFill>
                <a:latin typeface="Helvetica" panose="020B0604020202020204" pitchFamily="34" charset="0"/>
              </a:rPr>
              <a:t>ıvı ya da </a:t>
            </a:r>
            <a:r>
              <a:rPr lang="tr-TR" dirty="0">
                <a:solidFill>
                  <a:srgbClr val="333333"/>
                </a:solidFill>
                <a:latin typeface="Helvetica" panose="020B0604020202020204" pitchFamily="34" charset="0"/>
              </a:rPr>
              <a:t>katı (buz) olarak yaklaşık 1,4 milyar kilometre küp </a:t>
            </a:r>
            <a:r>
              <a:rPr lang="tr-TR" dirty="0" smtClean="0">
                <a:solidFill>
                  <a:srgbClr val="333333"/>
                </a:solidFill>
                <a:latin typeface="Helvetica" panose="020B0604020202020204" pitchFamily="34" charset="0"/>
              </a:rPr>
              <a:t>hacim kaplar. </a:t>
            </a:r>
            <a:r>
              <a:rPr lang="tr-TR" dirty="0">
                <a:solidFill>
                  <a:srgbClr val="333333"/>
                </a:solidFill>
                <a:latin typeface="Helvetica" panose="020B0604020202020204" pitchFamily="34" charset="0"/>
              </a:rPr>
              <a:t>Bu su okyanusları, gölleri, akarsuları, buzulları ve yeraltı sularını </a:t>
            </a:r>
            <a:r>
              <a:rPr lang="tr-TR" dirty="0" smtClean="0">
                <a:solidFill>
                  <a:srgbClr val="333333"/>
                </a:solidFill>
                <a:latin typeface="Helvetica" panose="020B0604020202020204" pitchFamily="34" charset="0"/>
              </a:rPr>
              <a:t>kapsar. Dünya </a:t>
            </a:r>
            <a:r>
              <a:rPr lang="tr-TR" dirty="0">
                <a:solidFill>
                  <a:srgbClr val="333333"/>
                </a:solidFill>
                <a:latin typeface="Helvetica" panose="020B0604020202020204" pitchFamily="34" charset="0"/>
              </a:rPr>
              <a:t>yüzeyinin yaklaşık olarak %71’i suyla kaplıdır</a:t>
            </a:r>
            <a:r>
              <a:rPr lang="tr-TR" dirty="0" smtClean="0">
                <a:solidFill>
                  <a:srgbClr val="333333"/>
                </a:solidFill>
                <a:latin typeface="Helvetica" panose="020B0604020202020204" pitchFamily="34" charset="0"/>
              </a:rPr>
              <a:t>.</a:t>
            </a:r>
          </a:p>
          <a:p>
            <a:r>
              <a:rPr lang="tr-TR" dirty="0" smtClean="0">
                <a:solidFill>
                  <a:srgbClr val="333333"/>
                </a:solidFill>
                <a:latin typeface="Helvetica" panose="020B0604020202020204" pitchFamily="34" charset="0"/>
              </a:rPr>
              <a:t> </a:t>
            </a:r>
            <a:endParaRPr lang="tr-TR" dirty="0">
              <a:solidFill>
                <a:srgbClr val="333333"/>
              </a:solidFill>
              <a:latin typeface="Helvetica" panose="020B0604020202020204" pitchFamily="34" charset="0"/>
            </a:endParaRPr>
          </a:p>
          <a:p>
            <a:r>
              <a:rPr lang="tr-TR" dirty="0" smtClean="0">
                <a:solidFill>
                  <a:srgbClr val="333333"/>
                </a:solidFill>
                <a:latin typeface="Helvetica" panose="020B0604020202020204" pitchFamily="34" charset="0"/>
              </a:rPr>
              <a:t>Kuzey </a:t>
            </a:r>
            <a:r>
              <a:rPr lang="tr-TR" dirty="0">
                <a:solidFill>
                  <a:srgbClr val="333333"/>
                </a:solidFill>
                <a:latin typeface="Helvetica" panose="020B0604020202020204" pitchFamily="34" charset="0"/>
              </a:rPr>
              <a:t>Yarım Kürede su yüzeyin %61’ini oluştururken Güney Yarım Kürede bu oran %81 olmaktadır.</a:t>
            </a:r>
          </a:p>
          <a:p>
            <a:r>
              <a:rPr lang="tr-TR" dirty="0" smtClean="0">
                <a:solidFill>
                  <a:srgbClr val="333333"/>
                </a:solidFill>
                <a:latin typeface="Helvetica" panose="020B0604020202020204" pitchFamily="34" charset="0"/>
              </a:rPr>
              <a:t>Dünya’da </a:t>
            </a:r>
            <a:r>
              <a:rPr lang="tr-TR" dirty="0">
                <a:solidFill>
                  <a:srgbClr val="333333"/>
                </a:solidFill>
                <a:latin typeface="Helvetica" panose="020B0604020202020204" pitchFamily="34" charset="0"/>
              </a:rPr>
              <a:t>bulunan her su molekülü aynı zamanda su kürenin bir parçasıdır. Dünyadaki suyun %97’sini okyanus ve denizler, %2’sini buzullar geri kalan %1’ini de bütün yeraltı ve yerüstü tatlı sular oluşturmaktadır. Dünya’da su yüzeyleri yaklaşık 360 milyon km</a:t>
            </a:r>
            <a:r>
              <a:rPr lang="tr-TR" baseline="30000" dirty="0">
                <a:solidFill>
                  <a:srgbClr val="333333"/>
                </a:solidFill>
                <a:latin typeface="Helvetica" panose="020B0604020202020204" pitchFamily="34" charset="0"/>
              </a:rPr>
              <a:t>2</a:t>
            </a:r>
            <a:r>
              <a:rPr lang="tr-TR" dirty="0">
                <a:solidFill>
                  <a:srgbClr val="333333"/>
                </a:solidFill>
                <a:latin typeface="Helvetica" panose="020B0604020202020204" pitchFamily="34" charset="0"/>
              </a:rPr>
              <a:t>’dir. Bunun da yaklaşık 350 milyon km</a:t>
            </a:r>
            <a:r>
              <a:rPr lang="tr-TR" baseline="30000" dirty="0">
                <a:solidFill>
                  <a:srgbClr val="333333"/>
                </a:solidFill>
                <a:latin typeface="Helvetica" panose="020B0604020202020204" pitchFamily="34" charset="0"/>
              </a:rPr>
              <a:t>2</a:t>
            </a:r>
            <a:r>
              <a:rPr lang="tr-TR" dirty="0">
                <a:solidFill>
                  <a:srgbClr val="333333"/>
                </a:solidFill>
                <a:latin typeface="Helvetica" panose="020B0604020202020204" pitchFamily="34" charset="0"/>
              </a:rPr>
              <a:t>’sini tuzlu sular oluşturur. Geri kalanını ise tatlı su yüzeyleri oluşturmaktadır.</a:t>
            </a:r>
          </a:p>
          <a:p>
            <a:endParaRPr lang="tr-TR" b="0" i="0" dirty="0">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31288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anim from="(-#ppt_w/2)" to="(#ppt_x)" calcmode="lin" valueType="num">
                                      <p:cBhvr>
                                        <p:cTn id="7" dur="1200" fill="hold">
                                          <p:stCondLst>
                                            <p:cond delay="0"/>
                                          </p:stCondLst>
                                        </p:cTn>
                                        <p:tgtEl>
                                          <p:spTgt spid="61445"/>
                                        </p:tgtEl>
                                        <p:attrNameLst>
                                          <p:attrName>ppt_x</p:attrName>
                                        </p:attrNameLst>
                                      </p:cBhvr>
                                    </p:anim>
                                    <p:anim from="0" to="-1.0" calcmode="lin" valueType="num">
                                      <p:cBhvr>
                                        <p:cTn id="8" dur="400" decel="50000" autoRev="1" fill="hold">
                                          <p:stCondLst>
                                            <p:cond delay="1200"/>
                                          </p:stCondLst>
                                        </p:cTn>
                                        <p:tgtEl>
                                          <p:spTgt spid="61445"/>
                                        </p:tgtEl>
                                        <p:attrNameLst>
                                          <p:attrName>xshear</p:attrName>
                                        </p:attrNameLst>
                                      </p:cBhvr>
                                    </p:anim>
                                    <p:animScale>
                                      <p:cBhvr>
                                        <p:cTn id="9" dur="400" decel="100000" autoRev="1" fill="hold">
                                          <p:stCondLst>
                                            <p:cond delay="1200"/>
                                          </p:stCondLst>
                                        </p:cTn>
                                        <p:tgtEl>
                                          <p:spTgt spid="61445"/>
                                        </p:tgtEl>
                                      </p:cBhvr>
                                      <p:from x="100000" y="100000"/>
                                      <p:to x="80000" y="100000"/>
                                    </p:animScale>
                                    <p:anim by="(#ppt_h/3+#ppt_w*0.1)" calcmode="lin" valueType="num">
                                      <p:cBhvr additive="sum">
                                        <p:cTn id="10" dur="400" decel="100000" autoRev="1" fill="hold">
                                          <p:stCondLst>
                                            <p:cond delay="1200"/>
                                          </p:stCondLst>
                                        </p:cTn>
                                        <p:tgtEl>
                                          <p:spTgt spid="61445"/>
                                        </p:tgtEl>
                                        <p:attrNameLst>
                                          <p:attrName>ppt_x</p:attrName>
                                        </p:attrNameLst>
                                      </p:cBhvr>
                                    </p:anim>
                                  </p:childTnLst>
                                </p:cTn>
                              </p:par>
                            </p:childTnLst>
                          </p:cTn>
                        </p:par>
                        <p:par>
                          <p:cTn id="11" fill="hold" nodeType="afterGroup">
                            <p:stCondLst>
                              <p:cond delay="2000"/>
                            </p:stCondLst>
                            <p:childTnLst>
                              <p:par>
                                <p:cTn id="12" presetID="2" presetClass="entr" presetSubtype="6" fill="hold" nodeType="afterEffect">
                                  <p:stCondLst>
                                    <p:cond delay="0"/>
                                  </p:stCondLst>
                                  <p:childTnLst>
                                    <p:set>
                                      <p:cBhvr>
                                        <p:cTn id="13" dur="1" fill="hold">
                                          <p:stCondLst>
                                            <p:cond delay="0"/>
                                          </p:stCondLst>
                                        </p:cTn>
                                        <p:tgtEl>
                                          <p:spTgt spid="61447"/>
                                        </p:tgtEl>
                                        <p:attrNameLst>
                                          <p:attrName>style.visibility</p:attrName>
                                        </p:attrNameLst>
                                      </p:cBhvr>
                                      <p:to>
                                        <p:strVal val="visible"/>
                                      </p:to>
                                    </p:set>
                                    <p:anim calcmode="lin" valueType="num">
                                      <p:cBhvr additive="base">
                                        <p:cTn id="14" dur="2000" fill="hold"/>
                                        <p:tgtEl>
                                          <p:spTgt spid="61447"/>
                                        </p:tgtEl>
                                        <p:attrNameLst>
                                          <p:attrName>ppt_x</p:attrName>
                                        </p:attrNameLst>
                                      </p:cBhvr>
                                      <p:tavLst>
                                        <p:tav tm="0">
                                          <p:val>
                                            <p:strVal val="1+#ppt_w/2"/>
                                          </p:val>
                                        </p:tav>
                                        <p:tav tm="100000">
                                          <p:val>
                                            <p:strVal val="#ppt_x"/>
                                          </p:val>
                                        </p:tav>
                                      </p:tavLst>
                                    </p:anim>
                                    <p:anim calcmode="lin" valueType="num">
                                      <p:cBhvr additive="base">
                                        <p:cTn id="15" dur="2000" fill="hold"/>
                                        <p:tgtEl>
                                          <p:spTgt spid="61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454</TotalTime>
  <Words>940</Words>
  <Application>Microsoft Office PowerPoint</Application>
  <PresentationFormat>Geniş ekran</PresentationFormat>
  <Paragraphs>79</Paragraphs>
  <Slides>21</Slides>
  <Notes>1</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21</vt:i4>
      </vt:variant>
    </vt:vector>
  </HeadingPairs>
  <TitlesOfParts>
    <vt:vector size="31" baseType="lpstr">
      <vt:lpstr>Arial</vt:lpstr>
      <vt:lpstr>Arial Black</vt:lpstr>
      <vt:lpstr>Calibri</vt:lpstr>
      <vt:lpstr>Century Gothic</vt:lpstr>
      <vt:lpstr>Comic Sans MS</vt:lpstr>
      <vt:lpstr>Helvetica</vt:lpstr>
      <vt:lpstr>Wingdings</vt:lpstr>
      <vt:lpstr>Wingdings 3</vt:lpstr>
      <vt:lpstr>Dilim</vt:lpstr>
      <vt:lpstr>Bit Eşlem Resmi</vt:lpstr>
      <vt:lpstr>DÜNYANIN ŞEKLİ ve HAREKETLERİ  </vt:lpstr>
      <vt:lpstr>PowerPoint Sunusu</vt:lpstr>
      <vt:lpstr>GEOİD DÜNYA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DÜNYA’NIN GÜNLÜK HAREKETİ</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ebfebfebf</dc:creator>
  <cp:lastModifiedBy>NİMET_AKBEN</cp:lastModifiedBy>
  <cp:revision>127</cp:revision>
  <dcterms:created xsi:type="dcterms:W3CDTF">2019-03-04T11:51:29Z</dcterms:created>
  <dcterms:modified xsi:type="dcterms:W3CDTF">2019-11-12T17:41:21Z</dcterms:modified>
</cp:coreProperties>
</file>