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0"/>
  </p:notesMasterIdLst>
  <p:sldIdLst>
    <p:sldId id="604" r:id="rId4"/>
    <p:sldId id="611" r:id="rId5"/>
    <p:sldId id="1085" r:id="rId6"/>
    <p:sldId id="1086" r:id="rId7"/>
    <p:sldId id="1083" r:id="rId8"/>
    <p:sldId id="1084"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074414"/>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2. HAFTA</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Tapu </a:t>
            </a:r>
            <a:r>
              <a:rPr lang="tr-TR" sz="2800" b="1" dirty="0">
                <a:latin typeface="Arial" panose="020B0604020202020204" pitchFamily="34" charset="0"/>
                <a:cs typeface="Arial" panose="020B0604020202020204" pitchFamily="34" charset="0"/>
              </a:rPr>
              <a:t>Siciline Kaydı Gereken Taşınmazlar </a:t>
            </a: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Tapu Siciline Hakim İlkeler</a:t>
            </a:r>
          </a:p>
        </p:txBody>
      </p:sp>
    </p:spTree>
    <p:extLst>
      <p:ext uri="{BB962C8B-B14F-4D97-AF65-F5344CB8AC3E}">
        <p14:creationId xmlns:p14="http://schemas.microsoft.com/office/powerpoint/2010/main" val="470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495961" y="3311706"/>
            <a:ext cx="8517838" cy="1092607"/>
          </a:xfrm>
          <a:prstGeom prst="rect">
            <a:avLst/>
          </a:prstGeom>
        </p:spPr>
        <p:txBody>
          <a:bodyPr wrap="square">
            <a:spAutoFit/>
          </a:bodyPr>
          <a:lstStyle/>
          <a:p>
            <a:pPr algn="just"/>
            <a:r>
              <a:rPr lang="tr-TR" sz="2000" b="1" spc="-50" dirty="0" smtClean="0">
                <a:latin typeface="Arial" panose="020B0604020202020204" pitchFamily="34" charset="0"/>
                <a:ea typeface="Trebuchet MS" panose="020B0603020202020204" pitchFamily="34" charset="0"/>
                <a:cs typeface="Arial" panose="020B0604020202020204" pitchFamily="34" charset="0"/>
              </a:rPr>
              <a:t>1) Arazi, </a:t>
            </a:r>
            <a:r>
              <a:rPr lang="tr-TR" sz="2000" dirty="0">
                <a:latin typeface="Arial" panose="020B0604020202020204" pitchFamily="34" charset="0"/>
                <a:cs typeface="Arial" panose="020B0604020202020204" pitchFamily="34" charset="0"/>
              </a:rPr>
              <a:t>sınırları hukukî ve geometrik yöntemlerle belirlenmiş yeryüzü </a:t>
            </a:r>
            <a:r>
              <a:rPr lang="tr-TR" sz="2000" dirty="0" smtClean="0">
                <a:latin typeface="Arial" panose="020B0604020202020204" pitchFamily="34" charset="0"/>
                <a:cs typeface="Arial" panose="020B0604020202020204" pitchFamily="34" charset="0"/>
              </a:rPr>
              <a:t>parçasıdır.</a:t>
            </a:r>
            <a:endParaRPr lang="tr-TR" sz="2000" b="1"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Siciline Kaydı Gereken Taşınmazlar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2397306"/>
            <a:ext cx="8517838" cy="2246769"/>
          </a:xfrm>
          <a:prstGeom prst="rect">
            <a:avLst/>
          </a:prstGeom>
        </p:spPr>
        <p:txBody>
          <a:bodyPr wrap="square">
            <a:spAutoFit/>
          </a:bodyPr>
          <a:lstStyle/>
          <a:p>
            <a:pPr algn="just"/>
            <a:r>
              <a:rPr lang="tr-TR" sz="2000" b="1" spc="-50" dirty="0" smtClean="0">
                <a:latin typeface="Arial" panose="020B0604020202020204" pitchFamily="34" charset="0"/>
                <a:ea typeface="Trebuchet MS" panose="020B0603020202020204" pitchFamily="34" charset="0"/>
                <a:cs typeface="Arial" panose="020B0604020202020204" pitchFamily="34" charset="0"/>
              </a:rPr>
              <a:t>2</a:t>
            </a:r>
            <a:r>
              <a:rPr lang="tr-TR" sz="2000" b="1" spc="-50" dirty="0" smtClean="0">
                <a:latin typeface="Arial" panose="020B0604020202020204" pitchFamily="34" charset="0"/>
                <a:ea typeface="Trebuchet MS" panose="020B0603020202020204" pitchFamily="34" charset="0"/>
                <a:cs typeface="Arial" panose="020B0604020202020204" pitchFamily="34" charset="0"/>
              </a:rPr>
              <a:t>) </a:t>
            </a:r>
            <a:r>
              <a:rPr lang="tr-TR" sz="2000" b="1" dirty="0">
                <a:latin typeface="Arial" panose="020B0604020202020204" pitchFamily="34" charset="0"/>
                <a:cs typeface="Arial" panose="020B0604020202020204" pitchFamily="34" charset="0"/>
              </a:rPr>
              <a:t>Bağımsız ve sürekli </a:t>
            </a:r>
            <a:r>
              <a:rPr lang="tr-TR" sz="2000" b="1" dirty="0" smtClean="0">
                <a:latin typeface="Arial" panose="020B0604020202020204" pitchFamily="34" charset="0"/>
                <a:cs typeface="Arial" panose="020B0604020202020204" pitchFamily="34" charset="0"/>
              </a:rPr>
              <a:t>haklar, </a:t>
            </a:r>
            <a:r>
              <a:rPr lang="tr-TR" sz="2000" dirty="0" smtClean="0">
                <a:latin typeface="Arial" panose="020B0604020202020204" pitchFamily="34" charset="0"/>
                <a:cs typeface="Arial" panose="020B0604020202020204" pitchFamily="34" charset="0"/>
              </a:rPr>
              <a:t>süresiz </a:t>
            </a:r>
            <a:r>
              <a:rPr lang="tr-TR" sz="2000" dirty="0">
                <a:latin typeface="Arial" panose="020B0604020202020204" pitchFamily="34" charset="0"/>
                <a:cs typeface="Arial" panose="020B0604020202020204" pitchFamily="34" charset="0"/>
              </a:rPr>
              <a:t>veya en az otuz yıl süreli olan ve tasarrufları kısıtlanmayan ve izne tâbi kılınmayan bağımsız ve sürekli irtifak hakları, hak sahibinin yazılı istemi üzerine tapu kütüğünün ayrı bir sayfasına taşınmaz olarak tescil edilir. Tapu kütüğüne taşınmaz olarak tescil edilen bağımsız ve sürekli haklar, üçüncü kişilere devredilebilir, mirasçılara geçebilir ve üzerinde her türlü aynî veya kişisel hak </a:t>
            </a:r>
            <a:r>
              <a:rPr lang="tr-TR" sz="2000" dirty="0" smtClean="0">
                <a:latin typeface="Arial" panose="020B0604020202020204" pitchFamily="34" charset="0"/>
                <a:cs typeface="Arial" panose="020B0604020202020204" pitchFamily="34" charset="0"/>
              </a:rPr>
              <a:t>kurulabilir.</a:t>
            </a:r>
            <a:endParaRPr lang="tr-TR" sz="2000" b="1" spc="-50" dirty="0">
              <a:latin typeface="Arial" panose="020B0604020202020204" pitchFamily="34" charset="0"/>
              <a:ea typeface="Trebuchet MS" panose="020B0603020202020204" pitchFamily="34" charset="0"/>
              <a:cs typeface="Arial" panose="020B0604020202020204" pitchFamily="34" charset="0"/>
            </a:endParaRPr>
          </a:p>
          <a:p>
            <a:pPr algn="just"/>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Siciline Kaydı Gereken Taşınmazlar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980005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2671626"/>
            <a:ext cx="8517838" cy="2015936"/>
          </a:xfrm>
          <a:prstGeom prst="rect">
            <a:avLst/>
          </a:prstGeom>
        </p:spPr>
        <p:txBody>
          <a:bodyPr wrap="square">
            <a:spAutoFit/>
          </a:bodyPr>
          <a:lstStyle/>
          <a:p>
            <a:pPr algn="just"/>
            <a:r>
              <a:rPr lang="tr-TR" sz="2000" b="1" spc="-50" dirty="0" smtClean="0">
                <a:latin typeface="Arial" panose="020B0604020202020204" pitchFamily="34" charset="0"/>
                <a:ea typeface="Trebuchet MS" panose="020B0603020202020204" pitchFamily="34" charset="0"/>
                <a:cs typeface="Arial" panose="020B0604020202020204" pitchFamily="34" charset="0"/>
              </a:rPr>
              <a:t>3</a:t>
            </a:r>
            <a:r>
              <a:rPr lang="tr-TR" sz="2000" b="1" spc="-50" dirty="0" smtClean="0">
                <a:latin typeface="Arial" panose="020B0604020202020204" pitchFamily="34" charset="0"/>
                <a:ea typeface="Trebuchet MS" panose="020B0603020202020204" pitchFamily="34" charset="0"/>
                <a:cs typeface="Arial" panose="020B0604020202020204" pitchFamily="34" charset="0"/>
              </a:rPr>
              <a:t>) </a:t>
            </a:r>
            <a:r>
              <a:rPr lang="tr-TR" sz="2000" b="1" dirty="0" smtClean="0">
                <a:latin typeface="Arial" panose="020B0604020202020204" pitchFamily="34" charset="0"/>
                <a:cs typeface="Arial" panose="020B0604020202020204" pitchFamily="34" charset="0"/>
              </a:rPr>
              <a:t>Kat </a:t>
            </a:r>
            <a:r>
              <a:rPr lang="tr-TR" sz="2000" b="1" dirty="0">
                <a:latin typeface="Arial" panose="020B0604020202020204" pitchFamily="34" charset="0"/>
                <a:cs typeface="Arial" panose="020B0604020202020204" pitchFamily="34" charset="0"/>
              </a:rPr>
              <a:t>mülkiyetine tabi bağımsız </a:t>
            </a:r>
            <a:r>
              <a:rPr lang="tr-TR" sz="2000" b="1" dirty="0" smtClean="0">
                <a:latin typeface="Arial" panose="020B0604020202020204" pitchFamily="34" charset="0"/>
                <a:cs typeface="Arial" panose="020B0604020202020204" pitchFamily="34" charset="0"/>
              </a:rPr>
              <a:t>bölümler, </a:t>
            </a:r>
            <a:r>
              <a:rPr lang="tr-TR" sz="2000" dirty="0">
                <a:latin typeface="Arial" panose="020B0604020202020204" pitchFamily="34" charset="0"/>
                <a:cs typeface="Arial" panose="020B0604020202020204" pitchFamily="34" charset="0"/>
              </a:rPr>
              <a:t>Kat mülkiyetine tabi bağımsız bölümler, kat mülkiyeti kütüğünün ayrı bir sayfasına kayıt edilmekle taşınmaz niteliğini kazanırlar. Kat malikleri bağımsız bölümler üzerinde </a:t>
            </a:r>
            <a:r>
              <a:rPr lang="tr-TR" sz="2000" dirty="0" err="1">
                <a:latin typeface="Arial" panose="020B0604020202020204" pitchFamily="34" charset="0"/>
                <a:cs typeface="Arial" panose="020B0604020202020204" pitchFamily="34" charset="0"/>
              </a:rPr>
              <a:t>müstakilen</a:t>
            </a:r>
            <a:r>
              <a:rPr lang="tr-TR" sz="2000" dirty="0">
                <a:latin typeface="Arial" panose="020B0604020202020204" pitchFamily="34" charset="0"/>
                <a:cs typeface="Arial" panose="020B0604020202020204" pitchFamily="34" charset="0"/>
              </a:rPr>
              <a:t> mülkiyet hakkına sahip olurlar ve </a:t>
            </a:r>
            <a:r>
              <a:rPr lang="tr-TR" sz="2000" dirty="0" err="1">
                <a:latin typeface="Arial" panose="020B0604020202020204" pitchFamily="34" charset="0"/>
                <a:cs typeface="Arial" panose="020B0604020202020204" pitchFamily="34" charset="0"/>
              </a:rPr>
              <a:t>TMK’nin</a:t>
            </a:r>
            <a:r>
              <a:rPr lang="tr-TR" sz="2000" dirty="0">
                <a:latin typeface="Arial" panose="020B0604020202020204" pitchFamily="34" charset="0"/>
                <a:cs typeface="Arial" panose="020B0604020202020204" pitchFamily="34" charset="0"/>
              </a:rPr>
              <a:t> maliklere tanıdığı bütün hak ve yetkileri </a:t>
            </a:r>
            <a:r>
              <a:rPr lang="tr-TR" sz="2000" dirty="0" smtClean="0">
                <a:latin typeface="Arial" panose="020B0604020202020204" pitchFamily="34" charset="0"/>
                <a:cs typeface="Arial" panose="020B0604020202020204" pitchFamily="34" charset="0"/>
              </a:rPr>
              <a:t>kullanabilirler.</a:t>
            </a:r>
            <a:endParaRPr lang="tr-TR" sz="2000" b="1" dirty="0" smtClean="0">
              <a:latin typeface="Arial" panose="020B0604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Siciline Kaydı Gereken Taşınmazlar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0132183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530251" y="1974396"/>
            <a:ext cx="8517838" cy="2308324"/>
          </a:xfrm>
          <a:prstGeom prst="rect">
            <a:avLst/>
          </a:prstGeom>
        </p:spPr>
        <p:txBody>
          <a:bodyPr wrap="square">
            <a:spAutoFit/>
          </a:bodyPr>
          <a:lstStyle/>
          <a:p>
            <a:r>
              <a:rPr lang="tr-TR" sz="2400" b="1" dirty="0" smtClean="0">
                <a:solidFill>
                  <a:srgbClr val="0070C0"/>
                </a:solidFill>
                <a:latin typeface="Arial" panose="020B0604020202020204" pitchFamily="34" charset="0"/>
                <a:cs typeface="Arial" panose="020B0604020202020204" pitchFamily="34" charset="0"/>
              </a:rPr>
              <a:t>1) Her </a:t>
            </a:r>
            <a:r>
              <a:rPr lang="tr-TR" sz="2400" b="1" dirty="0">
                <a:solidFill>
                  <a:srgbClr val="0070C0"/>
                </a:solidFill>
                <a:latin typeface="Arial" panose="020B0604020202020204" pitchFamily="34" charset="0"/>
                <a:cs typeface="Arial" panose="020B0604020202020204" pitchFamily="34" charset="0"/>
              </a:rPr>
              <a:t>taşınmaza bir sahife açılması ilkesi</a:t>
            </a:r>
          </a:p>
          <a:p>
            <a:pPr algn="just"/>
            <a:r>
              <a:rPr lang="tr-TR" sz="2400" b="1" spc="-50" dirty="0" smtClean="0">
                <a:solidFill>
                  <a:srgbClr val="0070C0"/>
                </a:solidFill>
                <a:latin typeface="Arial" panose="020B0604020202020204" pitchFamily="34" charset="0"/>
                <a:ea typeface="Trebuchet MS" panose="020B0603020202020204" pitchFamily="34" charset="0"/>
                <a:cs typeface="Arial" panose="020B0604020202020204" pitchFamily="34" charset="0"/>
              </a:rPr>
              <a:t>2) Açıklık ilkesi</a:t>
            </a:r>
          </a:p>
          <a:p>
            <a:pPr algn="just"/>
            <a:r>
              <a:rPr lang="tr-TR" sz="2400" b="1" spc="-50" dirty="0" smtClean="0">
                <a:solidFill>
                  <a:srgbClr val="0070C0"/>
                </a:solidFill>
                <a:latin typeface="Arial" panose="020B0604020202020204" pitchFamily="34" charset="0"/>
                <a:ea typeface="Trebuchet MS" panose="020B0603020202020204" pitchFamily="34" charset="0"/>
                <a:cs typeface="Arial" panose="020B0604020202020204" pitchFamily="34" charset="0"/>
              </a:rPr>
              <a:t>3) Tescil ilkesi</a:t>
            </a:r>
          </a:p>
          <a:p>
            <a:pPr algn="just"/>
            <a:r>
              <a:rPr lang="tr-TR" sz="2400" b="1" dirty="0" smtClean="0">
                <a:solidFill>
                  <a:srgbClr val="0070C0"/>
                </a:solidFill>
                <a:latin typeface="Arial" panose="020B0604020202020204" pitchFamily="34" charset="0"/>
                <a:cs typeface="Arial" panose="020B0604020202020204" pitchFamily="34" charset="0"/>
              </a:rPr>
              <a:t>4) Tescilin </a:t>
            </a:r>
            <a:r>
              <a:rPr lang="tr-TR" sz="2400" b="1" dirty="0">
                <a:solidFill>
                  <a:srgbClr val="0070C0"/>
                </a:solidFill>
                <a:latin typeface="Arial" panose="020B0604020202020204" pitchFamily="34" charset="0"/>
                <a:cs typeface="Arial" panose="020B0604020202020204" pitchFamily="34" charset="0"/>
              </a:rPr>
              <a:t>sebebe bağlılığı </a:t>
            </a:r>
            <a:r>
              <a:rPr lang="tr-TR" sz="2400" b="1" dirty="0" smtClean="0">
                <a:solidFill>
                  <a:srgbClr val="0070C0"/>
                </a:solidFill>
                <a:latin typeface="Arial" panose="020B0604020202020204" pitchFamily="34" charset="0"/>
                <a:cs typeface="Arial" panose="020B0604020202020204" pitchFamily="34" charset="0"/>
              </a:rPr>
              <a:t>ilkesi</a:t>
            </a:r>
          </a:p>
          <a:p>
            <a:pPr algn="just"/>
            <a:r>
              <a:rPr lang="tr-TR" sz="2400" b="1" dirty="0" smtClean="0">
                <a:solidFill>
                  <a:srgbClr val="0070C0"/>
                </a:solidFill>
                <a:latin typeface="Arial" panose="020B0604020202020204" pitchFamily="34" charset="0"/>
                <a:cs typeface="Arial" panose="020B0604020202020204" pitchFamily="34" charset="0"/>
              </a:rPr>
              <a:t>5) Tapu </a:t>
            </a:r>
            <a:r>
              <a:rPr lang="tr-TR" sz="2400" b="1" dirty="0">
                <a:solidFill>
                  <a:srgbClr val="0070C0"/>
                </a:solidFill>
                <a:latin typeface="Arial" panose="020B0604020202020204" pitchFamily="34" charset="0"/>
                <a:cs typeface="Arial" panose="020B0604020202020204" pitchFamily="34" charset="0"/>
              </a:rPr>
              <a:t>siciline güven ilkesi</a:t>
            </a:r>
          </a:p>
          <a:p>
            <a:pPr algn="just"/>
            <a:r>
              <a:rPr lang="tr-TR" sz="2400" b="1" dirty="0" smtClean="0">
                <a:solidFill>
                  <a:srgbClr val="0070C0"/>
                </a:solidFill>
                <a:latin typeface="Arial" panose="020B0604020202020204" pitchFamily="34" charset="0"/>
                <a:cs typeface="Arial" panose="020B0604020202020204" pitchFamily="34" charset="0"/>
              </a:rPr>
              <a:t>6) Devletin </a:t>
            </a:r>
            <a:r>
              <a:rPr lang="tr-TR" sz="2400" b="1" dirty="0">
                <a:solidFill>
                  <a:srgbClr val="0070C0"/>
                </a:solidFill>
                <a:latin typeface="Arial" panose="020B0604020202020204" pitchFamily="34" charset="0"/>
                <a:cs typeface="Arial" panose="020B0604020202020204" pitchFamily="34" charset="0"/>
              </a:rPr>
              <a:t>sorumluluğu ilkesi</a:t>
            </a:r>
            <a:endParaRPr lang="tr-TR" sz="2400" b="1" spc="-50" dirty="0">
              <a:solidFill>
                <a:srgbClr val="0070C0"/>
              </a:solidFill>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Siciline Hakim İlkeler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010926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507391" y="1837236"/>
            <a:ext cx="8517838" cy="3477875"/>
          </a:xfrm>
          <a:prstGeom prst="rect">
            <a:avLst/>
          </a:prstGeom>
        </p:spPr>
        <p:txBody>
          <a:bodyPr wrap="square">
            <a:spAutoFit/>
          </a:bodyPr>
          <a:lstStyle/>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Aydın Aybay, Hüseyin </a:t>
            </a:r>
            <a:r>
              <a:rPr lang="tr-TR" sz="2000" dirty="0" err="1">
                <a:latin typeface="Arial" panose="020B0604020202020204" pitchFamily="34" charset="0"/>
                <a:cs typeface="Arial" panose="020B0604020202020204" pitchFamily="34" charset="0"/>
              </a:rPr>
              <a:t>Hatemi</a:t>
            </a:r>
            <a:r>
              <a:rPr lang="tr-TR" sz="2000" dirty="0">
                <a:latin typeface="Arial" panose="020B0604020202020204" pitchFamily="34" charset="0"/>
                <a:cs typeface="Arial" panose="020B0604020202020204" pitchFamily="34" charset="0"/>
              </a:rPr>
              <a:t>, Vedat Kitabevi, </a:t>
            </a:r>
            <a:r>
              <a:rPr lang="tr-TR" sz="2000" dirty="0" smtClean="0">
                <a:latin typeface="Arial" panose="020B0604020202020204" pitchFamily="34" charset="0"/>
                <a:cs typeface="Arial" panose="020B0604020202020204" pitchFamily="34" charset="0"/>
              </a:rPr>
              <a:t>İstanbul.</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Jale G. </a:t>
            </a:r>
            <a:r>
              <a:rPr lang="tr-TR" sz="2000" dirty="0" err="1">
                <a:latin typeface="Arial" panose="020B0604020202020204" pitchFamily="34" charset="0"/>
                <a:cs typeface="Arial" panose="020B0604020202020204" pitchFamily="34" charset="0"/>
              </a:rPr>
              <a:t>Akipek</a:t>
            </a:r>
            <a:r>
              <a:rPr lang="tr-TR" sz="2000" dirty="0">
                <a:latin typeface="Arial" panose="020B0604020202020204" pitchFamily="34" charset="0"/>
                <a:cs typeface="Arial" panose="020B0604020202020204" pitchFamily="34" charset="0"/>
              </a:rPr>
              <a:t>, Turgut Akıntürk, Beta Yayınları, İstanbul, </a:t>
            </a:r>
            <a:r>
              <a:rPr lang="tr-TR" sz="2000" dirty="0" smtClean="0">
                <a:latin typeface="Arial" panose="020B0604020202020204" pitchFamily="34" charset="0"/>
                <a:cs typeface="Arial" panose="020B0604020202020204" pitchFamily="34" charset="0"/>
              </a:rPr>
              <a:t>2009.</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Kemal </a:t>
            </a:r>
            <a:r>
              <a:rPr lang="tr-TR" sz="2000" dirty="0" err="1">
                <a:latin typeface="Arial" panose="020B0604020202020204" pitchFamily="34" charset="0"/>
                <a:cs typeface="Arial" panose="020B0604020202020204" pitchFamily="34" charset="0"/>
              </a:rPr>
              <a:t>Oğuzman</a:t>
            </a:r>
            <a:r>
              <a:rPr lang="tr-TR" sz="2000" dirty="0">
                <a:latin typeface="Arial" panose="020B0604020202020204" pitchFamily="34" charset="0"/>
                <a:cs typeface="Arial" panose="020B0604020202020204" pitchFamily="34" charset="0"/>
              </a:rPr>
              <a:t>, Özer </a:t>
            </a:r>
            <a:r>
              <a:rPr lang="tr-TR" sz="2000" dirty="0" err="1">
                <a:latin typeface="Arial" panose="020B0604020202020204" pitchFamily="34" charset="0"/>
                <a:cs typeface="Arial" panose="020B0604020202020204" pitchFamily="34" charset="0"/>
              </a:rPr>
              <a:t>Seliçi</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Saibe</a:t>
            </a:r>
            <a:r>
              <a:rPr lang="tr-TR" sz="2000" dirty="0">
                <a:latin typeface="Arial" panose="020B0604020202020204" pitchFamily="34" charset="0"/>
                <a:cs typeface="Arial" panose="020B0604020202020204" pitchFamily="34" charset="0"/>
              </a:rPr>
              <a:t> Oktay-Özdemir, Filiz Yayınevi, İstanbul </a:t>
            </a:r>
            <a:r>
              <a:rPr lang="tr-TR" sz="2000" dirty="0" smtClean="0">
                <a:latin typeface="Arial" panose="020B0604020202020204" pitchFamily="34" charset="0"/>
                <a:cs typeface="Arial" panose="020B0604020202020204" pitchFamily="34" charset="0"/>
              </a:rPr>
              <a:t>2006.</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a:t>
            </a:r>
            <a:r>
              <a:rPr lang="tr-TR" sz="2000" dirty="0" err="1">
                <a:latin typeface="Arial" panose="020B0604020202020204" pitchFamily="34" charset="0"/>
                <a:cs typeface="Arial" panose="020B0604020202020204" pitchFamily="34" charset="0"/>
              </a:rPr>
              <a:t>Kudrat</a:t>
            </a:r>
            <a:r>
              <a:rPr lang="tr-TR" sz="2000" dirty="0">
                <a:latin typeface="Arial" panose="020B0604020202020204" pitchFamily="34" charset="0"/>
                <a:cs typeface="Arial" panose="020B0604020202020204" pitchFamily="34" charset="0"/>
              </a:rPr>
              <a:t> Güven, Turhan Esener, Yetkin Yayınları, </a:t>
            </a:r>
            <a:r>
              <a:rPr lang="tr-TR" sz="2000" dirty="0" smtClean="0">
                <a:latin typeface="Arial" panose="020B0604020202020204" pitchFamily="34" charset="0"/>
                <a:cs typeface="Arial" panose="020B0604020202020204" pitchFamily="34" charset="0"/>
              </a:rPr>
              <a:t>Ankara.</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Şeref Ertaç, Seçkin Yayınları, Ankara, </a:t>
            </a:r>
            <a:r>
              <a:rPr lang="tr-TR" sz="2000" dirty="0" smtClean="0">
                <a:latin typeface="Arial" panose="020B0604020202020204" pitchFamily="34" charset="0"/>
                <a:cs typeface="Arial" panose="020B0604020202020204" pitchFamily="34" charset="0"/>
              </a:rPr>
              <a:t>2008.</a:t>
            </a: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Medeni </a:t>
            </a:r>
            <a:r>
              <a:rPr lang="tr-TR" sz="2000" dirty="0">
                <a:latin typeface="Arial" panose="020B0604020202020204" pitchFamily="34" charset="0"/>
                <a:cs typeface="Arial" panose="020B0604020202020204" pitchFamily="34" charset="0"/>
              </a:rPr>
              <a:t>Kanun, </a:t>
            </a:r>
            <a:endParaRPr lang="tr-TR" sz="2000" dirty="0" smtClean="0">
              <a:latin typeface="Arial" panose="020B0604020202020204" pitchFamily="34" charset="0"/>
              <a:cs typeface="Arial" panose="020B0604020202020204" pitchFamily="34" charset="0"/>
            </a:endParaRP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Borçlar </a:t>
            </a:r>
            <a:r>
              <a:rPr lang="tr-TR" sz="2000" dirty="0">
                <a:latin typeface="Arial" panose="020B0604020202020204" pitchFamily="34" charset="0"/>
                <a:cs typeface="Arial" panose="020B0604020202020204" pitchFamily="34" charset="0"/>
              </a:rPr>
              <a:t>Kanunu, </a:t>
            </a:r>
            <a:endParaRPr lang="tr-TR" sz="2000" dirty="0" smtClean="0">
              <a:latin typeface="Arial" panose="020B0604020202020204" pitchFamily="34" charset="0"/>
              <a:cs typeface="Arial" panose="020B0604020202020204" pitchFamily="34" charset="0"/>
            </a:endParaRP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Genelgeler</a:t>
            </a:r>
          </a:p>
          <a:p>
            <a:pPr marL="1257300" lvl="2" indent="-342900" algn="just">
              <a:buFont typeface="Wingdings" panose="05000000000000000000" pitchFamily="2" charset="2"/>
              <a:buChar char="Ø"/>
            </a:pPr>
            <a:r>
              <a:rPr lang="tr-TR" sz="2000" dirty="0" smtClean="0">
                <a:latin typeface="Arial" panose="020B0604020202020204" pitchFamily="34" charset="0"/>
                <a:cs typeface="Arial" panose="020B0604020202020204" pitchFamily="34" charset="0"/>
              </a:rPr>
              <a:t>	Kanunlar </a:t>
            </a:r>
            <a:r>
              <a:rPr lang="tr-TR" sz="2000" dirty="0">
                <a:latin typeface="Arial" panose="020B0604020202020204" pitchFamily="34" charset="0"/>
                <a:cs typeface="Arial" panose="020B0604020202020204" pitchFamily="34" charset="0"/>
              </a:rPr>
              <a:t>ve Tüzükler.</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0609869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12500</TotalTime>
  <Words>259</Words>
  <Application>Microsoft Office PowerPoint</Application>
  <PresentationFormat>Ekran Gösterisi (4:3)</PresentationFormat>
  <Paragraphs>27</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6</vt:i4>
      </vt:variant>
    </vt:vector>
  </HeadingPairs>
  <TitlesOfParts>
    <vt:vector size="14" baseType="lpstr">
      <vt:lpstr>ＭＳ Ｐゴシック</vt:lpstr>
      <vt:lpstr>Arial</vt:lpstr>
      <vt:lpstr>Calibri</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arahmantursun@gmail.com</cp:lastModifiedBy>
  <cp:revision>817</cp:revision>
  <cp:lastPrinted>2016-10-24T07:53:35Z</cp:lastPrinted>
  <dcterms:created xsi:type="dcterms:W3CDTF">2016-09-18T09:35:24Z</dcterms:created>
  <dcterms:modified xsi:type="dcterms:W3CDTF">2020-03-02T12:52:17Z</dcterms:modified>
</cp:coreProperties>
</file>