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4" r:id="rId3"/>
    <p:sldId id="313" r:id="rId4"/>
    <p:sldId id="325" r:id="rId5"/>
    <p:sldId id="311" r:id="rId6"/>
    <p:sldId id="324" r:id="rId7"/>
    <p:sldId id="323" r:id="rId8"/>
    <p:sldId id="322" r:id="rId9"/>
    <p:sldId id="321" r:id="rId10"/>
    <p:sldId id="320" r:id="rId11"/>
    <p:sldId id="319" r:id="rId12"/>
    <p:sldId id="318" r:id="rId13"/>
    <p:sldId id="339" r:id="rId14"/>
    <p:sldId id="310" r:id="rId15"/>
    <p:sldId id="317" r:id="rId16"/>
    <p:sldId id="342" r:id="rId17"/>
    <p:sldId id="34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21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2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075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76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4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72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45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8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82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9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40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41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37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63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8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13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1923238"/>
            <a:ext cx="6172200" cy="330596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Hint-Türk </a:t>
            </a: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İmparatorluğu Dönemi: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hümayum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ıı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77072"/>
            <a:ext cx="6172200" cy="2297850"/>
          </a:xfrm>
        </p:spPr>
        <p:txBody>
          <a:bodyPr>
            <a:normAutofit/>
          </a:bodyPr>
          <a:lstStyle/>
          <a:p>
            <a:pPr algn="r"/>
            <a:endParaRPr lang="tr-T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 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Hümâyun </a:t>
            </a:r>
            <a:r>
              <a:rPr lang="tr-TR" sz="2800" b="1" dirty="0" err="1">
                <a:latin typeface="Comic Sans MS" panose="030F0702030302020204" pitchFamily="66" charset="0"/>
              </a:rPr>
              <a:t>Safevi</a:t>
            </a:r>
            <a:r>
              <a:rPr lang="tr-TR" sz="2800" b="1" dirty="0">
                <a:latin typeface="Comic Sans MS" panose="030F0702030302020204" pitchFamily="66" charset="0"/>
              </a:rPr>
              <a:t> Sultanı </a:t>
            </a:r>
            <a:r>
              <a:rPr lang="tr-TR" sz="2800" b="1" dirty="0" err="1">
                <a:latin typeface="Comic Sans MS" panose="030F0702030302020204" pitchFamily="66" charset="0"/>
              </a:rPr>
              <a:t>Tahmasb’ın</a:t>
            </a:r>
            <a:r>
              <a:rPr lang="tr-TR" sz="2800" b="1" dirty="0">
                <a:latin typeface="Comic Sans MS" panose="030F0702030302020204" pitchFamily="66" charset="0"/>
              </a:rPr>
              <a:t> oğlu Murat Mirza komutasında </a:t>
            </a:r>
            <a:r>
              <a:rPr lang="tr-TR" sz="2800" b="1" dirty="0" err="1">
                <a:latin typeface="Comic Sans MS" panose="030F0702030302020204" pitchFamily="66" charset="0"/>
              </a:rPr>
              <a:t>Kandehar’ı</a:t>
            </a:r>
            <a:r>
              <a:rPr lang="tr-TR" sz="2800" b="1" dirty="0">
                <a:latin typeface="Comic Sans MS" panose="030F0702030302020204" pitchFamily="66" charset="0"/>
              </a:rPr>
              <a:t> ele geçirmek için 1545 yılında bir sefere </a:t>
            </a:r>
            <a:r>
              <a:rPr lang="tr-TR" sz="2800" b="1" dirty="0" err="1">
                <a:latin typeface="Comic Sans MS" panose="030F0702030302020204" pitchFamily="66" charset="0"/>
              </a:rPr>
              <a:t>çıkmışlardır.Kısa</a:t>
            </a:r>
            <a:r>
              <a:rPr lang="tr-TR" sz="2800" b="1" dirty="0">
                <a:latin typeface="Comic Sans MS" panose="030F0702030302020204" pitchFamily="66" charset="0"/>
              </a:rPr>
              <a:t> süren çatışmalar sonucunda </a:t>
            </a:r>
            <a:r>
              <a:rPr lang="tr-TR" sz="2800" b="1" dirty="0" err="1">
                <a:latin typeface="Comic Sans MS" panose="030F0702030302020204" pitchFamily="66" charset="0"/>
              </a:rPr>
              <a:t>Kandehar</a:t>
            </a:r>
            <a:r>
              <a:rPr lang="tr-TR" sz="2800" b="1" dirty="0">
                <a:latin typeface="Comic Sans MS" panose="030F0702030302020204" pitchFamily="66" charset="0"/>
              </a:rPr>
              <a:t> fethedilmiştir.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Bu sefer sonrasında Murat Mirza’nın ani ölümü nedeniyle Kandahar’ın egemenliği </a:t>
            </a:r>
            <a:r>
              <a:rPr lang="tr-TR" sz="2800" b="1" dirty="0" err="1">
                <a:latin typeface="Comic Sans MS" panose="030F0702030302020204" pitchFamily="66" charset="0"/>
              </a:rPr>
              <a:t>Humayun’a</a:t>
            </a:r>
            <a:r>
              <a:rPr lang="tr-TR" sz="2800" b="1" dirty="0">
                <a:latin typeface="Comic Sans MS" panose="030F0702030302020204" pitchFamily="66" charset="0"/>
              </a:rPr>
              <a:t> geçmiş ve Hindistan’a giden yolun önündeki önemli bir engel ortadan kalkmıştır.</a:t>
            </a:r>
          </a:p>
          <a:p>
            <a:endParaRPr lang="tr-TR" sz="2800" b="1" dirty="0">
              <a:latin typeface="Comic Sans MS" panose="030F0702030302020204" pitchFamily="66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err="1">
                <a:solidFill>
                  <a:schemeClr val="accent2">
                    <a:lumMod val="75000"/>
                  </a:schemeClr>
                </a:solidFill>
              </a:rPr>
              <a:t>Humayun’un</a:t>
            </a: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</a:rPr>
              <a:t> Hindistan’ı Fethi ve Babür İmparatorluğu’nun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</a:rPr>
              <a:t>Yeniden Yükselişi</a:t>
            </a:r>
          </a:p>
        </p:txBody>
      </p:sp>
    </p:spTree>
    <p:extLst>
      <p:ext uri="{BB962C8B-B14F-4D97-AF65-F5344CB8AC3E}">
        <p14:creationId xmlns:p14="http://schemas.microsoft.com/office/powerpoint/2010/main" val="2942776715"/>
      </p:ext>
    </p:extLst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467600" cy="64739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r>
              <a:rPr lang="tr-TR" sz="2800" b="1" dirty="0" err="1">
                <a:latin typeface="Comic Sans MS" panose="030F0702030302020204" pitchFamily="66" charset="0"/>
              </a:rPr>
              <a:t>Kandehar’ı</a:t>
            </a:r>
            <a:r>
              <a:rPr lang="tr-TR" sz="2800" b="1" dirty="0">
                <a:latin typeface="Comic Sans MS" panose="030F0702030302020204" pitchFamily="66" charset="0"/>
              </a:rPr>
              <a:t> hakimiyeti altına alan Hümâyun geldiğinin göstergesi olarak Bayram Han’ı Kâbil’e </a:t>
            </a:r>
            <a:r>
              <a:rPr lang="tr-TR" sz="2800" b="1" dirty="0" err="1">
                <a:latin typeface="Comic Sans MS" panose="030F0702030302020204" pitchFamily="66" charset="0"/>
              </a:rPr>
              <a:t>göndermiş,kardeşi</a:t>
            </a:r>
            <a:r>
              <a:rPr lang="tr-TR" sz="2800" b="1" dirty="0">
                <a:latin typeface="Comic Sans MS" panose="030F0702030302020204" pitchFamily="66" charset="0"/>
              </a:rPr>
              <a:t> Kamran ise abisinin bu hızlı yükselişinden çekinerek Kabil’i terk etmiştir.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Sonrasında Kamran’ın güç gösterileri Mirza </a:t>
            </a:r>
            <a:r>
              <a:rPr lang="tr-TR" sz="2800" b="1" dirty="0" err="1">
                <a:latin typeface="Comic Sans MS" panose="030F0702030302020204" pitchFamily="66" charset="0"/>
              </a:rPr>
              <a:t>Hindal’in</a:t>
            </a:r>
            <a:r>
              <a:rPr lang="tr-TR" sz="2800" b="1" dirty="0">
                <a:latin typeface="Comic Sans MS" panose="030F0702030302020204" pitchFamily="66" charset="0"/>
              </a:rPr>
              <a:t> ölümüne neden olmuştu. Hümâyun bunun sonucunda Kamran’a harekat düzenleyerek Kamran’ı kısa sürede bertaraf etmiş ve onu kör ederek Mekke’ye sürgüne </a:t>
            </a:r>
            <a:r>
              <a:rPr lang="tr-TR" sz="2800" b="1" dirty="0" err="1">
                <a:latin typeface="Comic Sans MS" panose="030F0702030302020204" pitchFamily="66" charset="0"/>
              </a:rPr>
              <a:t>yollamıştır.Bu</a:t>
            </a:r>
            <a:r>
              <a:rPr lang="tr-TR" sz="2800" b="1" dirty="0">
                <a:latin typeface="Comic Sans MS" panose="030F0702030302020204" pitchFamily="66" charset="0"/>
              </a:rPr>
              <a:t> başarı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hayal ettiği Hindistan coğrafyasına yeniden hüküm sürmesi yolunda ona cesaret vermiştir.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2106995"/>
      </p:ext>
    </p:extLst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7467600" cy="63573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Bu sırada Hindistan’ın iç kesimlerine yapmış olduğu kuşatmalar sonucu barut deposunun patlamasıyla yaralanan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çok geçmeden 1545 yılında ölür.</a:t>
            </a:r>
          </a:p>
          <a:p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Şah’ın ani ölümü taht kavgasına meyilli olan Afganlar arasında önemli uyuşmazlıklara neden </a:t>
            </a:r>
            <a:r>
              <a:rPr lang="tr-TR" sz="2800" b="1" dirty="0" err="1">
                <a:latin typeface="Comic Sans MS" panose="030F0702030302020204" pitchFamily="66" charset="0"/>
              </a:rPr>
              <a:t>olmuştur.Babasının</a:t>
            </a:r>
            <a:r>
              <a:rPr lang="tr-TR" sz="2800" b="1" dirty="0">
                <a:latin typeface="Comic Sans MS" panose="030F0702030302020204" pitchFamily="66" charset="0"/>
              </a:rPr>
              <a:t> ölümü üzerine önce İslam Şah tahtı devralmış sonra sırasıyla 5. Muhammed,3.İbrahim ve son olarak 3.İskender tahta geçmiştir</a:t>
            </a:r>
            <a:r>
              <a:rPr lang="tr-TR" b="1" dirty="0"/>
              <a:t>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0861138"/>
      </p:ext>
    </p:extLst>
  </p:cSld>
  <p:clrMapOvr>
    <a:masterClrMapping/>
  </p:clrMapOvr>
  <p:transition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467600" cy="6473952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Bu liderlerin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 aratacak askeri kabiliyetleri Sur Devleti’nin otoritesini büyük ölçüde </a:t>
            </a:r>
            <a:r>
              <a:rPr lang="tr-TR" sz="2800" b="1" dirty="0" err="1">
                <a:latin typeface="Comic Sans MS" panose="030F0702030302020204" pitchFamily="66" charset="0"/>
              </a:rPr>
              <a:t>sarsmıştır.Afganların</a:t>
            </a:r>
            <a:r>
              <a:rPr lang="tr-TR" sz="2800" b="1" dirty="0">
                <a:latin typeface="Comic Sans MS" panose="030F0702030302020204" pitchFamily="66" charset="0"/>
              </a:rPr>
              <a:t> zayıflamasını fırsat bilen </a:t>
            </a:r>
            <a:r>
              <a:rPr lang="tr-TR" sz="2800" b="1" dirty="0" err="1">
                <a:latin typeface="Comic Sans MS" panose="030F0702030302020204" pitchFamily="66" charset="0"/>
              </a:rPr>
              <a:t>Hümâyun,Bayram</a:t>
            </a:r>
            <a:r>
              <a:rPr lang="tr-TR" sz="2800" b="1" dirty="0">
                <a:latin typeface="Comic Sans MS" panose="030F0702030302020204" pitchFamily="66" charset="0"/>
              </a:rPr>
              <a:t> Han himayesindeki ordu ile 1553 yılında Hindistan’ın ikinci defa fethi için sefer tertip etmiştir.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İlk olarak </a:t>
            </a:r>
            <a:r>
              <a:rPr lang="tr-TR" sz="2800" b="1" dirty="0" err="1">
                <a:latin typeface="Comic Sans MS" panose="030F0702030302020204" pitchFamily="66" charset="0"/>
              </a:rPr>
              <a:t>Peşaver</a:t>
            </a:r>
            <a:r>
              <a:rPr lang="tr-TR" sz="2800" b="1" dirty="0">
                <a:latin typeface="Comic Sans MS" panose="030F0702030302020204" pitchFamily="66" charset="0"/>
              </a:rPr>
              <a:t> ele geçirilmiş </a:t>
            </a:r>
            <a:r>
              <a:rPr lang="tr-TR" sz="2800" b="1" dirty="0" err="1">
                <a:latin typeface="Comic Sans MS" panose="030F0702030302020204" pitchFamily="66" charset="0"/>
              </a:rPr>
              <a:t>Sindh</a:t>
            </a:r>
            <a:r>
              <a:rPr lang="tr-TR" sz="2800" b="1" dirty="0">
                <a:latin typeface="Comic Sans MS" panose="030F0702030302020204" pitchFamily="66" charset="0"/>
              </a:rPr>
              <a:t>, </a:t>
            </a:r>
            <a:r>
              <a:rPr lang="tr-TR" sz="2800" b="1" dirty="0" err="1">
                <a:latin typeface="Comic Sans MS" panose="030F0702030302020204" pitchFamily="66" charset="0"/>
              </a:rPr>
              <a:t>Pencap</a:t>
            </a:r>
            <a:r>
              <a:rPr lang="tr-TR" sz="2800" b="1" dirty="0">
                <a:latin typeface="Comic Sans MS" panose="030F0702030302020204" pitchFamily="66" charset="0"/>
              </a:rPr>
              <a:t> dolaylarına kadar ulaşılmış ve </a:t>
            </a:r>
            <a:r>
              <a:rPr lang="tr-TR" sz="2800" b="1" dirty="0" err="1">
                <a:latin typeface="Comic Sans MS" panose="030F0702030302020204" pitchFamily="66" charset="0"/>
              </a:rPr>
              <a:t>Maçivar</a:t>
            </a:r>
            <a:r>
              <a:rPr lang="tr-TR" sz="2800" b="1" dirty="0">
                <a:latin typeface="Comic Sans MS" panose="030F0702030302020204" pitchFamily="66" charset="0"/>
              </a:rPr>
              <a:t> Savaş’ında  İskender Şah mağlup edilmiştir.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1507213"/>
      </p:ext>
    </p:extLst>
  </p:cSld>
  <p:clrMapOvr>
    <a:masterClrMapping/>
  </p:clrMapOvr>
  <p:transition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7467600" cy="6357320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22 Haziran 1555’te gerçekleşen </a:t>
            </a:r>
            <a:r>
              <a:rPr lang="tr-TR" sz="2800" b="1" dirty="0" err="1">
                <a:latin typeface="Comic Sans MS" panose="030F0702030302020204" pitchFamily="66" charset="0"/>
              </a:rPr>
              <a:t>Maçivar</a:t>
            </a:r>
            <a:r>
              <a:rPr lang="tr-TR" sz="2800" b="1" dirty="0">
                <a:latin typeface="Comic Sans MS" panose="030F0702030302020204" pitchFamily="66" charset="0"/>
              </a:rPr>
              <a:t> Savaşı , Hümâyun ve ordusunun Hindistan’daki hakimiyetini  yeniden ele geçirmesi ve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Şah’ın kurmuş olduğu Sur Devleti’nin yıkılmasına sebep olmuştur. Böylelikle Hindistan’daki Afgan hakimiyeti son bulmuştur.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15 senelik sürenin ardından ikinci defa Hindistan’ın tek hakimi Babür İmparatorluğu </a:t>
            </a:r>
            <a:r>
              <a:rPr lang="tr-TR" sz="2800" b="1" dirty="0" err="1">
                <a:latin typeface="Comic Sans MS" panose="030F0702030302020204" pitchFamily="66" charset="0"/>
              </a:rPr>
              <a:t>olmuş,Hümâyun</a:t>
            </a:r>
            <a:r>
              <a:rPr lang="tr-TR" sz="2800" b="1" dirty="0">
                <a:latin typeface="Comic Sans MS" panose="030F0702030302020204" pitchFamily="66" charset="0"/>
              </a:rPr>
              <a:t> ise Delhi’de hükümdarlığını ilan etmiştir.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9119763"/>
      </p:ext>
    </p:extLst>
  </p:cSld>
  <p:clrMapOvr>
    <a:masterClrMapping/>
  </p:clrMapOvr>
  <p:transition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467600" cy="6473952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sz="2800" b="1" dirty="0">
              <a:latin typeface="Comic Sans MS" panose="030F0702030302020204" pitchFamily="66" charset="0"/>
            </a:endParaRPr>
          </a:p>
          <a:p>
            <a:r>
              <a:rPr lang="tr-TR" sz="2800" b="1" dirty="0">
                <a:latin typeface="Comic Sans MS" panose="030F0702030302020204" pitchFamily="66" charset="0"/>
              </a:rPr>
              <a:t>Hümâyun Hindistan’ı fethinden kısa bir süre sonra Delhi </a:t>
            </a:r>
            <a:r>
              <a:rPr lang="tr-TR" sz="2800" b="1" dirty="0" err="1">
                <a:latin typeface="Comic Sans MS" panose="030F0702030302020204" pitchFamily="66" charset="0"/>
              </a:rPr>
              <a:t>Purana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Kila’da</a:t>
            </a:r>
            <a:r>
              <a:rPr lang="tr-TR" sz="2800" b="1" dirty="0">
                <a:latin typeface="Comic Sans MS" panose="030F0702030302020204" pitchFamily="66" charset="0"/>
              </a:rPr>
              <a:t> 1556 yılında kütüphane olarak kullandığı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Mandal’ın</a:t>
            </a:r>
            <a:r>
              <a:rPr lang="tr-TR" sz="2800" b="1" dirty="0">
                <a:latin typeface="Comic Sans MS" panose="030F0702030302020204" pitchFamily="66" charset="0"/>
              </a:rPr>
              <a:t> merdivenlerinden </a:t>
            </a:r>
            <a:r>
              <a:rPr lang="tr-TR" sz="2800" b="1" dirty="0" err="1">
                <a:latin typeface="Comic Sans MS" panose="030F0702030302020204" pitchFamily="66" charset="0"/>
              </a:rPr>
              <a:t>düşmüş,aldığı</a:t>
            </a:r>
            <a:r>
              <a:rPr lang="tr-TR" sz="2800" b="1" dirty="0">
                <a:latin typeface="Comic Sans MS" panose="030F0702030302020204" pitchFamily="66" charset="0"/>
              </a:rPr>
              <a:t> ağır darbelerden dolayı birkaç gün sonra 27 Ocak 1556 da henüz 48 yaşında iken vefat etmiştir. Yerine oğlu Ekber Şah tam adıyla </a:t>
            </a:r>
            <a:r>
              <a:rPr lang="tr-TR" sz="2800" b="1" dirty="0" err="1">
                <a:latin typeface="Comic Sans MS" panose="030F0702030302020204" pitchFamily="66" charset="0"/>
              </a:rPr>
              <a:t>Ebü'l-Feth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Celâlüddîn</a:t>
            </a:r>
            <a:r>
              <a:rPr lang="tr-TR" sz="2800" b="1" dirty="0">
                <a:latin typeface="Comic Sans MS" panose="030F0702030302020204" pitchFamily="66" charset="0"/>
              </a:rPr>
              <a:t> Muhammed Ekber </a:t>
            </a:r>
            <a:r>
              <a:rPr lang="tr-TR" sz="2800" b="1">
                <a:latin typeface="Comic Sans MS" panose="030F0702030302020204" pitchFamily="66" charset="0"/>
              </a:rPr>
              <a:t>Şâh geçmiştir.</a:t>
            </a:r>
            <a:endParaRPr lang="tr-TR" sz="2800" b="1" dirty="0">
              <a:latin typeface="Comic Sans MS" panose="030F0702030302020204" pitchFamily="66" charset="0"/>
            </a:endParaRP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7004307"/>
      </p:ext>
    </p:extLst>
  </p:cSld>
  <p:clrMapOvr>
    <a:masterClrMapping/>
  </p:clrMapOvr>
  <p:transition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467600" cy="6473952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sz="2800" b="1" dirty="0">
              <a:latin typeface="Comic Sans MS" panose="030F0702030302020204" pitchFamily="66" charset="0"/>
            </a:endParaRPr>
          </a:p>
          <a:p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Türbesi ,Babür İmparatoru Hümâyun Şah’ın ölümünden 9 yıl sonra eşi </a:t>
            </a:r>
            <a:r>
              <a:rPr lang="tr-TR" sz="2800" b="1" dirty="0" err="1">
                <a:latin typeface="Comic Sans MS" panose="030F0702030302020204" pitchFamily="66" charset="0"/>
              </a:rPr>
              <a:t>Bega</a:t>
            </a:r>
            <a:r>
              <a:rPr lang="tr-TR" sz="2800" b="1" dirty="0">
                <a:latin typeface="Comic Sans MS" panose="030F0702030302020204" pitchFamily="66" charset="0"/>
              </a:rPr>
              <a:t> Begüm’ün talimatıyla 1565 yılında inşasına başlanıp ,1572 yılında tamamlanmıştır.1993 yılın da Unesco Dünya Mirası Listesi’ne alınmıştır.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Türbesinin mimarı İranlı </a:t>
            </a:r>
            <a:r>
              <a:rPr lang="tr-TR" sz="2800" b="1" dirty="0" err="1">
                <a:latin typeface="Comic Sans MS" panose="030F0702030302020204" pitchFamily="66" charset="0"/>
              </a:rPr>
              <a:t>Mirek</a:t>
            </a:r>
            <a:r>
              <a:rPr lang="tr-TR" sz="2800" b="1" dirty="0">
                <a:latin typeface="Comic Sans MS" panose="030F0702030302020204" pitchFamily="66" charset="0"/>
              </a:rPr>
              <a:t> Mirza </a:t>
            </a:r>
            <a:r>
              <a:rPr lang="tr-TR" sz="2800" b="1" dirty="0" err="1">
                <a:latin typeface="Comic Sans MS" panose="030F0702030302020204" pitchFamily="66" charset="0"/>
              </a:rPr>
              <a:t>Giyas’tır.Hindistan’da</a:t>
            </a:r>
            <a:r>
              <a:rPr lang="tr-TR" sz="2800" b="1" dirty="0">
                <a:latin typeface="Comic Sans MS" panose="030F0702030302020204" pitchFamily="66" charset="0"/>
              </a:rPr>
              <a:t> yapılan ilk türbe özelliğine </a:t>
            </a:r>
            <a:r>
              <a:rPr lang="tr-TR" sz="2800" b="1" dirty="0" err="1">
                <a:latin typeface="Comic Sans MS" panose="030F0702030302020204" pitchFamily="66" charset="0"/>
              </a:rPr>
              <a:t>sahiptir.Tac</a:t>
            </a:r>
            <a:r>
              <a:rPr lang="tr-TR" sz="2800" b="1" dirty="0">
                <a:latin typeface="Comic Sans MS" panose="030F0702030302020204" pitchFamily="66" charset="0"/>
              </a:rPr>
              <a:t> Mahal’in </a:t>
            </a:r>
            <a:r>
              <a:rPr lang="tr-TR" sz="2800" b="1" dirty="0" err="1">
                <a:latin typeface="Comic Sans MS" panose="030F0702030302020204" pitchFamily="66" charset="0"/>
              </a:rPr>
              <a:t>Protipi</a:t>
            </a:r>
            <a:r>
              <a:rPr lang="tr-TR" sz="2800" b="1" dirty="0">
                <a:latin typeface="Comic Sans MS" panose="030F0702030302020204" pitchFamily="66" charset="0"/>
              </a:rPr>
              <a:t> olduğu belirtilir.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6647056"/>
      </p:ext>
    </p:extLst>
  </p:cSld>
  <p:clrMapOvr>
    <a:masterClrMapping/>
  </p:clrMapOvr>
  <p:transition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96ECE7B5-1392-497F-AD21-D8A2B5F5730A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712967" cy="6741368"/>
          </a:xfrm>
        </p:spPr>
      </p:pic>
      <p:sp>
        <p:nvSpPr>
          <p:cNvPr id="5" name="1 Başlık"/>
          <p:cNvSpPr txBox="1">
            <a:spLocks/>
          </p:cNvSpPr>
          <p:nvPr/>
        </p:nvSpPr>
        <p:spPr>
          <a:xfrm>
            <a:off x="611560" y="260648"/>
            <a:ext cx="7467600" cy="1431032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7402027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7467600" cy="6357320"/>
          </a:xfrm>
        </p:spPr>
        <p:txBody>
          <a:bodyPr>
            <a:normAutofit/>
          </a:bodyPr>
          <a:lstStyle/>
          <a:p>
            <a:endParaRPr lang="tr-TR" b="1" dirty="0"/>
          </a:p>
          <a:p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Şah’ın yayılmacı politikaları , kardeş </a:t>
            </a:r>
            <a:r>
              <a:rPr lang="tr-TR" sz="2800" b="1" dirty="0" err="1">
                <a:latin typeface="Comic Sans MS" panose="030F0702030302020204" pitchFamily="66" charset="0"/>
              </a:rPr>
              <a:t>Hindal’in</a:t>
            </a:r>
            <a:r>
              <a:rPr lang="tr-TR" sz="2800" b="1" dirty="0">
                <a:latin typeface="Comic Sans MS" panose="030F0702030302020204" pitchFamily="66" charset="0"/>
              </a:rPr>
              <a:t> merkezde kendini padişah ilan etmesi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nihayet durumun ciddiyetini kavramasına neden </a:t>
            </a:r>
            <a:r>
              <a:rPr lang="tr-TR" sz="2800" b="1" dirty="0" err="1">
                <a:latin typeface="Comic Sans MS" panose="030F0702030302020204" pitchFamily="66" charset="0"/>
              </a:rPr>
              <a:t>oldu.Bu</a:t>
            </a:r>
            <a:r>
              <a:rPr lang="tr-TR" sz="2800" b="1" dirty="0">
                <a:latin typeface="Comic Sans MS" panose="030F0702030302020204" pitchFamily="66" charset="0"/>
              </a:rPr>
              <a:t> sebeple kaybolan itibarını geri kazanmak ,Hindistan da Hint-Türk hakimiyetinin Afganlara geçmesini engellemek için bir sefer düzenlendi.</a:t>
            </a:r>
          </a:p>
          <a:p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sefere başladığının haberini alan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ordusunu </a:t>
            </a:r>
            <a:r>
              <a:rPr lang="tr-TR" sz="2800" b="1" dirty="0" err="1">
                <a:latin typeface="Comic Sans MS" panose="030F0702030302020204" pitchFamily="66" charset="0"/>
              </a:rPr>
              <a:t>Gucerat’ın</a:t>
            </a:r>
            <a:r>
              <a:rPr lang="tr-TR" sz="2800" b="1" dirty="0">
                <a:latin typeface="Comic Sans MS" panose="030F0702030302020204" pitchFamily="66" charset="0"/>
              </a:rPr>
              <a:t> güneyine toplamış ,stratejik bir hamle ile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</a:t>
            </a:r>
            <a:r>
              <a:rPr lang="tr-TR" sz="2800" b="1" dirty="0">
                <a:latin typeface="Comic Sans MS" panose="030F0702030302020204" pitchFamily="66" charset="0"/>
              </a:rPr>
              <a:t> tuzağa düşürmek için beklemeye başlamıştır.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7164879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asıl amacı iç sorunları halledip </a:t>
            </a:r>
            <a:r>
              <a:rPr lang="tr-TR" sz="2800" b="1" dirty="0" err="1">
                <a:latin typeface="Comic Sans MS" panose="030F0702030302020204" pitchFamily="66" charset="0"/>
              </a:rPr>
              <a:t>Gence’nin</a:t>
            </a:r>
            <a:r>
              <a:rPr lang="tr-TR" sz="2800" b="1" dirty="0">
                <a:latin typeface="Comic Sans MS" panose="030F0702030302020204" pitchFamily="66" charset="0"/>
              </a:rPr>
              <a:t>  kuzeyine ilerleyip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Şah’ın karşısına çıkmaktır. Hümâyun ordu komutanlarının ve nedimlerin fikrine kapılarak ordusunu </a:t>
            </a:r>
            <a:r>
              <a:rPr lang="tr-TR" sz="2800" b="1" dirty="0" err="1">
                <a:latin typeface="Comic Sans MS" panose="030F0702030302020204" pitchFamily="66" charset="0"/>
              </a:rPr>
              <a:t>Gence’nin</a:t>
            </a:r>
            <a:r>
              <a:rPr lang="tr-TR" sz="2800" b="1" dirty="0">
                <a:latin typeface="Comic Sans MS" panose="030F0702030302020204" pitchFamily="66" charset="0"/>
              </a:rPr>
              <a:t> kuzeyine değil de güneyine çıkararak yanlış bir hamle yapmıştır.</a:t>
            </a:r>
          </a:p>
          <a:p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Şah’ın istediği olmuş iki ordu Ganga Nehri’nin kenarındaki </a:t>
            </a:r>
            <a:r>
              <a:rPr lang="tr-TR" sz="2800" b="1" dirty="0" err="1">
                <a:latin typeface="Comic Sans MS" panose="030F0702030302020204" pitchFamily="66" charset="0"/>
              </a:rPr>
              <a:t>Çavsa’da</a:t>
            </a:r>
            <a:r>
              <a:rPr lang="tr-TR" sz="2800" b="1" dirty="0">
                <a:latin typeface="Comic Sans MS" panose="030F0702030302020204" pitchFamily="66" charset="0"/>
              </a:rPr>
              <a:t> karşı karşıya gelmiştir.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7035527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/>
          </a:bodyPr>
          <a:lstStyle/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Ordusunun kötü durumunu iyi bilen Hümâyun barış görüşmelerinin talimatını vermiş ve iki ordu çarpışmadan konumlarını korumuştur.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Bu esnada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ve ordusu kendilerine çok zamandır muhalif olan </a:t>
            </a:r>
            <a:r>
              <a:rPr lang="tr-TR" sz="2800" b="1" dirty="0" err="1">
                <a:latin typeface="Comic Sans MS" panose="030F0702030302020204" pitchFamily="66" charset="0"/>
              </a:rPr>
              <a:t>Maharata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Çero</a:t>
            </a:r>
            <a:r>
              <a:rPr lang="tr-TR" sz="2800" b="1" dirty="0">
                <a:latin typeface="Comic Sans MS" panose="030F0702030302020204" pitchFamily="66" charset="0"/>
              </a:rPr>
              <a:t> adlı Hindu </a:t>
            </a:r>
            <a:r>
              <a:rPr lang="tr-TR" sz="2800" b="1" dirty="0" err="1">
                <a:latin typeface="Comic Sans MS" panose="030F0702030302020204" pitchFamily="66" charset="0"/>
              </a:rPr>
              <a:t>Raca’nın</a:t>
            </a:r>
            <a:r>
              <a:rPr lang="tr-TR" sz="2800" b="1" dirty="0">
                <a:latin typeface="Comic Sans MS" panose="030F0702030302020204" pitchFamily="66" charset="0"/>
              </a:rPr>
              <a:t> üzerine yürüyormuş havası verip iki ordu arasında olan mesafeyi hızla </a:t>
            </a:r>
            <a:r>
              <a:rPr lang="tr-TR" sz="2800" b="1" dirty="0" err="1">
                <a:latin typeface="Comic Sans MS" panose="030F0702030302020204" pitchFamily="66" charset="0"/>
              </a:rPr>
              <a:t>katetmiştir</a:t>
            </a:r>
            <a:r>
              <a:rPr lang="tr-TR" sz="2800" b="1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607188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Kendilerine karşı olamadığını düşündüğü bu harekattan kuşkulanmayan Hümâyun ve beraberindekiler 1539 yılının 27 Haziran gecesi uyku halinde büyük bir baskın yemiştir.</a:t>
            </a:r>
          </a:p>
          <a:p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toparlanmasına izin bile vermeden ordularını hızlı bir şekilde </a:t>
            </a:r>
            <a:r>
              <a:rPr lang="tr-TR" sz="2800" b="1" dirty="0" err="1">
                <a:latin typeface="Comic Sans MS" panose="030F0702030302020204" pitchFamily="66" charset="0"/>
              </a:rPr>
              <a:t>dağıtmıştır.Bu</a:t>
            </a:r>
            <a:r>
              <a:rPr lang="tr-TR" sz="2800" b="1" dirty="0">
                <a:latin typeface="Comic Sans MS" panose="030F0702030302020204" pitchFamily="66" charset="0"/>
              </a:rPr>
              <a:t> büyük felaket sonrası Hümâyun kendisini kurtarmak için atmış olduğu nehirden bir Hindu Racası sayesinde </a:t>
            </a:r>
            <a:r>
              <a:rPr lang="tr-TR" sz="2800" b="1" dirty="0" err="1">
                <a:latin typeface="Comic Sans MS" panose="030F0702030302020204" pitchFamily="66" charset="0"/>
              </a:rPr>
              <a:t>kurtulmuştur.Hatta</a:t>
            </a:r>
            <a:r>
              <a:rPr lang="tr-TR" sz="2800" b="1" dirty="0">
                <a:latin typeface="Comic Sans MS" panose="030F0702030302020204" pitchFamily="66" charset="0"/>
              </a:rPr>
              <a:t> bu olay </a:t>
            </a:r>
            <a:r>
              <a:rPr lang="tr-TR" sz="2800" b="1" dirty="0" err="1">
                <a:latin typeface="Comic Sans MS" panose="030F0702030302020204" pitchFamily="66" charset="0"/>
              </a:rPr>
              <a:t>Hümâyûn-nâme’de</a:t>
            </a:r>
            <a:r>
              <a:rPr lang="tr-TR" sz="2800" b="1" dirty="0">
                <a:latin typeface="Comic Sans MS" panose="030F0702030302020204" pitchFamily="66" charset="0"/>
              </a:rPr>
              <a:t> şöyle geçer ;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8204406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8264819D-DE8B-49C1-A2A3-3F49818CDA22}"/>
              </a:ext>
            </a:extLst>
          </p:cNvPr>
          <p:cNvSpPr/>
          <p:nvPr/>
        </p:nvSpPr>
        <p:spPr>
          <a:xfrm>
            <a:off x="2286000" y="474345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“</a:t>
            </a:r>
            <a:r>
              <a:rPr lang="tr-TR" b="1" dirty="0">
                <a:latin typeface="Comic Sans MS" panose="030F0702030302020204" pitchFamily="66" charset="0"/>
              </a:rPr>
              <a:t>Allah’ın hikmeti bu ya, bir süre sonra onlar önlem almaksızın öylece</a:t>
            </a:r>
          </a:p>
          <a:p>
            <a:r>
              <a:rPr lang="tr-TR" b="1" dirty="0">
                <a:latin typeface="Comic Sans MS" panose="030F0702030302020204" pitchFamily="66" charset="0"/>
              </a:rPr>
              <a:t>dururken, </a:t>
            </a:r>
            <a:r>
              <a:rPr lang="tr-TR" b="1" dirty="0" err="1">
                <a:latin typeface="Comic Sans MS" panose="030F0702030302020204" pitchFamily="66" charset="0"/>
              </a:rPr>
              <a:t>Şir</a:t>
            </a:r>
            <a:r>
              <a:rPr lang="tr-TR" b="1" dirty="0">
                <a:latin typeface="Comic Sans MS" panose="030F0702030302020204" pitchFamily="66" charset="0"/>
              </a:rPr>
              <a:t> Han geldi ve baskın yaptı. Ordu mağlup oldu ve çok fazla</a:t>
            </a:r>
          </a:p>
          <a:p>
            <a:r>
              <a:rPr lang="tr-TR" b="1" dirty="0">
                <a:latin typeface="Comic Sans MS" panose="030F0702030302020204" pitchFamily="66" charset="0"/>
              </a:rPr>
              <a:t>akraba-savaşan esir oldular. Majestelerinin mübarek elleri yaralandı. Üç gün </a:t>
            </a:r>
            <a:r>
              <a:rPr lang="tr-TR" b="1" dirty="0" err="1">
                <a:latin typeface="Comic Sans MS" panose="030F0702030302020204" pitchFamily="66" charset="0"/>
              </a:rPr>
              <a:t>Çunar’da</a:t>
            </a:r>
            <a:r>
              <a:rPr lang="tr-TR" b="1" dirty="0">
                <a:latin typeface="Comic Sans MS" panose="030F0702030302020204" pitchFamily="66" charset="0"/>
              </a:rPr>
              <a:t> kaldıktan sonra </a:t>
            </a:r>
            <a:r>
              <a:rPr lang="tr-TR" b="1" dirty="0" err="1">
                <a:latin typeface="Comic Sans MS" panose="030F0702030302020204" pitchFamily="66" charset="0"/>
              </a:rPr>
              <a:t>Arail’e</a:t>
            </a:r>
            <a:r>
              <a:rPr lang="tr-TR" b="1" dirty="0">
                <a:latin typeface="Comic Sans MS" panose="030F0702030302020204" pitchFamily="66" charset="0"/>
              </a:rPr>
              <a:t> döndüler. Majesteleri nehir kenarına vardıklarında, durdu ve şaşkınlıkla söyledi; “Tekneler olmadan nasıl geçilir!” Sonra beraberindeki 5 veya 6 atlıyla </a:t>
            </a:r>
            <a:r>
              <a:rPr lang="tr-TR" b="1" dirty="0" err="1">
                <a:latin typeface="Comic Sans MS" panose="030F0702030302020204" pitchFamily="66" charset="0"/>
              </a:rPr>
              <a:t>Birbahan</a:t>
            </a:r>
            <a:r>
              <a:rPr lang="tr-TR" b="1" dirty="0">
                <a:latin typeface="Comic Sans MS" panose="030F0702030302020204" pitchFamily="66" charset="0"/>
              </a:rPr>
              <a:t> adında bir Raca geldi ve onu geçitten karşıya ulaştırdı. 4-5 gündür ordusu aç ve susuzdu. </a:t>
            </a:r>
            <a:r>
              <a:rPr lang="tr-TR" b="1" dirty="0" err="1">
                <a:latin typeface="Comic Sans MS" panose="030F0702030302020204" pitchFamily="66" charset="0"/>
              </a:rPr>
              <a:t>Raca’nın</a:t>
            </a:r>
            <a:r>
              <a:rPr lang="tr-TR" b="1" dirty="0">
                <a:latin typeface="Comic Sans MS" panose="030F0702030302020204" pitchFamily="66" charset="0"/>
              </a:rPr>
              <a:t> bir Pazar kurdurmasıyla ordudakiler birkaç günlüğüne konfora ve istirahate </a:t>
            </a:r>
            <a:r>
              <a:rPr lang="tr-TR" b="1" dirty="0" err="1">
                <a:latin typeface="Comic Sans MS" panose="030F0702030302020204" pitchFamily="66" charset="0"/>
              </a:rPr>
              <a:t>kavuştu.Atlar</a:t>
            </a:r>
            <a:r>
              <a:rPr lang="tr-TR" b="1" dirty="0">
                <a:latin typeface="Comic Sans MS" panose="030F0702030302020204" pitchFamily="66" charset="0"/>
              </a:rPr>
              <a:t> da dinlendi. Yaya kalan pek çok kişi kendilerine yeni binek hayvanı aldılar. Kısacası Raca uygun ve saygılı bir hizmette bulundu…” </a:t>
            </a:r>
          </a:p>
        </p:txBody>
      </p:sp>
    </p:spTree>
    <p:extLst>
      <p:ext uri="{BB962C8B-B14F-4D97-AF65-F5344CB8AC3E}">
        <p14:creationId xmlns:p14="http://schemas.microsoft.com/office/powerpoint/2010/main" val="1652209973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7467600" cy="6357320"/>
          </a:xfrm>
        </p:spPr>
        <p:txBody>
          <a:bodyPr>
            <a:normAutofit fontScale="92500"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Çavsa zaferinden sonra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(</a:t>
            </a:r>
            <a:r>
              <a:rPr lang="tr-TR" sz="2800" b="1" dirty="0" err="1">
                <a:latin typeface="Comic Sans MS" panose="030F0702030302020204" pitchFamily="66" charset="0"/>
              </a:rPr>
              <a:t>Essultan-ul</a:t>
            </a:r>
            <a:r>
              <a:rPr lang="tr-TR" sz="2800" b="1" dirty="0">
                <a:latin typeface="Comic Sans MS" panose="030F0702030302020204" pitchFamily="66" charset="0"/>
              </a:rPr>
              <a:t> Adil) </a:t>
            </a:r>
            <a:r>
              <a:rPr lang="tr-TR" sz="2800" b="1" dirty="0" err="1">
                <a:latin typeface="Comic Sans MS" panose="030F0702030302020204" pitchFamily="66" charset="0"/>
              </a:rPr>
              <a:t>ünvanını</a:t>
            </a:r>
            <a:r>
              <a:rPr lang="tr-TR" sz="2800" b="1" dirty="0">
                <a:latin typeface="Comic Sans MS" panose="030F0702030302020204" pitchFamily="66" charset="0"/>
              </a:rPr>
              <a:t> almıştır ve Hint alt kıtasında Afgan hakimiyetini pekiştirerek Sur Devleti’nin temellerini atmıştır.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Hümâyun şansının da yardımıyla </a:t>
            </a:r>
            <a:r>
              <a:rPr lang="tr-TR" sz="2800" b="1" dirty="0" err="1">
                <a:latin typeface="Comic Sans MS" panose="030F0702030302020204" pitchFamily="66" charset="0"/>
              </a:rPr>
              <a:t>Agra’ya</a:t>
            </a:r>
            <a:r>
              <a:rPr lang="tr-TR" sz="2800" b="1" dirty="0">
                <a:latin typeface="Comic Sans MS" panose="030F0702030302020204" pitchFamily="66" charset="0"/>
              </a:rPr>
              <a:t> ulaşmış ve aldığı hezimeti telafi </a:t>
            </a:r>
            <a:r>
              <a:rPr lang="tr-TR" sz="2800" b="1" dirty="0" err="1">
                <a:latin typeface="Comic Sans MS" panose="030F0702030302020204" pitchFamily="66" charset="0"/>
              </a:rPr>
              <a:t>etmek,kaybolan</a:t>
            </a:r>
            <a:r>
              <a:rPr lang="tr-TR" sz="2800" b="1" dirty="0">
                <a:latin typeface="Comic Sans MS" panose="030F0702030302020204" pitchFamily="66" charset="0"/>
              </a:rPr>
              <a:t> otoritesini yeniden almak adına hazırlıklara </a:t>
            </a:r>
            <a:r>
              <a:rPr lang="tr-TR" sz="2800" b="1" dirty="0" err="1">
                <a:latin typeface="Comic Sans MS" panose="030F0702030302020204" pitchFamily="66" charset="0"/>
              </a:rPr>
              <a:t>başlamıştır.Kardeşleri</a:t>
            </a:r>
            <a:r>
              <a:rPr lang="tr-TR" sz="2800" b="1" dirty="0">
                <a:latin typeface="Comic Sans MS" panose="030F0702030302020204" pitchFamily="66" charset="0"/>
              </a:rPr>
              <a:t> Kamran ve </a:t>
            </a:r>
            <a:r>
              <a:rPr lang="tr-TR" sz="2800" b="1" dirty="0" err="1">
                <a:latin typeface="Comic Sans MS" panose="030F0702030302020204" pitchFamily="66" charset="0"/>
              </a:rPr>
              <a:t>Hindal</a:t>
            </a:r>
            <a:r>
              <a:rPr lang="tr-TR" sz="2800" b="1" dirty="0">
                <a:latin typeface="Comic Sans MS" panose="030F0702030302020204" pitchFamily="66" charset="0"/>
              </a:rPr>
              <a:t> ile görüşmüş fakat desteklerini </a:t>
            </a:r>
            <a:r>
              <a:rPr lang="tr-TR" sz="2800" b="1" dirty="0" err="1">
                <a:latin typeface="Comic Sans MS" panose="030F0702030302020204" pitchFamily="66" charset="0"/>
              </a:rPr>
              <a:t>alamamıştır.Kısa</a:t>
            </a:r>
            <a:r>
              <a:rPr lang="tr-TR" sz="2800" b="1" dirty="0">
                <a:latin typeface="Comic Sans MS" panose="030F0702030302020204" pitchFamily="66" charset="0"/>
              </a:rPr>
              <a:t> süreli toparlanma süreci her ne kadar iyi olsa da öfke ve planlanmadan yapılacak olan harekatlar onu başarısız kılacaktır.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47175755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 lnSpcReduction="10000"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orduları 17 Mayıs 1540 yılında Afgan orduları ile </a:t>
            </a:r>
            <a:r>
              <a:rPr lang="tr-TR" sz="2800" b="1" dirty="0" err="1">
                <a:latin typeface="Comic Sans MS" panose="030F0702030302020204" pitchFamily="66" charset="0"/>
              </a:rPr>
              <a:t>Kanvec’te</a:t>
            </a:r>
            <a:r>
              <a:rPr lang="tr-TR" sz="2800" b="1" dirty="0">
                <a:latin typeface="Comic Sans MS" panose="030F0702030302020204" pitchFamily="66" charset="0"/>
              </a:rPr>
              <a:t> cenk etmek üzere karşı karşıya </a:t>
            </a:r>
            <a:r>
              <a:rPr lang="tr-TR" sz="2800" b="1" dirty="0" err="1">
                <a:latin typeface="Comic Sans MS" panose="030F0702030302020204" pitchFamily="66" charset="0"/>
              </a:rPr>
              <a:t>gelmiştir.Afgan</a:t>
            </a:r>
            <a:r>
              <a:rPr lang="tr-TR" sz="2800" b="1" dirty="0">
                <a:latin typeface="Comic Sans MS" panose="030F0702030302020204" pitchFamily="66" charset="0"/>
              </a:rPr>
              <a:t> ordularının moralli oluşu,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ordularının maneviyat ve güç bakımından yetersiz oluşundan dolayı bozguna uğrayan Hümâyun büyük zayiatlar vererek canını dahi zor kurtaracaktır.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Bu savaş sonucunda İmparatorluk çöküş sürecine girerek ülkenin büyük bölümü Afgan egemenliğine geçmiştir.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9651200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 fontScale="92500"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600" b="1" dirty="0">
                <a:latin typeface="Comic Sans MS" panose="030F0702030302020204" pitchFamily="66" charset="0"/>
              </a:rPr>
              <a:t>Bu büyük yenilgi sonucunda kardeşlerinin desteğini yanında göremeyen Hümâyun, Hindistan da barınamayacağını anlamış tıpkı babası gibi </a:t>
            </a:r>
            <a:r>
              <a:rPr lang="tr-TR" sz="2600" b="1" dirty="0" err="1">
                <a:latin typeface="Comic Sans MS" panose="030F0702030302020204" pitchFamily="66" charset="0"/>
              </a:rPr>
              <a:t>Safevi</a:t>
            </a:r>
            <a:r>
              <a:rPr lang="tr-TR" sz="2600" b="1" dirty="0">
                <a:latin typeface="Comic Sans MS" panose="030F0702030302020204" pitchFamily="66" charset="0"/>
              </a:rPr>
              <a:t> Devletine sığınma talebinde bulunmuştur.</a:t>
            </a:r>
          </a:p>
          <a:p>
            <a:r>
              <a:rPr lang="tr-TR" sz="2600" b="1" dirty="0" err="1">
                <a:latin typeface="Comic Sans MS" panose="030F0702030302020204" pitchFamily="66" charset="0"/>
              </a:rPr>
              <a:t>Safevi</a:t>
            </a:r>
            <a:r>
              <a:rPr lang="tr-TR" sz="2600" b="1" dirty="0">
                <a:latin typeface="Comic Sans MS" panose="030F0702030302020204" pitchFamily="66" charset="0"/>
              </a:rPr>
              <a:t> Devleti’nin başında bulunan Şah </a:t>
            </a:r>
            <a:r>
              <a:rPr lang="tr-TR" sz="2600" b="1" dirty="0" err="1">
                <a:latin typeface="Comic Sans MS" panose="030F0702030302020204" pitchFamily="66" charset="0"/>
              </a:rPr>
              <a:t>Tahmasb</a:t>
            </a:r>
            <a:r>
              <a:rPr lang="tr-TR" sz="2600" b="1" dirty="0">
                <a:latin typeface="Comic Sans MS" panose="030F0702030302020204" pitchFamily="66" charset="0"/>
              </a:rPr>
              <a:t> , </a:t>
            </a:r>
            <a:r>
              <a:rPr lang="tr-TR" sz="2600" b="1" dirty="0" err="1">
                <a:latin typeface="Comic Sans MS" panose="030F0702030302020204" pitchFamily="66" charset="0"/>
              </a:rPr>
              <a:t>Hümâyun’u</a:t>
            </a:r>
            <a:r>
              <a:rPr lang="tr-TR" sz="2600" b="1" dirty="0">
                <a:latin typeface="Comic Sans MS" panose="030F0702030302020204" pitchFamily="66" charset="0"/>
              </a:rPr>
              <a:t> hoş gönüllükle karşılamış ona yardımlarını </a:t>
            </a:r>
            <a:r>
              <a:rPr lang="tr-TR" sz="2600" b="1" dirty="0" err="1">
                <a:latin typeface="Comic Sans MS" panose="030F0702030302020204" pitchFamily="66" charset="0"/>
              </a:rPr>
              <a:t>esirgememiştir.Bu</a:t>
            </a:r>
            <a:r>
              <a:rPr lang="tr-TR" sz="2600" b="1" dirty="0">
                <a:latin typeface="Comic Sans MS" panose="030F0702030302020204" pitchFamily="66" charset="0"/>
              </a:rPr>
              <a:t> dönemde Şii türbelerini ziyaret eden Hümâyun Şiiliği öven sözler etmiş ,İran’da kendine destek ortamı </a:t>
            </a:r>
            <a:r>
              <a:rPr lang="tr-TR" sz="2600" b="1" dirty="0" err="1">
                <a:latin typeface="Comic Sans MS" panose="030F0702030302020204" pitchFamily="66" charset="0"/>
              </a:rPr>
              <a:t>yaratmıştır.İran</a:t>
            </a:r>
            <a:r>
              <a:rPr lang="tr-TR" sz="2600" b="1" dirty="0">
                <a:latin typeface="Comic Sans MS" panose="030F0702030302020204" pitchFamily="66" charset="0"/>
              </a:rPr>
              <a:t> Saray’ı Hindistan’daki emelleri için </a:t>
            </a:r>
            <a:r>
              <a:rPr lang="tr-TR" sz="2600" b="1" dirty="0" err="1">
                <a:latin typeface="Comic Sans MS" panose="030F0702030302020204" pitchFamily="66" charset="0"/>
              </a:rPr>
              <a:t>Hümâyun’e</a:t>
            </a:r>
            <a:r>
              <a:rPr lang="tr-TR" sz="2600" b="1" dirty="0">
                <a:latin typeface="Comic Sans MS" panose="030F0702030302020204" pitchFamily="66" charset="0"/>
              </a:rPr>
              <a:t> gerekli desteği vermiş Hümâyun bu desteği arkasına alarak her geçen gün gücünü arttırmıştır.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81015108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1477</TotalTime>
  <Words>1030</Words>
  <Application>Microsoft Office PowerPoint</Application>
  <PresentationFormat>Ekran Gösterisi (4:3)</PresentationFormat>
  <Paragraphs>80</Paragraphs>
  <Slides>17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   HİN 309   YENİÇAĞ HİNDİSTAN TARİHİ  4. hafta  Hint-Türk İmparatorluğu Dönemi: hümayum ıı 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Humayun’un Hindistan’ı Fethi ve Babür İmparatorluğu’nun Yeniden Yükselişi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152</cp:revision>
  <dcterms:created xsi:type="dcterms:W3CDTF">2014-11-21T09:52:05Z</dcterms:created>
  <dcterms:modified xsi:type="dcterms:W3CDTF">2020-03-04T16:03:29Z</dcterms:modified>
</cp:coreProperties>
</file>