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76" r:id="rId3"/>
    <p:sldId id="275" r:id="rId4"/>
    <p:sldId id="277" r:id="rId5"/>
    <p:sldId id="278" r:id="rId6"/>
    <p:sldId id="279" r:id="rId7"/>
    <p:sldId id="28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T</a:t>
            </a:r>
            <a:r>
              <a:rPr lang="en-US" dirty="0"/>
              <a:t>I</a:t>
            </a:r>
            <a:r>
              <a:rPr lang="tr-TR" dirty="0"/>
              <a:t>p Öğrencİsİ ve Yaşam boyu Öğrenme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5029200"/>
            <a:ext cx="7391400" cy="609600"/>
          </a:xfrm>
        </p:spPr>
        <p:txBody>
          <a:bodyPr/>
          <a:lstStyle/>
          <a:p>
            <a:pPr algn="r"/>
            <a:r>
              <a:rPr lang="tr-TR" smtClean="0"/>
              <a:t>Dr</a:t>
            </a:r>
            <a:r>
              <a:rPr lang="tr-TR" dirty="0"/>
              <a:t>. İpek Gönüllü</a:t>
            </a:r>
          </a:p>
        </p:txBody>
      </p:sp>
    </p:spTree>
    <p:extLst>
      <p:ext uri="{BB962C8B-B14F-4D97-AF65-F5344CB8AC3E}">
        <p14:creationId xmlns:p14="http://schemas.microsoft.com/office/powerpoint/2010/main" val="1547204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    </a:t>
            </a:r>
            <a:r>
              <a:rPr lang="tr-TR" sz="3600" dirty="0"/>
              <a:t>YAŞAMBOYU ÖĞRENME NEDİR?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12004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Yaşamboyu öğrenme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Bireyin; bilgi, beceri, ilgi ve yeterliliklerini geliştirmek amacıyla hayatı boyunca katıldığı her türlü öğrenme etkinlikleri olarak tanımlanmaktadır.</a:t>
            </a:r>
          </a:p>
          <a:p>
            <a:endParaRPr lang="tr-TR" dirty="0"/>
          </a:p>
          <a:p>
            <a:r>
              <a:rPr lang="tr-TR" dirty="0"/>
              <a:t>“Yaşamboyu, gönüllü özgüdü” temelinde kişisel veya mesleki nedenlerle yeterliliğin değişmesi ve gelişmesidir.</a:t>
            </a:r>
          </a:p>
          <a:p>
            <a:endParaRPr lang="tr-TR" dirty="0"/>
          </a:p>
          <a:p>
            <a:r>
              <a:rPr lang="tr-TR" dirty="0"/>
              <a:t>Özünü oluşturan değerler;</a:t>
            </a:r>
          </a:p>
          <a:p>
            <a:pPr marL="0" indent="0">
              <a:buNone/>
            </a:pPr>
            <a:r>
              <a:rPr lang="tr-TR" dirty="0"/>
              <a:t>     - </a:t>
            </a:r>
            <a:r>
              <a:rPr lang="tr-TR" i="1" dirty="0"/>
              <a:t>öğrenme</a:t>
            </a:r>
            <a:r>
              <a:rPr lang="tr-TR" dirty="0"/>
              <a:t>, </a:t>
            </a:r>
          </a:p>
          <a:p>
            <a:pPr marL="0" indent="0">
              <a:buNone/>
            </a:pPr>
            <a:r>
              <a:rPr lang="tr-TR" i="1" dirty="0"/>
              <a:t>     - keşfetme</a:t>
            </a:r>
            <a:r>
              <a:rPr lang="tr-TR" dirty="0"/>
              <a:t> ve </a:t>
            </a:r>
          </a:p>
          <a:p>
            <a:pPr marL="0" indent="0">
              <a:buNone/>
            </a:pPr>
            <a:r>
              <a:rPr lang="tr-TR" i="1" dirty="0"/>
              <a:t>     - hizmet etme</a:t>
            </a:r>
            <a:r>
              <a:rPr lang="tr-TR" dirty="0"/>
              <a:t>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2235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Yaşamboyu öğrenme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5554960" cy="5184576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2200" u="sng" dirty="0"/>
              <a:t>Yaşam boyu öğrenmenin anlamı konusundaki tanım ve yorumlarda ortak öğeler bulunmaktadır.</a:t>
            </a:r>
            <a:r>
              <a:rPr lang="tr-TR" sz="2200" dirty="0"/>
              <a:t> </a:t>
            </a:r>
          </a:p>
          <a:p>
            <a:pPr marL="0" indent="0">
              <a:buNone/>
            </a:pPr>
            <a:endParaRPr lang="tr-TR" sz="2200" dirty="0"/>
          </a:p>
          <a:p>
            <a:pPr marL="0" indent="0">
              <a:buNone/>
            </a:pPr>
            <a:r>
              <a:rPr lang="tr-TR" sz="2200" dirty="0"/>
              <a:t>• Eğitim ve öğretimin değeri ve etkisi konusunda </a:t>
            </a:r>
            <a:r>
              <a:rPr lang="tr-TR" sz="2200" i="1" dirty="0"/>
              <a:t>güçlü inanç</a:t>
            </a:r>
            <a:r>
              <a:rPr lang="tr-TR" sz="2200" dirty="0"/>
              <a:t>,</a:t>
            </a:r>
          </a:p>
          <a:p>
            <a:pPr marL="0" indent="0">
              <a:buNone/>
            </a:pPr>
            <a:endParaRPr lang="tr-TR" sz="2200" dirty="0"/>
          </a:p>
          <a:p>
            <a:pPr marL="0" indent="0">
              <a:buNone/>
            </a:pPr>
            <a:r>
              <a:rPr lang="tr-TR" sz="2200" dirty="0"/>
              <a:t>• Yaşı, cinsiyeti, iş yaşamındaki pozisyonu ne olursa olsun; herkesin evrensel öğrenme fırsatlarından yararlandırılması,</a:t>
            </a:r>
          </a:p>
          <a:p>
            <a:pPr marL="0" indent="0">
              <a:buNone/>
            </a:pPr>
            <a:endParaRPr lang="tr-TR" sz="2200" dirty="0"/>
          </a:p>
          <a:p>
            <a:pPr marL="0" indent="0">
              <a:buNone/>
            </a:pPr>
            <a:r>
              <a:rPr lang="tr-TR" sz="2200" dirty="0"/>
              <a:t>• Eğitim- öğretim kurumları dışındaki öğrenmenin öneminin yaygın biçimde kabul edilmesi,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9514" y="2852936"/>
            <a:ext cx="2719778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9383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Yaşamboyu öğrenme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352928" cy="525658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576"/>
              </a:spcBef>
              <a:buNone/>
            </a:pPr>
            <a:r>
              <a:rPr lang="tr-TR" sz="8800" u="sng" dirty="0"/>
              <a:t>Yaşam boyu öğrenmenin anlamı konusundaki tanım ve yorumlarda ortak öğeler bulunmaktadır.</a:t>
            </a:r>
            <a:r>
              <a:rPr lang="tr-TR" sz="8800" dirty="0"/>
              <a:t> </a:t>
            </a:r>
          </a:p>
          <a:p>
            <a:pPr marL="0" indent="0">
              <a:lnSpc>
                <a:spcPct val="120000"/>
              </a:lnSpc>
              <a:spcBef>
                <a:spcPts val="576"/>
              </a:spcBef>
              <a:buNone/>
            </a:pPr>
            <a:endParaRPr lang="tr-TR" sz="8800" dirty="0"/>
          </a:p>
          <a:p>
            <a:pPr marL="0" indent="0">
              <a:lnSpc>
                <a:spcPct val="120000"/>
              </a:lnSpc>
              <a:spcBef>
                <a:spcPts val="576"/>
              </a:spcBef>
              <a:buNone/>
            </a:pPr>
            <a:r>
              <a:rPr lang="tr-TR" sz="8800" dirty="0"/>
              <a:t>• Yaşam boyu öğrenmeyi geleneksel yöntemlerden ayıran temel hususun öğrenme ve öğretme metot ve anlamındaki </a:t>
            </a:r>
            <a:r>
              <a:rPr lang="tr-TR" sz="8800" i="1" dirty="0"/>
              <a:t>çeşitlilikler </a:t>
            </a:r>
            <a:r>
              <a:rPr lang="tr-TR" sz="8800" dirty="0"/>
              <a:t>olduğunun benimsenmesi,</a:t>
            </a:r>
          </a:p>
          <a:p>
            <a:pPr marL="0" indent="0">
              <a:lnSpc>
                <a:spcPct val="120000"/>
              </a:lnSpc>
              <a:spcBef>
                <a:spcPts val="576"/>
              </a:spcBef>
              <a:buNone/>
            </a:pPr>
            <a:endParaRPr lang="tr-TR" sz="8800" dirty="0"/>
          </a:p>
          <a:p>
            <a:pPr marL="0" indent="0">
              <a:lnSpc>
                <a:spcPct val="120000"/>
              </a:lnSpc>
              <a:spcBef>
                <a:spcPts val="576"/>
              </a:spcBef>
              <a:buNone/>
            </a:pPr>
            <a:r>
              <a:rPr lang="tr-TR" sz="8800" dirty="0"/>
              <a:t>• Öğrenmenin bireyin kişisel özelliklerine göre yapılandırılarak, kişinin; bağımsız, </a:t>
            </a:r>
            <a:r>
              <a:rPr lang="tr-TR" sz="8800" i="1" dirty="0"/>
              <a:t>kendi kendine yönetilen öğrenme</a:t>
            </a:r>
            <a:r>
              <a:rPr lang="tr-TR" sz="8800" dirty="0"/>
              <a:t> biçimine odaklaşma kapasitesinin arttırılarak </a:t>
            </a:r>
            <a:r>
              <a:rPr lang="tr-TR" sz="8800" i="1" dirty="0"/>
              <a:t>motive edilmesi</a:t>
            </a:r>
            <a:r>
              <a:rPr lang="tr-TR" sz="8800" dirty="0"/>
              <a:t>,</a:t>
            </a:r>
          </a:p>
          <a:p>
            <a:pPr marL="0" indent="0">
              <a:lnSpc>
                <a:spcPct val="120000"/>
              </a:lnSpc>
              <a:spcBef>
                <a:spcPts val="576"/>
              </a:spcBef>
              <a:buNone/>
            </a:pPr>
            <a:endParaRPr lang="tr-TR" sz="8800" dirty="0"/>
          </a:p>
          <a:p>
            <a:pPr marL="0" indent="0">
              <a:lnSpc>
                <a:spcPct val="120000"/>
              </a:lnSpc>
              <a:spcBef>
                <a:spcPts val="576"/>
              </a:spcBef>
              <a:buNone/>
            </a:pPr>
            <a:r>
              <a:rPr lang="tr-TR" sz="8800" dirty="0"/>
              <a:t>• Yaşam boyu öğrenme kavramının, geleneksel öğrenme yaklaşımına alternatif olarak ortaya çıktığının benimsenmesi.</a:t>
            </a:r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644414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4123769"/>
              </p:ext>
            </p:extLst>
          </p:nvPr>
        </p:nvGraphicFramePr>
        <p:xfrm>
          <a:off x="467544" y="476672"/>
          <a:ext cx="8229600" cy="6218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26916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418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Geleneksel öğrenme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Yaşamboyu öğrenme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418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Öğreten bilginin kaynağıdır.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Eğitici-öğretici bilgi kaynakları için rehberdir.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41831"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Öğrenenler bilgiyi öğretenden alır.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İnsanlar yaparak öğrenir.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418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Öğrenenler kendi başlarına çalışırlar.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İnsanlar gruplar içinde ve birbirinden öğrenir.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41831"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Öğrenciler yönlendirme altında uyguladıkları bir dizi beceriyi bütünüyle bitirinceye kadar, testlere tabi tutulur ve bir sonraki öğrenmeye erişimlerine izin verilmez.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Değerlendirme, öğrenme stratejilerine rehberlik etmek ve gelecekteki öğrenme yollarını tespit etmek için yapılır.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41831"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Bütün öğrenenler aynı şeyi yaparlar.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Eğitici-öğretici, bireyselleştirilmiş öğrenme planları geliştirir.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41831"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Öğretenler başlangıçta bir eğitim alırlar, buna hizmet </a:t>
                      </a:r>
                      <a:r>
                        <a:rPr lang="tr-TR" sz="1800" b="0" i="0" u="none" strike="noStrik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içi eğitim eklenir</a:t>
                      </a:r>
                      <a:r>
                        <a:rPr lang="tr-T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Eğitici-öğretici, yaşamboyu öğrenendir. Başlangıçtaki eğitim ve devam eden mesleki uzmanlık gelişimi, birbiriyle bağlantılıdır.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7626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“İyi” öğrenenler fark edilir ve daha ileri eğitim için fırsat verilir.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İnsanlar, yaşamboyu öğrenme fırsatlarına erişim imkânına sahiptir.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1957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Yaşamboyu öğrenme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Yaşamboyu öğrenmenin genel olarak dört ana kategorideki eğitimi kapsadığı söylenebilir:</a:t>
            </a:r>
          </a:p>
          <a:p>
            <a:pPr marL="0" indent="0">
              <a:buNone/>
            </a:pPr>
            <a:r>
              <a:rPr lang="tr-TR" dirty="0"/>
              <a:t> 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tr-TR" dirty="0"/>
              <a:t>Yetişkin eğitimi, </a:t>
            </a:r>
          </a:p>
          <a:p>
            <a:pPr algn="ctr">
              <a:buFont typeface="Wingdings" panose="05000000000000000000" pitchFamily="2" charset="2"/>
              <a:buChar char="Ø"/>
            </a:pPr>
            <a:endParaRPr lang="tr-TR" dirty="0"/>
          </a:p>
          <a:p>
            <a:pPr algn="ctr">
              <a:buFont typeface="Wingdings" panose="05000000000000000000" pitchFamily="2" charset="2"/>
              <a:buChar char="Ø"/>
            </a:pPr>
            <a:r>
              <a:rPr lang="tr-TR" dirty="0"/>
              <a:t>Sürekli eğitim, </a:t>
            </a:r>
          </a:p>
          <a:p>
            <a:pPr algn="ctr">
              <a:buFont typeface="Wingdings" panose="05000000000000000000" pitchFamily="2" charset="2"/>
              <a:buChar char="Ø"/>
            </a:pPr>
            <a:endParaRPr lang="tr-TR" dirty="0"/>
          </a:p>
          <a:p>
            <a:pPr algn="ctr">
              <a:buFont typeface="Wingdings" panose="05000000000000000000" pitchFamily="2" charset="2"/>
              <a:buChar char="Ø"/>
            </a:pPr>
            <a:r>
              <a:rPr lang="tr-TR" dirty="0"/>
              <a:t>Mesleki eğitim </a:t>
            </a:r>
          </a:p>
          <a:p>
            <a:pPr marL="0" indent="0" algn="ctr">
              <a:buNone/>
            </a:pPr>
            <a:endParaRPr lang="tr-TR" dirty="0"/>
          </a:p>
          <a:p>
            <a:pPr algn="ctr">
              <a:buFont typeface="Wingdings" panose="05000000000000000000" pitchFamily="2" charset="2"/>
              <a:buChar char="Ø"/>
            </a:pPr>
            <a:r>
              <a:rPr lang="tr-TR" dirty="0"/>
              <a:t>Özgüdülemeye dayalı eğitim</a:t>
            </a:r>
          </a:p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896270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319</TotalTime>
  <Words>361</Words>
  <Application>Microsoft Office PowerPoint</Application>
  <PresentationFormat>On-screen Show (4:3)</PresentationFormat>
  <Paragraphs>57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Clarity</vt:lpstr>
      <vt:lpstr>TIp Öğrencİsİ ve Yaşam boyu Öğrenme</vt:lpstr>
      <vt:lpstr>PowerPoint Presentation</vt:lpstr>
      <vt:lpstr>Yaşamboyu öğrenme</vt:lpstr>
      <vt:lpstr>Yaşamboyu öğrenme</vt:lpstr>
      <vt:lpstr>Yaşamboyu öğrenme</vt:lpstr>
      <vt:lpstr>PowerPoint Presentation</vt:lpstr>
      <vt:lpstr>Yaşamboyu öğrenme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Tıp Öğrencisi ve Yaşam boyu Öğrenme</dc:title>
  <dc:creator>Gonullu</dc:creator>
  <cp:lastModifiedBy>Gonullu</cp:lastModifiedBy>
  <cp:revision>40</cp:revision>
  <dcterms:created xsi:type="dcterms:W3CDTF">2006-08-16T00:00:00Z</dcterms:created>
  <dcterms:modified xsi:type="dcterms:W3CDTF">2018-05-06T12:19:32Z</dcterms:modified>
</cp:coreProperties>
</file>