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6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746" r:id="rId2"/>
    <p:sldMasterId id="2147484519" r:id="rId3"/>
    <p:sldMasterId id="2147486110" r:id="rId4"/>
    <p:sldMasterId id="2147486123" r:id="rId5"/>
    <p:sldMasterId id="2147486164" r:id="rId6"/>
    <p:sldMasterId id="2147486930" r:id="rId7"/>
    <p:sldMasterId id="2147486957" r:id="rId8"/>
  </p:sldMasterIdLst>
  <p:notesMasterIdLst>
    <p:notesMasterId r:id="rId24"/>
  </p:notesMasterIdLst>
  <p:handoutMasterIdLst>
    <p:handoutMasterId r:id="rId25"/>
  </p:handoutMasterIdLst>
  <p:sldIdLst>
    <p:sldId id="296" r:id="rId9"/>
    <p:sldId id="708" r:id="rId10"/>
    <p:sldId id="715" r:id="rId11"/>
    <p:sldId id="713" r:id="rId12"/>
    <p:sldId id="599" r:id="rId13"/>
    <p:sldId id="717" r:id="rId14"/>
    <p:sldId id="638" r:id="rId15"/>
    <p:sldId id="691" r:id="rId16"/>
    <p:sldId id="692" r:id="rId17"/>
    <p:sldId id="693" r:id="rId18"/>
    <p:sldId id="694" r:id="rId19"/>
    <p:sldId id="695" r:id="rId20"/>
    <p:sldId id="696" r:id="rId21"/>
    <p:sldId id="705" r:id="rId22"/>
    <p:sldId id="63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33CCCC"/>
    <a:srgbClr val="66CCFF"/>
    <a:srgbClr val="3399FF"/>
    <a:srgbClr val="FFFFCC"/>
    <a:srgbClr val="FF66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6" autoAdjust="0"/>
    <p:restoredTop sz="85246" autoAdjust="0"/>
  </p:normalViewPr>
  <p:slideViewPr>
    <p:cSldViewPr>
      <p:cViewPr varScale="1">
        <p:scale>
          <a:sx n="62" d="100"/>
          <a:sy n="62" d="100"/>
        </p:scale>
        <p:origin x="-1788" y="-90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D13F9E-595E-43F3-93EC-E9A6C0D84E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5292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2612F34-08EA-4A51-9365-46503410D8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8054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4CFCF74A-AD89-4931-8155-A0410C62BDD3}" type="slidenum">
              <a:rPr lang="zh-CN" altLang="en-US" sz="1200" smtClean="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30F9DB3E-9123-4C1C-A540-DA0335E85282}" type="slidenum">
              <a:rPr lang="zh-CN" altLang="en-US" sz="1200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7168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8297CF3A-4315-4362-8959-FFFD5E6C6BC4}" type="slidenum">
              <a:rPr lang="zh-CN" altLang="en-US" sz="1200" smtClean="0"/>
              <a:pPr eaLnBrk="1" hangingPunct="1"/>
              <a:t>14</a:t>
            </a:fld>
            <a:endParaRPr lang="en-US" altLang="zh-CN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CBF87FD-04AA-44AA-8559-6FFA684B8B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01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423A2-5BC1-43CE-BFD7-E9AE427745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256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E46C0-AD87-4DEE-AD2C-AF1240891A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6967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AB32B-49C0-479C-9336-0B0A8D8AED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5364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2B2D295-2D1C-4814-B4DA-6227D661C8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5241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A12BC-2531-4027-9A42-EC5247DE9F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448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A6BAF-57AF-41C6-8731-27670958AA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9023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59F75-4042-4E7F-B8C3-61D5DE0E63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8405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E99F4-B7FA-4F24-9912-4ACA4DC959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618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D5146-D25E-47F2-897E-40A03D8E25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054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5B978-0A93-4565-A6A0-BFD4EB11BC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6156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C98E6-91D7-48D2-B2B4-E32A3EFE4C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87918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DCB8-67C0-481A-8478-B9B82267FC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2512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3C807-90F7-4EC1-B8FB-47ACB7E8C5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8334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5CCDF-8BDC-405E-BC1A-AA7883B9F2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8259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7332-06BA-4668-8DB3-772849D230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79946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707B3-8EF7-42A7-A543-E7EEE1ED8B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17968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CB2B9-532B-4115-8029-2DCB0ED869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5091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23166-0D99-49C9-ABF9-2079A36E50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66387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19D4C-5383-4B23-9CF0-40C2CF5FE3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42953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04A70-D1A6-4014-90E1-397853BFB0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64390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C42300A-DCB4-40D4-9B7E-BB74FAE7AB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982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81EAD-2463-48FF-AA39-4A5E15FD8E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28572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C2E69-771B-4317-B326-D0C20C6B08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72167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A7092-C2BE-4B89-902B-E9762F36A6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71260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521EE-AB4E-4D11-96C6-879B0F05FD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1680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62D4C-F359-4690-AB5B-F22EB296DC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479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0BCB0-6024-426A-AA68-5F4A3D3BA3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59548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E5325-4EE0-4C1E-BBA2-912D8590C4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59647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F39F-3DD4-45BA-9AFD-CBB4EFED65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8741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DFF7-626B-45F0-8242-2BE062DB02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83528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76F4A-5D48-4061-B7C1-7DDB7D3A97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08720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ACFC5-4F42-46C7-BEAD-26CEE2E8CE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696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D8D59-86B9-426B-8E45-D6AC7D3810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23050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ECA51CE-0283-437E-87CB-37601D8551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93968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0ECC8-4C7C-4D5C-AA14-DAA96509CC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13314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37D66-8F3B-4086-B589-917F9A8059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40380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0FAEF-39B6-4761-A3B5-BFBA12DC18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05485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ABB79-2393-45FC-9847-5C1CDA7572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08814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9E02A-197A-4B48-B297-41EC9E203B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15855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03FAB-44AD-43B8-83DC-35D7558713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0678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8979B-9B72-40A2-9391-BC82FCBBC2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4533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2AD9C-F976-45DC-8511-361746BDEF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60485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39203-D82B-4645-B708-05A721BBBF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441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D95A2-13F2-44B9-AD07-9FE4478A0C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43427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348E8-3DCF-46C5-8D1B-0495708F54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18333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54A0B-FDB7-4F4B-B555-DD0D964947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191657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4C926F3-2328-49B3-892A-D6A158A21C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7621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D521C-BEEE-4A05-9BF2-98790B0C74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88467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0EF28-3BA8-4ADA-915D-CF29501FB5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96221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B48A4-2136-4A21-A8E7-C2E9BF3A5A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36305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5AEF1-1C6C-4CAF-8D01-010F82A366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54685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9F3E1-F954-4D55-B3BF-1D5A22F14A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6700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2E6C0-0525-410F-A28D-A843CC0485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63060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61282-1840-4C98-8C96-DD18B41132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034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6A67C-C0C3-4B84-8747-FD245F7990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74335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0E323-755E-43D8-9647-0C64FAD125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787808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EE5F-BB9D-418E-BD42-851BF487E1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569069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F5E65-F4D7-4533-948B-CBBCC3BCFF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329612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49F0C-A51D-4CA6-859A-BEA1339F4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65544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08E5A89-456C-4F87-8949-2DA2CA81CC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898270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4A992-F07E-41AF-8B0A-DC5C68C6C8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629913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2F604-0B10-48D6-8445-23B83B11B5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59476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CD442-8C46-466E-B80B-902865BA43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55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B54CB-97DA-4E5C-B82D-B5D147EC1F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293161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DED71-A70F-4750-8B76-8D3FC5545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85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98D02-E0AD-4611-A354-76123EBCBA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98270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BA9C9-FF70-4902-AFBB-63F6903C6D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09074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9DD10-D599-45A4-BEBE-11D0234B0E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380323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70DDC-EE94-4676-9BF2-54EEB54061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003414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C71F2-53B2-4124-9A20-0BC110839C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29601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EB401-C47D-49B7-BE45-C01380802B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209599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F0E82-0507-4EB5-BE20-410080C1FD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80924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75F46C0-BCD9-4F2F-BF57-7B9E9BFA4B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103812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89D93-B963-41B4-B339-5C6476C172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826799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80527-F90A-4607-9A34-E8A5E23F9F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166492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73D46-F50A-48C5-B243-5EA0EFC54A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279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95636-60CC-4FA7-A20F-8F400AB0B7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618183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18564-77B5-43AA-AE96-71804E4635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327018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D92C6-142F-4CF4-9817-8B9969A5FE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032707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4C37C-D590-482C-81EA-A9A8BC4142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963526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8F359-E6C8-4D6D-A8FA-58C2727BA9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14979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58FE8-416F-43FA-933F-5EA4C73F3F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636745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B52E7-4495-4ED8-BBE2-7D4C4C782D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79960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39FF0-BBDC-43DD-9690-DFB096EE90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854002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BA6EF-A6EA-47C0-8647-CB5E28A485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485283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EA9D7ED-478C-4367-921B-3A5EF25241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58334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5855C-A50D-45D2-93FE-80E6B71989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63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39C87-FCB9-4DE6-90AF-208041C4F4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278852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7531D-B945-4F50-B766-4B6B4A6802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38203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B2061-03A1-4F68-9413-BA5727F0A9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667556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ADEA4-4557-401F-9F7D-D56CCFF83C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00867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3285C-DED5-4C6C-ACB9-E7202639AB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702605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9A95-488B-4FB1-83C0-185EE418F8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670719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FEE91-56A0-46F3-8C13-145293A74F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224871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87A29-ADA8-4EC7-953B-B8BD153579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681306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910C7-AC33-4B9B-B10B-EDFF474957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500726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86FEB-5ACE-41D7-B5FD-864DA2890F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8080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7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6.xml"/><Relationship Id="rId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5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5.xml"/><Relationship Id="rId3" Type="http://schemas.openxmlformats.org/officeDocument/2006/relationships/slideLayout" Target="../slideLayouts/slideLayout90.xml"/><Relationship Id="rId7" Type="http://schemas.openxmlformats.org/officeDocument/2006/relationships/slideLayout" Target="../slideLayouts/slideLayout9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9.xml"/><Relationship Id="rId1" Type="http://schemas.openxmlformats.org/officeDocument/2006/relationships/slideLayout" Target="../slideLayouts/slideLayout88.xml"/><Relationship Id="rId6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2.xml"/><Relationship Id="rId10" Type="http://schemas.openxmlformats.org/officeDocument/2006/relationships/slideLayout" Target="../slideLayouts/slideLayout97.xml"/><Relationship Id="rId4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FD3B709E-8F87-4ADE-8753-5BD2EC1847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2" r:id="rId1"/>
    <p:sldLayoutId id="2147487469" r:id="rId2"/>
    <p:sldLayoutId id="2147487470" r:id="rId3"/>
    <p:sldLayoutId id="2147487471" r:id="rId4"/>
    <p:sldLayoutId id="2147487472" r:id="rId5"/>
    <p:sldLayoutId id="2147487473" r:id="rId6"/>
    <p:sldLayoutId id="2147487474" r:id="rId7"/>
    <p:sldLayoutId id="2147487475" r:id="rId8"/>
    <p:sldLayoutId id="2147487476" r:id="rId9"/>
    <p:sldLayoutId id="2147487477" r:id="rId10"/>
    <p:sldLayoutId id="2147487478" r:id="rId11"/>
    <p:sldLayoutId id="214748747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785A14F-182B-4E9D-9CDD-67893C2D42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3" r:id="rId1"/>
    <p:sldLayoutId id="2147487480" r:id="rId2"/>
    <p:sldLayoutId id="2147487481" r:id="rId3"/>
    <p:sldLayoutId id="2147487482" r:id="rId4"/>
    <p:sldLayoutId id="2147487483" r:id="rId5"/>
    <p:sldLayoutId id="2147487484" r:id="rId6"/>
    <p:sldLayoutId id="2147487485" r:id="rId7"/>
    <p:sldLayoutId id="2147487486" r:id="rId8"/>
    <p:sldLayoutId id="2147487487" r:id="rId9"/>
    <p:sldLayoutId id="2147487488" r:id="rId10"/>
    <p:sldLayoutId id="2147487489" r:id="rId11"/>
    <p:sldLayoutId id="2147487490" r:id="rId12"/>
    <p:sldLayoutId id="2147487491" r:id="rId13"/>
    <p:sldLayoutId id="2147487492" r:id="rId14"/>
    <p:sldLayoutId id="2147487493" r:id="rId15"/>
    <p:sldLayoutId id="214748749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27AC7E0-86A7-469F-B775-E27007B56F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4" r:id="rId1"/>
    <p:sldLayoutId id="2147487495" r:id="rId2"/>
    <p:sldLayoutId id="2147487496" r:id="rId3"/>
    <p:sldLayoutId id="2147487497" r:id="rId4"/>
    <p:sldLayoutId id="2147487498" r:id="rId5"/>
    <p:sldLayoutId id="2147487499" r:id="rId6"/>
    <p:sldLayoutId id="2147487500" r:id="rId7"/>
    <p:sldLayoutId id="2147487501" r:id="rId8"/>
    <p:sldLayoutId id="2147487502" r:id="rId9"/>
    <p:sldLayoutId id="2147487503" r:id="rId10"/>
    <p:sldLayoutId id="214748750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0A120C8-E409-4411-B836-E75378BEC8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05" r:id="rId2"/>
    <p:sldLayoutId id="2147487506" r:id="rId3"/>
    <p:sldLayoutId id="2147487507" r:id="rId4"/>
    <p:sldLayoutId id="2147487508" r:id="rId5"/>
    <p:sldLayoutId id="2147487509" r:id="rId6"/>
    <p:sldLayoutId id="2147487510" r:id="rId7"/>
    <p:sldLayoutId id="2147487511" r:id="rId8"/>
    <p:sldLayoutId id="2147487512" r:id="rId9"/>
    <p:sldLayoutId id="2147487513" r:id="rId10"/>
    <p:sldLayoutId id="2147487514" r:id="rId11"/>
    <p:sldLayoutId id="214748751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98512BB-8C62-482B-B030-6C809674D7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6" r:id="rId1"/>
    <p:sldLayoutId id="2147487516" r:id="rId2"/>
    <p:sldLayoutId id="2147487517" r:id="rId3"/>
    <p:sldLayoutId id="2147487518" r:id="rId4"/>
    <p:sldLayoutId id="2147487519" r:id="rId5"/>
    <p:sldLayoutId id="2147487520" r:id="rId6"/>
    <p:sldLayoutId id="2147487521" r:id="rId7"/>
    <p:sldLayoutId id="2147487522" r:id="rId8"/>
    <p:sldLayoutId id="2147487523" r:id="rId9"/>
    <p:sldLayoutId id="2147487524" r:id="rId10"/>
    <p:sldLayoutId id="2147487525" r:id="rId11"/>
    <p:sldLayoutId id="21474875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4384074-269A-4B04-8580-707A568DB1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8" r:id="rId1"/>
    <p:sldLayoutId id="2147487539" r:id="rId2"/>
    <p:sldLayoutId id="2147487540" r:id="rId3"/>
    <p:sldLayoutId id="2147487541" r:id="rId4"/>
    <p:sldLayoutId id="2147487542" r:id="rId5"/>
    <p:sldLayoutId id="2147487543" r:id="rId6"/>
    <p:sldLayoutId id="2147487544" r:id="rId7"/>
    <p:sldLayoutId id="2147487545" r:id="rId8"/>
    <p:sldLayoutId id="2147487546" r:id="rId9"/>
    <p:sldLayoutId id="2147487547" r:id="rId10"/>
    <p:sldLayoutId id="2147487548" r:id="rId11"/>
    <p:sldLayoutId id="214748754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0CF63D9-61CB-4C9A-9F67-17DE4BC216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90" r:id="rId1"/>
    <p:sldLayoutId id="2147487561" r:id="rId2"/>
    <p:sldLayoutId id="2147487562" r:id="rId3"/>
    <p:sldLayoutId id="2147487563" r:id="rId4"/>
    <p:sldLayoutId id="2147487564" r:id="rId5"/>
    <p:sldLayoutId id="2147487565" r:id="rId6"/>
    <p:sldLayoutId id="2147487566" r:id="rId7"/>
    <p:sldLayoutId id="2147487567" r:id="rId8"/>
    <p:sldLayoutId id="2147487568" r:id="rId9"/>
    <p:sldLayoutId id="2147487569" r:id="rId10"/>
    <p:sldLayoutId id="2147487570" r:id="rId11"/>
    <p:sldLayoutId id="214748757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17071BD-73A7-447D-AA9B-81EA538646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04" r:id="rId1"/>
    <p:sldLayoutId id="2147487572" r:id="rId2"/>
    <p:sldLayoutId id="2147487573" r:id="rId3"/>
    <p:sldLayoutId id="2147487574" r:id="rId4"/>
    <p:sldLayoutId id="2147487575" r:id="rId5"/>
    <p:sldLayoutId id="2147487576" r:id="rId6"/>
    <p:sldLayoutId id="2147487577" r:id="rId7"/>
    <p:sldLayoutId id="2147487578" r:id="rId8"/>
    <p:sldLayoutId id="2147487579" r:id="rId9"/>
    <p:sldLayoutId id="2147487580" r:id="rId10"/>
    <p:sldLayoutId id="214748758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38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7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我往东，他往西（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2</a:t>
            </a:r>
            <a:r>
              <a:rPr lang="zh-CN" altLang="en-US" sz="4000" b="1" smtClean="0">
                <a:solidFill>
                  <a:schemeClr val="tx1"/>
                </a:solidFill>
              </a:rPr>
              <a:t>   根本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287338" y="1612900"/>
            <a:ext cx="8677275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考试太突然了，</a:t>
            </a:r>
            <a:r>
              <a:rPr lang="zh-CN" altLang="en-US" b="1">
                <a:solidFill>
                  <a:srgbClr val="FF0000"/>
                </a:solidFill>
                <a:ea typeface="宋体" pitchFamily="2" charset="-122"/>
              </a:rPr>
              <a:t>根本</a:t>
            </a:r>
            <a:r>
              <a:rPr lang="zh-CN" altLang="en-US" b="1">
                <a:solidFill>
                  <a:srgbClr val="0000CC"/>
                </a:solidFill>
                <a:ea typeface="宋体" pitchFamily="2" charset="-122"/>
              </a:rPr>
              <a:t>没有</a:t>
            </a: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时间准备。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你</a:t>
            </a:r>
            <a:r>
              <a:rPr lang="zh-CN" altLang="en-US" b="1">
                <a:solidFill>
                  <a:srgbClr val="FF0000"/>
                </a:solidFill>
                <a:ea typeface="宋体" pitchFamily="2" charset="-122"/>
              </a:rPr>
              <a:t>根本</a:t>
            </a:r>
            <a:r>
              <a:rPr lang="zh-CN" altLang="en-US" b="1">
                <a:solidFill>
                  <a:srgbClr val="0000CC"/>
                </a:solidFill>
                <a:ea typeface="宋体" pitchFamily="2" charset="-122"/>
              </a:rPr>
              <a:t>不</a:t>
            </a: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了解情况，不要随便发表意见。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不用穿那么多，外边</a:t>
            </a:r>
            <a:r>
              <a:rPr lang="zh-CN" altLang="en-US" b="1">
                <a:solidFill>
                  <a:srgbClr val="FF0000"/>
                </a:solidFill>
                <a:ea typeface="宋体" pitchFamily="2" charset="-122"/>
              </a:rPr>
              <a:t>根本</a:t>
            </a: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就</a:t>
            </a:r>
            <a:r>
              <a:rPr lang="zh-CN" altLang="en-US" b="1">
                <a:solidFill>
                  <a:srgbClr val="0000CC"/>
                </a:solidFill>
                <a:ea typeface="宋体" pitchFamily="2" charset="-122"/>
              </a:rPr>
              <a:t>不</a:t>
            </a:r>
            <a:r>
              <a:rPr lang="zh-CN" altLang="en-US" b="1">
                <a:solidFill>
                  <a:srgbClr val="000000"/>
                </a:solidFill>
                <a:ea typeface="宋体" pitchFamily="2" charset="-122"/>
              </a:rPr>
              <a:t>冷。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71550" y="4572000"/>
            <a:ext cx="6121400" cy="1323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b="1"/>
              <a:t>常见结构：</a:t>
            </a:r>
            <a:endParaRPr lang="en-US" altLang="zh-CN" b="1"/>
          </a:p>
          <a:p>
            <a:pPr eaLnBrk="1" hangingPunct="1"/>
            <a:r>
              <a:rPr lang="zh-CN" altLang="en-US" b="1"/>
              <a:t>根本</a:t>
            </a:r>
            <a:r>
              <a:rPr lang="en-US" altLang="zh-CN" b="1"/>
              <a:t>……</a:t>
            </a:r>
            <a:r>
              <a:rPr lang="zh-CN" altLang="en-US" b="1">
                <a:solidFill>
                  <a:srgbClr val="0000FF"/>
                </a:solidFill>
              </a:rPr>
              <a:t>不</a:t>
            </a:r>
            <a:r>
              <a:rPr lang="en-US" altLang="zh-CN" b="1">
                <a:solidFill>
                  <a:srgbClr val="0000FF"/>
                </a:solidFill>
              </a:rPr>
              <a:t>/</a:t>
            </a:r>
            <a:r>
              <a:rPr lang="zh-CN" altLang="en-US" b="1">
                <a:solidFill>
                  <a:srgbClr val="0000FF"/>
                </a:solidFill>
              </a:rPr>
              <a:t>没</a:t>
            </a:r>
            <a:r>
              <a:rPr lang="en-US" altLang="zh-CN" b="1"/>
              <a:t>……</a:t>
            </a:r>
            <a:r>
              <a:rPr lang="zh-CN" altLang="en-US" b="1"/>
              <a:t>动</a:t>
            </a:r>
            <a:r>
              <a:rPr lang="en-US" altLang="zh-CN" b="1"/>
              <a:t>/</a:t>
            </a:r>
            <a:r>
              <a:rPr lang="zh-CN" altLang="en-US" b="1"/>
              <a:t>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4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395288" y="1484313"/>
            <a:ext cx="8748712" cy="51577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◇用“根本”完成对话：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A</a:t>
            </a:r>
            <a:r>
              <a:rPr lang="zh-CN" altLang="en-US" b="1" smtClean="0"/>
              <a:t>：你听清他说什么了吗？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B</a:t>
            </a:r>
            <a:r>
              <a:rPr lang="zh-CN" altLang="en-US" b="1" smtClean="0"/>
              <a:t>：声音太小了，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A</a:t>
            </a:r>
            <a:r>
              <a:rPr lang="zh-CN" altLang="en-US" b="1" smtClean="0"/>
              <a:t>：小赵能来参加我们的晚会吗？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B</a:t>
            </a:r>
            <a:r>
              <a:rPr lang="zh-CN" altLang="en-US" b="1" smtClean="0"/>
              <a:t>：他的工作忙得不得了，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A</a:t>
            </a:r>
            <a:r>
              <a:rPr lang="zh-CN" altLang="en-US" b="1" smtClean="0"/>
              <a:t>：你觉得这个办法对学习外语有用吗？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>
                <a:solidFill>
                  <a:srgbClr val="000000"/>
                </a:solidFill>
              </a:rPr>
              <a:t> _____________</a:t>
            </a:r>
            <a:r>
              <a:rPr lang="zh-CN" altLang="en-US" b="1" smtClean="0">
                <a:solidFill>
                  <a:srgbClr val="000000"/>
                </a:solidFill>
              </a:rPr>
              <a:t>。 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A</a:t>
            </a:r>
            <a:r>
              <a:rPr lang="zh-CN" altLang="en-US" b="1" smtClean="0"/>
              <a:t>：小李不是提醒你今天开会了吗？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B</a:t>
            </a:r>
            <a:r>
              <a:rPr lang="zh-CN" altLang="en-US" b="1" smtClean="0"/>
              <a:t>：什么？他</a:t>
            </a:r>
            <a:r>
              <a:rPr lang="en-US" altLang="zh-CN" b="1" smtClean="0">
                <a:solidFill>
                  <a:srgbClr val="000000"/>
                </a:solidFill>
              </a:rPr>
              <a:t>________________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84663" y="2657475"/>
            <a:ext cx="2447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CC"/>
                </a:solidFill>
              </a:rPr>
              <a:t>我</a:t>
            </a:r>
            <a:r>
              <a:rPr lang="zh-CN" altLang="en-US" sz="2400" b="1">
                <a:solidFill>
                  <a:srgbClr val="FF0000"/>
                </a:solidFill>
              </a:rPr>
              <a:t>根本</a:t>
            </a:r>
            <a:r>
              <a:rPr lang="zh-CN" altLang="en-US" sz="2400" b="1">
                <a:solidFill>
                  <a:srgbClr val="0000CC"/>
                </a:solidFill>
              </a:rPr>
              <a:t>听不清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95963" y="3789363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CC"/>
                </a:solidFill>
              </a:rPr>
              <a:t>他</a:t>
            </a:r>
            <a:r>
              <a:rPr lang="zh-CN" altLang="en-US" sz="2400" b="1">
                <a:solidFill>
                  <a:srgbClr val="FF0000"/>
                </a:solidFill>
              </a:rPr>
              <a:t>根本</a:t>
            </a:r>
            <a:r>
              <a:rPr lang="zh-CN" altLang="en-US" sz="2400" b="1">
                <a:solidFill>
                  <a:srgbClr val="0000CC"/>
                </a:solidFill>
              </a:rPr>
              <a:t>没有时间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24075" y="4973638"/>
            <a:ext cx="287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根本</a:t>
            </a:r>
            <a:r>
              <a:rPr lang="zh-CN" altLang="en-US" sz="2400" b="1">
                <a:solidFill>
                  <a:srgbClr val="0000CC"/>
                </a:solidFill>
              </a:rPr>
              <a:t>没有用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4300" y="6124575"/>
            <a:ext cx="287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根本</a:t>
            </a:r>
            <a:r>
              <a:rPr lang="zh-CN" altLang="en-US" sz="2400" b="1">
                <a:solidFill>
                  <a:srgbClr val="0000CC"/>
                </a:solidFill>
              </a:rPr>
              <a:t>没有提醒过我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6424612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3</a:t>
            </a:r>
            <a:r>
              <a:rPr lang="zh-CN" altLang="en-US" sz="4000" b="1" smtClean="0">
                <a:solidFill>
                  <a:schemeClr val="tx1"/>
                </a:solidFill>
              </a:rPr>
              <a:t>   照例</a:t>
            </a:r>
          </a:p>
        </p:txBody>
      </p:sp>
      <p:sp>
        <p:nvSpPr>
          <p:cNvPr id="928771" name="Text Box 3"/>
          <p:cNvSpPr txBox="1">
            <a:spLocks noChangeArrowheads="1"/>
          </p:cNvSpPr>
          <p:nvPr/>
        </p:nvSpPr>
        <p:spPr bwMode="auto">
          <a:xfrm>
            <a:off x="276225" y="1916113"/>
            <a:ext cx="88931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每天中午，他</a:t>
            </a:r>
            <a:r>
              <a:rPr lang="zh-CN" altLang="en-US" b="1">
                <a:solidFill>
                  <a:srgbClr val="FF0000"/>
                </a:solidFill>
              </a:rPr>
              <a:t>照例</a:t>
            </a:r>
            <a:r>
              <a:rPr lang="zh-CN" altLang="en-US" b="1">
                <a:solidFill>
                  <a:srgbClr val="000000"/>
                </a:solidFill>
              </a:rPr>
              <a:t>要睡一会儿午觉。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我们学校</a:t>
            </a:r>
            <a:r>
              <a:rPr lang="zh-CN" altLang="en-US" b="1">
                <a:solidFill>
                  <a:srgbClr val="FF0000"/>
                </a:solidFill>
              </a:rPr>
              <a:t>照例</a:t>
            </a:r>
            <a:r>
              <a:rPr lang="zh-CN" altLang="en-US" b="1">
                <a:solidFill>
                  <a:srgbClr val="000000"/>
                </a:solidFill>
              </a:rPr>
              <a:t>每年的</a:t>
            </a:r>
            <a:r>
              <a:rPr lang="en-US" altLang="zh-CN" b="1">
                <a:solidFill>
                  <a:srgbClr val="000000"/>
                </a:solidFill>
              </a:rPr>
              <a:t>4 </a:t>
            </a:r>
            <a:r>
              <a:rPr lang="zh-CN" altLang="en-US" b="1">
                <a:solidFill>
                  <a:srgbClr val="000000"/>
                </a:solidFill>
              </a:rPr>
              <a:t>月份举行运动会，届时全校</a:t>
            </a:r>
            <a:r>
              <a:rPr lang="zh-CN" altLang="en-US" b="1">
                <a:solidFill>
                  <a:srgbClr val="FF0000"/>
                </a:solidFill>
              </a:rPr>
              <a:t>照例</a:t>
            </a:r>
            <a:r>
              <a:rPr lang="zh-CN" altLang="en-US" b="1">
                <a:solidFill>
                  <a:srgbClr val="000000"/>
                </a:solidFill>
              </a:rPr>
              <a:t>放假</a:t>
            </a:r>
            <a:r>
              <a:rPr lang="en-US" altLang="zh-CN" b="1">
                <a:solidFill>
                  <a:srgbClr val="000000"/>
                </a:solidFill>
              </a:rPr>
              <a:t>1 </a:t>
            </a:r>
            <a:r>
              <a:rPr lang="zh-CN" altLang="en-US" b="1">
                <a:solidFill>
                  <a:srgbClr val="000000"/>
                </a:solidFill>
              </a:rPr>
              <a:t>天。</a:t>
            </a:r>
            <a:endParaRPr lang="en-US" altLang="zh-CN" b="1">
              <a:solidFill>
                <a:srgbClr val="000000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每年的母亲节，</a:t>
            </a:r>
            <a:r>
              <a:rPr lang="zh-CN" altLang="en-US" b="1">
                <a:solidFill>
                  <a:srgbClr val="FF0000"/>
                </a:solidFill>
              </a:rPr>
              <a:t>照例</a:t>
            </a:r>
            <a:r>
              <a:rPr lang="zh-CN" altLang="en-US" b="1">
                <a:solidFill>
                  <a:srgbClr val="000000"/>
                </a:solidFill>
              </a:rPr>
              <a:t>她都会给妈妈买一束康乃馨。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即时练习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395288" y="1484313"/>
            <a:ext cx="8748712" cy="43211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◇用“照例”完成句子：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每到周末，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中秋节的时候，中国人</a:t>
            </a:r>
            <a:r>
              <a:rPr lang="en-US" altLang="zh-CN" b="1" smtClean="0">
                <a:solidFill>
                  <a:srgbClr val="000000"/>
                </a:solidFill>
              </a:rPr>
              <a:t>____________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/>
              <a:t>晚上临睡觉前，</a:t>
            </a:r>
            <a:r>
              <a:rPr lang="en-US" altLang="zh-CN" b="1" smtClean="0">
                <a:solidFill>
                  <a:srgbClr val="000000"/>
                </a:solidFill>
              </a:rPr>
              <a:t> ________________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4. </a:t>
            </a:r>
            <a:r>
              <a:rPr lang="zh-CN" altLang="en-US" b="1" smtClean="0"/>
              <a:t>我们家里重要的事情，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563938" y="2236788"/>
            <a:ext cx="3671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CC"/>
                </a:solidFill>
              </a:rPr>
              <a:t>她</a:t>
            </a:r>
            <a:r>
              <a:rPr lang="zh-CN" altLang="en-US" sz="2800" b="1">
                <a:solidFill>
                  <a:srgbClr val="FF0000"/>
                </a:solidFill>
              </a:rPr>
              <a:t>照例</a:t>
            </a:r>
            <a:r>
              <a:rPr lang="zh-CN" altLang="en-US" sz="2800" b="1">
                <a:solidFill>
                  <a:srgbClr val="0000CC"/>
                </a:solidFill>
              </a:rPr>
              <a:t>都要去逛逛街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92725" y="3068638"/>
            <a:ext cx="2592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照例</a:t>
            </a:r>
            <a:r>
              <a:rPr lang="zh-CN" altLang="en-US" sz="2800" b="1">
                <a:solidFill>
                  <a:srgbClr val="0000CC"/>
                </a:solidFill>
              </a:rPr>
              <a:t>要吃月饼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59225" y="3841750"/>
            <a:ext cx="4284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照例</a:t>
            </a:r>
            <a:r>
              <a:rPr lang="zh-CN" altLang="en-US" sz="2800" b="1">
                <a:solidFill>
                  <a:srgbClr val="0000CC"/>
                </a:solidFill>
              </a:rPr>
              <a:t>我都会看一会儿书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59338" y="4652963"/>
            <a:ext cx="3817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照例</a:t>
            </a:r>
            <a:r>
              <a:rPr lang="zh-CN" altLang="en-US" sz="2800" b="1">
                <a:solidFill>
                  <a:srgbClr val="0000CC"/>
                </a:solidFill>
              </a:rPr>
              <a:t>都是由爸爸来决定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小结；作业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3673475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重点词：</a:t>
            </a:r>
            <a:r>
              <a:rPr lang="zh-CN" altLang="en-US" b="1" dirty="0" smtClean="0">
                <a:solidFill>
                  <a:srgbClr val="0000CC"/>
                </a:solidFill>
                <a:ea typeface="华文新魏" pitchFamily="2" charset="-122"/>
              </a:rPr>
              <a:t>差异，场面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语言点：</a:t>
            </a:r>
            <a:r>
              <a:rPr lang="zh-CN" altLang="en-US" b="1" dirty="0" smtClean="0">
                <a:solidFill>
                  <a:srgbClr val="0000CC"/>
                </a:solidFill>
                <a:ea typeface="华文新魏" pitchFamily="2" charset="-122"/>
              </a:rPr>
              <a:t>恰恰，根本，照例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endParaRPr lang="en-US" altLang="zh-CN" b="1" dirty="0" smtClean="0">
              <a:ea typeface="华文新魏" pitchFamily="2" charset="-122"/>
            </a:endParaRPr>
          </a:p>
          <a:p>
            <a:pPr marL="571500" indent="-514350" eaLnBrk="1" hangingPunct="1">
              <a:buSzPct val="30000"/>
              <a:buFont typeface="+mj-lt"/>
              <a:buAutoNum type="arabicPeriod"/>
              <a:defRPr/>
            </a:pPr>
            <a:r>
              <a:rPr lang="zh-CN" altLang="en-US" b="1" dirty="0" smtClean="0">
                <a:ea typeface="华文新魏" pitchFamily="2" charset="-122"/>
              </a:rPr>
              <a:t>“我”跟丈夫在性格上有什么差异？</a:t>
            </a:r>
          </a:p>
          <a:p>
            <a:pPr marL="571500" indent="-514350" eaLnBrk="1" hangingPunct="1">
              <a:buSzPct val="30000"/>
              <a:buFont typeface="+mj-lt"/>
              <a:buAutoNum type="arabicPeriod"/>
              <a:defRPr/>
            </a:pPr>
            <a:r>
              <a:rPr lang="zh-CN" altLang="en-US" b="1" dirty="0" smtClean="0">
                <a:ea typeface="华文新魏" pitchFamily="2" charset="-122"/>
              </a:rPr>
              <a:t>由于性格的差异，看电视时会出现什么情况？</a:t>
            </a:r>
          </a:p>
          <a:p>
            <a:pPr marL="571500" indent="-514350" eaLnBrk="1" hangingPunct="1">
              <a:buSzPct val="30000"/>
              <a:buFont typeface="+mj-lt"/>
              <a:buAutoNum type="arabicPeriod"/>
              <a:defRPr/>
            </a:pPr>
            <a:r>
              <a:rPr lang="zh-CN" altLang="en-US" b="1" dirty="0" smtClean="0">
                <a:ea typeface="华文新魏" pitchFamily="2" charset="-122"/>
              </a:rPr>
              <a:t>遇到飞机时，“我”为什么十分兴奋？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预习提纲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465637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生词：</a:t>
            </a:r>
            <a:r>
              <a:rPr lang="en-US" altLang="zh-CN" b="1" smtClean="0">
                <a:ea typeface="华文新魏" pitchFamily="2" charset="-122"/>
              </a:rPr>
              <a:t>26-52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重点词：慌张，特色，冷静，盲目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语法：千万，倒是，谁说</a:t>
            </a:r>
            <a:r>
              <a:rPr lang="en-US" altLang="zh-CN" b="1" smtClean="0">
                <a:ea typeface="华文新魏" pitchFamily="2" charset="-122"/>
              </a:rPr>
              <a:t>……</a:t>
            </a:r>
            <a:r>
              <a:rPr lang="zh-CN" altLang="en-US" b="1" smtClean="0">
                <a:ea typeface="华文新魏" pitchFamily="2" charset="-122"/>
              </a:rPr>
              <a:t>？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课文：</a:t>
            </a:r>
            <a:r>
              <a:rPr lang="en-US" altLang="zh-CN" b="1" smtClean="0">
                <a:ea typeface="华文新魏" pitchFamily="2" charset="-122"/>
              </a:rPr>
              <a:t>6</a:t>
            </a:r>
            <a:r>
              <a:rPr lang="zh-CN" altLang="en-US" b="1" smtClean="0">
                <a:ea typeface="华文新魏" pitchFamily="2" charset="-122"/>
              </a:rPr>
              <a:t>段</a:t>
            </a:r>
            <a:r>
              <a:rPr lang="en-US" altLang="zh-CN" b="1" smtClean="0">
                <a:ea typeface="华文新魏" pitchFamily="2" charset="-122"/>
              </a:rPr>
              <a:t>——</a:t>
            </a:r>
            <a:r>
              <a:rPr lang="zh-CN" altLang="en-US" b="1" smtClean="0">
                <a:ea typeface="华文新魏" pitchFamily="2" charset="-122"/>
              </a:rPr>
              <a:t>最后</a:t>
            </a:r>
            <a:endParaRPr lang="en-US" altLang="zh-CN" b="1" smtClean="0">
              <a:ea typeface="华文新魏" pitchFamily="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en-US" altLang="zh-CN" sz="2600" b="1" smtClean="0">
                <a:ea typeface="华文新魏" pitchFamily="2" charset="-122"/>
              </a:rPr>
              <a:t>1. </a:t>
            </a:r>
            <a:r>
              <a:rPr lang="zh-CN" altLang="en-US" sz="2600" b="1" smtClean="0">
                <a:ea typeface="华文新魏" pitchFamily="2" charset="-122"/>
              </a:rPr>
              <a:t>遇到飞机时，“我”跟他的做法有什么不同？这是为什么？</a:t>
            </a: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en-US" altLang="zh-CN" sz="2600" b="1" smtClean="0">
                <a:ea typeface="华文新魏" pitchFamily="2" charset="-122"/>
              </a:rPr>
              <a:t>2.</a:t>
            </a:r>
            <a:r>
              <a:rPr lang="zh-CN" altLang="en-US" sz="2600" b="1" smtClean="0">
                <a:ea typeface="华文新魏" pitchFamily="2" charset="-122"/>
              </a:rPr>
              <a:t>“我们”生气时各有什么“特色”？</a:t>
            </a: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en-US" altLang="zh-CN" sz="2600" b="1" smtClean="0">
                <a:ea typeface="华文新魏" pitchFamily="2" charset="-122"/>
              </a:rPr>
              <a:t>3. </a:t>
            </a:r>
            <a:r>
              <a:rPr lang="zh-CN" altLang="en-US" sz="2600" b="1" smtClean="0">
                <a:ea typeface="华文新魏" pitchFamily="2" charset="-122"/>
              </a:rPr>
              <a:t>性格的差异带来了什么好处？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差异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4300" y="1989138"/>
            <a:ext cx="2519363" cy="1296987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差异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250825" y="4076700"/>
            <a:ext cx="8893175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zh-CN" altLang="en-US" sz="2800" b="1">
                <a:solidFill>
                  <a:srgbClr val="000000"/>
                </a:solidFill>
                <a:ea typeface="宋体" pitchFamily="2" charset="-122"/>
              </a:rPr>
              <a:t>我们和上一代人之间存在着观念上的</a:t>
            </a:r>
            <a:r>
              <a:rPr kumimoji="0" lang="zh-CN" altLang="en-US" sz="2800" b="1">
                <a:solidFill>
                  <a:srgbClr val="FF0000"/>
                </a:solidFill>
                <a:ea typeface="宋体" pitchFamily="2" charset="-122"/>
              </a:rPr>
              <a:t>差异</a:t>
            </a:r>
            <a:r>
              <a:rPr kumimoji="0" lang="zh-CN" altLang="en-US" sz="2800" b="1">
                <a:solidFill>
                  <a:srgbClr val="000000"/>
                </a:solidFill>
                <a:ea typeface="宋体" pitchFamily="2" charset="-122"/>
              </a:rPr>
              <a:t>。</a:t>
            </a:r>
            <a:endParaRPr kumimoji="0" lang="en-US" altLang="zh-CN" sz="2800" b="1">
              <a:solidFill>
                <a:srgbClr val="000000"/>
              </a:solidFill>
              <a:ea typeface="宋体" pitchFamily="2" charset="-122"/>
            </a:endParaRPr>
          </a:p>
          <a:p>
            <a:pPr eaLnBrk="1" hangingPunct="1">
              <a:buFontTx/>
              <a:buAutoNum type="arabicPeriod"/>
            </a:pPr>
            <a:r>
              <a:rPr kumimoji="0" lang="zh-CN" altLang="en-US" sz="2800" b="1">
                <a:solidFill>
                  <a:srgbClr val="000000"/>
                </a:solidFill>
                <a:ea typeface="宋体" pitchFamily="2" charset="-122"/>
              </a:rPr>
              <a:t>东西方文化的</a:t>
            </a:r>
            <a:r>
              <a:rPr kumimoji="0" lang="zh-CN" altLang="en-US" sz="2800" b="1">
                <a:solidFill>
                  <a:srgbClr val="FF0000"/>
                </a:solidFill>
                <a:ea typeface="宋体" pitchFamily="2" charset="-122"/>
              </a:rPr>
              <a:t>差异</a:t>
            </a:r>
            <a:r>
              <a:rPr kumimoji="0" lang="zh-CN" altLang="en-US" sz="2800" b="1">
                <a:solidFill>
                  <a:srgbClr val="000000"/>
                </a:solidFill>
                <a:ea typeface="宋体" pitchFamily="2" charset="-122"/>
              </a:rPr>
              <a:t>是很明显的。</a:t>
            </a:r>
          </a:p>
          <a:p>
            <a:pPr eaLnBrk="1" hangingPunct="1">
              <a:buFontTx/>
              <a:buAutoNum type="arabicPeriod"/>
            </a:pPr>
            <a:r>
              <a:rPr kumimoji="0" lang="zh-CN" altLang="en-US" sz="2800" b="1">
                <a:solidFill>
                  <a:srgbClr val="000000"/>
                </a:solidFill>
                <a:ea typeface="宋体" pitchFamily="2" charset="-122"/>
              </a:rPr>
              <a:t>他和妻子之间</a:t>
            </a:r>
            <a:r>
              <a:rPr kumimoji="0" lang="en-US" altLang="zh-CN" sz="2800" b="1">
                <a:solidFill>
                  <a:srgbClr val="000000"/>
                </a:solidFill>
                <a:ea typeface="宋体" pitchFamily="2" charset="-122"/>
              </a:rPr>
              <a:t>_______________</a:t>
            </a:r>
            <a:r>
              <a:rPr kumimoji="0" lang="zh-CN" altLang="en-US" sz="2800" b="1">
                <a:solidFill>
                  <a:srgbClr val="000000"/>
                </a:solidFill>
                <a:ea typeface="宋体" pitchFamily="2" charset="-122"/>
              </a:rPr>
              <a:t>，所以总吵架。</a:t>
            </a: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3024188"/>
            <a:ext cx="2592388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有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  <a:r>
              <a:rPr lang="zh-CN" altLang="en-US" sz="2800" b="1">
                <a:solidFill>
                  <a:srgbClr val="000000"/>
                </a:solidFill>
              </a:rPr>
              <a:t>、存在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883720" name="Text Box 8"/>
          <p:cNvSpPr txBox="1">
            <a:spLocks noChangeArrowheads="1"/>
          </p:cNvSpPr>
          <p:nvPr/>
        </p:nvSpPr>
        <p:spPr bwMode="auto">
          <a:xfrm>
            <a:off x="252413" y="1557338"/>
            <a:ext cx="39592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性格的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  <a:r>
              <a:rPr lang="zh-CN" altLang="en-US" sz="2800" b="1">
                <a:solidFill>
                  <a:srgbClr val="000000"/>
                </a:solidFill>
              </a:rPr>
              <a:t>、环境的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  <a:p>
            <a:pPr eaLnBrk="1" hangingPunct="1"/>
            <a:r>
              <a:rPr kumimoji="0" lang="zh-CN" altLang="en-US" sz="2800" b="1">
                <a:solidFill>
                  <a:srgbClr val="000000"/>
                </a:solidFill>
              </a:rPr>
              <a:t>观念上的</a:t>
            </a:r>
            <a:r>
              <a:rPr kumimoji="0" lang="en-US" altLang="zh-CN" sz="2800" b="1">
                <a:solidFill>
                  <a:srgbClr val="000000"/>
                </a:solidFill>
              </a:rPr>
              <a:t>~</a:t>
            </a:r>
            <a:r>
              <a:rPr kumimoji="0" lang="zh-CN" altLang="en-US" sz="2800" b="1">
                <a:solidFill>
                  <a:srgbClr val="000000"/>
                </a:solidFill>
              </a:rPr>
              <a:t>、</a:t>
            </a:r>
            <a:r>
              <a:rPr lang="zh-CN" altLang="en-US" sz="2800" b="1">
                <a:solidFill>
                  <a:srgbClr val="000000"/>
                </a:solidFill>
              </a:rPr>
              <a:t>文化的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6516688" y="1535113"/>
            <a:ext cx="2376487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000000"/>
                </a:solidFill>
              </a:rPr>
              <a:t>~</a:t>
            </a:r>
            <a:r>
              <a:rPr lang="zh-CN" altLang="en-US" sz="2800" b="1">
                <a:solidFill>
                  <a:srgbClr val="000000"/>
                </a:solidFill>
              </a:rPr>
              <a:t>很大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/>
            <a:r>
              <a:rPr lang="en-US" altLang="zh-CN" sz="2800" b="1">
                <a:solidFill>
                  <a:srgbClr val="000000"/>
                </a:solidFill>
              </a:rPr>
              <a:t>~</a:t>
            </a:r>
            <a:r>
              <a:rPr lang="zh-CN" altLang="en-US" sz="2800" b="1">
                <a:solidFill>
                  <a:srgbClr val="000000"/>
                </a:solidFill>
              </a:rPr>
              <a:t>很明显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59113" y="5281613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CC"/>
                </a:solidFill>
              </a:rPr>
              <a:t>存在着性格的差异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 build="p"/>
      <p:bldP spid="883718" grpId="0"/>
      <p:bldP spid="883720" grpId="0"/>
      <p:bldP spid="883722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924" y="44450"/>
            <a:ext cx="8857555" cy="34559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30000"/>
              </a:lnSpc>
              <a:buClr>
                <a:srgbClr val="3333CC"/>
              </a:buClr>
              <a:defRPr/>
            </a:pPr>
            <a:r>
              <a:rPr kumimoji="0" lang="zh-CN" altLang="en-US" sz="6000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钱钟书</a:t>
            </a:r>
            <a:r>
              <a:rPr kumimoji="0" lang="en-US" altLang="zh-CN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(1910-1998)</a:t>
            </a:r>
          </a:p>
          <a:p>
            <a:pPr marL="0" indent="0">
              <a:lnSpc>
                <a:spcPct val="13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江</a:t>
            </a:r>
            <a:r>
              <a:rPr kumimoji="0" lang="zh-CN" altLang="en-US" kern="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苏无锡人，中国现代著名作家、文学研究家</a:t>
            </a:r>
            <a:r>
              <a:rPr kumimoji="0" lang="zh-CN" altLang="en-US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。代</a:t>
            </a:r>
            <a:r>
              <a:rPr kumimoji="0" lang="zh-CN" altLang="en-US" kern="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表作</a:t>
            </a:r>
            <a:r>
              <a:rPr kumimoji="0" lang="zh-CN" altLang="en-US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品</a:t>
            </a:r>
            <a:r>
              <a:rPr kumimoji="0" lang="en-US" altLang="zh-CN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kumimoji="0" lang="zh-CN" altLang="en-US" kern="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围城</a:t>
            </a:r>
            <a:r>
              <a:rPr kumimoji="0" lang="en-US" altLang="zh-CN" kern="0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kumimoji="0" lang="zh-CN" altLang="en-US" kern="0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kumimoji="0" lang="en-US" altLang="zh-CN" kern="0" dirty="0" smtClean="0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0825" y="3500438"/>
            <a:ext cx="4321175" cy="309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</a:rPr>
              <a:t>     《</a:t>
            </a:r>
            <a:r>
              <a:rPr lang="zh-CN" altLang="en-US" sz="2600">
                <a:solidFill>
                  <a:srgbClr val="000000"/>
                </a:solidFill>
              </a:rPr>
              <a:t>围城</a:t>
            </a:r>
            <a:r>
              <a:rPr lang="en-US" altLang="zh-CN" sz="2600">
                <a:solidFill>
                  <a:srgbClr val="000000"/>
                </a:solidFill>
              </a:rPr>
              <a:t>》</a:t>
            </a:r>
            <a:r>
              <a:rPr lang="zh-CN" altLang="en-US" sz="2600">
                <a:solidFill>
                  <a:srgbClr val="000000"/>
                </a:solidFill>
              </a:rPr>
              <a:t>中的人物在聊天时引用法国人的话说：婚姻就像“被围困的城堡”，“</a:t>
            </a:r>
            <a:r>
              <a:rPr lang="zh-CN" altLang="en-US" sz="2600" b="1">
                <a:solidFill>
                  <a:srgbClr val="0000CC"/>
                </a:solidFill>
              </a:rPr>
              <a:t>城外的人想冲进去，城里的人想逃出来</a:t>
            </a:r>
            <a:r>
              <a:rPr lang="zh-CN" altLang="en-US" sz="2600">
                <a:solidFill>
                  <a:srgbClr val="000000"/>
                </a:solidFill>
              </a:rPr>
              <a:t>”。</a:t>
            </a:r>
          </a:p>
        </p:txBody>
      </p:sp>
      <p:pic>
        <p:nvPicPr>
          <p:cNvPr id="798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24250"/>
            <a:ext cx="4308475" cy="278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rgbClr val="000000"/>
                </a:solidFill>
              </a:rPr>
              <a:t>场面</a:t>
            </a:r>
            <a:endParaRPr lang="zh-CN" altLang="en-US" sz="6000" smtClean="0">
              <a:solidFill>
                <a:schemeClr val="tx1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7175" y="2060575"/>
            <a:ext cx="2089150" cy="12954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7200" smtClean="0">
                <a:ea typeface="楷体_GB2312" pitchFamily="49" charset="-122"/>
              </a:rPr>
              <a:t>场面</a:t>
            </a:r>
          </a:p>
        </p:txBody>
      </p:sp>
      <p:sp>
        <p:nvSpPr>
          <p:cNvPr id="867332" name="Text Box 4"/>
          <p:cNvSpPr txBox="1">
            <a:spLocks noChangeArrowheads="1"/>
          </p:cNvSpPr>
          <p:nvPr/>
        </p:nvSpPr>
        <p:spPr bwMode="auto">
          <a:xfrm>
            <a:off x="6516688" y="1341438"/>
            <a:ext cx="21590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000000"/>
                </a:solidFill>
              </a:rPr>
              <a:t>~</a:t>
            </a:r>
            <a:r>
              <a:rPr lang="zh-CN" altLang="en-US" b="1">
                <a:solidFill>
                  <a:srgbClr val="000000"/>
                </a:solidFill>
              </a:rPr>
              <a:t>很感人</a:t>
            </a:r>
          </a:p>
        </p:txBody>
      </p:sp>
      <p:sp>
        <p:nvSpPr>
          <p:cNvPr id="867337" name="Text Box 9"/>
          <p:cNvSpPr txBox="1">
            <a:spLocks noChangeArrowheads="1"/>
          </p:cNvSpPr>
          <p:nvPr/>
        </p:nvSpPr>
        <p:spPr bwMode="auto">
          <a:xfrm>
            <a:off x="107950" y="1393825"/>
            <a:ext cx="3889375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热烈的</a:t>
            </a:r>
            <a:r>
              <a:rPr lang="en-US" altLang="zh-CN" sz="2800" b="1">
                <a:solidFill>
                  <a:srgbClr val="000000"/>
                </a:solidFill>
              </a:rPr>
              <a:t>~  </a:t>
            </a:r>
            <a:r>
              <a:rPr lang="zh-CN" altLang="en-US" sz="2800" b="1">
                <a:solidFill>
                  <a:srgbClr val="000000"/>
                </a:solidFill>
              </a:rPr>
              <a:t>紧张的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比赛的</a:t>
            </a:r>
            <a:r>
              <a:rPr lang="en-US" altLang="zh-CN" sz="2800" b="1">
                <a:solidFill>
                  <a:srgbClr val="000000"/>
                </a:solidFill>
              </a:rPr>
              <a:t>~  </a:t>
            </a:r>
            <a:r>
              <a:rPr lang="zh-CN" altLang="en-US" sz="2800" b="1">
                <a:solidFill>
                  <a:srgbClr val="000000"/>
                </a:solidFill>
              </a:rPr>
              <a:t>一幅感人的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  <a:p>
            <a:pPr eaLnBrk="1" hangingPunct="1"/>
            <a:endParaRPr lang="en-US" altLang="zh-CN" sz="1200" b="1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习惯了这种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见过这种</a:t>
            </a:r>
            <a:r>
              <a:rPr lang="en-US" altLang="zh-CN" sz="2800" b="1">
                <a:solidFill>
                  <a:srgbClr val="000000"/>
                </a:solidFill>
              </a:rPr>
              <a:t>~ </a:t>
            </a:r>
          </a:p>
        </p:txBody>
      </p:sp>
      <p:sp>
        <p:nvSpPr>
          <p:cNvPr id="867338" name="Text Box 10"/>
          <p:cNvSpPr txBox="1">
            <a:spLocks noChangeArrowheads="1"/>
          </p:cNvSpPr>
          <p:nvPr/>
        </p:nvSpPr>
        <p:spPr bwMode="auto">
          <a:xfrm>
            <a:off x="34925" y="4419600"/>
            <a:ext cx="9109075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演讲比赛的</a:t>
            </a:r>
            <a:r>
              <a:rPr lang="zh-CN" altLang="en-US" sz="2800" b="1">
                <a:solidFill>
                  <a:srgbClr val="FF0000"/>
                </a:solidFill>
              </a:rPr>
              <a:t>场面</a:t>
            </a:r>
            <a:r>
              <a:rPr lang="zh-CN" altLang="en-US" sz="2800" b="1">
                <a:solidFill>
                  <a:srgbClr val="000000"/>
                </a:solidFill>
              </a:rPr>
              <a:t>紧张而热烈。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面对这幅感人的</a:t>
            </a:r>
            <a:r>
              <a:rPr lang="zh-CN" altLang="en-US" sz="2800" b="1">
                <a:solidFill>
                  <a:srgbClr val="FF0000"/>
                </a:solidFill>
              </a:rPr>
              <a:t>场面</a:t>
            </a:r>
            <a:r>
              <a:rPr lang="zh-CN" altLang="en-US" sz="2800" b="1">
                <a:solidFill>
                  <a:srgbClr val="000000"/>
                </a:solidFill>
              </a:rPr>
              <a:t>，很多人都忍不住流下了眼泪。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他从来没</a:t>
            </a:r>
            <a:r>
              <a:rPr lang="en-US" altLang="zh-CN" sz="2800" b="1">
                <a:solidFill>
                  <a:srgbClr val="000000"/>
                </a:solidFill>
              </a:rPr>
              <a:t>___________</a:t>
            </a:r>
            <a:r>
              <a:rPr lang="zh-CN" altLang="en-US" sz="2800" b="1">
                <a:solidFill>
                  <a:srgbClr val="000000"/>
                </a:solidFill>
              </a:rPr>
              <a:t>，所以一时紧张得手足无措。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79613" y="5695950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CC"/>
                </a:solidFill>
              </a:rPr>
              <a:t>见过这种场面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2" grpId="0"/>
      <p:bldP spid="867337" grpId="0"/>
      <p:bldP spid="867338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4450"/>
            <a:ext cx="7793037" cy="865188"/>
          </a:xfrm>
        </p:spPr>
        <p:txBody>
          <a:bodyPr/>
          <a:lstStyle/>
          <a:p>
            <a:r>
              <a:rPr lang="zh-CN" altLang="en-US" smtClean="0"/>
              <a:t>生词：</a:t>
            </a:r>
            <a:endParaRPr lang="en-US" altLang="zh-CN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3313113" cy="489585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>
                <a:solidFill>
                  <a:srgbClr val="FF0000"/>
                </a:solidFill>
              </a:rPr>
              <a:t>差异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本</a:t>
            </a:r>
            <a:r>
              <a:rPr lang="zh-CN" altLang="en-US" b="1" dirty="0" smtClean="0"/>
              <a:t>身</a:t>
            </a:r>
            <a:endParaRPr lang="en-US" altLang="zh-CN" sz="1800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u="sng" dirty="0">
                <a:uFill>
                  <a:solidFill>
                    <a:schemeClr val="bg1"/>
                  </a:solidFill>
                </a:uFill>
              </a:rPr>
              <a:t>围城</a:t>
            </a:r>
            <a:endParaRPr lang="zh-CN" altLang="en-US" b="1" u="sng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>
                <a:uFill>
                  <a:solidFill>
                    <a:schemeClr val="bg1"/>
                  </a:solidFill>
                </a:uFill>
              </a:rPr>
              <a:t>外</a:t>
            </a:r>
            <a:r>
              <a:rPr lang="zh-CN" altLang="en-US" b="1" dirty="0" smtClean="0">
                <a:uFill>
                  <a:solidFill>
                    <a:schemeClr val="bg1"/>
                  </a:solidFill>
                </a:uFill>
              </a:rPr>
              <a:t>表</a:t>
            </a:r>
            <a:endParaRPr lang="en-US" altLang="zh-CN" sz="1800" b="1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内心</a:t>
            </a:r>
            <a:endParaRPr lang="en-US" altLang="zh-CN" sz="1800" b="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>
                <a:uFill>
                  <a:solidFill>
                    <a:schemeClr val="bg1"/>
                  </a:solidFill>
                </a:uFill>
              </a:rPr>
              <a:t>张</a:t>
            </a:r>
            <a:r>
              <a:rPr lang="zh-CN" altLang="en-US" b="1" dirty="0">
                <a:uFill>
                  <a:solidFill>
                    <a:schemeClr val="bg1"/>
                  </a:solidFill>
                </a:uFill>
              </a:rPr>
              <a:t>牙舞爪</a:t>
            </a:r>
            <a:endParaRPr lang="en-US" altLang="zh-CN" b="1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恰恰</a:t>
            </a:r>
            <a:endParaRPr lang="en-US" altLang="zh-CN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若</a:t>
            </a:r>
            <a:r>
              <a:rPr lang="zh-CN" altLang="en-US" b="1" dirty="0" smtClean="0"/>
              <a:t>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76600" y="981075"/>
            <a:ext cx="2520950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马马虎虎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归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u="sng" dirty="0">
                <a:uFill>
                  <a:solidFill>
                    <a:schemeClr val="bg1"/>
                  </a:solidFill>
                </a:uFill>
                <a:ea typeface="宋体" pitchFamily="2" charset="-122"/>
              </a:rPr>
              <a:t>暗喜</a:t>
            </a:r>
            <a:endParaRPr kumimoji="0" lang="en-US" altLang="zh-CN" b="1" u="sng" dirty="0">
              <a:uFill>
                <a:solidFill>
                  <a:schemeClr val="bg1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u="sng" dirty="0">
                <a:solidFill>
                  <a:srgbClr val="000000"/>
                </a:solidFill>
                <a:uFill>
                  <a:solidFill>
                    <a:schemeClr val="bg1"/>
                  </a:solidFill>
                </a:uFill>
                <a:ea typeface="宋体" pitchFamily="2" charset="-122"/>
              </a:rPr>
              <a:t>抢</a:t>
            </a:r>
            <a:endParaRPr kumimoji="0" lang="en-US" altLang="zh-CN" b="1" u="sng" dirty="0">
              <a:solidFill>
                <a:srgbClr val="000000"/>
              </a:solidFill>
              <a:uFill>
                <a:solidFill>
                  <a:schemeClr val="bg1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u="sng" dirty="0">
                <a:uFill>
                  <a:solidFill>
                    <a:schemeClr val="bg1"/>
                  </a:solidFill>
                </a:uFill>
                <a:ea typeface="宋体" pitchFamily="2" charset="-122"/>
              </a:rPr>
              <a:t>家伙</a:t>
            </a:r>
            <a:endParaRPr kumimoji="0" lang="en-US" altLang="zh-CN" b="1" u="sng" dirty="0">
              <a:uFill>
                <a:solidFill>
                  <a:schemeClr val="bg1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思维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彩票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中</a:t>
            </a:r>
            <a:r>
              <a:rPr kumimoji="0" lang="en-US" altLang="zh-CN" b="1" dirty="0">
                <a:solidFill>
                  <a:srgbClr val="000000"/>
                </a:solidFill>
                <a:ea typeface="宋体" pitchFamily="2" charset="-122"/>
              </a:rPr>
              <a:t>//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奖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659563" y="908050"/>
            <a:ext cx="2089150" cy="544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/>
              <a:t>路口</a:t>
            </a:r>
            <a:endParaRPr kumimoji="0" lang="en-US" altLang="zh-CN" b="1" kern="0" dirty="0" smtClean="0"/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/>
              <a:t>照例</a:t>
            </a:r>
            <a:endParaRPr kumimoji="0" lang="en-US" altLang="zh-CN" b="1" kern="0" dirty="0" smtClean="0"/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>
                <a:uFill>
                  <a:solidFill>
                    <a:schemeClr val="bg1"/>
                  </a:solidFill>
                </a:uFill>
              </a:rPr>
              <a:t>剪刀</a:t>
            </a:r>
            <a:endParaRPr kumimoji="0" lang="en-US" altLang="zh-CN" b="1" kern="0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>
                <a:uFill>
                  <a:solidFill>
                    <a:schemeClr val="bg1"/>
                  </a:solidFill>
                </a:uFill>
              </a:rPr>
              <a:t>静悄</a:t>
            </a:r>
            <a:r>
              <a:rPr kumimoji="0" lang="zh-CN" altLang="en-US" b="1" kern="0" dirty="0" smtClean="0">
                <a:uFill>
                  <a:solidFill>
                    <a:schemeClr val="bg1"/>
                  </a:solidFill>
                </a:uFill>
              </a:rPr>
              <a:t>悄</a:t>
            </a:r>
            <a:endParaRPr kumimoji="0" lang="en-US" altLang="zh-CN" sz="1800" b="1" kern="0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 smtClean="0">
                <a:uFill>
                  <a:solidFill>
                    <a:schemeClr val="bg1"/>
                  </a:solidFill>
                </a:uFill>
              </a:rPr>
              <a:t>上空</a:t>
            </a:r>
            <a:endParaRPr kumimoji="0" lang="en-US" altLang="zh-CN" sz="1800" b="1" kern="0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 smtClean="0"/>
              <a:t>寂静</a:t>
            </a:r>
            <a:endParaRPr kumimoji="0" lang="en-US" altLang="zh-CN" sz="1800" b="1" kern="0" dirty="0" smtClean="0"/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 smtClean="0"/>
              <a:t>震撼</a:t>
            </a:r>
            <a:endParaRPr kumimoji="0" lang="en-US" altLang="zh-CN" sz="1800" b="1" kern="0" dirty="0" smtClean="0"/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>
                <a:solidFill>
                  <a:srgbClr val="FF0000"/>
                </a:solidFill>
              </a:rPr>
              <a:t>场</a:t>
            </a:r>
            <a:r>
              <a:rPr kumimoji="0" lang="zh-CN" altLang="en-US" b="1" kern="0" dirty="0" smtClean="0">
                <a:solidFill>
                  <a:srgbClr val="FF0000"/>
                </a:solidFill>
              </a:rPr>
              <a:t>面</a:t>
            </a:r>
            <a:endParaRPr kumimoji="0" lang="en-US" altLang="zh-CN" b="1" kern="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17"/>
              <a:defRPr/>
            </a:pPr>
            <a:r>
              <a:rPr kumimoji="0" lang="zh-CN" altLang="en-US" b="1" kern="0" dirty="0"/>
              <a:t>总算</a:t>
            </a:r>
            <a:endParaRPr kumimoji="0" lang="en-US" altLang="zh-CN" b="1" kern="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课文讨论：</a:t>
            </a:r>
            <a:endParaRPr lang="en-US" altLang="zh-CN" smtClean="0"/>
          </a:p>
        </p:txBody>
      </p:sp>
      <p:sp>
        <p:nvSpPr>
          <p:cNvPr id="53251" name="AutoShape 11" descr="http://t3.baidu.com/it/u=1029052544,1966852284&amp;fm=23&amp;gp=0.jpg"/>
          <p:cNvSpPr>
            <a:spLocks noChangeAspect="1" noChangeArrowheads="1"/>
          </p:cNvSpPr>
          <p:nvPr/>
        </p:nvSpPr>
        <p:spPr bwMode="auto">
          <a:xfrm>
            <a:off x="16192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endParaRPr kumimoji="0" lang="zh-CN" altLang="en-US" sz="180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28" name="内容占位符 11"/>
          <p:cNvSpPr>
            <a:spLocks noGrp="1"/>
          </p:cNvSpPr>
          <p:nvPr>
            <p:ph idx="1"/>
          </p:nvPr>
        </p:nvSpPr>
        <p:spPr>
          <a:xfrm>
            <a:off x="179388" y="2420938"/>
            <a:ext cx="8785225" cy="3249612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/>
              <a:t>“我们”去爬山的时候，在路上遇到了什么问题？怎么解决？     （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面对，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照例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，只好，解决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/>
              <a:t>在树林里想要休息时，“我们”听到了什么？</a:t>
            </a:r>
            <a:endParaRPr lang="en-US" altLang="zh-CN" sz="28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b="1" dirty="0" smtClean="0"/>
              <a:t>                           （</a:t>
            </a:r>
            <a:r>
              <a:rPr lang="zh-CN" altLang="en-US" sz="2800" b="1" dirty="0">
                <a:solidFill>
                  <a:srgbClr val="0000CC"/>
                </a:solidFill>
              </a:rPr>
              <a:t>突然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间，上空，寂静，震撼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pPr marL="514350" indent="-514350" eaLnBrk="1" hangingPunct="1">
              <a:buFont typeface="+mj-lt"/>
              <a:buAutoNum type="arabicPeriod" startAt="3"/>
              <a:defRPr/>
            </a:pPr>
            <a:r>
              <a:rPr lang="zh-CN" altLang="en-US" sz="2800" b="1" dirty="0" smtClean="0"/>
              <a:t>“我”听了丈夫的话为什么“不禁十分兴奋”？（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像是，场面，不禁，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总算</a:t>
            </a:r>
            <a:r>
              <a:rPr lang="zh-CN" altLang="en-US" sz="2800" b="1" dirty="0" smtClean="0">
                <a:solidFill>
                  <a:srgbClr val="0000CC"/>
                </a:solidFill>
              </a:rPr>
              <a:t>，因为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CN" sz="2800" b="1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zh-CN" altLang="en-US" sz="28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</a:t>
            </a:r>
            <a:r>
              <a:rPr lang="en-US" altLang="zh-CN" sz="4000" smtClean="0">
                <a:solidFill>
                  <a:schemeClr val="tx1"/>
                </a:solidFill>
              </a:rPr>
              <a:t>1</a:t>
            </a:r>
            <a:r>
              <a:rPr lang="zh-CN" altLang="en-US" sz="4000" smtClean="0">
                <a:solidFill>
                  <a:schemeClr val="tx1"/>
                </a:solidFill>
              </a:rPr>
              <a:t>   恰恰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71438" y="1612900"/>
            <a:ext cx="90725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宋体" pitchFamily="2" charset="-122"/>
              </a:rPr>
              <a:t>罗晓兰会手语，吴天宇</a:t>
            </a:r>
            <a:r>
              <a:rPr lang="zh-CN" altLang="en-US" sz="2800" b="1">
                <a:solidFill>
                  <a:srgbClr val="FF0000"/>
                </a:solidFill>
                <a:ea typeface="宋体" pitchFamily="2" charset="-122"/>
              </a:rPr>
              <a:t>恰恰</a:t>
            </a:r>
            <a:r>
              <a:rPr lang="zh-CN" altLang="en-US" sz="2800" b="1">
                <a:solidFill>
                  <a:srgbClr val="000000"/>
                </a:solidFill>
                <a:ea typeface="宋体" pitchFamily="2" charset="-122"/>
              </a:rPr>
              <a:t>也会手语，所以才闹了误会。</a:t>
            </a:r>
            <a:endParaRPr lang="en-US" altLang="zh-CN" sz="2800" b="1">
              <a:solidFill>
                <a:srgbClr val="000000"/>
              </a:solidFill>
              <a:ea typeface="宋体" pitchFamily="2" charset="-122"/>
            </a:endParaRP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宋体" pitchFamily="2" charset="-122"/>
              </a:rPr>
              <a:t>一直以为爸爸会反对我的计划，结果</a:t>
            </a:r>
            <a:r>
              <a:rPr lang="zh-CN" altLang="en-US" sz="2800" b="1" u="sng">
                <a:solidFill>
                  <a:srgbClr val="FF0000"/>
                </a:solidFill>
                <a:ea typeface="宋体" pitchFamily="2" charset="-122"/>
              </a:rPr>
              <a:t>恰恰</a:t>
            </a:r>
            <a:r>
              <a:rPr lang="zh-CN" altLang="en-US" sz="2800" b="1" u="sng">
                <a:solidFill>
                  <a:srgbClr val="000000"/>
                </a:solidFill>
                <a:ea typeface="宋体" pitchFamily="2" charset="-122"/>
              </a:rPr>
              <a:t>相反</a:t>
            </a:r>
            <a:r>
              <a:rPr lang="zh-CN" altLang="en-US" sz="2800" b="1">
                <a:solidFill>
                  <a:srgbClr val="000000"/>
                </a:solidFill>
                <a:ea typeface="宋体" pitchFamily="2" charset="-122"/>
              </a:rPr>
              <a:t>，他不仅没有反对，还表示非常支持。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宋体" pitchFamily="2" charset="-122"/>
              </a:rPr>
              <a:t>父母对孩子的严厉，</a:t>
            </a:r>
            <a:r>
              <a:rPr lang="zh-CN" altLang="en-US" sz="2800" b="1">
                <a:solidFill>
                  <a:srgbClr val="FF0000"/>
                </a:solidFill>
                <a:ea typeface="宋体" pitchFamily="2" charset="-122"/>
              </a:rPr>
              <a:t>恰恰</a:t>
            </a:r>
            <a:r>
              <a:rPr lang="zh-CN" altLang="en-US" sz="2800" b="1">
                <a:solidFill>
                  <a:srgbClr val="000000"/>
                </a:solidFill>
                <a:ea typeface="宋体" pitchFamily="2" charset="-122"/>
              </a:rPr>
              <a:t>是对他们的疼爱。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395288" y="1700213"/>
            <a:ext cx="8353425" cy="41767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◇用“恰恰”改说句子：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sz="12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他回头去看，而那个女孩儿也在寻找他的目光。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这种知足常乐的心态，正是我们这个时代的人缺少的。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/>
              <a:t>不要害怕别人提意见，别人的意见正是最值得我们珍惜的财富。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003800" y="2103438"/>
            <a:ext cx="3563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……</a:t>
            </a:r>
            <a:r>
              <a:rPr lang="zh-CN" altLang="en-US" sz="2400" b="1">
                <a:solidFill>
                  <a:srgbClr val="FF0000"/>
                </a:solidFill>
              </a:rPr>
              <a:t>也恰恰在</a:t>
            </a:r>
            <a:r>
              <a:rPr lang="en-US" altLang="zh-CN" sz="2400" b="1">
                <a:solidFill>
                  <a:srgbClr val="FF0000"/>
                </a:solidFill>
              </a:rPr>
              <a:t>……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76825" y="3182938"/>
            <a:ext cx="3562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恰恰是</a:t>
            </a:r>
            <a:r>
              <a:rPr lang="en-US" altLang="zh-CN" sz="2400" b="1">
                <a:solidFill>
                  <a:srgbClr val="FF0000"/>
                </a:solidFill>
              </a:rPr>
              <a:t>……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027863" y="4264025"/>
            <a:ext cx="2224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恰恰是</a:t>
            </a:r>
            <a:r>
              <a:rPr lang="en-US" altLang="zh-CN" sz="2400" b="1">
                <a:solidFill>
                  <a:srgbClr val="FF0000"/>
                </a:solidFill>
              </a:rPr>
              <a:t>……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700213"/>
            <a:ext cx="87487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/>
              <a:t>◇用“恰恰”完成句子：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zh-CN" altLang="en-US" b="1" dirty="0" smtClean="0"/>
              <a:t>姐</a:t>
            </a:r>
            <a:r>
              <a:rPr lang="zh-CN" altLang="en-US" b="1" dirty="0"/>
              <a:t>姐为她买的礼物</a:t>
            </a:r>
            <a:r>
              <a:rPr lang="zh-CN" altLang="en-US" b="1" dirty="0" smtClean="0"/>
              <a:t>，</a:t>
            </a:r>
            <a:r>
              <a:rPr lang="en-US" altLang="zh-CN" b="1" dirty="0" smtClean="0"/>
              <a:t>_______________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zh-CN" altLang="en-US" b="1" dirty="0" smtClean="0"/>
              <a:t>他喜欢上了</a:t>
            </a:r>
            <a:r>
              <a:rPr lang="zh-CN" altLang="en-US" b="1" dirty="0"/>
              <a:t>那个女孩子，而</a:t>
            </a:r>
            <a:r>
              <a:rPr lang="zh-CN" altLang="en-US" b="1" dirty="0" smtClean="0"/>
              <a:t>她</a:t>
            </a:r>
            <a:r>
              <a:rPr lang="en-US" altLang="zh-CN" b="1" dirty="0" smtClean="0">
                <a:solidFill>
                  <a:srgbClr val="000000"/>
                </a:solidFill>
              </a:rPr>
              <a:t>_________</a:t>
            </a:r>
            <a:r>
              <a:rPr lang="zh-CN" altLang="en-US" b="1" dirty="0" smtClean="0">
                <a:solidFill>
                  <a:srgbClr val="000000"/>
                </a:solidFill>
              </a:rPr>
              <a:t>。</a:t>
            </a:r>
            <a:endParaRPr lang="en-US" altLang="zh-CN" b="1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b="1" dirty="0" smtClean="0"/>
              <a:t>我</a:t>
            </a:r>
            <a:r>
              <a:rPr lang="zh-CN" altLang="en-US" b="1" dirty="0"/>
              <a:t>们俩的爱好完全不同，他喜欢的东西</a:t>
            </a:r>
            <a:r>
              <a:rPr lang="zh-CN" altLang="en-US" b="1" dirty="0" smtClean="0"/>
              <a:t>，</a:t>
            </a:r>
            <a:r>
              <a:rPr lang="en-US" altLang="zh-CN" b="1" dirty="0" smtClean="0">
                <a:solidFill>
                  <a:srgbClr val="000000"/>
                </a:solidFill>
              </a:rPr>
              <a:t>_____________</a:t>
            </a:r>
            <a:r>
              <a:rPr lang="zh-CN" altLang="en-US" b="1" dirty="0" smtClean="0">
                <a:solidFill>
                  <a:srgbClr val="000000"/>
                </a:solidFill>
              </a:rPr>
              <a:t>。</a:t>
            </a: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76825" y="2452688"/>
            <a:ext cx="2951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恰恰</a:t>
            </a:r>
            <a:r>
              <a:rPr lang="zh-CN" altLang="en-US" sz="2400" b="1">
                <a:solidFill>
                  <a:srgbClr val="0000CC"/>
                </a:solidFill>
              </a:rPr>
              <a:t>是她最想要的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27763" y="3357563"/>
            <a:ext cx="2665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恰恰</a:t>
            </a:r>
            <a:r>
              <a:rPr lang="zh-CN" altLang="en-US" sz="2400" b="1">
                <a:solidFill>
                  <a:srgbClr val="0000CC"/>
                </a:solidFill>
              </a:rPr>
              <a:t>也喜欢上了他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03350" y="4868863"/>
            <a:ext cx="2881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恰恰</a:t>
            </a:r>
            <a:r>
              <a:rPr lang="zh-CN" altLang="en-US" sz="2400" b="1">
                <a:solidFill>
                  <a:srgbClr val="0000CC"/>
                </a:solidFill>
              </a:rPr>
              <a:t>是我不喜欢的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9337</TotalTime>
  <Words>1315</Words>
  <Application>Microsoft Office PowerPoint</Application>
  <PresentationFormat>On-screen Show (4:3)</PresentationFormat>
  <Paragraphs>131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Blends</vt:lpstr>
      <vt:lpstr>1_Blends</vt:lpstr>
      <vt:lpstr>2_Blends</vt:lpstr>
      <vt:lpstr>11_Blends</vt:lpstr>
      <vt:lpstr>3_Blends</vt:lpstr>
      <vt:lpstr>5_Blends</vt:lpstr>
      <vt:lpstr>10_Blends</vt:lpstr>
      <vt:lpstr>8_Blends</vt:lpstr>
      <vt:lpstr>PowerPoint Presentation</vt:lpstr>
      <vt:lpstr>差异</vt:lpstr>
      <vt:lpstr>PowerPoint Presentation</vt:lpstr>
      <vt:lpstr>场面</vt:lpstr>
      <vt:lpstr>生词：</vt:lpstr>
      <vt:lpstr>课文讨论：</vt:lpstr>
      <vt:lpstr>语法1   恰恰</vt:lpstr>
      <vt:lpstr>即时练习</vt:lpstr>
      <vt:lpstr>即时练习</vt:lpstr>
      <vt:lpstr>语法2   根本</vt:lpstr>
      <vt:lpstr>即时练习</vt:lpstr>
      <vt:lpstr>语法3   照例</vt:lpstr>
      <vt:lpstr>即时练习</vt:lpstr>
      <vt:lpstr>小结；作业</vt:lpstr>
      <vt:lpstr>预习提纲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1028</cp:revision>
  <dcterms:created xsi:type="dcterms:W3CDTF">1601-01-01T00:00:00Z</dcterms:created>
  <dcterms:modified xsi:type="dcterms:W3CDTF">2014-12-08T09:41:11Z</dcterms:modified>
</cp:coreProperties>
</file>