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92" r:id="rId4"/>
    <p:sldId id="258" r:id="rId5"/>
    <p:sldId id="259" r:id="rId6"/>
    <p:sldId id="289" r:id="rId7"/>
    <p:sldId id="260" r:id="rId8"/>
    <p:sldId id="290" r:id="rId9"/>
    <p:sldId id="261" r:id="rId10"/>
    <p:sldId id="262" r:id="rId11"/>
    <p:sldId id="291"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28.09.2011</a:t>
            </a:fld>
            <a:endParaRPr lang="tr-TR"/>
          </a:p>
        </p:txBody>
      </p:sp>
      <p:sp>
        <p:nvSpPr>
          <p:cNvPr id="17" name="16 Altbilgi Yer Tutucusu"/>
          <p:cNvSpPr>
            <a:spLocks noGrp="1"/>
          </p:cNvSpPr>
          <p:nvPr>
            <p:ph type="ftr" sz="quarter" idx="11"/>
          </p:nvPr>
        </p:nvSpPr>
        <p:spPr/>
        <p:txBody>
          <a:bodyPr/>
          <a:lstStyle/>
          <a:p>
            <a:endParaRPr lang="tr-TR"/>
          </a:p>
        </p:txBody>
      </p:sp>
      <p:sp>
        <p:nvSpPr>
          <p:cNvPr id="7" name="6 Düz Bağlayıcı"/>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DEFA8C-F947-479F-BE07-76B6B3F80BF1}" type="slidenum">
              <a:rPr lang="tr-TR" smtClean="0"/>
              <a:pPr/>
              <a:t>‹#›</a:t>
            </a:fld>
            <a:endParaRPr lang="tr-TR"/>
          </a:p>
        </p:txBody>
      </p:sp>
      <p:sp>
        <p:nvSpPr>
          <p:cNvPr id="8" name="7 Başlık"/>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28.09.2011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6915912" y="3009901"/>
            <a:ext cx="457200" cy="441325"/>
          </a:xfrm>
        </p:spPr>
        <p:txBody>
          <a:bodyPr/>
          <a:lstStyle/>
          <a:p>
            <a:fld id="{B1DEFA8C-F947-479F-BE07-76B6B3F80BF1}" type="slidenum">
              <a:rPr lang="tr-TR" smtClean="0"/>
              <a:pPr/>
              <a:t>‹#›</a:t>
            </a:fld>
            <a:endParaRPr lang="tr-TR"/>
          </a:p>
        </p:txBody>
      </p:sp>
      <p:sp>
        <p:nvSpPr>
          <p:cNvPr id="3" name="2 Dikey Metin Yer Tutucusu"/>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28.09.2011</a:t>
            </a:fld>
            <a:endParaRPr lang="tr-TR"/>
          </a:p>
        </p:txBody>
      </p:sp>
      <p:sp>
        <p:nvSpPr>
          <p:cNvPr id="5" name="4 Altbilgi Yer Tutucusu"/>
          <p:cNvSpPr>
            <a:spLocks noGrp="1"/>
          </p:cNvSpPr>
          <p:nvPr>
            <p:ph type="ftr" sz="quarter" idx="11"/>
          </p:nvPr>
        </p:nvSpPr>
        <p:spPr/>
        <p:txBody>
          <a:bodyPr/>
          <a:lstStyle/>
          <a:p>
            <a:endParaRPr lang="tr-TR"/>
          </a:p>
        </p:txBody>
      </p:sp>
      <p:sp>
        <p:nvSpPr>
          <p:cNvPr id="2" name="1 Dikey Başlık"/>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28.09.2011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4361688" y="1026372"/>
            <a:ext cx="457200" cy="441325"/>
          </a:xfrm>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28.09.2011</a:t>
            </a:fld>
            <a:endParaRPr lang="tr-TR"/>
          </a:p>
        </p:txBody>
      </p:sp>
      <p:sp>
        <p:nvSpPr>
          <p:cNvPr id="8" name="7 Düz Bağlayıcı"/>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DEFA8C-F947-479F-BE07-76B6B3F80BF1}" type="slidenum">
              <a:rPr lang="tr-TR" smtClean="0"/>
              <a:pPr/>
              <a:t>‹#›</a:t>
            </a:fld>
            <a:endParaRPr lang="tr-TR"/>
          </a:p>
        </p:txBody>
      </p:sp>
      <p:sp>
        <p:nvSpPr>
          <p:cNvPr id="2" name="1 Başlık"/>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5791200" y="6409944"/>
            <a:ext cx="3044952" cy="365760"/>
          </a:xfrm>
        </p:spPr>
        <p:txBody>
          <a:bodyPr/>
          <a:lstStyle/>
          <a:p>
            <a:fld id="{D9F75050-0E15-4C5B-92B0-66D068882F1F}" type="datetimeFigureOut">
              <a:rPr lang="tr-TR" smtClean="0"/>
              <a:pPr/>
              <a:t>28.09.2011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üz Bağlayıcı"/>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28.09.2011</a:t>
            </a:fld>
            <a:endParaRPr lang="tr-TR"/>
          </a:p>
        </p:txBody>
      </p:sp>
      <p:sp>
        <p:nvSpPr>
          <p:cNvPr id="8" name="7 Altbilgi Yer Tutucusu"/>
          <p:cNvSpPr>
            <a:spLocks noGrp="1"/>
          </p:cNvSpPr>
          <p:nvPr>
            <p:ph type="ftr" sz="quarter" idx="11"/>
          </p:nvPr>
        </p:nvSpPr>
        <p:spPr>
          <a:xfrm>
            <a:off x="304800" y="6409944"/>
            <a:ext cx="3581400" cy="365760"/>
          </a:xfrm>
        </p:spPr>
        <p:txBody>
          <a:bodyPr/>
          <a:lstStyle/>
          <a:p>
            <a:endParaRPr lang="tr-TR"/>
          </a:p>
        </p:txBody>
      </p:sp>
      <p:sp>
        <p:nvSpPr>
          <p:cNvPr id="15" name="14 Düz Bağlayıcı"/>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4343400" y="1042416"/>
            <a:ext cx="457200" cy="441325"/>
          </a:xfrm>
        </p:spPr>
        <p:txBody>
          <a:bodyPr/>
          <a:lstStyle>
            <a:lvl1pPr algn="ctr">
              <a:defRPr/>
            </a:lvl1pPr>
          </a:lstStyle>
          <a:p>
            <a:fld id="{B1DEFA8C-F947-479F-BE07-76B6B3F80BF1}" type="slidenum">
              <a:rPr lang="tr-TR" smtClean="0"/>
              <a:pPr/>
              <a:t>‹#›</a:t>
            </a:fld>
            <a:endParaRPr lang="tr-TR"/>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28.09.2011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a:xfrm>
            <a:off x="4343400" y="1036020"/>
            <a:ext cx="457200" cy="441325"/>
          </a:xfrm>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fld id="{D9F75050-0E15-4C5B-92B0-66D068882F1F}" type="datetimeFigureOut">
              <a:rPr lang="tr-TR" smtClean="0"/>
              <a:pPr/>
              <a:t>28.09.2011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4267200" y="6324600"/>
            <a:ext cx="609600" cy="441324"/>
          </a:xfrm>
        </p:spPr>
        <p:txBody>
          <a:bodyPr/>
          <a:lstStyle>
            <a:lvl1pPr>
              <a:defRPr>
                <a:solidFill>
                  <a:srgbClr val="FFFFFF"/>
                </a:solidFill>
              </a:defRPr>
            </a:lvl1p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DEFA8C-F947-479F-BE07-76B6B3F80BF1}" type="slidenum">
              <a:rPr lang="tr-TR" smtClean="0"/>
              <a:pPr/>
              <a:t>‹#›</a:t>
            </a:fld>
            <a:endParaRPr lang="tr-TR"/>
          </a:p>
        </p:txBody>
      </p:sp>
      <p:sp>
        <p:nvSpPr>
          <p:cNvPr id="21" name="20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28.09.2011</a:t>
            </a:fld>
            <a:endParaRPr lang="tr-TR"/>
          </a:p>
        </p:txBody>
      </p:sp>
      <p:sp>
        <p:nvSpPr>
          <p:cNvPr id="6" name="5 Altbilgi Yer Tutucusu"/>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5788152" y="6404984"/>
            <a:ext cx="3044952" cy="365760"/>
          </a:xfrm>
        </p:spPr>
        <p:txBody>
          <a:bodyPr/>
          <a:lstStyle/>
          <a:p>
            <a:fld id="{D9F75050-0E15-4C5B-92B0-66D068882F1F}" type="datetimeFigureOut">
              <a:rPr lang="tr-TR" smtClean="0"/>
              <a:pPr/>
              <a:t>28.09.2011</a:t>
            </a:fld>
            <a:endParaRPr lang="tr-TR"/>
          </a:p>
        </p:txBody>
      </p:sp>
      <p:sp>
        <p:nvSpPr>
          <p:cNvPr id="6" name="5 Altbilgi Yer Tutucusu"/>
          <p:cNvSpPr>
            <a:spLocks noGrp="1"/>
          </p:cNvSpPr>
          <p:nvPr>
            <p:ph type="ftr" sz="quarter" idx="11"/>
          </p:nvPr>
        </p:nvSpPr>
        <p:spPr>
          <a:xfrm>
            <a:off x="301752" y="6410848"/>
            <a:ext cx="3584448" cy="36576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9F75050-0E15-4C5B-92B0-66D068882F1F}" type="datetimeFigureOut">
              <a:rPr lang="tr-TR" smtClean="0"/>
              <a:pPr/>
              <a:t>28.09.2011</a:t>
            </a:fld>
            <a:endParaRPr lang="tr-TR"/>
          </a:p>
        </p:txBody>
      </p:sp>
      <p:sp>
        <p:nvSpPr>
          <p:cNvPr id="3" name="2 Altbilgi Yer Tutucusu"/>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DEFA8C-F947-479F-BE07-76B6B3F80BF1}" type="slidenum">
              <a:rPr lang="tr-TR" smtClean="0"/>
              <a:pPr/>
              <a:t>‹#›</a:t>
            </a:fld>
            <a:endParaRPr lang="tr-TR"/>
          </a:p>
        </p:txBody>
      </p:sp>
      <p:sp>
        <p:nvSpPr>
          <p:cNvPr id="22" name="21 Başlık Yer Tutucusu"/>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lh6.googleusercontent.com/-IVicGC9m0kU/TWpYNia1uoI/AAAAAAAAAd4/xDVPwp3ABZA/s1600/arsiv_bina.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4.bp.blogspot.com/_j6w9aZGlrGA/SZSVR77iwFI/AAAAAAAAAUg/eCARsZuGE0o/s1600-h/REST+oncesi.jpg"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371600" y="4643446"/>
            <a:ext cx="6400800" cy="1643074"/>
          </a:xfrm>
        </p:spPr>
        <p:txBody>
          <a:bodyPr>
            <a:normAutofit/>
          </a:bodyPr>
          <a:lstStyle/>
          <a:p>
            <a:r>
              <a:rPr lang="tr-TR" b="1" dirty="0" smtClean="0">
                <a:solidFill>
                  <a:schemeClr val="bg2">
                    <a:lumMod val="50000"/>
                  </a:schemeClr>
                </a:solidFill>
              </a:rPr>
              <a:t>Arşivcilik</a:t>
            </a:r>
          </a:p>
          <a:p>
            <a:r>
              <a:rPr lang="tr-TR" b="1" dirty="0" smtClean="0">
                <a:solidFill>
                  <a:schemeClr val="bg2">
                    <a:lumMod val="50000"/>
                  </a:schemeClr>
                </a:solidFill>
              </a:rPr>
              <a:t>İSLAM KURUMLARI TARİHİ</a:t>
            </a:r>
            <a:endParaRPr lang="tr-TR" b="1" dirty="0">
              <a:solidFill>
                <a:schemeClr val="bg2">
                  <a:lumMod val="50000"/>
                </a:schemeClr>
              </a:solidFill>
            </a:endParaRPr>
          </a:p>
        </p:txBody>
      </p:sp>
      <p:pic>
        <p:nvPicPr>
          <p:cNvPr id="4" name="3 Resim" descr="C:\Users\User\Pictures\2.gif"/>
          <p:cNvPicPr/>
          <p:nvPr/>
        </p:nvPicPr>
        <p:blipFill>
          <a:blip r:embed="rId2"/>
          <a:srcRect/>
          <a:stretch>
            <a:fillRect/>
          </a:stretch>
        </p:blipFill>
        <p:spPr bwMode="auto">
          <a:xfrm>
            <a:off x="1643042" y="285728"/>
            <a:ext cx="6500858" cy="4214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000108"/>
          </a:xfrm>
        </p:spPr>
        <p:txBody>
          <a:bodyPr/>
          <a:lstStyle/>
          <a:p>
            <a:r>
              <a:rPr lang="tr-TR" dirty="0" smtClean="0"/>
              <a:t>ARŞİVCİ</a:t>
            </a:r>
            <a:endParaRPr lang="tr-TR" dirty="0"/>
          </a:p>
        </p:txBody>
      </p:sp>
      <p:sp>
        <p:nvSpPr>
          <p:cNvPr id="3" name="2 İçerik Yer Tutucusu"/>
          <p:cNvSpPr>
            <a:spLocks noGrp="1"/>
          </p:cNvSpPr>
          <p:nvPr>
            <p:ph sz="quarter" idx="1"/>
          </p:nvPr>
        </p:nvSpPr>
        <p:spPr>
          <a:xfrm>
            <a:off x="0" y="1214422"/>
            <a:ext cx="9144000" cy="5643578"/>
          </a:xfrm>
        </p:spPr>
        <p:txBody>
          <a:bodyPr>
            <a:noAutofit/>
          </a:bodyPr>
          <a:lstStyle/>
          <a:p>
            <a:r>
              <a:rPr lang="tr-TR" sz="2800" dirty="0" smtClean="0"/>
              <a:t>          Arşivlerin korunmasıyla görevli kişi, arşivci adı ilke olarak ulusal arşivlerde bölgesel arşivlerde yada bunların dışındaki büyük kamu arşivleri depolarında belgeleri toplama koruma ve saklama ile görevli memurlar için kullanılır.</a:t>
            </a:r>
          </a:p>
          <a:p>
            <a:r>
              <a:rPr lang="tr-TR" sz="2800" dirty="0" smtClean="0"/>
              <a:t>          Ancak arşivcilik ansiklopedideki gibi sadece belgeleri toplayıp saklamak ve düzenlemek değildir. Arşivcinin görevleri:</a:t>
            </a:r>
          </a:p>
          <a:p>
            <a:r>
              <a:rPr lang="tr-TR" sz="2800" dirty="0" smtClean="0"/>
              <a:t>a.       arşiv malzemesini tespit etmek, </a:t>
            </a:r>
          </a:p>
          <a:p>
            <a:r>
              <a:rPr lang="tr-TR" sz="2800" dirty="0" smtClean="0"/>
              <a:t>b.      arşivcilik tekniğine göre düzenlemek, </a:t>
            </a:r>
          </a:p>
          <a:p>
            <a:r>
              <a:rPr lang="tr-TR" sz="2800" dirty="0" smtClean="0"/>
              <a:t>c.       saklanmasına gerek duyulmayan malzemeyi ayıklayıp imha etmek, </a:t>
            </a:r>
          </a:p>
          <a:p>
            <a:endParaRPr lang="tr-TR"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1000108"/>
          </a:xfrm>
        </p:spPr>
        <p:txBody>
          <a:bodyPr/>
          <a:lstStyle/>
          <a:p>
            <a:r>
              <a:rPr lang="tr-TR" dirty="0" smtClean="0"/>
              <a:t>ARŞİVCİ</a:t>
            </a:r>
            <a:endParaRPr lang="tr-TR" dirty="0"/>
          </a:p>
        </p:txBody>
      </p:sp>
      <p:sp>
        <p:nvSpPr>
          <p:cNvPr id="3" name="2 İçerik Yer Tutucusu"/>
          <p:cNvSpPr>
            <a:spLocks noGrp="1"/>
          </p:cNvSpPr>
          <p:nvPr>
            <p:ph sz="quarter" idx="1"/>
          </p:nvPr>
        </p:nvSpPr>
        <p:spPr>
          <a:xfrm>
            <a:off x="285720" y="1714488"/>
            <a:ext cx="8501122" cy="5143512"/>
          </a:xfrm>
        </p:spPr>
        <p:txBody>
          <a:bodyPr>
            <a:noAutofit/>
          </a:bodyPr>
          <a:lstStyle/>
          <a:p>
            <a:pPr>
              <a:buNone/>
            </a:pPr>
            <a:endParaRPr lang="tr-TR" sz="2800" dirty="0" smtClean="0"/>
          </a:p>
          <a:p>
            <a:r>
              <a:rPr lang="tr-TR" sz="2800" dirty="0" smtClean="0"/>
              <a:t>d.      arşiv malzemesini korumak, </a:t>
            </a:r>
          </a:p>
          <a:p>
            <a:r>
              <a:rPr lang="tr-TR" sz="2800" dirty="0" smtClean="0"/>
              <a:t>e.       arşiv malzemesini tasnif etmek, gerekli erişim araçlarını oluşturmak, </a:t>
            </a:r>
          </a:p>
          <a:p>
            <a:r>
              <a:rPr lang="tr-TR" sz="2800" dirty="0" smtClean="0"/>
              <a:t>f.        arşiv malzemesinden yararlandırma hizmeti vermek, </a:t>
            </a:r>
          </a:p>
          <a:p>
            <a:r>
              <a:rPr lang="tr-TR" sz="2800" dirty="0" smtClean="0"/>
              <a:t>g.       arşiv dokümanını değerlendirmek, </a:t>
            </a:r>
          </a:p>
          <a:p>
            <a:r>
              <a:rPr lang="tr-TR" sz="2800" dirty="0" smtClean="0"/>
              <a:t>h.       arşiv malzemesinin oluşum safhasında kontrolünü sağlamaktır</a:t>
            </a:r>
            <a:endParaRPr lang="tr-TR"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ARŞİVİN ÖNEMİ</a:t>
            </a:r>
            <a:endParaRPr lang="tr-TR" dirty="0"/>
          </a:p>
        </p:txBody>
      </p:sp>
      <p:sp>
        <p:nvSpPr>
          <p:cNvPr id="3" name="2 İçerik Yer Tutucusu"/>
          <p:cNvSpPr>
            <a:spLocks noGrp="1"/>
          </p:cNvSpPr>
          <p:nvPr>
            <p:ph sz="quarter" idx="1"/>
          </p:nvPr>
        </p:nvSpPr>
        <p:spPr>
          <a:xfrm>
            <a:off x="0" y="1285860"/>
            <a:ext cx="9144000" cy="4813188"/>
          </a:xfrm>
        </p:spPr>
        <p:txBody>
          <a:bodyPr>
            <a:noAutofit/>
          </a:bodyPr>
          <a:lstStyle/>
          <a:p>
            <a:r>
              <a:rPr lang="tr-TR" dirty="0" smtClean="0"/>
              <a:t>Arşivler bir milletin tarihini ve kültürünü ortaya koyan belgelerdir. Arşivler, devletin, kamu kuruluşlarının, özel şirketlerin, sivil toplum örgütlerinin, kişilerin, kısacası toplumun her kesiminin; tarihi, hukuki, idari, ekonomik, ilmi gelişimini gözler önüne seren  yazılı, görsel- işitsel, ikonografik, kartografik vb. belgelerden oluşur.</a:t>
            </a:r>
          </a:p>
          <a:p>
            <a:r>
              <a:rPr lang="tr-TR" dirty="0" smtClean="0"/>
              <a:t>    Arşivler kişilerin, kurumların, devletlerin ticari, hukuki haklarını düzenlediği gibi, bilimin gelişiminde de vazgeçilmez birincil kaynaklardır. Geçmişimizi bu belgelerle öğrenip, tüm dünyaya gerektiğinde tarihi gerçekleri bu belgelerle ispatlıyoruz.</a:t>
            </a:r>
          </a:p>
          <a:p>
            <a:r>
              <a:rPr lang="tr-TR" dirty="0" smtClean="0"/>
              <a:t>      Arşivlerimizin, bu kadar önemli olmasına rağmen  gereken ilgiyi görmediği de bir gerçek.</a:t>
            </a: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TÜRKİYE  ARŞİVLERİ</a:t>
            </a:r>
            <a:endParaRPr lang="tr-TR" dirty="0"/>
          </a:p>
        </p:txBody>
      </p:sp>
      <p:sp>
        <p:nvSpPr>
          <p:cNvPr id="3" name="2 İçerik Yer Tutucusu"/>
          <p:cNvSpPr>
            <a:spLocks noGrp="1"/>
          </p:cNvSpPr>
          <p:nvPr>
            <p:ph sz="quarter" idx="1"/>
          </p:nvPr>
        </p:nvSpPr>
        <p:spPr>
          <a:xfrm>
            <a:off x="0" y="1428736"/>
            <a:ext cx="9144000" cy="5429264"/>
          </a:xfrm>
        </p:spPr>
        <p:txBody>
          <a:bodyPr>
            <a:normAutofit fontScale="92500" lnSpcReduction="10000"/>
          </a:bodyPr>
          <a:lstStyle/>
          <a:p>
            <a:r>
              <a:rPr lang="en-US" dirty="0" err="1" smtClean="0"/>
              <a:t>Türkiye'de</a:t>
            </a:r>
            <a:r>
              <a:rPr lang="en-US" dirty="0" smtClean="0"/>
              <a:t> </a:t>
            </a:r>
            <a:r>
              <a:rPr lang="en-US" dirty="0" err="1" smtClean="0"/>
              <a:t>var</a:t>
            </a:r>
            <a:r>
              <a:rPr lang="en-US" dirty="0" smtClean="0"/>
              <a:t> </a:t>
            </a:r>
            <a:r>
              <a:rPr lang="en-US" dirty="0" err="1" smtClean="0"/>
              <a:t>olan</a:t>
            </a:r>
            <a:r>
              <a:rPr lang="en-US" dirty="0" smtClean="0"/>
              <a:t> </a:t>
            </a:r>
            <a:r>
              <a:rPr lang="en-US" dirty="0" err="1" smtClean="0"/>
              <a:t>arşivleri</a:t>
            </a:r>
            <a:r>
              <a:rPr lang="en-US" dirty="0" smtClean="0"/>
              <a:t> </a:t>
            </a:r>
            <a:r>
              <a:rPr lang="en-US" dirty="0" err="1" smtClean="0"/>
              <a:t>temel</a:t>
            </a:r>
            <a:r>
              <a:rPr lang="en-US" dirty="0" smtClean="0"/>
              <a:t> </a:t>
            </a:r>
            <a:r>
              <a:rPr lang="en-US" dirty="0" err="1" smtClean="0"/>
              <a:t>olarak</a:t>
            </a:r>
            <a:r>
              <a:rPr lang="en-US" dirty="0" smtClean="0"/>
              <a:t> </a:t>
            </a:r>
            <a:r>
              <a:rPr lang="en-US" dirty="0" err="1" smtClean="0"/>
              <a:t>sınıflandırmak</a:t>
            </a:r>
            <a:r>
              <a:rPr lang="en-US" dirty="0" smtClean="0"/>
              <a:t> </a:t>
            </a:r>
            <a:r>
              <a:rPr lang="en-US" dirty="0" err="1" smtClean="0"/>
              <a:t>istersek</a:t>
            </a:r>
            <a:r>
              <a:rPr lang="en-US" dirty="0" smtClean="0"/>
              <a:t>, </a:t>
            </a:r>
            <a:r>
              <a:rPr lang="en-US" dirty="0" err="1" smtClean="0"/>
              <a:t>bunları</a:t>
            </a:r>
            <a:r>
              <a:rPr lang="en-US" dirty="0" smtClean="0"/>
              <a:t> </a:t>
            </a:r>
            <a:r>
              <a:rPr lang="en-US" dirty="0" err="1" smtClean="0"/>
              <a:t>devlet</a:t>
            </a:r>
            <a:r>
              <a:rPr lang="en-US" dirty="0" smtClean="0"/>
              <a:t> </a:t>
            </a:r>
            <a:r>
              <a:rPr lang="en-US" dirty="0" err="1" smtClean="0"/>
              <a:t>arşivleri</a:t>
            </a:r>
            <a:r>
              <a:rPr lang="en-US" dirty="0" smtClean="0"/>
              <a:t> </a:t>
            </a:r>
            <a:r>
              <a:rPr lang="en-US" dirty="0" err="1" smtClean="0"/>
              <a:t>ve</a:t>
            </a:r>
            <a:r>
              <a:rPr lang="en-US" dirty="0" smtClean="0"/>
              <a:t> </a:t>
            </a:r>
            <a:r>
              <a:rPr lang="en-US" dirty="0" err="1" smtClean="0"/>
              <a:t>özel</a:t>
            </a:r>
            <a:r>
              <a:rPr lang="en-US" dirty="0" smtClean="0"/>
              <a:t> </a:t>
            </a:r>
            <a:r>
              <a:rPr lang="en-US" dirty="0" err="1" smtClean="0"/>
              <a:t>arşivler</a:t>
            </a:r>
            <a:r>
              <a:rPr lang="en-US" dirty="0" smtClean="0"/>
              <a:t> </a:t>
            </a:r>
            <a:r>
              <a:rPr lang="en-US" dirty="0" err="1" smtClean="0"/>
              <a:t>olarak</a:t>
            </a:r>
            <a:r>
              <a:rPr lang="en-US" dirty="0" smtClean="0"/>
              <a:t> </a:t>
            </a:r>
            <a:r>
              <a:rPr lang="en-US" dirty="0" err="1" smtClean="0"/>
              <a:t>iki</a:t>
            </a:r>
            <a:r>
              <a:rPr lang="en-US" dirty="0" smtClean="0"/>
              <a:t> </a:t>
            </a:r>
            <a:r>
              <a:rPr lang="en-US" dirty="0" err="1" smtClean="0"/>
              <a:t>ana</a:t>
            </a:r>
            <a:r>
              <a:rPr lang="en-US" dirty="0" smtClean="0"/>
              <a:t> </a:t>
            </a:r>
            <a:r>
              <a:rPr lang="en-US" dirty="0" err="1" smtClean="0"/>
              <a:t>bölüme</a:t>
            </a:r>
            <a:r>
              <a:rPr lang="en-US" dirty="0" smtClean="0"/>
              <a:t> </a:t>
            </a:r>
            <a:r>
              <a:rPr lang="en-US" dirty="0" err="1" smtClean="0"/>
              <a:t>ayırabiliriz</a:t>
            </a:r>
            <a:r>
              <a:rPr lang="en-US" dirty="0" smtClean="0"/>
              <a:t>:</a:t>
            </a:r>
            <a:endParaRPr lang="tr-TR" dirty="0" smtClean="0"/>
          </a:p>
          <a:p>
            <a:pPr lvl="0"/>
            <a:r>
              <a:rPr lang="tr-TR" b="1" dirty="0" smtClean="0"/>
              <a:t>Devlet Arşivleri</a:t>
            </a:r>
            <a:r>
              <a:rPr lang="tr-TR" dirty="0" smtClean="0"/>
              <a:t/>
            </a:r>
            <a:br>
              <a:rPr lang="tr-TR" dirty="0" smtClean="0"/>
            </a:br>
            <a:r>
              <a:rPr lang="tr-TR" dirty="0" smtClean="0"/>
              <a:t>Devlet Arşivleri Genel Müdürlüğü</a:t>
            </a:r>
            <a:br>
              <a:rPr lang="tr-TR" dirty="0" smtClean="0"/>
            </a:br>
            <a:r>
              <a:rPr lang="tr-TR" dirty="0" smtClean="0"/>
              <a:t>Osmanlı Arşivleri Dairesi Başkanlığı</a:t>
            </a:r>
            <a:br>
              <a:rPr lang="tr-TR" dirty="0" smtClean="0"/>
            </a:br>
            <a:r>
              <a:rPr lang="tr-TR" dirty="0" smtClean="0"/>
              <a:t>Cumhuriyet Arşivleri Dairesi Başkanlığı</a:t>
            </a:r>
          </a:p>
          <a:p>
            <a:r>
              <a:rPr lang="tr-TR" b="1" dirty="0" smtClean="0"/>
              <a:t>Özel Arşivler</a:t>
            </a:r>
            <a:r>
              <a:rPr lang="tr-TR" dirty="0" smtClean="0"/>
              <a:t/>
            </a:r>
            <a:br>
              <a:rPr lang="tr-TR" dirty="0" smtClean="0"/>
            </a:br>
            <a:r>
              <a:rPr lang="tr-TR" dirty="0" smtClean="0"/>
              <a:t>Basın-Yayın Arşivi</a:t>
            </a:r>
            <a:br>
              <a:rPr lang="tr-TR" dirty="0" smtClean="0"/>
            </a:br>
            <a:r>
              <a:rPr lang="tr-TR" dirty="0" smtClean="0"/>
              <a:t>Şirket Arşivi</a:t>
            </a:r>
            <a:br>
              <a:rPr lang="tr-TR" dirty="0" smtClean="0"/>
            </a:br>
            <a:r>
              <a:rPr lang="tr-TR" dirty="0" smtClean="0"/>
              <a:t>Kent Tarihi Arşivi</a:t>
            </a:r>
            <a:br>
              <a:rPr lang="tr-TR" dirty="0" smtClean="0"/>
            </a:br>
            <a:r>
              <a:rPr lang="tr-TR" dirty="0" smtClean="0"/>
              <a:t>Hastane Arşivi</a:t>
            </a:r>
            <a:br>
              <a:rPr lang="tr-TR" dirty="0" smtClean="0"/>
            </a:br>
            <a:r>
              <a:rPr lang="tr-TR" dirty="0" smtClean="0"/>
              <a:t>Sivil Toplum Kuruluşu Arşivi</a:t>
            </a:r>
            <a:br>
              <a:rPr lang="tr-TR" dirty="0" smtClean="0"/>
            </a:br>
            <a:r>
              <a:rPr lang="tr-TR" dirty="0" smtClean="0"/>
              <a:t>Eğitim Kurumu Arşivi</a:t>
            </a:r>
            <a:br>
              <a:rPr lang="tr-TR" dirty="0" smtClean="0"/>
            </a:br>
            <a:r>
              <a:rPr lang="tr-TR" dirty="0" smtClean="0"/>
              <a:t>Banka Arşivi</a:t>
            </a:r>
            <a:endParaRPr lang="tr-TR" dirty="0"/>
          </a:p>
        </p:txBody>
      </p:sp>
      <p:pic>
        <p:nvPicPr>
          <p:cNvPr id="4" name="3 İçerik Yer Tutucusu" descr="http://www.arsivcilik.com/images/devlet.gif"/>
          <p:cNvPicPr>
            <a:picLocks/>
          </p:cNvPicPr>
          <p:nvPr/>
        </p:nvPicPr>
        <p:blipFill>
          <a:blip r:embed="rId2"/>
          <a:srcRect/>
          <a:stretch>
            <a:fillRect/>
          </a:stretch>
        </p:blipFill>
        <p:spPr bwMode="auto">
          <a:xfrm>
            <a:off x="5857884" y="4000504"/>
            <a:ext cx="3000396" cy="2214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DEVLET ARŞİVLERİ</a:t>
            </a:r>
            <a:endParaRPr lang="tr-TR" dirty="0"/>
          </a:p>
        </p:txBody>
      </p:sp>
      <p:sp>
        <p:nvSpPr>
          <p:cNvPr id="5" name="4 Dikdörtgen"/>
          <p:cNvSpPr/>
          <p:nvPr/>
        </p:nvSpPr>
        <p:spPr>
          <a:xfrm>
            <a:off x="285720" y="1571612"/>
            <a:ext cx="2071702" cy="4708981"/>
          </a:xfrm>
          <a:prstGeom prst="rect">
            <a:avLst/>
          </a:prstGeom>
        </p:spPr>
        <p:txBody>
          <a:bodyPr wrap="square">
            <a:spAutoFit/>
          </a:bodyPr>
          <a:lstStyle/>
          <a:p>
            <a:r>
              <a:rPr lang="tr-TR" sz="2000" dirty="0" smtClean="0"/>
              <a:t>Devlet Arşivleri Genel Müdürlüğü 19.10.1984 tarih ve 18550 sayılı resmi gazetede yayımlanan “3056 sayılı Başbakanlık Teşkilâtı Hakkında Kanun Hükmünde Kararname'nin Değiştirilerek Kabulü Hakkında Kanun” çerçevesinde kurulmuştur.</a:t>
            </a:r>
            <a:endParaRPr lang="tr-TR" sz="2000" dirty="0"/>
          </a:p>
        </p:txBody>
      </p:sp>
      <p:pic>
        <p:nvPicPr>
          <p:cNvPr id="6" name="5 Resim" descr="https://lh6.googleusercontent.com/-IVicGC9m0kU/TWpYNia1uoI/AAAAAAAAAd4/xDVPwp3ABZA/s640/arsiv_bina.jpg">
            <a:hlinkClick r:id="rId2"/>
          </p:cNvPr>
          <p:cNvPicPr/>
          <p:nvPr/>
        </p:nvPicPr>
        <p:blipFill>
          <a:blip r:embed="rId3"/>
          <a:srcRect/>
          <a:stretch>
            <a:fillRect/>
          </a:stretch>
        </p:blipFill>
        <p:spPr bwMode="auto">
          <a:xfrm>
            <a:off x="2571736" y="1857364"/>
            <a:ext cx="60960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OSMANLI ARŞİVİ</a:t>
            </a:r>
            <a:endParaRPr lang="tr-TR" dirty="0"/>
          </a:p>
        </p:txBody>
      </p:sp>
      <p:sp>
        <p:nvSpPr>
          <p:cNvPr id="3" name="2 İçerik Yer Tutucusu"/>
          <p:cNvSpPr>
            <a:spLocks noGrp="1"/>
          </p:cNvSpPr>
          <p:nvPr>
            <p:ph sz="quarter" idx="1"/>
          </p:nvPr>
        </p:nvSpPr>
        <p:spPr/>
        <p:txBody>
          <a:bodyPr>
            <a:normAutofit fontScale="77500" lnSpcReduction="20000"/>
          </a:bodyPr>
          <a:lstStyle/>
          <a:p>
            <a:r>
              <a:rPr lang="tr-TR" b="1" dirty="0" smtClean="0"/>
              <a:t>Osmanlı Arşivi Daire Başkanlığı</a:t>
            </a:r>
            <a:r>
              <a:rPr lang="tr-TR" dirty="0" smtClean="0"/>
              <a:t> </a:t>
            </a:r>
          </a:p>
          <a:p>
            <a:r>
              <a:rPr lang="tr-TR" dirty="0" smtClean="0"/>
              <a:t>Osmanlı Arşivi Daire Başkanlığı bünyesinde </a:t>
            </a:r>
            <a:r>
              <a:rPr lang="tr-TR" dirty="0" err="1" smtClean="0"/>
              <a:t>osmanlı</a:t>
            </a:r>
            <a:r>
              <a:rPr lang="tr-TR" dirty="0" smtClean="0"/>
              <a:t> devletinin kuruluşundan Kanuni Sultan Süleyman dönemine kadar çok az sayıda belge bulunmaktadır. Osmanlı arşivinin hangi tür belgeleri içerdiğini Osmanlı Arşivi Rehberinde görmek mümkündür.</a:t>
            </a:r>
            <a:br>
              <a:rPr lang="tr-TR" dirty="0" smtClean="0"/>
            </a:br>
            <a:r>
              <a:rPr lang="tr-TR" dirty="0" smtClean="0"/>
              <a:t/>
            </a:r>
            <a:br>
              <a:rPr lang="tr-TR" dirty="0" smtClean="0"/>
            </a:br>
            <a:r>
              <a:rPr lang="tr-TR" dirty="0" smtClean="0"/>
              <a:t>    Osmanlı Arşivi Daire Başkanlığı'nın görevleri şunlardır:</a:t>
            </a:r>
            <a:br>
              <a:rPr lang="tr-TR" dirty="0" smtClean="0"/>
            </a:br>
            <a:r>
              <a:rPr lang="tr-TR" dirty="0" smtClean="0"/>
              <a:t/>
            </a:r>
            <a:br>
              <a:rPr lang="tr-TR" dirty="0" smtClean="0"/>
            </a:br>
            <a:r>
              <a:rPr lang="tr-TR" dirty="0" smtClean="0"/>
              <a:t>Osmanlı dönemi ve öncesine ait arşiv malzemesinin tespiti, toplanması, korunması, tasnif edilmesi araştırma hizmetlerinin verilmesi, arşiv müzesi kurulması, sergiler açılması, arşivcilik alanında yayın faaliyetlerinin yapılması, tercümeler yapılması belge kataloglarının hazırlanması, arşiv belgelerinin bilgisayar ortamına aktarılması için teknolojinin takip edilerek uygulanması.</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3.bp.blogspot.com/_j6w9aZGlrGA/SZsdevgv7gI/AAAAAAAAAWE/BFMzP9ONBbw/s400/hazine-ievrak.jpg"/>
          <p:cNvPicPr/>
          <p:nvPr/>
        </p:nvPicPr>
        <p:blipFill>
          <a:blip r:embed="rId2"/>
          <a:srcRect/>
          <a:stretch>
            <a:fillRect/>
          </a:stretch>
        </p:blipFill>
        <p:spPr bwMode="auto">
          <a:xfrm>
            <a:off x="0" y="0"/>
            <a:ext cx="3810000" cy="2857500"/>
          </a:xfrm>
          <a:prstGeom prst="rect">
            <a:avLst/>
          </a:prstGeom>
          <a:noFill/>
          <a:ln w="9525">
            <a:noFill/>
            <a:miter lim="800000"/>
            <a:headEnd/>
            <a:tailEnd/>
          </a:ln>
        </p:spPr>
      </p:pic>
      <p:pic>
        <p:nvPicPr>
          <p:cNvPr id="5" name="BLOGGER_PHOTO_ID_5302026796699664466" descr="http://4.bp.blogspot.com/_j6w9aZGlrGA/SZSVR77iwFI/AAAAAAAAAUg/eCARsZuGE0o/s640/REST+oncesi.jpg">
            <a:hlinkClick r:id="rId3"/>
          </p:cNvPr>
          <p:cNvPicPr>
            <a:picLocks noGrp="1"/>
          </p:cNvPicPr>
          <p:nvPr>
            <p:ph sz="quarter" idx="1"/>
          </p:nvPr>
        </p:nvPicPr>
        <p:blipFill>
          <a:blip r:embed="rId4"/>
          <a:stretch>
            <a:fillRect/>
          </a:stretch>
        </p:blipFill>
        <p:spPr bwMode="auto">
          <a:xfrm>
            <a:off x="1524675" y="1527175"/>
            <a:ext cx="6058137"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CUMHURİYET ARŞİVİ</a:t>
            </a:r>
            <a:endParaRPr lang="tr-TR" dirty="0"/>
          </a:p>
        </p:txBody>
      </p:sp>
      <p:sp>
        <p:nvSpPr>
          <p:cNvPr id="5" name="4 İçerik Yer Tutucusu"/>
          <p:cNvSpPr>
            <a:spLocks noGrp="1"/>
          </p:cNvSpPr>
          <p:nvPr>
            <p:ph sz="quarter" idx="1"/>
          </p:nvPr>
        </p:nvSpPr>
        <p:spPr/>
        <p:txBody>
          <a:bodyPr>
            <a:normAutofit fontScale="85000" lnSpcReduction="10000"/>
          </a:bodyPr>
          <a:lstStyle/>
          <a:p>
            <a:r>
              <a:rPr lang="tr-TR" b="1" dirty="0" smtClean="0"/>
              <a:t>Cumhuriyet Arşivi Daire Başkanlığı </a:t>
            </a:r>
            <a:r>
              <a:rPr lang="tr-TR" dirty="0" smtClean="0"/>
              <a:t/>
            </a:r>
            <a:br>
              <a:rPr lang="tr-TR" dirty="0" smtClean="0"/>
            </a:br>
            <a:r>
              <a:rPr lang="tr-TR" dirty="0" smtClean="0"/>
              <a:t>     Türk devlet ve millet hayatını ilgilendiren tarihî, hukukî, idarî, siyasî, iktisadî, bilimsel ve kültürel içerikteki her türlü belge bulunabilmektedir.</a:t>
            </a:r>
            <a:br>
              <a:rPr lang="tr-TR" dirty="0" smtClean="0"/>
            </a:br>
            <a:r>
              <a:rPr lang="tr-TR" dirty="0" smtClean="0"/>
              <a:t/>
            </a:r>
            <a:br>
              <a:rPr lang="tr-TR" dirty="0" smtClean="0"/>
            </a:br>
            <a:r>
              <a:rPr lang="tr-TR" dirty="0" smtClean="0"/>
              <a:t>Cumhuriyet Arşivi Daire Başkanlığı'nın Görevleri Şunlardır:</a:t>
            </a:r>
            <a:br>
              <a:rPr lang="tr-TR" dirty="0" smtClean="0"/>
            </a:br>
            <a:r>
              <a:rPr lang="tr-TR" dirty="0" smtClean="0"/>
              <a:t/>
            </a:r>
            <a:br>
              <a:rPr lang="tr-TR" dirty="0" smtClean="0"/>
            </a:br>
            <a:r>
              <a:rPr lang="tr-TR" dirty="0" smtClean="0"/>
              <a:t>Kamu kurum ve kuruluşlarında oluşan, arşiv malzemesini tespit etmek, malzemeyi devir almak, tasnif etmek, zararlı etkenlerden korumak üzere gerekli tedbirleri almak. Tahribe uğramış arşiv malzemesini aslına uygun olarak restore etmek, malzemenin, değerlendirilmesi için gerekli ilmi ve teknik hazırlıkları yapmak, araştırma taleplerini değerlendirmek, arşiv malzemesini araştırmacıların hizmetine sunmak,</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Afiş"/>
          <p:cNvPicPr/>
          <p:nvPr/>
        </p:nvPicPr>
        <p:blipFill>
          <a:blip r:embed="rId2"/>
          <a:srcRect/>
          <a:stretch>
            <a:fillRect/>
          </a:stretch>
        </p:blipFill>
        <p:spPr bwMode="auto">
          <a:xfrm>
            <a:off x="2426970" y="0"/>
            <a:ext cx="485967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7"/>
          <p:cNvPicPr/>
          <p:nvPr/>
        </p:nvPicPr>
        <p:blipFill>
          <a:blip r:embed="rId2"/>
          <a:srcRect/>
          <a:stretch>
            <a:fillRect/>
          </a:stretch>
        </p:blipFill>
        <p:spPr bwMode="auto">
          <a:xfrm>
            <a:off x="2285984" y="0"/>
            <a:ext cx="478634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TARİHÇE</a:t>
            </a:r>
            <a:endParaRPr lang="tr-TR" dirty="0"/>
          </a:p>
        </p:txBody>
      </p:sp>
      <p:sp>
        <p:nvSpPr>
          <p:cNvPr id="3" name="2 İçerik Yer Tutucusu"/>
          <p:cNvSpPr>
            <a:spLocks noGrp="1"/>
          </p:cNvSpPr>
          <p:nvPr>
            <p:ph sz="quarter" idx="1"/>
          </p:nvPr>
        </p:nvSpPr>
        <p:spPr>
          <a:xfrm>
            <a:off x="457200" y="2071678"/>
            <a:ext cx="8229600" cy="4054485"/>
          </a:xfrm>
        </p:spPr>
        <p:txBody>
          <a:bodyPr>
            <a:normAutofit lnSpcReduction="10000"/>
          </a:bodyPr>
          <a:lstStyle/>
          <a:p>
            <a:r>
              <a:rPr lang="tr-TR" dirty="0" smtClean="0"/>
              <a:t>    İnsanlık tarihi incelendiğinde insanların yaşadıklarını, tarihlerini ve inançlarını bir yerlere kaydetme ihtiyacı duyduklarını görmek mümkündür. İlkçağda insanlar mağara duvarlarına yaşantılarıyla ilgili resimler çizmişlerdir. Sümerler tarafından yazının icadı ile de bunları resim yerine yazıya dökmüşlerdir. Yazılar önceleri taşlara, tabletlere ve hayvan derilerine yazılırken kağıdın bulunmasıyla arşiv malzemesi üretilmeye başlamıştır.</a:t>
            </a:r>
            <a:endParaRPr lang="tr-TR" dirty="0"/>
          </a:p>
        </p:txBody>
      </p:sp>
      <p:pic>
        <p:nvPicPr>
          <p:cNvPr id="4" name="3 Resim" descr="C:\Users\User\Pictures\civi.jpg"/>
          <p:cNvPicPr/>
          <p:nvPr/>
        </p:nvPicPr>
        <p:blipFill>
          <a:blip r:embed="rId2"/>
          <a:srcRect/>
          <a:stretch>
            <a:fillRect/>
          </a:stretch>
        </p:blipFill>
        <p:spPr bwMode="auto">
          <a:xfrm>
            <a:off x="6987540" y="0"/>
            <a:ext cx="2156460" cy="1965960"/>
          </a:xfrm>
          <a:prstGeom prst="rect">
            <a:avLst/>
          </a:prstGeom>
          <a:noFill/>
          <a:ln w="9525">
            <a:noFill/>
            <a:miter lim="800000"/>
            <a:headEnd/>
            <a:tailEnd/>
          </a:ln>
        </p:spPr>
      </p:pic>
      <p:pic>
        <p:nvPicPr>
          <p:cNvPr id="36866" name="Picture 2" descr="http://t1.gstatic.com/images?q=tbn:ANd9GcS-XK24Id2Z8uiJhM-joV-jNV290BmNkXmnv8f1cEloU76o-_ED"/>
          <p:cNvPicPr>
            <a:picLocks noChangeAspect="1" noChangeArrowheads="1"/>
          </p:cNvPicPr>
          <p:nvPr/>
        </p:nvPicPr>
        <p:blipFill>
          <a:blip r:embed="rId3"/>
          <a:srcRect/>
          <a:stretch>
            <a:fillRect/>
          </a:stretch>
        </p:blipFill>
        <p:spPr bwMode="auto">
          <a:xfrm>
            <a:off x="285720" y="285728"/>
            <a:ext cx="2357454" cy="185736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5"/>
          <p:cNvPicPr>
            <a:picLocks noGrp="1"/>
          </p:cNvPicPr>
          <p:nvPr>
            <p:ph sz="quarter" idx="1"/>
          </p:nvPr>
        </p:nvPicPr>
        <p:blipFill>
          <a:blip r:embed="rId2"/>
          <a:srcRect/>
          <a:stretch>
            <a:fillRect/>
          </a:stretch>
        </p:blipFill>
        <p:spPr bwMode="auto">
          <a:xfrm>
            <a:off x="2643174" y="0"/>
            <a:ext cx="421484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8"/>
          <p:cNvPicPr>
            <a:picLocks noGrp="1"/>
          </p:cNvPicPr>
          <p:nvPr>
            <p:ph sz="quarter" idx="1"/>
          </p:nvPr>
        </p:nvPicPr>
        <p:blipFill>
          <a:blip r:embed="rId2"/>
          <a:srcRect/>
          <a:stretch>
            <a:fillRect/>
          </a:stretch>
        </p:blipFill>
        <p:spPr bwMode="auto">
          <a:xfrm>
            <a:off x="2500298" y="0"/>
            <a:ext cx="428628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14"/>
          <p:cNvPicPr>
            <a:picLocks noGrp="1"/>
          </p:cNvPicPr>
          <p:nvPr>
            <p:ph sz="quarter" idx="1"/>
          </p:nvPr>
        </p:nvPicPr>
        <p:blipFill>
          <a:blip r:embed="rId2"/>
          <a:srcRect/>
          <a:stretch>
            <a:fillRect/>
          </a:stretch>
        </p:blipFill>
        <p:spPr bwMode="auto">
          <a:xfrm>
            <a:off x="2357422" y="0"/>
            <a:ext cx="457203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14"/>
          <p:cNvPicPr>
            <a:picLocks noGrp="1"/>
          </p:cNvPicPr>
          <p:nvPr>
            <p:ph sz="quarter" idx="1"/>
          </p:nvPr>
        </p:nvPicPr>
        <p:blipFill>
          <a:blip r:embed="rId2"/>
          <a:srcRect/>
          <a:stretch>
            <a:fillRect/>
          </a:stretch>
        </p:blipFill>
        <p:spPr bwMode="auto">
          <a:xfrm>
            <a:off x="2500298" y="0"/>
            <a:ext cx="435771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3"/>
          <p:cNvPicPr>
            <a:picLocks noGrp="1"/>
          </p:cNvPicPr>
          <p:nvPr>
            <p:ph sz="quarter" idx="1"/>
          </p:nvPr>
        </p:nvPicPr>
        <p:blipFill>
          <a:blip r:embed="rId2"/>
          <a:srcRect/>
          <a:stretch>
            <a:fillRect/>
          </a:stretch>
        </p:blipFill>
        <p:spPr bwMode="auto">
          <a:xfrm>
            <a:off x="2428860" y="0"/>
            <a:ext cx="435771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18"/>
          <p:cNvPicPr>
            <a:picLocks noGrp="1"/>
          </p:cNvPicPr>
          <p:nvPr>
            <p:ph sz="quarter" idx="1"/>
          </p:nvPr>
        </p:nvPicPr>
        <p:blipFill>
          <a:blip r:embed="rId2"/>
          <a:srcRect/>
          <a:stretch>
            <a:fillRect/>
          </a:stretch>
        </p:blipFill>
        <p:spPr bwMode="auto">
          <a:xfrm>
            <a:off x="2714612" y="0"/>
            <a:ext cx="428628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16"/>
          <p:cNvPicPr>
            <a:picLocks noGrp="1"/>
          </p:cNvPicPr>
          <p:nvPr>
            <p:ph sz="quarter" idx="1"/>
          </p:nvPr>
        </p:nvPicPr>
        <p:blipFill>
          <a:blip r:embed="rId2"/>
          <a:srcRect/>
          <a:stretch>
            <a:fillRect/>
          </a:stretch>
        </p:blipFill>
        <p:spPr bwMode="auto">
          <a:xfrm>
            <a:off x="2500298" y="0"/>
            <a:ext cx="421484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6"/>
          <p:cNvPicPr>
            <a:picLocks noGrp="1"/>
          </p:cNvPicPr>
          <p:nvPr>
            <p:ph sz="quarter" idx="1"/>
          </p:nvPr>
        </p:nvPicPr>
        <p:blipFill>
          <a:blip r:embed="rId2"/>
          <a:srcRect/>
          <a:stretch>
            <a:fillRect/>
          </a:stretch>
        </p:blipFill>
        <p:spPr bwMode="auto">
          <a:xfrm>
            <a:off x="2500298" y="0"/>
            <a:ext cx="435771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15"/>
          <p:cNvPicPr>
            <a:picLocks noGrp="1"/>
          </p:cNvPicPr>
          <p:nvPr>
            <p:ph sz="quarter" idx="1"/>
          </p:nvPr>
        </p:nvPicPr>
        <p:blipFill>
          <a:blip r:embed="rId2"/>
          <a:srcRect/>
          <a:stretch>
            <a:fillRect/>
          </a:stretch>
        </p:blipFill>
        <p:spPr bwMode="auto">
          <a:xfrm>
            <a:off x="2571736" y="0"/>
            <a:ext cx="414340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2"/>
          <p:cNvPicPr>
            <a:picLocks noGrp="1"/>
          </p:cNvPicPr>
          <p:nvPr>
            <p:ph sz="quarter" idx="1"/>
          </p:nvPr>
        </p:nvPicPr>
        <p:blipFill>
          <a:blip r:embed="rId2"/>
          <a:srcRect/>
          <a:stretch>
            <a:fillRect/>
          </a:stretch>
        </p:blipFill>
        <p:spPr bwMode="auto">
          <a:xfrm>
            <a:off x="2500298" y="0"/>
            <a:ext cx="421484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ufonet.be/KAYIP%20UYGARLIKLAR/magararesim_giz116.jpg"/>
          <p:cNvPicPr>
            <a:picLocks noChangeAspect="1" noChangeArrowheads="1"/>
          </p:cNvPicPr>
          <p:nvPr/>
        </p:nvPicPr>
        <p:blipFill>
          <a:blip r:embed="rId2"/>
          <a:srcRect/>
          <a:stretch>
            <a:fillRect/>
          </a:stretch>
        </p:blipFill>
        <p:spPr bwMode="auto">
          <a:xfrm>
            <a:off x="0" y="0"/>
            <a:ext cx="2533650" cy="3228975"/>
          </a:xfrm>
          <a:prstGeom prst="rect">
            <a:avLst/>
          </a:prstGeom>
          <a:noFill/>
        </p:spPr>
      </p:pic>
      <p:pic>
        <p:nvPicPr>
          <p:cNvPr id="1028" name="Picture 4" descr="http://www.ufonet.be/KAYIP%20UYGARLIKLAR/magararesim_giz117.jpg"/>
          <p:cNvPicPr>
            <a:picLocks noChangeAspect="1" noChangeArrowheads="1"/>
          </p:cNvPicPr>
          <p:nvPr/>
        </p:nvPicPr>
        <p:blipFill>
          <a:blip r:embed="rId3"/>
          <a:srcRect/>
          <a:stretch>
            <a:fillRect/>
          </a:stretch>
        </p:blipFill>
        <p:spPr bwMode="auto">
          <a:xfrm>
            <a:off x="0" y="3629025"/>
            <a:ext cx="2381250" cy="3228975"/>
          </a:xfrm>
          <a:prstGeom prst="rect">
            <a:avLst/>
          </a:prstGeom>
          <a:noFill/>
        </p:spPr>
      </p:pic>
      <p:pic>
        <p:nvPicPr>
          <p:cNvPr id="1030" name="Picture 6" descr="http://www.ufonet.be/KAYIP%20UYGARLIKLAR/magararesim_giz120.jpg"/>
          <p:cNvPicPr>
            <a:picLocks noChangeAspect="1" noChangeArrowheads="1"/>
          </p:cNvPicPr>
          <p:nvPr/>
        </p:nvPicPr>
        <p:blipFill>
          <a:blip r:embed="rId4"/>
          <a:srcRect/>
          <a:stretch>
            <a:fillRect/>
          </a:stretch>
        </p:blipFill>
        <p:spPr bwMode="auto">
          <a:xfrm>
            <a:off x="2643174" y="2643182"/>
            <a:ext cx="1562100" cy="2143125"/>
          </a:xfrm>
          <a:prstGeom prst="rect">
            <a:avLst/>
          </a:prstGeom>
          <a:noFill/>
        </p:spPr>
      </p:pic>
      <p:pic>
        <p:nvPicPr>
          <p:cNvPr id="1032" name="Picture 8" descr="http://www.ufonet.be/KAYIP%20UYGARLIKLAR/magararesim_giz121.jpg"/>
          <p:cNvPicPr>
            <a:picLocks noChangeAspect="1" noChangeArrowheads="1"/>
          </p:cNvPicPr>
          <p:nvPr/>
        </p:nvPicPr>
        <p:blipFill>
          <a:blip r:embed="rId5"/>
          <a:srcRect/>
          <a:stretch>
            <a:fillRect/>
          </a:stretch>
        </p:blipFill>
        <p:spPr bwMode="auto">
          <a:xfrm>
            <a:off x="2857488" y="0"/>
            <a:ext cx="2857500" cy="2143125"/>
          </a:xfrm>
          <a:prstGeom prst="rect">
            <a:avLst/>
          </a:prstGeom>
          <a:noFill/>
        </p:spPr>
      </p:pic>
      <p:pic>
        <p:nvPicPr>
          <p:cNvPr id="1034" name="Picture 10" descr="Sumer stella.jpg"/>
          <p:cNvPicPr>
            <a:picLocks noChangeAspect="1" noChangeArrowheads="1"/>
          </p:cNvPicPr>
          <p:nvPr/>
        </p:nvPicPr>
        <p:blipFill>
          <a:blip r:embed="rId6"/>
          <a:srcRect/>
          <a:stretch>
            <a:fillRect/>
          </a:stretch>
        </p:blipFill>
        <p:spPr bwMode="auto">
          <a:xfrm>
            <a:off x="4429124" y="3228975"/>
            <a:ext cx="2095500" cy="3629025"/>
          </a:xfrm>
          <a:prstGeom prst="rect">
            <a:avLst/>
          </a:prstGeom>
          <a:noFill/>
        </p:spPr>
      </p:pic>
      <p:pic>
        <p:nvPicPr>
          <p:cNvPr id="1036" name="Picture 12" descr="http://upload.wikimedia.org/wikipedia/commons/thumb/9/91/Sumerian_26th_c_Adab.jpg/150px-Sumerian_26th_c_Adab.jpg"/>
          <p:cNvPicPr>
            <a:picLocks noChangeAspect="1" noChangeArrowheads="1"/>
          </p:cNvPicPr>
          <p:nvPr/>
        </p:nvPicPr>
        <p:blipFill>
          <a:blip r:embed="rId7"/>
          <a:srcRect/>
          <a:stretch>
            <a:fillRect/>
          </a:stretch>
        </p:blipFill>
        <p:spPr bwMode="auto">
          <a:xfrm>
            <a:off x="7715250" y="2285992"/>
            <a:ext cx="1428750" cy="1476375"/>
          </a:xfrm>
          <a:prstGeom prst="rect">
            <a:avLst/>
          </a:prstGeom>
          <a:noFill/>
        </p:spPr>
      </p:pic>
      <p:pic>
        <p:nvPicPr>
          <p:cNvPr id="1038" name="Picture 14" descr="http://upload.wikimedia.org/wikipedia/commons/thumb/d/d1/Mesopotamian_cylinder_seal_impression.jpg/220px-Mesopotamian_cylinder_seal_impression.jpg"/>
          <p:cNvPicPr>
            <a:picLocks noChangeAspect="1" noChangeArrowheads="1"/>
          </p:cNvPicPr>
          <p:nvPr/>
        </p:nvPicPr>
        <p:blipFill>
          <a:blip r:embed="rId8"/>
          <a:srcRect/>
          <a:stretch>
            <a:fillRect/>
          </a:stretch>
        </p:blipFill>
        <p:spPr bwMode="auto">
          <a:xfrm>
            <a:off x="6643702" y="357166"/>
            <a:ext cx="2095500" cy="1485900"/>
          </a:xfrm>
          <a:prstGeom prst="rect">
            <a:avLst/>
          </a:prstGeom>
          <a:noFill/>
        </p:spPr>
      </p:pic>
      <p:pic>
        <p:nvPicPr>
          <p:cNvPr id="1040" name="Picture 16" descr="Standard of Ur - War.jpg"/>
          <p:cNvPicPr>
            <a:picLocks noChangeAspect="1" noChangeArrowheads="1"/>
          </p:cNvPicPr>
          <p:nvPr/>
        </p:nvPicPr>
        <p:blipFill>
          <a:blip r:embed="rId9"/>
          <a:srcRect/>
          <a:stretch>
            <a:fillRect/>
          </a:stretch>
        </p:blipFill>
        <p:spPr bwMode="auto">
          <a:xfrm>
            <a:off x="5429256" y="2143116"/>
            <a:ext cx="2095500" cy="933450"/>
          </a:xfrm>
          <a:prstGeom prst="rect">
            <a:avLst/>
          </a:prstGeom>
          <a:noFill/>
        </p:spPr>
      </p:pic>
      <p:pic>
        <p:nvPicPr>
          <p:cNvPr id="1042" name="Picture 18" descr="http://t1.gstatic.com/images?q=tbn:ANd9GcTNR2Ty93rommMQEpV-RzzY7q5QYvVBxhhOP8TYVbtsCn7h2TXN"/>
          <p:cNvPicPr>
            <a:picLocks noChangeAspect="1" noChangeArrowheads="1"/>
          </p:cNvPicPr>
          <p:nvPr/>
        </p:nvPicPr>
        <p:blipFill>
          <a:blip r:embed="rId10"/>
          <a:srcRect/>
          <a:stretch>
            <a:fillRect/>
          </a:stretch>
        </p:blipFill>
        <p:spPr bwMode="auto">
          <a:xfrm>
            <a:off x="6543675" y="4786322"/>
            <a:ext cx="2600325" cy="176212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17"/>
          <p:cNvPicPr>
            <a:picLocks noGrp="1"/>
          </p:cNvPicPr>
          <p:nvPr>
            <p:ph sz="quarter" idx="1"/>
          </p:nvPr>
        </p:nvPicPr>
        <p:blipFill>
          <a:blip r:embed="rId2"/>
          <a:srcRect/>
          <a:stretch>
            <a:fillRect/>
          </a:stretch>
        </p:blipFill>
        <p:spPr bwMode="auto">
          <a:xfrm>
            <a:off x="2786050" y="0"/>
            <a:ext cx="407196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10"/>
          <p:cNvPicPr>
            <a:picLocks noGrp="1"/>
          </p:cNvPicPr>
          <p:nvPr>
            <p:ph sz="quarter" idx="1"/>
          </p:nvPr>
        </p:nvPicPr>
        <p:blipFill>
          <a:blip r:embed="rId2"/>
          <a:srcRect/>
          <a:stretch>
            <a:fillRect/>
          </a:stretch>
        </p:blipFill>
        <p:spPr bwMode="auto">
          <a:xfrm>
            <a:off x="2714612" y="0"/>
            <a:ext cx="435771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1"/>
          <p:cNvPicPr>
            <a:picLocks noGrp="1"/>
          </p:cNvPicPr>
          <p:nvPr>
            <p:ph sz="quarter" idx="1"/>
          </p:nvPr>
        </p:nvPicPr>
        <p:blipFill>
          <a:blip r:embed="rId2"/>
          <a:srcRect/>
          <a:stretch>
            <a:fillRect/>
          </a:stretch>
        </p:blipFill>
        <p:spPr bwMode="auto">
          <a:xfrm>
            <a:off x="2571736" y="0"/>
            <a:ext cx="442915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11"/>
          <p:cNvPicPr>
            <a:picLocks noGrp="1"/>
          </p:cNvPicPr>
          <p:nvPr>
            <p:ph sz="quarter" idx="1"/>
          </p:nvPr>
        </p:nvPicPr>
        <p:blipFill>
          <a:blip r:embed="rId2"/>
          <a:srcRect/>
          <a:stretch>
            <a:fillRect/>
          </a:stretch>
        </p:blipFill>
        <p:spPr bwMode="auto">
          <a:xfrm>
            <a:off x="2500298" y="0"/>
            <a:ext cx="457203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13"/>
          <p:cNvPicPr>
            <a:picLocks noGrp="1"/>
          </p:cNvPicPr>
          <p:nvPr>
            <p:ph sz="quarter" idx="1"/>
          </p:nvPr>
        </p:nvPicPr>
        <p:blipFill>
          <a:blip r:embed="rId2"/>
          <a:srcRect/>
          <a:stretch>
            <a:fillRect/>
          </a:stretch>
        </p:blipFill>
        <p:spPr bwMode="auto">
          <a:xfrm>
            <a:off x="2571736" y="0"/>
            <a:ext cx="428627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9"/>
          <p:cNvPicPr>
            <a:picLocks noGrp="1"/>
          </p:cNvPicPr>
          <p:nvPr>
            <p:ph sz="quarter" idx="1"/>
          </p:nvPr>
        </p:nvPicPr>
        <p:blipFill>
          <a:blip r:embed="rId2"/>
          <a:srcRect/>
          <a:stretch>
            <a:fillRect/>
          </a:stretch>
        </p:blipFill>
        <p:spPr bwMode="auto">
          <a:xfrm>
            <a:off x="2500298" y="0"/>
            <a:ext cx="421484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descr="E:\London\101MSDCF 31 august\DSC03390.JPG"/>
          <p:cNvPicPr>
            <a:picLocks noGrp="1" noChangeAspect="1" noChangeArrowheads="1"/>
          </p:cNvPicPr>
          <p:nvPr>
            <p:ph sz="quarter" idx="1"/>
          </p:nvPr>
        </p:nvPicPr>
        <p:blipFill>
          <a:blip r:embed="rId2" cstate="print"/>
          <a:srcRect/>
          <a:stretch>
            <a:fillRect/>
          </a:stretch>
        </p:blipFill>
        <p:spPr bwMode="auto">
          <a:xfrm>
            <a:off x="0" y="0"/>
            <a:ext cx="2786050" cy="6858000"/>
          </a:xfrm>
          <a:prstGeom prst="rect">
            <a:avLst/>
          </a:prstGeom>
          <a:noFill/>
        </p:spPr>
      </p:pic>
      <p:pic>
        <p:nvPicPr>
          <p:cNvPr id="1029" name="Picture 5" descr="E:\London\101MSDCF 31 august\DSC03387.JPG"/>
          <p:cNvPicPr>
            <a:picLocks noChangeAspect="1" noChangeArrowheads="1"/>
          </p:cNvPicPr>
          <p:nvPr/>
        </p:nvPicPr>
        <p:blipFill>
          <a:blip r:embed="rId3" cstate="print"/>
          <a:srcRect/>
          <a:stretch>
            <a:fillRect/>
          </a:stretch>
        </p:blipFill>
        <p:spPr bwMode="auto">
          <a:xfrm>
            <a:off x="2786050" y="0"/>
            <a:ext cx="3714762" cy="6858000"/>
          </a:xfrm>
          <a:prstGeom prst="rect">
            <a:avLst/>
          </a:prstGeom>
          <a:noFill/>
        </p:spPr>
      </p:pic>
      <p:pic>
        <p:nvPicPr>
          <p:cNvPr id="1030" name="Picture 6" descr="E:\London\101MSDCF 31 august\DSC03386.JPG"/>
          <p:cNvPicPr>
            <a:picLocks noChangeAspect="1" noChangeArrowheads="1"/>
          </p:cNvPicPr>
          <p:nvPr/>
        </p:nvPicPr>
        <p:blipFill>
          <a:blip r:embed="rId4" cstate="print"/>
          <a:srcRect/>
          <a:stretch>
            <a:fillRect/>
          </a:stretch>
        </p:blipFill>
        <p:spPr bwMode="auto">
          <a:xfrm>
            <a:off x="5929322" y="0"/>
            <a:ext cx="3214678"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4" descr="E:\London\101MSDCF 31 august\DSC03402.JPG"/>
          <p:cNvPicPr>
            <a:picLocks noGrp="1" noChangeAspect="1" noChangeArrowheads="1"/>
          </p:cNvPicPr>
          <p:nvPr>
            <p:ph sz="quarter" idx="1"/>
          </p:nvPr>
        </p:nvPicPr>
        <p:blipFill>
          <a:blip r:embed="rId2" cstate="print"/>
          <a:srcRect/>
          <a:stretch>
            <a:fillRect/>
          </a:stretch>
        </p:blipFill>
        <p:spPr bwMode="auto">
          <a:xfrm>
            <a:off x="4286248" y="0"/>
            <a:ext cx="4429156" cy="6858000"/>
          </a:xfrm>
          <a:prstGeom prst="rect">
            <a:avLst/>
          </a:prstGeom>
          <a:noFill/>
        </p:spPr>
      </p:pic>
      <p:pic>
        <p:nvPicPr>
          <p:cNvPr id="5" name="Picture 3" descr="E:\London\101MSDCF 31 august\DSC03392.JPG"/>
          <p:cNvPicPr>
            <a:picLocks noChangeAspect="1" noChangeArrowheads="1"/>
          </p:cNvPicPr>
          <p:nvPr/>
        </p:nvPicPr>
        <p:blipFill>
          <a:blip r:embed="rId3" cstate="print"/>
          <a:srcRect/>
          <a:stretch>
            <a:fillRect/>
          </a:stretch>
        </p:blipFill>
        <p:spPr bwMode="auto">
          <a:xfrm>
            <a:off x="0" y="0"/>
            <a:ext cx="421481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374779"/>
            <a:ext cx="8229600" cy="5483245"/>
          </a:xfrm>
        </p:spPr>
        <p:txBody>
          <a:bodyPr>
            <a:normAutofit/>
          </a:bodyPr>
          <a:lstStyle/>
          <a:p>
            <a:r>
              <a:rPr lang="tr-TR" dirty="0" smtClean="0"/>
              <a:t>Arkeologlar tarafından bulunan kil tabletlerde ilk arşivlerin devlet yönetimiyle ilgili olarak oluşturulduğu görülmüştür. Arşiv malzemeleri o dönemde idari amaçlı olarak üretilmiş ve kullanılmıştır. Üretilen ve kullanılan bu malzemeler tapınaklarda saklanmaktaydı. Bunun sebebi yönetimin ve tapınakların </a:t>
            </a:r>
            <a:r>
              <a:rPr lang="tr-TR" dirty="0" err="1" smtClean="0"/>
              <a:t>içiçe</a:t>
            </a:r>
            <a:r>
              <a:rPr lang="tr-TR" dirty="0" smtClean="0"/>
              <a:t> olmasıydı. Yani tapınaklar aynı zamanda bir arşiv merkeziydi. </a:t>
            </a:r>
          </a:p>
          <a:p>
            <a:r>
              <a:rPr lang="tr-TR" dirty="0" smtClean="0"/>
              <a:t>          Dünyadaki ilk arşivler </a:t>
            </a:r>
            <a:r>
              <a:rPr lang="tr-TR" dirty="0" err="1" smtClean="0"/>
              <a:t>Ugarit’ler</a:t>
            </a:r>
            <a:r>
              <a:rPr lang="tr-TR" dirty="0" smtClean="0"/>
              <a:t> tarafından oluşturulmuştur. Bu topluluğa ait, bulunan belgeler hem idari </a:t>
            </a:r>
            <a:r>
              <a:rPr lang="tr-TR" dirty="0" err="1" smtClean="0"/>
              <a:t>hemde</a:t>
            </a:r>
            <a:r>
              <a:rPr lang="tr-TR" dirty="0" smtClean="0"/>
              <a:t> diplomatik içeriklidir.</a:t>
            </a:r>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42876" y="1285884"/>
            <a:ext cx="8858280" cy="6572272"/>
          </a:xfrm>
        </p:spPr>
        <p:txBody>
          <a:bodyPr>
            <a:noAutofit/>
          </a:bodyPr>
          <a:lstStyle/>
          <a:p>
            <a:r>
              <a:rPr lang="tr-TR" sz="2800" dirty="0" smtClean="0"/>
              <a:t>          Dünyadaki ilk arşivler </a:t>
            </a:r>
            <a:r>
              <a:rPr lang="tr-TR" sz="2800" dirty="0" err="1" smtClean="0"/>
              <a:t>Ugarit’ler</a:t>
            </a:r>
            <a:r>
              <a:rPr lang="tr-TR" sz="2800" dirty="0" smtClean="0"/>
              <a:t> tarafından oluşturulmuştur. Bu topluluğa ait, bulunan belgeler hem idari </a:t>
            </a:r>
            <a:r>
              <a:rPr lang="tr-TR" sz="2800" dirty="0" err="1" smtClean="0"/>
              <a:t>hemde</a:t>
            </a:r>
            <a:r>
              <a:rPr lang="tr-TR" sz="2800" dirty="0" smtClean="0"/>
              <a:t> diplomatik içeriklidir.</a:t>
            </a:r>
          </a:p>
          <a:p>
            <a:r>
              <a:rPr lang="tr-TR" sz="2800" dirty="0" smtClean="0"/>
              <a:t>          Mısırlılarda ürettikleri papirüsleri yazı yazmak (hiyeroglif yazısı) için kullanmışlardır.</a:t>
            </a:r>
          </a:p>
          <a:p>
            <a:r>
              <a:rPr lang="tr-TR" sz="2800" dirty="0" smtClean="0"/>
              <a:t>          Mısır kralının papirüs ihracatını yasaklaması sonucu devrin en büyük kütüphane ve arşivlerine sahip olana Bergama </a:t>
            </a:r>
            <a:r>
              <a:rPr lang="tr-TR" sz="2800" dirty="0" err="1" smtClean="0"/>
              <a:t>kralı'nın</a:t>
            </a:r>
            <a:r>
              <a:rPr lang="tr-TR" sz="2800" dirty="0" smtClean="0"/>
              <a:t> isteği üzerine parşömen üretilmeye başlanmıştır. Yunanlılar bu malzemeye </a:t>
            </a:r>
            <a:r>
              <a:rPr lang="tr-TR" sz="2800" dirty="0" err="1" smtClean="0"/>
              <a:t>difteria</a:t>
            </a:r>
            <a:r>
              <a:rPr lang="tr-TR" sz="2800" dirty="0" smtClean="0"/>
              <a:t> demiştir. Günümüzde bu malzemenin adı defterdir.</a:t>
            </a:r>
          </a:p>
          <a:p>
            <a:r>
              <a:rPr lang="tr-TR" sz="2800" dirty="0" smtClean="0"/>
              <a:t>         </a:t>
            </a:r>
            <a:endParaRPr lang="tr-T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42876" y="1714488"/>
            <a:ext cx="8858280" cy="5000660"/>
          </a:xfrm>
        </p:spPr>
        <p:txBody>
          <a:bodyPr>
            <a:noAutofit/>
          </a:bodyPr>
          <a:lstStyle/>
          <a:p>
            <a:pPr>
              <a:buNone/>
            </a:pPr>
            <a:endParaRPr lang="tr-TR" sz="2800" dirty="0" smtClean="0"/>
          </a:p>
          <a:p>
            <a:pPr>
              <a:buNone/>
            </a:pPr>
            <a:endParaRPr lang="tr-TR" sz="2800" dirty="0" smtClean="0"/>
          </a:p>
          <a:p>
            <a:pPr>
              <a:buNone/>
            </a:pPr>
            <a:endParaRPr lang="tr-TR" sz="2800" dirty="0" smtClean="0"/>
          </a:p>
          <a:p>
            <a:pPr>
              <a:buNone/>
            </a:pPr>
            <a:endParaRPr lang="tr-TR" sz="2800" dirty="0" smtClean="0"/>
          </a:p>
          <a:p>
            <a:r>
              <a:rPr lang="tr-TR" sz="2800" dirty="0" smtClean="0"/>
              <a:t>          </a:t>
            </a:r>
            <a:r>
              <a:rPr lang="tr-TR" sz="2800" dirty="0" err="1" smtClean="0"/>
              <a:t>Çin’liler</a:t>
            </a:r>
            <a:r>
              <a:rPr lang="tr-TR" sz="2800" dirty="0" smtClean="0"/>
              <a:t> M.S. 150 yıllarında kağıdı bulmuşlardır. O döneme ait tarihi belgelere rastlanmaktadır.</a:t>
            </a:r>
          </a:p>
          <a:p>
            <a:r>
              <a:rPr lang="tr-TR" sz="2800" dirty="0" smtClean="0"/>
              <a:t>          Yunan ve Roma tapınaklarında da devlet yönetimiyle ilgili arşivlerine rastlanmaktadır.</a:t>
            </a:r>
            <a:endParaRPr lang="tr-TR" sz="2800" dirty="0"/>
          </a:p>
        </p:txBody>
      </p:sp>
      <p:pic>
        <p:nvPicPr>
          <p:cNvPr id="5" name="Picture 2" descr="http://t1.gstatic.com/images?q=tbn:ANd9GcSL5DMQJRUJIzbwQecYdnxnBOKWGYhmFLUVbxRM8Rpy4CyUvxhP7A"/>
          <p:cNvPicPr>
            <a:picLocks noChangeAspect="1" noChangeArrowheads="1"/>
          </p:cNvPicPr>
          <p:nvPr/>
        </p:nvPicPr>
        <p:blipFill>
          <a:blip r:embed="rId2"/>
          <a:srcRect/>
          <a:stretch>
            <a:fillRect/>
          </a:stretch>
        </p:blipFill>
        <p:spPr bwMode="auto">
          <a:xfrm>
            <a:off x="0" y="0"/>
            <a:ext cx="2143125" cy="2143125"/>
          </a:xfrm>
          <a:prstGeom prst="rect">
            <a:avLst/>
          </a:prstGeom>
          <a:noFill/>
        </p:spPr>
      </p:pic>
      <p:pic>
        <p:nvPicPr>
          <p:cNvPr id="33796" name="Picture 4" descr="http://t0.gstatic.com/images?q=tbn:ANd9GcTDa2_KVpOAcKU5JwVeydBS_fxPB8smjN00_KTeFbByS74DB4ELIg"/>
          <p:cNvPicPr>
            <a:picLocks noChangeAspect="1" noChangeArrowheads="1"/>
          </p:cNvPicPr>
          <p:nvPr/>
        </p:nvPicPr>
        <p:blipFill>
          <a:blip r:embed="rId3"/>
          <a:srcRect/>
          <a:stretch>
            <a:fillRect/>
          </a:stretch>
        </p:blipFill>
        <p:spPr bwMode="auto">
          <a:xfrm>
            <a:off x="2500298" y="0"/>
            <a:ext cx="3505200" cy="1304926"/>
          </a:xfrm>
          <a:prstGeom prst="rect">
            <a:avLst/>
          </a:prstGeom>
          <a:noFill/>
        </p:spPr>
      </p:pic>
      <p:pic>
        <p:nvPicPr>
          <p:cNvPr id="33798" name="Picture 6" descr="http://t3.gstatic.com/images?q=tbn:ANd9GcRo7bkl5wZm5_8R3h4fesQ_JB71dnh8eiiiSkP_-CZexoOs7Vil"/>
          <p:cNvPicPr>
            <a:picLocks noChangeAspect="1" noChangeArrowheads="1"/>
          </p:cNvPicPr>
          <p:nvPr/>
        </p:nvPicPr>
        <p:blipFill>
          <a:blip r:embed="rId4"/>
          <a:srcRect/>
          <a:stretch>
            <a:fillRect/>
          </a:stretch>
        </p:blipFill>
        <p:spPr bwMode="auto">
          <a:xfrm>
            <a:off x="0" y="2357430"/>
            <a:ext cx="2209800" cy="1524001"/>
          </a:xfrm>
          <a:prstGeom prst="rect">
            <a:avLst/>
          </a:prstGeom>
          <a:noFill/>
        </p:spPr>
      </p:pic>
      <p:sp>
        <p:nvSpPr>
          <p:cNvPr id="33800" name="AutoShape 8" descr="data:image/jpg;base64,/9j/4AAQSkZJRgABAQAAAQABAAD/2wCEAAkGBhQSERUUExQWFRQWGRwaGBcXFxoeHBseIh0fHiQiHh4fHSYfIB0mHB0cIC8gIykpLjEsGiEyNTAqNSYrLSoBCQoKDgwOGg8PGCwfHyUpLCwpKiwpKSksKSkpKSkpKSkpLCwpKSwpKSksKSksKSksKSksLCkpKSwsKSkpLikpLP/AABEIAH8AjAMBIgACEQEDEQH/xAAcAAABBQEBAQAAAAAAAAAAAAAEAgMFBgcBAAj/xAA+EAEAAgAFAgQFAgUCBAQHAAABAhEAAxIhMQRBBSJRYQYTMnGBQpEHI1KhwWKxM5LR4ZPS8PEUFSRTcnOC/8QAGAEAAgMAAAAAAAAAAAAAAAAAAQMAAgT/xAAkEQACAgIBBAIDAQAAAAAAAAAAAQIRAyExEkFRYRMUIjJxBP/aAAwDAQACEQMRAD8A3BceHEV8U9RKHSZ0o7JBqud9tvffEB8C/FL1OV8qUj50eGt0+y/VHh/D3xRySdFlG1Zcc3PjE80g+7WGf/joXV88P6X88XgTxbpZzhUcxgU6nn/u+vJ+cYh8RZUMvMiZecZvOryESl9A0g9olu29XgTn07DCHVo2Dxz4ijlzIUshjLvETzWqlJ2+6YPj4yOdDKIrKUWSnBEDd7tqGMDlMCuygFbbMn7bWFf3wT0vjubkT15c2Eqlv5Rp0nHP1dn74T9heBz/AM/s3/qOvy8utc4xtotrCZ+J5UfqzIH3nE/zjB5dRLN/nTzpTZJurxqRN+3IhthioZdhdmmQV5n9IHfZ9PvxeB9n0T4PZvb43kf/AHsr/wASP/XCZ+P9Ob/Pyv8Anj/1xhOXGBGLKU/mVWm+PO1flo8/lvvR7KvqOqgx0a5uir+gqgiXFo44koXzvgfYfgiwLyblH4i6dus/K2LfPHj98CZ3i5MNOZDLg76pSCUj/TFdj/VLjsemL5eZHRJy5ynW6bG7WnihfvxvhEpwajHMa8xbAXZoRjd7o17+mJ9h+A/AvJs/U/F3SZFQcwX/AEef9074iOk/ifkylLVlyIWEJRSS87ptXHv3xmnSZkI2OZqvYdMQGr5ZU2U37tcYX8mBmGqcssbUIQY1dEWtLvLYb7N84DzyYfiiae/xO6S6rNv/APXz/fAWd/FCOpYZOqFeVZBJTmykO3OM/wA7QxAzZkd3U5bCwe6Eom3o9sD5WRHRBSEhPNS1zZa1IKB3N6xV5cgViiad0f8AEqM5RHJTVKipxWuzVbmLpV+mMRyMthKM0KjJl/xINlRU2lf27F42fouqMzLjOk1F01f9lMNwZHK7FZYKPA/nQuKbfks/OKV1ngUOj6qHVQjDLy7YyjColyjyskC0DauI4tviHXxystnNaOwWq7AHdXbEbDw/MzpfMzVh/TA5iVxq7PqxL/1djQ0mKTog/G/iXVFi5plRbC45m9lXqgXXuO7xfOMm64j8yXmFXlZBXqDv/vjVPiufTZeY5MSJmMHM0pBGr/VK2Kv6t+Xa98VLx34eJ5EczKfKQs1QIq2avIG9bR7by7hhOSHWaMUqIroetjCTpyIKExnPVLZTuvY4a74YnnOt1QAEp8qt9t+1bhi4+E+A5GZOZOKP8g0BEpYSX9AhY/g9sQUvA4zdUMwqc5GWSkVtEq1D+rSvF37mESxSoapq6IFzc3mIUxsi/ScUFtARFe9ycOTzszVRCjU1KVbWraXzvXO5hHUkqjrlWxqfN9Wl3rjSBd/fDscuUt4y3ugoq9gNr/Vvud6wktYvKnMSOjzGpSUTSyAKL4Bbt5rHYymsYuRIIMpE1GS6ZVvQ2hSv9RRW2EMMyOXL5uYRjSWMuZUhpaHeo+u2HSCny2TqtJSCtrODkbe9/UemDQDsc+YBoZSC5+Qq0Jgae4+WnsfjDbnlEzKYyN24VV3tGVebeTfHO2GMrw2WqicYxe0YpxKv6uXv/wBcPdZ0GZKDc47yv6WO1bFD60//AM4H9CJzerhvKWTWlUSAuz9iq5wnL8SJuicdV6rssiGpjbtqK3u+UMCS8PzKd4pL6tVvc3O/G3Pe+2HYa9E9c4i7CDQVab992vv9sRURoT1Gfc5aoO7QVKTvyPm2AafupsYd6JikDRs3zG9Omy+N3/rtw4al0mYyGWZFN4ofpNw3AGigoOa7Xh3p+mnCEN46fNfmbGljS8F6Vv0d6axZuwB+b1RKIEZfqvb10rffuNhjZfhPMXoshaHQFFptZ3+2MXCq9CPdbLp/JYn2TG0fB/TsOiyYyq9I+Xbnff333w3BpsTm/VCvGN8/pSX0OZP7MzLWN/tL8hgX4u8SlHL+TlxZTziUSmQm3Ixi0gMt6PI74kvF+ilmZbE5vVCRzCRuSOyj22vjhxmXxR1E83Ol+nNh/wASBPMq6N4RsC6PNq32O2+uTpCYRtlf8S8K6kzMwlk5061FzXeoau6lad/8YXkfDOc5jAhvGxNQNaq33K3g7XgTxg0L5yeod0lvZEG5SbXt323wH0PiGj5jp82wd1RW72Ob3774x6T2ma9+Sw9X0MsnOJVKGiLESULZEGVWXXMf3fTErkdJnEcnJR0m9fy5CQj3EraUh55t74psuoFgzy7YutVfN+eLVN+dsHZnXjrlLJlbBqr2u2wR529ObcHqSBTYvxnp4xqLJ1b3GRG6uWwcbkT/AGxH9L02VmbDKthNbsSSXp6b+2OdZ1sdpSiIiSixbAkvc3Llwd7wjJhAJeU1LpPIH6gv3NMv7YS6fBehWVm5UQ/mpoWzUiaiJaVbd1dU88t49m5cKomkRYmmW/1Qk219q7cF4TLrskUy4ArGhNqrUb8lR3prtWPZviGVrrMI0y1RGN7S2v2UB/YwaYNHDp4DLeVOlVN+a44VDfnjbBUvDRjbOQFjoY95ReUVTge2B+mlkjWmA3peBs9EfR/G+C+rkadQoWqoVskSFSvlT/lXFWEFz4MBXMlEjuqXuSkVQlXq7f07YTKk0TzEa1P027O/fYS0O/PfHM/q8shc4kluFaOUkR9dt5WXhrJz8meYRMuFyY6VPXdvsbW+l3eLR4A2OgkX+c5kl0G3MpVp2Nx21fa8KjLywHNJea4bJfFd1q69Hd9DDefn5WuWnKuK+VYkbfTdsA2/98Iyeoh5Ay4isTY8xJqtV9u8Xe6drMWdk0EdDtVzJG0gDjZOOTf37X3xunwhO+iyNx8gWf59/X3xhWTOEqYZemabLGm6p/zz/nGtfw0+W9GsZP8AxZ6jzGl225rimyufW1vi5FZV+KLj1HTkim/wp/smKb8T+CMJfNjm5sXTpZDezVkrGyzntz2vF2nMBXau+M5+OPibX/KyZSjOEvqhmRRixRHRKxGmk7HrjXOqM8E29FQ6zxnMy3y52qMYaI6suLVJION6WrHivyB02aEMsnsEo6qhCStyls1xvW/oemBvEDMytfzJZkZxNSSKGX1VuqNN9ru/XDeTGU4jpNJW4bKetvvW3DS81jG5M2VRLw6nKXOm5ktSS+WOXkmtfpPo3EA29ecFZfhOVOMtJ1LLzcZICiP1Ee+kNjgcQ2VpgRrUF7cNKNFmxvxduJHoPG876pTlKAs2MJo36mljacbv4xOpPlA2iM6+XmdkqRQyPQu2tI28VuB3vDGVlTRo31H6tW1mw9iyr3q7wvxObmZrPUspoRG3sn9W7bFu1sx7K6Pt81NSJVF7O3J6jt2wp1ei6Z7KyczMoAD2mI7eqcfS/jn16ZKkSiM2RqNtwb5pvcPwHfHTp0iGuUWKy8sdg53i3vbZ7NemOz8PzJMVl9MiQBVHMi9rLiduMHRBMp5jPaMaO0U7g3IN3s3Ry7bYVLMzBvRqFmaCtkCquRtqE3tq8LzM5kxTMrellfclHY+0hOeL9DD2XlZiWo2XvbSD7BSEbANzVtviAA5SzWiWWT8qO/maSlry93YV8tlcY7OOZKBphIZaRlHiJzKuL9vd9seycx0MoyjGM7ksS72TYXutPpRXfDUeqzZunUrZvCQ6e1bkY7ceu2IHQ5l5+dbqyr1J5tfvupvXF+3DeHOu6rMGoZU5aNkZVey7UvYK55eN8PdP0+ZL6YxGUPO+SX6ZNU8lqNdpc+ier8MR20xY6vJzVr5RospftZzTiaArFRy5aw0oUb/YKF9uPxjT/wCG/QZb0V6N/mS1Sv6nYvtWwFe2MwzMyZIVs21bXtpB/adp6ksWz4Z6rrY5KdNCMoavNr03q0xv3rj98GDqRWabRoPiOZOUdOW356kpufq/pl/pOHFO+IOnnmTMvqOoieaUsqFTF7+YWGprYa/3xYvizxDM6cZ5Ui5VqiQnJW6HyChWynoYoOb/ABA6qK0ZUC++VI47MpTvnfdf7Y2yklozwi2RfWeG3ORU5ykQi1ly2u9mN6atD774F8Oy5Ely4qM4FEO+tlGz1ta/vhPU/EHUZknNlOTJkEpR4kEbCjbgJV6nOI8zmJRcV8yFlUId+zdPvjJJqzVFPgN+XmEIhHTluZqdUZkWQVv+naVetJg6WXrVlmZeVFgbQhmGpKE2gAb878vpivmbu6oqDYX5Y2HI2auz774JhMqpC7O7aehv99O56OKuVKg0ezYQnM13ElZd0NXYJx29Pe8C9H0mROJvLVJWtfoo171EaPXDxncfy18rJim9u1bXut3J4otLMJyOohGUahK4vlqLdVX6i7Nt74vAISDmR2rSgMl/IebvwmGHqY1HeVV6tpa82LV7nomB59PlhBjCNQPMo94uk23dTt7YT1UoUFRbvVXFqM487Sa7+ldzAUSWFZuVCW/1UnenVKnji62x7qIwDMNbCU2UKqPZdpbbRbfN/fCIzyrJkFizCopahXHfaVne9uQx7OMhzGNRcxUu2vq7o7npzg1QBueW6vJmoVKNSooS6Ci2rdUf8YVl+FSIVlZ1SsJ+W9zvz21HB6YGy45cAlKOuQ+ROzfEQs2uTv8A5HBPS5OQyNLvc4Rlqb0+krT/AFRF5o7hi3JL1QQ5C35kK2NJZ3uPc3bXgd+TbksnUtzUCpm/HNotRaTcNufXCum6fK+WyqVhT5ld4sU8yha8e56YazOmyRvXI503It3pSxdKbbVuI3gIPI/ldFMS56iFm8XcOKO997vGqfw436SSxF+bK2/aPqbf+vXGVdJ0MIjp4sS5jybbtWV6+l3tjZfgjwfMyOmY5mzLMlKrGhoONtwv84vji3LQrI6iEeLdXmakhm5MIRPNcnUPug6T9n3xX59aSlGeXDKzZ3p+b/8AUy0nvJggfkvEr1HgeTnTkSy3qJxolLOkkIqXQBpuv6Y/dxCeLeFZihk5UIzy5xrLy8+UrjdecooTc4rveNjRmRTvGuizBzc3M+XWqUliVGx00BG99m3sffEN1mdNI6GFkYyYghtOXe90Hv641g8KM3LYZeRkkqJN50lgyt81Q9bK704zrrPAa0zP5fmllsibIl/J1fSEaNZKN82npjNLFWzRHJ2InL6vNhCWWSkZbWuJMqcit7L41HtgiGRLLy4RkCzg3LaYUhun0yuK+vOGs9Y6hncyY8y31RhvvQpsbF16Vg/qo50cnKcydw1zgRZSSMi3zG9LdCdnf1wtobZHPXNsiMtAFPq0vmrjigTbn1wvp5MxdOZRc5RKfKVb2aPqjI7tbWYi8qMwAuu1HqJ/nDXzJwqSd6tlZdXud3b84qiE9m9SM7IMUVsg7wrS0vN1GRXdn6YF6TxGMlZ9OyQQWK1qKvUxEYjdPNe+OZOXm6IyaIzQ2kbsT/F2Pu4KyMt/Sm3v+1bvHf1XEuiLZzLzqmE8udSkMUFiF1VgcbSVd3f0x3qfEE1eVULtEG5GmkOKXc4/OGI5hOdkyjdJZbsbt89yCmq6MdjnTA80CNPHl3SjmyNI+1YDIIj1uU2Rg0ob5ewyun+3J64SdUEpLEnquWlq7ZVs0l0XI7G/akjpcyUr1BYUMZ3tte97b+j6HbHs7KzIMZwIecUNXMbTjUJLt9W/3q7IB3I6rILSBpokFA3bF71Ymxe4hhOf1uXpjLSaY2BIpYn1UJ2KQ9m8O5PieYxY6EV+rUaXhBptb2vbbfm8A5+dmTI+SMSM/uXHfd7Cyd6qhxWgkhl+IQnGemqriqvy7O/BTse+N28GyQ6fJC6MuHLb9J3xgWQ7yihG6aa7xvetrOPu43j4b6mM+kyZRVi5caZcpQW9r27YfgW2Iz8Ik5QHthGXkESogHoAYewN1PUsaqLK0Nu1+vt6uNhmI/L8Ny+lZyyco1Z07n5iNy333/PHvtjPvHstOinWghHNlm6laLzFInFrF4L7X6Yuvjefn5mXOMHLifR+p1Tl5SPMdrRkl8J61BdX8HxgnzZPUZ0j6QIxDY3kknLyz2S3gu7XIZBpMzHqSEpCklGO8p9iIPliRoaKfQ93Def0rK29KsFI0MfKrs01q1G17nuXe+n/AIa5rlyjMi6yQIfSsRJB+mpgb21eJDr/AIZyIdMSzcnLhmaGIxY/VEQfPLe7XSHaP9OM3xy5Zo612M4yOnbM2cZRGPGzsJ6b/q49G8O5GWMUkHG1NlbUl9/f1++OdJlk7lPJ0zjbdNhEGTDh3Oe7vgX5mWxUiXtu5kou8n7fURu67xvCWtjbDYyrL3RvtHfc5Nt3tt+MDzIUjUfLyKWcu1XZGm+5b2cG5Gf03zdZ08Mwlt8qNhwvlOSm2/V9QwEZkUlpLlUU0zkFMtWqKgbapbvHolmIogsF/wDlSDW98bv00nPDt39OPXCc/pJxsJNUbsm/3/d/GD/DWMHMnOV5YRWMrjtVoaWgKY0HJttgjPjq3DRb9OvUx76eN9k5wHaDpkRmZMwlSU71qdr7+q7n7OFRzcwTtsbMtm9vTlbT3rB3VR2VmR5A0qcUbcpZdd8RsulzAHVHzab/AFeZ0pSbXwGwb/bF47Aw0jOUG6Han/uf74G6rJn9Xcd+W6ovttW+/G+G5ZGaRPq7UVXtQe223Bjz0Gapqa3reVl81Qd6cSqBfoN6PWlyEjp2b3XgPwX/AG9cfQ3h3TmVk5cInlhCMT7AGPnzo8icRi73e4qnYKrcVArH0B4ZnLk5bVOksbsQpG9+bw7A6bFZ+FQe4C6yUlIxEJfVPtE/83p+/bBuOVjWZQPO6IXL/py1lp9WqP2tcBdd0ulM0i/yllQ75lm9+vZPeJiarDPUZOoTjuPonD+MQgx1eZ5JI1ZRL77D+7isfEXwHPqJ64dRKNAEJjKJRTppKXnh3/bEs+DxnCMMw8sJk4xtqyQg026ZbhxuemJwjiripclk62jIet/h31eXqYxhm7yIkJhJFfUAa2of8YqXWZGfkzmT6eZJtrTK+DbYRA9PS+MfQ3UqHlBew8PtgbruhjMucd4bwRSUVK2ezhLwR7DVnl3MJcvMYsnKmRjJZyjFIibBq097EK4txG5XVbwgxiEqjPy1fBdcBuKb8vasbz4v4A5mTm5eXmfJlnOrMkQJX5SKcjuRN+dsUbx/+HssnJzM3Lzmco1UWBFjaRUlqrTVtUuFyxdPAyOVPko2fnRllzWDFlKtzmVDfrtHl4Ecenn5euoRCWtIxWiy4DzxRKNdtnBPmlNg5Y3E2Jb3btahW1/jD3VdLmwI5jFuQuWEo+aRKnvsVKJu9sJ5GvRHQzIbylcQTbgHgXfZ3D7xcNddDJhOnUFJJJyfSi6ThX9vbHHqRZDl0SkMuLTh1b7t/bdfu2Lwr4Lz+vy55uVDLI/N0y1Spkxrijbai/bBUXZVutkK5mTKMpapCgSpkFXW1l7tFeoYYMok5cIym2qXujFVaa946f2qnEhn+EZ0PmMsgrKJ6pasv9MuU/8AyboHjAEYQZppj2dW/NqXH83d8riUW0P9PKk8zN2S9NG/Ah3xfvAPDutciD0/UQhlS8xFluLz+hrftijeHdMzv5cXypCjSfblPV+2Lx8M/CvVSyNQZcSUrqUm+AvyqdvvgRTTBJru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3802" name="AutoShape 10" descr="data:image/jpg;base64,/9j/4AAQSkZJRgABAQAAAQABAAD/2wCEAAkGBhQSERUUExQWFRQWGRwaGBcXFxoeHBseIh0fHiQiHh4fHSYfIB0mHB0cIC8gIykpLjEsGiEyNTAqNSYrLSoBCQoKDgwOGg8PGCwfHyUpLCwpKiwpKSksKSkpKSkpKSkpLCwpKSwpKSksKSksKSksKSksLCkpKSwsKSkpLikpLP/AABEIAH8AjAMBIgACEQEDEQH/xAAcAAABBQEBAQAAAAAAAAAAAAAEAgMFBgcBAAj/xAA+EAEAAgAFAgQFAgUCBAQHAAABAhEAAxIhMQRBBSJRYQYTMnGBQpEHI1KhwWKxM5LR4ZPS8PEUFSRTcnOC/8QAGAEAAgMAAAAAAAAAAAAAAAAAAQMAAgT/xAAkEQACAgIBBAIDAQAAAAAAAAAAAQIRAyExEkFRYRMUIjJxBP/aAAwDAQACEQMRAD8A3BceHEV8U9RKHSZ0o7JBqud9tvffEB8C/FL1OV8qUj50eGt0+y/VHh/D3xRySdFlG1Zcc3PjE80g+7WGf/joXV88P6X88XgTxbpZzhUcxgU6nn/u+vJ+cYh8RZUMvMiZecZvOryESl9A0g9olu29XgTn07DCHVo2Dxz4ijlzIUshjLvETzWqlJ2+6YPj4yOdDKIrKUWSnBEDd7tqGMDlMCuygFbbMn7bWFf3wT0vjubkT15c2Eqlv5Rp0nHP1dn74T9heBz/AM/s3/qOvy8utc4xtotrCZ+J5UfqzIH3nE/zjB5dRLN/nTzpTZJurxqRN+3IhthioZdhdmmQV5n9IHfZ9PvxeB9n0T4PZvb43kf/AHsr/wASP/XCZ+P9Ob/Pyv8Anj/1xhOXGBGLKU/mVWm+PO1flo8/lvvR7KvqOqgx0a5uir+gqgiXFo44koXzvgfYfgiwLyblH4i6dus/K2LfPHj98CZ3i5MNOZDLg76pSCUj/TFdj/VLjsemL5eZHRJy5ynW6bG7WnihfvxvhEpwajHMa8xbAXZoRjd7o17+mJ9h+A/AvJs/U/F3SZFQcwX/AEef9074iOk/ifkylLVlyIWEJRSS87ptXHv3xmnSZkI2OZqvYdMQGr5ZU2U37tcYX8mBmGqcssbUIQY1dEWtLvLYb7N84DzyYfiiae/xO6S6rNv/APXz/fAWd/FCOpYZOqFeVZBJTmykO3OM/wA7QxAzZkd3U5bCwe6Eom3o9sD5WRHRBSEhPNS1zZa1IKB3N6xV5cgViiad0f8AEqM5RHJTVKipxWuzVbmLpV+mMRyMthKM0KjJl/xINlRU2lf27F42fouqMzLjOk1F01f9lMNwZHK7FZYKPA/nQuKbfks/OKV1ngUOj6qHVQjDLy7YyjColyjyskC0DauI4tviHXxystnNaOwWq7AHdXbEbDw/MzpfMzVh/TA5iVxq7PqxL/1djQ0mKTog/G/iXVFi5plRbC45m9lXqgXXuO7xfOMm64j8yXmFXlZBXqDv/vjVPiufTZeY5MSJmMHM0pBGr/VK2Kv6t+Xa98VLx34eJ5EczKfKQs1QIq2avIG9bR7by7hhOSHWaMUqIroetjCTpyIKExnPVLZTuvY4a74YnnOt1QAEp8qt9t+1bhi4+E+A5GZOZOKP8g0BEpYSX9AhY/g9sQUvA4zdUMwqc5GWSkVtEq1D+rSvF37mESxSoapq6IFzc3mIUxsi/ScUFtARFe9ycOTzszVRCjU1KVbWraXzvXO5hHUkqjrlWxqfN9Wl3rjSBd/fDscuUt4y3ugoq9gNr/Vvud6wktYvKnMSOjzGpSUTSyAKL4Bbt5rHYymsYuRIIMpE1GS6ZVvQ2hSv9RRW2EMMyOXL5uYRjSWMuZUhpaHeo+u2HSCny2TqtJSCtrODkbe9/UemDQDsc+YBoZSC5+Qq0Jgae4+WnsfjDbnlEzKYyN24VV3tGVebeTfHO2GMrw2WqicYxe0YpxKv6uXv/wBcPdZ0GZKDc47yv6WO1bFD60//AM4H9CJzerhvKWTWlUSAuz9iq5wnL8SJuicdV6rssiGpjbtqK3u+UMCS8PzKd4pL6tVvc3O/G3Pe+2HYa9E9c4i7CDQVab992vv9sRURoT1Gfc5aoO7QVKTvyPm2AafupsYd6JikDRs3zG9Omy+N3/rtw4al0mYyGWZFN4ofpNw3AGigoOa7Xh3p+mnCEN46fNfmbGljS8F6Vv0d6axZuwB+b1RKIEZfqvb10rffuNhjZfhPMXoshaHQFFptZ3+2MXCq9CPdbLp/JYn2TG0fB/TsOiyYyq9I+Xbnff333w3BpsTm/VCvGN8/pSX0OZP7MzLWN/tL8hgX4u8SlHL+TlxZTziUSmQm3Ixi0gMt6PI74kvF+ilmZbE5vVCRzCRuSOyj22vjhxmXxR1E83Ol+nNh/wASBPMq6N4RsC6PNq32O2+uTpCYRtlf8S8K6kzMwlk5061FzXeoau6lad/8YXkfDOc5jAhvGxNQNaq33K3g7XgTxg0L5yeod0lvZEG5SbXt323wH0PiGj5jp82wd1RW72Ob3774x6T2ma9+Sw9X0MsnOJVKGiLESULZEGVWXXMf3fTErkdJnEcnJR0m9fy5CQj3EraUh55t74psuoFgzy7YutVfN+eLVN+dsHZnXjrlLJlbBqr2u2wR529ObcHqSBTYvxnp4xqLJ1b3GRG6uWwcbkT/AGxH9L02VmbDKthNbsSSXp6b+2OdZ1sdpSiIiSixbAkvc3Llwd7wjJhAJeU1LpPIH6gv3NMv7YS6fBehWVm5UQ/mpoWzUiaiJaVbd1dU88t49m5cKomkRYmmW/1Qk219q7cF4TLrskUy4ArGhNqrUb8lR3prtWPZviGVrrMI0y1RGN7S2v2UB/YwaYNHDp4DLeVOlVN+a44VDfnjbBUvDRjbOQFjoY95ReUVTge2B+mlkjWmA3peBs9EfR/G+C+rkadQoWqoVskSFSvlT/lXFWEFz4MBXMlEjuqXuSkVQlXq7f07YTKk0TzEa1P027O/fYS0O/PfHM/q8shc4kluFaOUkR9dt5WXhrJz8meYRMuFyY6VPXdvsbW+l3eLR4A2OgkX+c5kl0G3MpVp2Nx21fa8KjLywHNJea4bJfFd1q69Hd9DDefn5WuWnKuK+VYkbfTdsA2/98Iyeoh5Ay4isTY8xJqtV9u8Xe6drMWdk0EdDtVzJG0gDjZOOTf37X3xunwhO+iyNx8gWf59/X3xhWTOEqYZemabLGm6p/zz/nGtfw0+W9GsZP8AxZ6jzGl225rimyufW1vi5FZV+KLj1HTkim/wp/smKb8T+CMJfNjm5sXTpZDezVkrGyzntz2vF2nMBXau+M5+OPibX/KyZSjOEvqhmRRixRHRKxGmk7HrjXOqM8E29FQ6zxnMy3y52qMYaI6suLVJION6WrHivyB02aEMsnsEo6qhCStyls1xvW/oemBvEDMytfzJZkZxNSSKGX1VuqNN9ru/XDeTGU4jpNJW4bKetvvW3DS81jG5M2VRLw6nKXOm5ktSS+WOXkmtfpPo3EA29ecFZfhOVOMtJ1LLzcZICiP1Ee+kNjgcQ2VpgRrUF7cNKNFmxvxduJHoPG876pTlKAs2MJo36mljacbv4xOpPlA2iM6+XmdkqRQyPQu2tI28VuB3vDGVlTRo31H6tW1mw9iyr3q7wvxObmZrPUspoRG3sn9W7bFu1sx7K6Pt81NSJVF7O3J6jt2wp1ei6Z7KyczMoAD2mI7eqcfS/jn16ZKkSiM2RqNtwb5pvcPwHfHTp0iGuUWKy8sdg53i3vbZ7NemOz8PzJMVl9MiQBVHMi9rLiduMHRBMp5jPaMaO0U7g3IN3s3Ry7bYVLMzBvRqFmaCtkCquRtqE3tq8LzM5kxTMrellfclHY+0hOeL9DD2XlZiWo2XvbSD7BSEbANzVtviAA5SzWiWWT8qO/maSlry93YV8tlcY7OOZKBphIZaRlHiJzKuL9vd9seycx0MoyjGM7ksS72TYXutPpRXfDUeqzZunUrZvCQ6e1bkY7ceu2IHQ5l5+dbqyr1J5tfvupvXF+3DeHOu6rMGoZU5aNkZVey7UvYK55eN8PdP0+ZL6YxGUPO+SX6ZNU8lqNdpc+ier8MR20xY6vJzVr5RospftZzTiaArFRy5aw0oUb/YKF9uPxjT/wCG/QZb0V6N/mS1Sv6nYvtWwFe2MwzMyZIVs21bXtpB/adp6ksWz4Z6rrY5KdNCMoavNr03q0xv3rj98GDqRWabRoPiOZOUdOW356kpufq/pl/pOHFO+IOnnmTMvqOoieaUsqFTF7+YWGprYa/3xYvizxDM6cZ5Ui5VqiQnJW6HyChWynoYoOb/ABA6qK0ZUC++VI47MpTvnfdf7Y2yklozwi2RfWeG3ORU5ykQi1ly2u9mN6atD774F8Oy5Ely4qM4FEO+tlGz1ta/vhPU/EHUZknNlOTJkEpR4kEbCjbgJV6nOI8zmJRcV8yFlUId+zdPvjJJqzVFPgN+XmEIhHTluZqdUZkWQVv+naVetJg6WXrVlmZeVFgbQhmGpKE2gAb878vpivmbu6oqDYX5Y2HI2auz774JhMqpC7O7aehv99O56OKuVKg0ezYQnM13ElZd0NXYJx29Pe8C9H0mROJvLVJWtfoo171EaPXDxncfy18rJim9u1bXut3J4otLMJyOohGUahK4vlqLdVX6i7Nt74vAISDmR2rSgMl/IebvwmGHqY1HeVV6tpa82LV7nomB59PlhBjCNQPMo94uk23dTt7YT1UoUFRbvVXFqM487Sa7+ldzAUSWFZuVCW/1UnenVKnji62x7qIwDMNbCU2UKqPZdpbbRbfN/fCIzyrJkFizCopahXHfaVne9uQx7OMhzGNRcxUu2vq7o7npzg1QBueW6vJmoVKNSooS6Ci2rdUf8YVl+FSIVlZ1SsJ+W9zvz21HB6YGy45cAlKOuQ+ROzfEQs2uTv8A5HBPS5OQyNLvc4Rlqb0+krT/AFRF5o7hi3JL1QQ5C35kK2NJZ3uPc3bXgd+TbksnUtzUCpm/HNotRaTcNufXCum6fK+WyqVhT5ld4sU8yha8e56YazOmyRvXI503It3pSxdKbbVuI3gIPI/ldFMS56iFm8XcOKO997vGqfw436SSxF+bK2/aPqbf+vXGVdJ0MIjp4sS5jybbtWV6+l3tjZfgjwfMyOmY5mzLMlKrGhoONtwv84vji3LQrI6iEeLdXmakhm5MIRPNcnUPug6T9n3xX59aSlGeXDKzZ3p+b/8AUy0nvJggfkvEr1HgeTnTkSy3qJxolLOkkIqXQBpuv6Y/dxCeLeFZihk5UIzy5xrLy8+UrjdecooTc4rveNjRmRTvGuizBzc3M+XWqUliVGx00BG99m3sffEN1mdNI6GFkYyYghtOXe90Hv641g8KM3LYZeRkkqJN50lgyt81Q9bK704zrrPAa0zP5fmllsibIl/J1fSEaNZKN82npjNLFWzRHJ2InL6vNhCWWSkZbWuJMqcit7L41HtgiGRLLy4RkCzg3LaYUhun0yuK+vOGs9Y6hncyY8y31RhvvQpsbF16Vg/qo50cnKcydw1zgRZSSMi3zG9LdCdnf1wtobZHPXNsiMtAFPq0vmrjigTbn1wvp5MxdOZRc5RKfKVb2aPqjI7tbWYi8qMwAuu1HqJ/nDXzJwqSd6tlZdXud3b84qiE9m9SM7IMUVsg7wrS0vN1GRXdn6YF6TxGMlZ9OyQQWK1qKvUxEYjdPNe+OZOXm6IyaIzQ2kbsT/F2Pu4KyMt/Sm3v+1bvHf1XEuiLZzLzqmE8udSkMUFiF1VgcbSVd3f0x3qfEE1eVULtEG5GmkOKXc4/OGI5hOdkyjdJZbsbt89yCmq6MdjnTA80CNPHl3SjmyNI+1YDIIj1uU2Rg0ob5ewyun+3J64SdUEpLEnquWlq7ZVs0l0XI7G/akjpcyUr1BYUMZ3tte97b+j6HbHs7KzIMZwIecUNXMbTjUJLt9W/3q7IB3I6rILSBpokFA3bF71Ymxe4hhOf1uXpjLSaY2BIpYn1UJ2KQ9m8O5PieYxY6EV+rUaXhBptb2vbbfm8A5+dmTI+SMSM/uXHfd7Cyd6qhxWgkhl+IQnGemqriqvy7O/BTse+N28GyQ6fJC6MuHLb9J3xgWQ7yihG6aa7xvetrOPu43j4b6mM+kyZRVi5caZcpQW9r27YfgW2Iz8Ik5QHthGXkESogHoAYewN1PUsaqLK0Nu1+vt6uNhmI/L8Ny+lZyyco1Z07n5iNy333/PHvtjPvHstOinWghHNlm6laLzFInFrF4L7X6Yuvjefn5mXOMHLifR+p1Tl5SPMdrRkl8J61BdX8HxgnzZPUZ0j6QIxDY3kknLyz2S3gu7XIZBpMzHqSEpCklGO8p9iIPliRoaKfQ93Def0rK29KsFI0MfKrs01q1G17nuXe+n/AIa5rlyjMi6yQIfSsRJB+mpgb21eJDr/AIZyIdMSzcnLhmaGIxY/VEQfPLe7XSHaP9OM3xy5Zo612M4yOnbM2cZRGPGzsJ6b/q49G8O5GWMUkHG1NlbUl9/f1++OdJlk7lPJ0zjbdNhEGTDh3Oe7vgX5mWxUiXtu5kou8n7fURu67xvCWtjbDYyrL3RvtHfc5Nt3tt+MDzIUjUfLyKWcu1XZGm+5b2cG5Gf03zdZ08Mwlt8qNhwvlOSm2/V9QwEZkUlpLlUU0zkFMtWqKgbapbvHolmIogsF/wDlSDW98bv00nPDt39OPXCc/pJxsJNUbsm/3/d/GD/DWMHMnOV5YRWMrjtVoaWgKY0HJttgjPjq3DRb9OvUx76eN9k5wHaDpkRmZMwlSU71qdr7+q7n7OFRzcwTtsbMtm9vTlbT3rB3VR2VmR5A0qcUbcpZdd8RsulzAHVHzab/AFeZ0pSbXwGwb/bF47Aw0jOUG6Han/uf74G6rJn9Xcd+W6ovttW+/G+G5ZGaRPq7UVXtQe223Bjz0Gapqa3reVl81Qd6cSqBfoN6PWlyEjp2b3XgPwX/AG9cfQ3h3TmVk5cInlhCMT7AGPnzo8icRi73e4qnYKrcVArH0B4ZnLk5bVOksbsQpG9+bw7A6bFZ+FQe4C6yUlIxEJfVPtE/83p+/bBuOVjWZQPO6IXL/py1lp9WqP2tcBdd0ulM0i/yllQ75lm9+vZPeJiarDPUZOoTjuPonD+MQgx1eZ5JI1ZRL77D+7isfEXwHPqJ64dRKNAEJjKJRTppKXnh3/bEs+DxnCMMw8sJk4xtqyQg026ZbhxuemJwjiripclk62jIet/h31eXqYxhm7yIkJhJFfUAa2of8YqXWZGfkzmT6eZJtrTK+DbYRA9PS+MfQ3UqHlBew8PtgbruhjMucd4bwRSUVK2ezhLwR7DVnl3MJcvMYsnKmRjJZyjFIibBq097EK4txG5XVbwgxiEqjPy1fBdcBuKb8vasbz4v4A5mTm5eXmfJlnOrMkQJX5SKcjuRN+dsUbx/+HssnJzM3Lzmco1UWBFjaRUlqrTVtUuFyxdPAyOVPko2fnRllzWDFlKtzmVDfrtHl4Ecenn5euoRCWtIxWiy4DzxRKNdtnBPmlNg5Y3E2Jb3btahW1/jD3VdLmwI5jFuQuWEo+aRKnvsVKJu9sJ5GvRHQzIbylcQTbgHgXfZ3D7xcNddDJhOnUFJJJyfSi6ThX9vbHHqRZDl0SkMuLTh1b7t/bdfu2Lwr4Lz+vy55uVDLI/N0y1Spkxrijbai/bBUXZVutkK5mTKMpapCgSpkFXW1l7tFeoYYMok5cIym2qXujFVaa946f2qnEhn+EZ0PmMsgrKJ6pasv9MuU/8AyboHjAEYQZppj2dW/NqXH83d8riUW0P9PKk8zN2S9NG/Ah3xfvAPDutciD0/UQhlS8xFluLz+hrftijeHdMzv5cXypCjSfblPV+2Lx8M/CvVSyNQZcSUrqUm+AvyqdvvgRTTBJru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3804" name="AutoShape 12" descr="data:image/jpg;base64,/9j/4AAQSkZJRgABAQAAAQABAAD/2wCEAAkGBhQSERUUExQWFRQWGRwaGBcXFxoeHBseIh0fHiQiHh4fHSYfIB0mHB0cIC8gIykpLjEsGiEyNTAqNSYrLSoBCQoKDgwOGg8PGCwfHyUpLCwpKiwpKSksKSkpKSkpKSkpLCwpKSwpKSksKSksKSksKSksLCkpKSwsKSkpLikpLP/AABEIAH8AjAMBIgACEQEDEQH/xAAcAAABBQEBAQAAAAAAAAAAAAAEAgMFBgcBAAj/xAA+EAEAAgAFAgQFAgUCBAQHAAABAhEAAxIhMQRBBSJRYQYTMnGBQpEHI1KhwWKxM5LR4ZPS8PEUFSRTcnOC/8QAGAEAAgMAAAAAAAAAAAAAAAAAAQMAAgT/xAAkEQACAgIBBAIDAQAAAAAAAAAAAQIRAyExEkFRYRMUIjJxBP/aAAwDAQACEQMRAD8A3BceHEV8U9RKHSZ0o7JBqud9tvffEB8C/FL1OV8qUj50eGt0+y/VHh/D3xRySdFlG1Zcc3PjE80g+7WGf/joXV88P6X88XgTxbpZzhUcxgU6nn/u+vJ+cYh8RZUMvMiZecZvOryESl9A0g9olu29XgTn07DCHVo2Dxz4ijlzIUshjLvETzWqlJ2+6YPj4yOdDKIrKUWSnBEDd7tqGMDlMCuygFbbMn7bWFf3wT0vjubkT15c2Eqlv5Rp0nHP1dn74T9heBz/AM/s3/qOvy8utc4xtotrCZ+J5UfqzIH3nE/zjB5dRLN/nTzpTZJurxqRN+3IhthioZdhdmmQV5n9IHfZ9PvxeB9n0T4PZvb43kf/AHsr/wASP/XCZ+P9Ob/Pyv8Anj/1xhOXGBGLKU/mVWm+PO1flo8/lvvR7KvqOqgx0a5uir+gqgiXFo44koXzvgfYfgiwLyblH4i6dus/K2LfPHj98CZ3i5MNOZDLg76pSCUj/TFdj/VLjsemL5eZHRJy5ynW6bG7WnihfvxvhEpwajHMa8xbAXZoRjd7o17+mJ9h+A/AvJs/U/F3SZFQcwX/AEef9074iOk/ifkylLVlyIWEJRSS87ptXHv3xmnSZkI2OZqvYdMQGr5ZU2U37tcYX8mBmGqcssbUIQY1dEWtLvLYb7N84DzyYfiiae/xO6S6rNv/APXz/fAWd/FCOpYZOqFeVZBJTmykO3OM/wA7QxAzZkd3U5bCwe6Eom3o9sD5WRHRBSEhPNS1zZa1IKB3N6xV5cgViiad0f8AEqM5RHJTVKipxWuzVbmLpV+mMRyMthKM0KjJl/xINlRU2lf27F42fouqMzLjOk1F01f9lMNwZHK7FZYKPA/nQuKbfks/OKV1ngUOj6qHVQjDLy7YyjColyjyskC0DauI4tviHXxystnNaOwWq7AHdXbEbDw/MzpfMzVh/TA5iVxq7PqxL/1djQ0mKTog/G/iXVFi5plRbC45m9lXqgXXuO7xfOMm64j8yXmFXlZBXqDv/vjVPiufTZeY5MSJmMHM0pBGr/VK2Kv6t+Xa98VLx34eJ5EczKfKQs1QIq2avIG9bR7by7hhOSHWaMUqIroetjCTpyIKExnPVLZTuvY4a74YnnOt1QAEp8qt9t+1bhi4+E+A5GZOZOKP8g0BEpYSX9AhY/g9sQUvA4zdUMwqc5GWSkVtEq1D+rSvF37mESxSoapq6IFzc3mIUxsi/ScUFtARFe9ycOTzszVRCjU1KVbWraXzvXO5hHUkqjrlWxqfN9Wl3rjSBd/fDscuUt4y3ugoq9gNr/Vvud6wktYvKnMSOjzGpSUTSyAKL4Bbt5rHYymsYuRIIMpE1GS6ZVvQ2hSv9RRW2EMMyOXL5uYRjSWMuZUhpaHeo+u2HSCny2TqtJSCtrODkbe9/UemDQDsc+YBoZSC5+Qq0Jgae4+WnsfjDbnlEzKYyN24VV3tGVebeTfHO2GMrw2WqicYxe0YpxKv6uXv/wBcPdZ0GZKDc47yv6WO1bFD60//AM4H9CJzerhvKWTWlUSAuz9iq5wnL8SJuicdV6rssiGpjbtqK3u+UMCS8PzKd4pL6tVvc3O/G3Pe+2HYa9E9c4i7CDQVab992vv9sRURoT1Gfc5aoO7QVKTvyPm2AafupsYd6JikDRs3zG9Omy+N3/rtw4al0mYyGWZFN4ofpNw3AGigoOa7Xh3p+mnCEN46fNfmbGljS8F6Vv0d6axZuwB+b1RKIEZfqvb10rffuNhjZfhPMXoshaHQFFptZ3+2MXCq9CPdbLp/JYn2TG0fB/TsOiyYyq9I+Xbnff333w3BpsTm/VCvGN8/pSX0OZP7MzLWN/tL8hgX4u8SlHL+TlxZTziUSmQm3Ixi0gMt6PI74kvF+ilmZbE5vVCRzCRuSOyj22vjhxmXxR1E83Ol+nNh/wASBPMq6N4RsC6PNq32O2+uTpCYRtlf8S8K6kzMwlk5061FzXeoau6lad/8YXkfDOc5jAhvGxNQNaq33K3g7XgTxg0L5yeod0lvZEG5SbXt323wH0PiGj5jp82wd1RW72Ob3774x6T2ma9+Sw9X0MsnOJVKGiLESULZEGVWXXMf3fTErkdJnEcnJR0m9fy5CQj3EraUh55t74psuoFgzy7YutVfN+eLVN+dsHZnXjrlLJlbBqr2u2wR529ObcHqSBTYvxnp4xqLJ1b3GRG6uWwcbkT/AGxH9L02VmbDKthNbsSSXp6b+2OdZ1sdpSiIiSixbAkvc3Llwd7wjJhAJeU1LpPIH6gv3NMv7YS6fBehWVm5UQ/mpoWzUiaiJaVbd1dU88t49m5cKomkRYmmW/1Qk219q7cF4TLrskUy4ArGhNqrUb8lR3prtWPZviGVrrMI0y1RGN7S2v2UB/YwaYNHDp4DLeVOlVN+a44VDfnjbBUvDRjbOQFjoY95ReUVTge2B+mlkjWmA3peBs9EfR/G+C+rkadQoWqoVskSFSvlT/lXFWEFz4MBXMlEjuqXuSkVQlXq7f07YTKk0TzEa1P027O/fYS0O/PfHM/q8shc4kluFaOUkR9dt5WXhrJz8meYRMuFyY6VPXdvsbW+l3eLR4A2OgkX+c5kl0G3MpVp2Nx21fa8KjLywHNJea4bJfFd1q69Hd9DDefn5WuWnKuK+VYkbfTdsA2/98Iyeoh5Ay4isTY8xJqtV9u8Xe6drMWdk0EdDtVzJG0gDjZOOTf37X3xunwhO+iyNx8gWf59/X3xhWTOEqYZemabLGm6p/zz/nGtfw0+W9GsZP8AxZ6jzGl225rimyufW1vi5FZV+KLj1HTkim/wp/smKb8T+CMJfNjm5sXTpZDezVkrGyzntz2vF2nMBXau+M5+OPibX/KyZSjOEvqhmRRixRHRKxGmk7HrjXOqM8E29FQ6zxnMy3y52qMYaI6suLVJION6WrHivyB02aEMsnsEo6qhCStyls1xvW/oemBvEDMytfzJZkZxNSSKGX1VuqNN9ru/XDeTGU4jpNJW4bKetvvW3DS81jG5M2VRLw6nKXOm5ktSS+WOXkmtfpPo3EA29ecFZfhOVOMtJ1LLzcZICiP1Ee+kNjgcQ2VpgRrUF7cNKNFmxvxduJHoPG876pTlKAs2MJo36mljacbv4xOpPlA2iM6+XmdkqRQyPQu2tI28VuB3vDGVlTRo31H6tW1mw9iyr3q7wvxObmZrPUspoRG3sn9W7bFu1sx7K6Pt81NSJVF7O3J6jt2wp1ei6Z7KyczMoAD2mI7eqcfS/jn16ZKkSiM2RqNtwb5pvcPwHfHTp0iGuUWKy8sdg53i3vbZ7NemOz8PzJMVl9MiQBVHMi9rLiduMHRBMp5jPaMaO0U7g3IN3s3Ry7bYVLMzBvRqFmaCtkCquRtqE3tq8LzM5kxTMrellfclHY+0hOeL9DD2XlZiWo2XvbSD7BSEbANzVtviAA5SzWiWWT8qO/maSlry93YV8tlcY7OOZKBphIZaRlHiJzKuL9vd9seycx0MoyjGM7ksS72TYXutPpRXfDUeqzZunUrZvCQ6e1bkY7ceu2IHQ5l5+dbqyr1J5tfvupvXF+3DeHOu6rMGoZU5aNkZVey7UvYK55eN8PdP0+ZL6YxGUPO+SX6ZNU8lqNdpc+ier8MR20xY6vJzVr5RospftZzTiaArFRy5aw0oUb/YKF9uPxjT/wCG/QZb0V6N/mS1Sv6nYvtWwFe2MwzMyZIVs21bXtpB/adp6ksWz4Z6rrY5KdNCMoavNr03q0xv3rj98GDqRWabRoPiOZOUdOW356kpufq/pl/pOHFO+IOnnmTMvqOoieaUsqFTF7+YWGprYa/3xYvizxDM6cZ5Ui5VqiQnJW6HyChWynoYoOb/ABA6qK0ZUC++VI47MpTvnfdf7Y2yklozwi2RfWeG3ORU5ykQi1ly2u9mN6atD774F8Oy5Ely4qM4FEO+tlGz1ta/vhPU/EHUZknNlOTJkEpR4kEbCjbgJV6nOI8zmJRcV8yFlUId+zdPvjJJqzVFPgN+XmEIhHTluZqdUZkWQVv+naVetJg6WXrVlmZeVFgbQhmGpKE2gAb878vpivmbu6oqDYX5Y2HI2auz774JhMqpC7O7aehv99O56OKuVKg0ezYQnM13ElZd0NXYJx29Pe8C9H0mROJvLVJWtfoo171EaPXDxncfy18rJim9u1bXut3J4otLMJyOohGUahK4vlqLdVX6i7Nt74vAISDmR2rSgMl/IebvwmGHqY1HeVV6tpa82LV7nomB59PlhBjCNQPMo94uk23dTt7YT1UoUFRbvVXFqM487Sa7+ldzAUSWFZuVCW/1UnenVKnji62x7qIwDMNbCU2UKqPZdpbbRbfN/fCIzyrJkFizCopahXHfaVne9uQx7OMhzGNRcxUu2vq7o7npzg1QBueW6vJmoVKNSooS6Ci2rdUf8YVl+FSIVlZ1SsJ+W9zvz21HB6YGy45cAlKOuQ+ROzfEQs2uTv8A5HBPS5OQyNLvc4Rlqb0+krT/AFRF5o7hi3JL1QQ5C35kK2NJZ3uPc3bXgd+TbksnUtzUCpm/HNotRaTcNufXCum6fK+WyqVhT5ld4sU8yha8e56YazOmyRvXI503It3pSxdKbbVuI3gIPI/ldFMS56iFm8XcOKO997vGqfw436SSxF+bK2/aPqbf+vXGVdJ0MIjp4sS5jybbtWV6+l3tjZfgjwfMyOmY5mzLMlKrGhoONtwv84vji3LQrI6iEeLdXmakhm5MIRPNcnUPug6T9n3xX59aSlGeXDKzZ3p+b/8AUy0nvJggfkvEr1HgeTnTkSy3qJxolLOkkIqXQBpuv6Y/dxCeLeFZihk5UIzy5xrLy8+UrjdecooTc4rveNjRmRTvGuizBzc3M+XWqUliVGx00BG99m3sffEN1mdNI6GFkYyYghtOXe90Hv641g8KM3LYZeRkkqJN50lgyt81Q9bK704zrrPAa0zP5fmllsibIl/J1fSEaNZKN82npjNLFWzRHJ2InL6vNhCWWSkZbWuJMqcit7L41HtgiGRLLy4RkCzg3LaYUhun0yuK+vOGs9Y6hncyY8y31RhvvQpsbF16Vg/qo50cnKcydw1zgRZSSMi3zG9LdCdnf1wtobZHPXNsiMtAFPq0vmrjigTbn1wvp5MxdOZRc5RKfKVb2aPqjI7tbWYi8qMwAuu1HqJ/nDXzJwqSd6tlZdXud3b84qiE9m9SM7IMUVsg7wrS0vN1GRXdn6YF6TxGMlZ9OyQQWK1qKvUxEYjdPNe+OZOXm6IyaIzQ2kbsT/F2Pu4KyMt/Sm3v+1bvHf1XEuiLZzLzqmE8udSkMUFiF1VgcbSVd3f0x3qfEE1eVULtEG5GmkOKXc4/OGI5hOdkyjdJZbsbt89yCmq6MdjnTA80CNPHl3SjmyNI+1YDIIj1uU2Rg0ob5ewyun+3J64SdUEpLEnquWlq7ZVs0l0XI7G/akjpcyUr1BYUMZ3tte97b+j6HbHs7KzIMZwIecUNXMbTjUJLt9W/3q7IB3I6rILSBpokFA3bF71Ymxe4hhOf1uXpjLSaY2BIpYn1UJ2KQ9m8O5PieYxY6EV+rUaXhBptb2vbbfm8A5+dmTI+SMSM/uXHfd7Cyd6qhxWgkhl+IQnGemqriqvy7O/BTse+N28GyQ6fJC6MuHLb9J3xgWQ7yihG6aa7xvetrOPu43j4b6mM+kyZRVi5caZcpQW9r27YfgW2Iz8Ik5QHthGXkESogHoAYewN1PUsaqLK0Nu1+vt6uNhmI/L8Ny+lZyyco1Z07n5iNy333/PHvtjPvHstOinWghHNlm6laLzFInFrF4L7X6Yuvjefn5mXOMHLifR+p1Tl5SPMdrRkl8J61BdX8HxgnzZPUZ0j6QIxDY3kknLyz2S3gu7XIZBpMzHqSEpCklGO8p9iIPliRoaKfQ93Def0rK29KsFI0MfKrs01q1G17nuXe+n/AIa5rlyjMi6yQIfSsRJB+mpgb21eJDr/AIZyIdMSzcnLhmaGIxY/VEQfPLe7XSHaP9OM3xy5Zo612M4yOnbM2cZRGPGzsJ6b/q49G8O5GWMUkHG1NlbUl9/f1++OdJlk7lPJ0zjbdNhEGTDh3Oe7vgX5mWxUiXtu5kou8n7fURu67xvCWtjbDYyrL3RvtHfc5Nt3tt+MDzIUjUfLyKWcu1XZGm+5b2cG5Gf03zdZ08Mwlt8qNhwvlOSm2/V9QwEZkUlpLlUU0zkFMtWqKgbapbvHolmIogsF/wDlSDW98bv00nPDt39OPXCc/pJxsJNUbsm/3/d/GD/DWMHMnOV5YRWMrjtVoaWgKY0HJttgjPjq3DRb9OvUx76eN9k5wHaDpkRmZMwlSU71qdr7+q7n7OFRzcwTtsbMtm9vTlbT3rB3VR2VmR5A0qcUbcpZdd8RsulzAHVHzab/AFeZ0pSbXwGwb/bF47Aw0jOUG6Han/uf74G6rJn9Xcd+W6ovttW+/G+G5ZGaRPq7UVXtQe223Bjz0Gapqa3reVl81Qd6cSqBfoN6PWlyEjp2b3XgPwX/AG9cfQ3h3TmVk5cInlhCMT7AGPnzo8icRi73e4qnYKrcVArH0B4ZnLk5bVOksbsQpG9+bw7A6bFZ+FQe4C6yUlIxEJfVPtE/83p+/bBuOVjWZQPO6IXL/py1lp9WqP2tcBdd0ulM0i/yllQ75lm9+vZPeJiarDPUZOoTjuPonD+MQgx1eZ5JI1ZRL77D+7isfEXwHPqJ64dRKNAEJjKJRTppKXnh3/bEs+DxnCMMw8sJk4xtqyQg026ZbhxuemJwjiripclk62jIet/h31eXqYxhm7yIkJhJFfUAa2of8YqXWZGfkzmT6eZJtrTK+DbYRA9PS+MfQ3UqHlBew8PtgbruhjMucd4bwRSUVK2ezhLwR7DVnl3MJcvMYsnKmRjJZyjFIibBq097EK4txG5XVbwgxiEqjPy1fBdcBuKb8vasbz4v4A5mTm5eXmfJlnOrMkQJX5SKcjuRN+dsUbx/+HssnJzM3Lzmco1UWBFjaRUlqrTVtUuFyxdPAyOVPko2fnRllzWDFlKtzmVDfrtHl4Ecenn5euoRCWtIxWiy4DzxRKNdtnBPmlNg5Y3E2Jb3btahW1/jD3VdLmwI5jFuQuWEo+aRKnvsVKJu9sJ5GvRHQzIbylcQTbgHgXfZ3D7xcNddDJhOnUFJJJyfSi6ThX9vbHHqRZDl0SkMuLTh1b7t/bdfu2Lwr4Lz+vy55uVDLI/N0y1Spkxrijbai/bBUXZVutkK5mTKMpapCgSpkFXW1l7tFeoYYMok5cIym2qXujFVaa946f2qnEhn+EZ0PmMsgrKJ6pasv9MuU/8AyboHjAEYQZppj2dW/NqXH83d8riUW0P9PKk8zN2S9NG/Ah3xfvAPDutciD0/UQhlS8xFluLz+hrftijeHdMzv5cXypCjSfblPV+2Lx8M/CvVSyNQZcSUrqUm+AvyqdvvgRTTBJru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3806" name="AutoShape 14" descr="data:image/jpg;base64,/9j/4AAQSkZJRgABAQAAAQABAAD/2wCEAAkGBhQSERUUExQWFRQWGRwaGBcXFxoeHBseIh0fHiQiHh4fHSYfIB0mHB0cIC8gIykpLjEsGiEyNTAqNSYrLSoBCQoKDgwOGg8PGCwfHyUpLCwpKiwpKSksKSkpKSkpKSkpLCwpKSwpKSksKSksKSksKSksLCkpKSwsKSkpLikpLP/AABEIAH8AjAMBIgACEQEDEQH/xAAcAAABBQEBAQAAAAAAAAAAAAAEAgMFBgcBAAj/xAA+EAEAAgAFAgQFAgUCBAQHAAABAhEAAxIhMQRBBSJRYQYTMnGBQpEHI1KhwWKxM5LR4ZPS8PEUFSRTcnOC/8QAGAEAAgMAAAAAAAAAAAAAAAAAAQMAAgT/xAAkEQACAgIBBAIDAQAAAAAAAAAAAQIRAyExEkFRYRMUIjJxBP/aAAwDAQACEQMRAD8A3BceHEV8U9RKHSZ0o7JBqud9tvffEB8C/FL1OV8qUj50eGt0+y/VHh/D3xRySdFlG1Zcc3PjE80g+7WGf/joXV88P6X88XgTxbpZzhUcxgU6nn/u+vJ+cYh8RZUMvMiZecZvOryESl9A0g9olu29XgTn07DCHVo2Dxz4ijlzIUshjLvETzWqlJ2+6YPj4yOdDKIrKUWSnBEDd7tqGMDlMCuygFbbMn7bWFf3wT0vjubkT15c2Eqlv5Rp0nHP1dn74T9heBz/AM/s3/qOvy8utc4xtotrCZ+J5UfqzIH3nE/zjB5dRLN/nTzpTZJurxqRN+3IhthioZdhdmmQV5n9IHfZ9PvxeB9n0T4PZvb43kf/AHsr/wASP/XCZ+P9Ob/Pyv8Anj/1xhOXGBGLKU/mVWm+PO1flo8/lvvR7KvqOqgx0a5uir+gqgiXFo44koXzvgfYfgiwLyblH4i6dus/K2LfPHj98CZ3i5MNOZDLg76pSCUj/TFdj/VLjsemL5eZHRJy5ynW6bG7WnihfvxvhEpwajHMa8xbAXZoRjd7o17+mJ9h+A/AvJs/U/F3SZFQcwX/AEef9074iOk/ifkylLVlyIWEJRSS87ptXHv3xmnSZkI2OZqvYdMQGr5ZU2U37tcYX8mBmGqcssbUIQY1dEWtLvLYb7N84DzyYfiiae/xO6S6rNv/APXz/fAWd/FCOpYZOqFeVZBJTmykO3OM/wA7QxAzZkd3U5bCwe6Eom3o9sD5WRHRBSEhPNS1zZa1IKB3N6xV5cgViiad0f8AEqM5RHJTVKipxWuzVbmLpV+mMRyMthKM0KjJl/xINlRU2lf27F42fouqMzLjOk1F01f9lMNwZHK7FZYKPA/nQuKbfks/OKV1ngUOj6qHVQjDLy7YyjColyjyskC0DauI4tviHXxystnNaOwWq7AHdXbEbDw/MzpfMzVh/TA5iVxq7PqxL/1djQ0mKTog/G/iXVFi5plRbC45m9lXqgXXuO7xfOMm64j8yXmFXlZBXqDv/vjVPiufTZeY5MSJmMHM0pBGr/VK2Kv6t+Xa98VLx34eJ5EczKfKQs1QIq2avIG9bR7by7hhOSHWaMUqIroetjCTpyIKExnPVLZTuvY4a74YnnOt1QAEp8qt9t+1bhi4+E+A5GZOZOKP8g0BEpYSX9AhY/g9sQUvA4zdUMwqc5GWSkVtEq1D+rSvF37mESxSoapq6IFzc3mIUxsi/ScUFtARFe9ycOTzszVRCjU1KVbWraXzvXO5hHUkqjrlWxqfN9Wl3rjSBd/fDscuUt4y3ugoq9gNr/Vvud6wktYvKnMSOjzGpSUTSyAKL4Bbt5rHYymsYuRIIMpE1GS6ZVvQ2hSv9RRW2EMMyOXL5uYRjSWMuZUhpaHeo+u2HSCny2TqtJSCtrODkbe9/UemDQDsc+YBoZSC5+Qq0Jgae4+WnsfjDbnlEzKYyN24VV3tGVebeTfHO2GMrw2WqicYxe0YpxKv6uXv/wBcPdZ0GZKDc47yv6WO1bFD60//AM4H9CJzerhvKWTWlUSAuz9iq5wnL8SJuicdV6rssiGpjbtqK3u+UMCS8PzKd4pL6tVvc3O/G3Pe+2HYa9E9c4i7CDQVab992vv9sRURoT1Gfc5aoO7QVKTvyPm2AafupsYd6JikDRs3zG9Omy+N3/rtw4al0mYyGWZFN4ofpNw3AGigoOa7Xh3p+mnCEN46fNfmbGljS8F6Vv0d6axZuwB+b1RKIEZfqvb10rffuNhjZfhPMXoshaHQFFptZ3+2MXCq9CPdbLp/JYn2TG0fB/TsOiyYyq9I+Xbnff333w3BpsTm/VCvGN8/pSX0OZP7MzLWN/tL8hgX4u8SlHL+TlxZTziUSmQm3Ixi0gMt6PI74kvF+ilmZbE5vVCRzCRuSOyj22vjhxmXxR1E83Ol+nNh/wASBPMq6N4RsC6PNq32O2+uTpCYRtlf8S8K6kzMwlk5061FzXeoau6lad/8YXkfDOc5jAhvGxNQNaq33K3g7XgTxg0L5yeod0lvZEG5SbXt323wH0PiGj5jp82wd1RW72Ob3774x6T2ma9+Sw9X0MsnOJVKGiLESULZEGVWXXMf3fTErkdJnEcnJR0m9fy5CQj3EraUh55t74psuoFgzy7YutVfN+eLVN+dsHZnXjrlLJlbBqr2u2wR529ObcHqSBTYvxnp4xqLJ1b3GRG6uWwcbkT/AGxH9L02VmbDKthNbsSSXp6b+2OdZ1sdpSiIiSixbAkvc3Llwd7wjJhAJeU1LpPIH6gv3NMv7YS6fBehWVm5UQ/mpoWzUiaiJaVbd1dU88t49m5cKomkRYmmW/1Qk219q7cF4TLrskUy4ArGhNqrUb8lR3prtWPZviGVrrMI0y1RGN7S2v2UB/YwaYNHDp4DLeVOlVN+a44VDfnjbBUvDRjbOQFjoY95ReUVTge2B+mlkjWmA3peBs9EfR/G+C+rkadQoWqoVskSFSvlT/lXFWEFz4MBXMlEjuqXuSkVQlXq7f07YTKk0TzEa1P027O/fYS0O/PfHM/q8shc4kluFaOUkR9dt5WXhrJz8meYRMuFyY6VPXdvsbW+l3eLR4A2OgkX+c5kl0G3MpVp2Nx21fa8KjLywHNJea4bJfFd1q69Hd9DDefn5WuWnKuK+VYkbfTdsA2/98Iyeoh5Ay4isTY8xJqtV9u8Xe6drMWdk0EdDtVzJG0gDjZOOTf37X3xunwhO+iyNx8gWf59/X3xhWTOEqYZemabLGm6p/zz/nGtfw0+W9GsZP8AxZ6jzGl225rimyufW1vi5FZV+KLj1HTkim/wp/smKb8T+CMJfNjm5sXTpZDezVkrGyzntz2vF2nMBXau+M5+OPibX/KyZSjOEvqhmRRixRHRKxGmk7HrjXOqM8E29FQ6zxnMy3y52qMYaI6suLVJION6WrHivyB02aEMsnsEo6qhCStyls1xvW/oemBvEDMytfzJZkZxNSSKGX1VuqNN9ru/XDeTGU4jpNJW4bKetvvW3DS81jG5M2VRLw6nKXOm5ktSS+WOXkmtfpPo3EA29ecFZfhOVOMtJ1LLzcZICiP1Ee+kNjgcQ2VpgRrUF7cNKNFmxvxduJHoPG876pTlKAs2MJo36mljacbv4xOpPlA2iM6+XmdkqRQyPQu2tI28VuB3vDGVlTRo31H6tW1mw9iyr3q7wvxObmZrPUspoRG3sn9W7bFu1sx7K6Pt81NSJVF7O3J6jt2wp1ei6Z7KyczMoAD2mI7eqcfS/jn16ZKkSiM2RqNtwb5pvcPwHfHTp0iGuUWKy8sdg53i3vbZ7NemOz8PzJMVl9MiQBVHMi9rLiduMHRBMp5jPaMaO0U7g3IN3s3Ry7bYVLMzBvRqFmaCtkCquRtqE3tq8LzM5kxTMrellfclHY+0hOeL9DD2XlZiWo2XvbSD7BSEbANzVtviAA5SzWiWWT8qO/maSlry93YV8tlcY7OOZKBphIZaRlHiJzKuL9vd9seycx0MoyjGM7ksS72TYXutPpRXfDUeqzZunUrZvCQ6e1bkY7ceu2IHQ5l5+dbqyr1J5tfvupvXF+3DeHOu6rMGoZU5aNkZVey7UvYK55eN8PdP0+ZL6YxGUPO+SX6ZNU8lqNdpc+ier8MR20xY6vJzVr5RospftZzTiaArFRy5aw0oUb/YKF9uPxjT/wCG/QZb0V6N/mS1Sv6nYvtWwFe2MwzMyZIVs21bXtpB/adp6ksWz4Z6rrY5KdNCMoavNr03q0xv3rj98GDqRWabRoPiOZOUdOW356kpufq/pl/pOHFO+IOnnmTMvqOoieaUsqFTF7+YWGprYa/3xYvizxDM6cZ5Ui5VqiQnJW6HyChWynoYoOb/ABA6qK0ZUC++VI47MpTvnfdf7Y2yklozwi2RfWeG3ORU5ykQi1ly2u9mN6atD774F8Oy5Ely4qM4FEO+tlGz1ta/vhPU/EHUZknNlOTJkEpR4kEbCjbgJV6nOI8zmJRcV8yFlUId+zdPvjJJqzVFPgN+XmEIhHTluZqdUZkWQVv+naVetJg6WXrVlmZeVFgbQhmGpKE2gAb878vpivmbu6oqDYX5Y2HI2auz774JhMqpC7O7aehv99O56OKuVKg0ezYQnM13ElZd0NXYJx29Pe8C9H0mROJvLVJWtfoo171EaPXDxncfy18rJim9u1bXut3J4otLMJyOohGUahK4vlqLdVX6i7Nt74vAISDmR2rSgMl/IebvwmGHqY1HeVV6tpa82LV7nomB59PlhBjCNQPMo94uk23dTt7YT1UoUFRbvVXFqM487Sa7+ldzAUSWFZuVCW/1UnenVKnji62x7qIwDMNbCU2UKqPZdpbbRbfN/fCIzyrJkFizCopahXHfaVne9uQx7OMhzGNRcxUu2vq7o7npzg1QBueW6vJmoVKNSooS6Ci2rdUf8YVl+FSIVlZ1SsJ+W9zvz21HB6YGy45cAlKOuQ+ROzfEQs2uTv8A5HBPS5OQyNLvc4Rlqb0+krT/AFRF5o7hi3JL1QQ5C35kK2NJZ3uPc3bXgd+TbksnUtzUCpm/HNotRaTcNufXCum6fK+WyqVhT5ld4sU8yha8e56YazOmyRvXI503It3pSxdKbbVuI3gIPI/ldFMS56iFm8XcOKO997vGqfw436SSxF+bK2/aPqbf+vXGVdJ0MIjp4sS5jybbtWV6+l3tjZfgjwfMyOmY5mzLMlKrGhoONtwv84vji3LQrI6iEeLdXmakhm5MIRPNcnUPug6T9n3xX59aSlGeXDKzZ3p+b/8AUy0nvJggfkvEr1HgeTnTkSy3qJxolLOkkIqXQBpuv6Y/dxCeLeFZihk5UIzy5xrLy8+UrjdecooTc4rveNjRmRTvGuizBzc3M+XWqUliVGx00BG99m3sffEN1mdNI6GFkYyYghtOXe90Hv641g8KM3LYZeRkkqJN50lgyt81Q9bK704zrrPAa0zP5fmllsibIl/J1fSEaNZKN82npjNLFWzRHJ2InL6vNhCWWSkZbWuJMqcit7L41HtgiGRLLy4RkCzg3LaYUhun0yuK+vOGs9Y6hncyY8y31RhvvQpsbF16Vg/qo50cnKcydw1zgRZSSMi3zG9LdCdnf1wtobZHPXNsiMtAFPq0vmrjigTbn1wvp5MxdOZRc5RKfKVb2aPqjI7tbWYi8qMwAuu1HqJ/nDXzJwqSd6tlZdXud3b84qiE9m9SM7IMUVsg7wrS0vN1GRXdn6YF6TxGMlZ9OyQQWK1qKvUxEYjdPNe+OZOXm6IyaIzQ2kbsT/F2Pu4KyMt/Sm3v+1bvHf1XEuiLZzLzqmE8udSkMUFiF1VgcbSVd3f0x3qfEE1eVULtEG5GmkOKXc4/OGI5hOdkyjdJZbsbt89yCmq6MdjnTA80CNPHl3SjmyNI+1YDIIj1uU2Rg0ob5ewyun+3J64SdUEpLEnquWlq7ZVs0l0XI7G/akjpcyUr1BYUMZ3tte97b+j6HbHs7KzIMZwIecUNXMbTjUJLt9W/3q7IB3I6rILSBpokFA3bF71Ymxe4hhOf1uXpjLSaY2BIpYn1UJ2KQ9m8O5PieYxY6EV+rUaXhBptb2vbbfm8A5+dmTI+SMSM/uXHfd7Cyd6qhxWgkhl+IQnGemqriqvy7O/BTse+N28GyQ6fJC6MuHLb9J3xgWQ7yihG6aa7xvetrOPu43j4b6mM+kyZRVi5caZcpQW9r27YfgW2Iz8Ik5QHthGXkESogHoAYewN1PUsaqLK0Nu1+vt6uNhmI/L8Ny+lZyyco1Z07n5iNy333/PHvtjPvHstOinWghHNlm6laLzFInFrF4L7X6Yuvjefn5mXOMHLifR+p1Tl5SPMdrRkl8J61BdX8HxgnzZPUZ0j6QIxDY3kknLyz2S3gu7XIZBpMzHqSEpCklGO8p9iIPliRoaKfQ93Def0rK29KsFI0MfKrs01q1G17nuXe+n/AIa5rlyjMi6yQIfSsRJB+mpgb21eJDr/AIZyIdMSzcnLhmaGIxY/VEQfPLe7XSHaP9OM3xy5Zo612M4yOnbM2cZRGPGzsJ6b/q49G8O5GWMUkHG1NlbUl9/f1++OdJlk7lPJ0zjbdNhEGTDh3Oe7vgX5mWxUiXtu5kou8n7fURu67xvCWtjbDYyrL3RvtHfc5Nt3tt+MDzIUjUfLyKWcu1XZGm+5b2cG5Gf03zdZ08Mwlt8qNhwvlOSm2/V9QwEZkUlpLlUU0zkFMtWqKgbapbvHolmIogsF/wDlSDW98bv00nPDt39OPXCc/pJxsJNUbsm/3/d/GD/DWMHMnOV5YRWMrjtVoaWgKY0HJttgjPjq3DRb9OvUx76eN9k5wHaDpkRmZMwlSU71qdr7+q7n7OFRzcwTtsbMtm9vTlbT3rB3VR2VmR5A0qcUbcpZdd8RsulzAHVHzab/AFeZ0pSbXwGwb/bF47Aw0jOUG6Han/uf74G6rJn9Xcd+W6ovttW+/G+G5ZGaRPq7UVXtQe223Bjz0Gapqa3reVl81Qd6cSqBfoN6PWlyEjp2b3XgPwX/AG9cfQ3h3TmVk5cInlhCMT7AGPnzo8icRi73e4qnYKrcVArH0B4ZnLk5bVOksbsQpG9+bw7A6bFZ+FQe4C6yUlIxEJfVPtE/83p+/bBuOVjWZQPO6IXL/py1lp9WqP2tcBdd0ulM0i/yllQ75lm9+vZPeJiarDPUZOoTjuPonD+MQgx1eZ5JI1ZRL77D+7isfEXwHPqJ64dRKNAEJjKJRTppKXnh3/bEs+DxnCMMw8sJk4xtqyQg026ZbhxuemJwjiripclk62jIet/h31eXqYxhm7yIkJhJFfUAa2of8YqXWZGfkzmT6eZJtrTK+DbYRA9PS+MfQ3UqHlBew8PtgbruhjMucd4bwRSUVK2ezhLwR7DVnl3MJcvMYsnKmRjJZyjFIibBq097EK4txG5XVbwgxiEqjPy1fBdcBuKb8vasbz4v4A5mTm5eXmfJlnOrMkQJX5SKcjuRN+dsUbx/+HssnJzM3Lzmco1UWBFjaRUlqrTVtUuFyxdPAyOVPko2fnRllzWDFlKtzmVDfrtHl4Ecenn5euoRCWtIxWiy4DzxRKNdtnBPmlNg5Y3E2Jb3btahW1/jD3VdLmwI5jFuQuWEo+aRKnvsVKJu9sJ5GvRHQzIbylcQTbgHgXfZ3D7xcNddDJhOnUFJJJyfSi6ThX9vbHHqRZDl0SkMuLTh1b7t/bdfu2Lwr4Lz+vy55uVDLI/N0y1Spkxrijbai/bBUXZVutkK5mTKMpapCgSpkFXW1l7tFeoYYMok5cIym2qXujFVaa946f2qnEhn+EZ0PmMsgrKJ6pasv9MuU/8AyboHjAEYQZppj2dW/NqXH83d8riUW0P9PKk8zN2S9NG/Ah3xfvAPDutciD0/UQhlS8xFluLz+hrftijeHdMzv5cXypCjSfblPV+2Lx8M/CvVSyNQZcSUrqUm+AvyqdvvgRTTBJru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3808" name="Picture 16" descr="http://t1.gstatic.com/images?q=tbn:ANd9GcQEoHB9C55Bs09VmPetubA3XIKPb-XMEomwyU6MJftMnRd1jquWLg"/>
          <p:cNvPicPr>
            <a:picLocks noChangeAspect="1" noChangeArrowheads="1"/>
          </p:cNvPicPr>
          <p:nvPr/>
        </p:nvPicPr>
        <p:blipFill>
          <a:blip r:embed="rId5"/>
          <a:srcRect/>
          <a:stretch>
            <a:fillRect/>
          </a:stretch>
        </p:blipFill>
        <p:spPr bwMode="auto">
          <a:xfrm>
            <a:off x="6343650" y="0"/>
            <a:ext cx="2800350" cy="1628776"/>
          </a:xfrm>
          <a:prstGeom prst="rect">
            <a:avLst/>
          </a:prstGeom>
          <a:noFill/>
        </p:spPr>
      </p:pic>
      <p:pic>
        <p:nvPicPr>
          <p:cNvPr id="33810" name="Picture 18" descr="http://t2.gstatic.com/images?q=tbn:ANd9GcRManLVN2rF01N4uCSU6kraZfzHVY7hm6FUPHFhAvytJFxsm7cGPw"/>
          <p:cNvPicPr>
            <a:picLocks noChangeAspect="1" noChangeArrowheads="1"/>
          </p:cNvPicPr>
          <p:nvPr/>
        </p:nvPicPr>
        <p:blipFill>
          <a:blip r:embed="rId6"/>
          <a:srcRect/>
          <a:stretch>
            <a:fillRect/>
          </a:stretch>
        </p:blipFill>
        <p:spPr bwMode="auto">
          <a:xfrm>
            <a:off x="7315200" y="1928802"/>
            <a:ext cx="1828800" cy="2495551"/>
          </a:xfrm>
          <a:prstGeom prst="rect">
            <a:avLst/>
          </a:prstGeom>
          <a:noFill/>
        </p:spPr>
      </p:pic>
      <p:pic>
        <p:nvPicPr>
          <p:cNvPr id="33812" name="Picture 20" descr="http://t3.gstatic.com/images?q=tbn:ANd9GcRHKeAiCkgpW_Iu_IwC5bAeAYfxPYO2pm53ms_ebiGlKtO5lrq0Uw"/>
          <p:cNvPicPr>
            <a:picLocks noChangeAspect="1" noChangeArrowheads="1"/>
          </p:cNvPicPr>
          <p:nvPr/>
        </p:nvPicPr>
        <p:blipFill>
          <a:blip r:embed="rId7"/>
          <a:srcRect/>
          <a:stretch>
            <a:fillRect/>
          </a:stretch>
        </p:blipFill>
        <p:spPr bwMode="auto">
          <a:xfrm>
            <a:off x="2428860" y="1500174"/>
            <a:ext cx="1905000" cy="2400301"/>
          </a:xfrm>
          <a:prstGeom prst="rect">
            <a:avLst/>
          </a:prstGeom>
          <a:noFill/>
        </p:spPr>
      </p:pic>
      <p:pic>
        <p:nvPicPr>
          <p:cNvPr id="33814" name="Picture 22" descr="http://t2.gstatic.com/images?q=tbn:ANd9GcRn9AThyvQSvwUjSl1zsOPqXu9kRE-u0xXw49H3eCA-KLdAJV8r"/>
          <p:cNvPicPr>
            <a:picLocks noChangeAspect="1" noChangeArrowheads="1"/>
          </p:cNvPicPr>
          <p:nvPr/>
        </p:nvPicPr>
        <p:blipFill>
          <a:blip r:embed="rId8"/>
          <a:srcRect/>
          <a:stretch>
            <a:fillRect/>
          </a:stretch>
        </p:blipFill>
        <p:spPr bwMode="auto">
          <a:xfrm>
            <a:off x="4429124" y="1428736"/>
            <a:ext cx="1866900" cy="24479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14480" y="1857364"/>
            <a:ext cx="6972320" cy="4268799"/>
          </a:xfrm>
        </p:spPr>
        <p:txBody>
          <a:bodyPr>
            <a:normAutofit/>
          </a:bodyPr>
          <a:lstStyle/>
          <a:p>
            <a:r>
              <a:rPr lang="tr-TR" dirty="0" smtClean="0"/>
              <a:t>          Türkiye'de arşivcilik Osmanlı Devleti'nin ilk dönemlerinde başlar. 18. YY a kadar devletin belgeleri sandık ve torbalarda saklanır ve korunurdu. </a:t>
            </a:r>
          </a:p>
          <a:p>
            <a:r>
              <a:rPr lang="tr-TR" dirty="0" smtClean="0"/>
              <a:t>Tanzimat Dönemi'nde 1846 yılında Mustafa Reşit Paşa, Hazine-i Evrak Nezareti'ni kurdu ve </a:t>
            </a:r>
            <a:r>
              <a:rPr lang="tr-TR" dirty="0" err="1" smtClean="0"/>
              <a:t>Sedaret</a:t>
            </a:r>
            <a:r>
              <a:rPr lang="tr-TR" dirty="0" smtClean="0"/>
              <a:t> Evrakı için Hazine-i Evrak binası inşa edildi.</a:t>
            </a:r>
          </a:p>
          <a:p>
            <a:pPr>
              <a:buNone/>
            </a:pPr>
            <a:r>
              <a:rPr lang="tr-TR" dirty="0" smtClean="0"/>
              <a:t>         </a:t>
            </a:r>
            <a:endParaRPr lang="tr-TR" dirty="0"/>
          </a:p>
        </p:txBody>
      </p:sp>
      <p:pic>
        <p:nvPicPr>
          <p:cNvPr id="4" name="3 Resim" descr="http://www.arsivcilik.com/images/ferman.jpg"/>
          <p:cNvPicPr/>
          <p:nvPr/>
        </p:nvPicPr>
        <p:blipFill>
          <a:blip r:embed="rId2"/>
          <a:srcRect/>
          <a:stretch>
            <a:fillRect/>
          </a:stretch>
        </p:blipFill>
        <p:spPr bwMode="auto">
          <a:xfrm>
            <a:off x="285720" y="285728"/>
            <a:ext cx="1419228"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714488"/>
            <a:ext cx="8229600" cy="4411675"/>
          </a:xfrm>
        </p:spPr>
        <p:txBody>
          <a:bodyPr>
            <a:normAutofit/>
          </a:bodyPr>
          <a:lstStyle/>
          <a:p>
            <a:pPr>
              <a:buNone/>
            </a:pPr>
            <a:endParaRPr lang="tr-TR" dirty="0" smtClean="0"/>
          </a:p>
          <a:p>
            <a:r>
              <a:rPr lang="tr-TR" dirty="0" smtClean="0"/>
              <a:t>          Cumhuriyetin ilanından sonra çeşitli adlar altında eski durumunu korudu. 1943 yılında 4443 sayılı kanunla Başbakanlık Arşiv Genel Müdürlüğü adını aldı.</a:t>
            </a:r>
          </a:p>
          <a:p>
            <a:r>
              <a:rPr lang="tr-TR" dirty="0" smtClean="0"/>
              <a:t>          20 yüzyılda arşivler idari belgelerin yönetimiyle uğraştıklarından kurumlaşmışlardır.</a:t>
            </a:r>
          </a:p>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ARŞİVCİLİK</a:t>
            </a:r>
            <a:endParaRPr lang="tr-TR" dirty="0"/>
          </a:p>
        </p:txBody>
      </p:sp>
      <p:sp>
        <p:nvSpPr>
          <p:cNvPr id="3" name="2 İçerik Yer Tutucusu"/>
          <p:cNvSpPr>
            <a:spLocks noGrp="1"/>
          </p:cNvSpPr>
          <p:nvPr>
            <p:ph sz="quarter" idx="1"/>
          </p:nvPr>
        </p:nvSpPr>
        <p:spPr/>
        <p:txBody>
          <a:bodyPr>
            <a:normAutofit/>
          </a:bodyPr>
          <a:lstStyle/>
          <a:p>
            <a:r>
              <a:rPr lang="tr-TR" b="1" dirty="0" smtClean="0"/>
              <a:t>             Arşiv ansiklopedilerde,</a:t>
            </a:r>
            <a:endParaRPr lang="tr-TR" dirty="0" smtClean="0"/>
          </a:p>
          <a:p>
            <a:r>
              <a:rPr lang="tr-TR" b="1" dirty="0" smtClean="0"/>
              <a:t>a. </a:t>
            </a:r>
            <a:r>
              <a:rPr lang="tr-TR" dirty="0" smtClean="0"/>
              <a:t>      Kurumların, gerçek veya tüzel kişilerin gördükleri hizmetler, yaptıkları haberleşme veya işlemler sonucu meydana gelen (toplanan biriken) ve bir maksatla saklanan dokümantasyon;</a:t>
            </a:r>
          </a:p>
          <a:p>
            <a:r>
              <a:rPr lang="tr-TR" b="1" dirty="0" smtClean="0"/>
              <a:t>b. </a:t>
            </a:r>
            <a:r>
              <a:rPr lang="tr-TR" dirty="0" smtClean="0"/>
              <a:t>     </a:t>
            </a:r>
            <a:r>
              <a:rPr lang="tr-TR" dirty="0" err="1" smtClean="0"/>
              <a:t>Sözkonusu</a:t>
            </a:r>
            <a:r>
              <a:rPr lang="tr-TR" dirty="0" smtClean="0"/>
              <a:t> dokümantasyona bakan kurum;</a:t>
            </a:r>
          </a:p>
          <a:p>
            <a:r>
              <a:rPr lang="tr-TR" b="1" dirty="0" smtClean="0"/>
              <a:t>c.</a:t>
            </a:r>
            <a:r>
              <a:rPr lang="tr-TR" dirty="0" smtClean="0"/>
              <a:t>       Bunları barındıran yerlerdir. şeklinde tanımlanır.</a:t>
            </a: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187</TotalTime>
  <Words>185</Words>
  <PresentationFormat>Ekran Gösterisi (4:3)</PresentationFormat>
  <Paragraphs>55</Paragraphs>
  <Slides>37</Slides>
  <Notes>0</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Kent</vt:lpstr>
      <vt:lpstr>Slayt 1</vt:lpstr>
      <vt:lpstr>TARİHÇE</vt:lpstr>
      <vt:lpstr>Slayt 3</vt:lpstr>
      <vt:lpstr>Slayt 4</vt:lpstr>
      <vt:lpstr>Slayt 5</vt:lpstr>
      <vt:lpstr>Slayt 6</vt:lpstr>
      <vt:lpstr>Slayt 7</vt:lpstr>
      <vt:lpstr>Slayt 8</vt:lpstr>
      <vt:lpstr>ARŞİVCİLİK</vt:lpstr>
      <vt:lpstr>ARŞİVCİ</vt:lpstr>
      <vt:lpstr>ARŞİVCİ</vt:lpstr>
      <vt:lpstr>ARŞİVİN ÖNEMİ</vt:lpstr>
      <vt:lpstr>TÜRKİYE  ARŞİVLERİ</vt:lpstr>
      <vt:lpstr>DEVLET ARŞİVLERİ</vt:lpstr>
      <vt:lpstr>OSMANLI ARŞİVİ</vt:lpstr>
      <vt:lpstr>Slayt 16</vt:lpstr>
      <vt:lpstr>CUMHURİYET ARŞİVİ</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User</cp:lastModifiedBy>
  <cp:revision>20</cp:revision>
  <dcterms:created xsi:type="dcterms:W3CDTF">2011-09-26T21:06:14Z</dcterms:created>
  <dcterms:modified xsi:type="dcterms:W3CDTF">2011-09-28T00:37:22Z</dcterms:modified>
</cp:coreProperties>
</file>