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2" r:id="rId13"/>
    <p:sldId id="267" r:id="rId14"/>
    <p:sldId id="270" r:id="rId15"/>
    <p:sldId id="271" r:id="rId16"/>
    <p:sldId id="268" r:id="rId17"/>
    <p:sldId id="269" r:id="rId1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5" d="100"/>
          <a:sy n="85" d="100"/>
        </p:scale>
        <p:origin x="-82" y="-19"/>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26.03.2013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26.03.2013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26.03.2013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26.03.2013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26.03.2013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26.03.2013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A23720DD-5B6D-40BF-8493-A6B52D484E6B}" type="datetimeFigureOut">
              <a:rPr lang="tr-TR" smtClean="0"/>
              <a:t>26.03.2013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23720DD-5B6D-40BF-8493-A6B52D484E6B}" type="datetimeFigureOut">
              <a:rPr lang="tr-TR" smtClean="0"/>
              <a:t>26.03.2013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26.03.2013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smtClean="0"/>
              <a:t>Asıl başlık stili için tıklatın</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26.03.2013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26.03.2013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A23720DD-5B6D-40BF-8493-A6B52D484E6B}" type="datetimeFigureOut">
              <a:rPr lang="tr-TR" smtClean="0"/>
              <a:t>26.03.2013</a:t>
            </a:fld>
            <a:endParaRPr lang="tr-T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tr-T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F302176B-0E47-46AC-8F43-DAB4B8A37D06}" type="slidenum">
              <a:rPr lang="tr-TR" smtClean="0"/>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turkcebilgi.com/ansiklopedi/hulagu" TargetMode="External"/><Relationship Id="rId3" Type="http://schemas.openxmlformats.org/officeDocument/2006/relationships/hyperlink" Target="http://www.turkcebilgi.com/ansiklopedi/harici" TargetMode="External"/><Relationship Id="rId7" Type="http://schemas.openxmlformats.org/officeDocument/2006/relationships/hyperlink" Target="http://www.turkcebilgi.com/ansiklopedi/memluk" TargetMode="External"/><Relationship Id="rId2" Type="http://schemas.openxmlformats.org/officeDocument/2006/relationships/hyperlink" Target="http://www.turkcebilgi.com/ansiklopedi/&#351;ii" TargetMode="External"/><Relationship Id="rId1" Type="http://schemas.openxmlformats.org/officeDocument/2006/relationships/slideLayout" Target="../slideLayouts/slideLayout2.xml"/><Relationship Id="rId6" Type="http://schemas.openxmlformats.org/officeDocument/2006/relationships/hyperlink" Target="http://www.turkcebilgi.com/ansiklopedi/1258" TargetMode="External"/><Relationship Id="rId5" Type="http://schemas.openxmlformats.org/officeDocument/2006/relationships/hyperlink" Target="http://www.turkcebilgi.com/ansiklopedi/ispanya" TargetMode="External"/><Relationship Id="rId4" Type="http://schemas.openxmlformats.org/officeDocument/2006/relationships/hyperlink" Target="http://www.turkcebilgi.com/ansiklopedi/75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turkcebilgi.com/ansiklopedi/k&#252;&#231;&#252;k_kaynarca_antla&#351;mas&#305;" TargetMode="External"/><Relationship Id="rId7" Type="http://schemas.openxmlformats.org/officeDocument/2006/relationships/hyperlink" Target="http://www.turkcebilgi.com/ansiklopedi/&#305;&#305;._abd&#252;lmecit" TargetMode="External"/><Relationship Id="rId2" Type="http://schemas.openxmlformats.org/officeDocument/2006/relationships/hyperlink" Target="http://www.turkcebilgi.com/ansiklopedi/&#305;._selim" TargetMode="External"/><Relationship Id="rId1" Type="http://schemas.openxmlformats.org/officeDocument/2006/relationships/slideLayout" Target="../slideLayouts/slideLayout2.xml"/><Relationship Id="rId6" Type="http://schemas.openxmlformats.org/officeDocument/2006/relationships/hyperlink" Target="http://www.turkcebilgi.com/ansiklopedi/vahdettin" TargetMode="External"/><Relationship Id="rId5" Type="http://schemas.openxmlformats.org/officeDocument/2006/relationships/hyperlink" Target="http://www.turkcebilgi.com/ansiklopedi/v._mehmet" TargetMode="External"/><Relationship Id="rId4" Type="http://schemas.openxmlformats.org/officeDocument/2006/relationships/hyperlink" Target="http://www.turkcebilgi.com/ansiklopedi/&#305;&#305;._abd&#252;lhamit"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www.google.com.tr/url?sa=i&amp;rct=j&amp;q=&amp;esrc=s&amp;frm=1&amp;source=images&amp;cd=&amp;cad=rja&amp;docid=SKl7kCcjVo5DlM&amp;tbnid=qqzSPiMXt4PtBM:&amp;ved=0CAMQjhw&amp;url=http://yakintarihimiz.org/ismet-pasa-hilafeti-savunuyor.html&amp;ei=z_1GUbqEGcaetAbwuoGYDw&amp;bvm=bv.43828540,d.bGE&amp;psig=AFQjCNFDnDYK6wNAhQ19TRfkg7WclzoMkQ&amp;ust=1363693037406405"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hyperlink" Target="http://www.turkcebilgi.com/ansiklopedi/abd&#252;lmecid_efendi" TargetMode="External"/><Relationship Id="rId3" Type="http://schemas.openxmlformats.org/officeDocument/2006/relationships/hyperlink" Target="http://www.turkcebilgi.com/ansiklopedi/1922" TargetMode="External"/><Relationship Id="rId7" Type="http://schemas.openxmlformats.org/officeDocument/2006/relationships/hyperlink" Target="http://www.turkcebilgi.com/ansiklopedi/tbmm" TargetMode="External"/><Relationship Id="rId2" Type="http://schemas.openxmlformats.org/officeDocument/2006/relationships/hyperlink" Target="http://www.turkcebilgi.com/ansiklopedi/1_kas&#305;m" TargetMode="External"/><Relationship Id="rId1" Type="http://schemas.openxmlformats.org/officeDocument/2006/relationships/slideLayout" Target="../slideLayouts/slideLayout2.xml"/><Relationship Id="rId6" Type="http://schemas.openxmlformats.org/officeDocument/2006/relationships/hyperlink" Target="http://www.turkcebilgi.com/ansiklopedi/halife" TargetMode="External"/><Relationship Id="rId11" Type="http://schemas.openxmlformats.org/officeDocument/2006/relationships/hyperlink" Target="http://www.turkcebilgi.com/ansiklopedi/tevhid-i_tedrisat_kanunu" TargetMode="External"/><Relationship Id="rId5" Type="http://schemas.openxmlformats.org/officeDocument/2006/relationships/hyperlink" Target="http://www.turkcebilgi.com/ansiklopedi/sultan" TargetMode="External"/><Relationship Id="rId10" Type="http://schemas.openxmlformats.org/officeDocument/2006/relationships/hyperlink" Target="http://www.turkcebilgi.com/ansiklopedi/t&#252;rkiye" TargetMode="External"/><Relationship Id="rId4" Type="http://schemas.openxmlformats.org/officeDocument/2006/relationships/hyperlink" Target="http://www.turkcebilgi.com/ansiklopedi/saltanat&#305;n_kald&#305;r&#305;lmas&#305;" TargetMode="External"/><Relationship Id="rId9" Type="http://schemas.openxmlformats.org/officeDocument/2006/relationships/hyperlink" Target="http://www.turkcebilgi.com/ansiklopedi/padi&#351;ah"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turkcebilgi.com/ansiklopedi/muhammed" TargetMode="External"/><Relationship Id="rId2" Type="http://schemas.openxmlformats.org/officeDocument/2006/relationships/hyperlink" Target="http://www.turkcebilgi.com/ansiklopedi/hz._muhammed" TargetMode="External"/><Relationship Id="rId1" Type="http://schemas.openxmlformats.org/officeDocument/2006/relationships/slideLayout" Target="../slideLayouts/slideLayout2.xml"/><Relationship Id="rId4" Type="http://schemas.openxmlformats.org/officeDocument/2006/relationships/hyperlink" Target="http://www.turkcebilgi.com/ansiklopedi/teokrati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turkcebilgi.com/ansiklopedi/bizans" TargetMode="External"/><Relationship Id="rId2" Type="http://schemas.openxmlformats.org/officeDocument/2006/relationships/hyperlink" Target="http://www.turkcebilgi.com/ansiklopedi/ebu_bekir" TargetMode="External"/><Relationship Id="rId1" Type="http://schemas.openxmlformats.org/officeDocument/2006/relationships/slideLayout" Target="../slideLayouts/slideLayout2.xml"/><Relationship Id="rId4" Type="http://schemas.openxmlformats.org/officeDocument/2006/relationships/hyperlink" Target="http://www.turkcebilgi.com/ansiklopedi/sasani"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turkcebilgi.com/ansiklopedi/osman_(halife)" TargetMode="External"/><Relationship Id="rId2" Type="http://schemas.openxmlformats.org/officeDocument/2006/relationships/hyperlink" Target="http://www.turkcebilgi.com/ansiklopedi/&#246;mer"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turkcebilgi.com/ansiklopedi/haricile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HİLÂFET</a:t>
            </a:r>
            <a:endParaRPr lang="tr-TR" dirty="0"/>
          </a:p>
        </p:txBody>
      </p:sp>
      <p:sp>
        <p:nvSpPr>
          <p:cNvPr id="3" name="Alt Başlık 2"/>
          <p:cNvSpPr>
            <a:spLocks noGrp="1"/>
          </p:cNvSpPr>
          <p:nvPr>
            <p:ph type="subTitle" idx="1"/>
          </p:nvPr>
        </p:nvSpPr>
        <p:spPr>
          <a:xfrm>
            <a:off x="467544" y="5085184"/>
            <a:ext cx="6858000" cy="990600"/>
          </a:xfrm>
        </p:spPr>
        <p:txBody>
          <a:bodyPr/>
          <a:lstStyle/>
          <a:p>
            <a:r>
              <a:rPr lang="tr-TR" dirty="0" smtClean="0"/>
              <a:t>Dr. Halide Aslan</a:t>
            </a:r>
            <a:endParaRPr lang="tr-TR"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0" y="3025477"/>
            <a:ext cx="4762500" cy="3139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1285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62000" y="4869160"/>
            <a:ext cx="6781800" cy="1303040"/>
          </a:xfrm>
        </p:spPr>
        <p:txBody>
          <a:bodyPr>
            <a:normAutofit/>
          </a:bodyPr>
          <a:lstStyle/>
          <a:p>
            <a:r>
              <a:rPr lang="tr-TR" sz="3600" b="1" dirty="0" err="1"/>
              <a:t>Emevi</a:t>
            </a:r>
            <a:r>
              <a:rPr lang="tr-TR" sz="3600" b="1" dirty="0"/>
              <a:t> ve Abbasi Dönemleri</a:t>
            </a:r>
            <a:endParaRPr lang="tr-TR" sz="3600" dirty="0"/>
          </a:p>
        </p:txBody>
      </p:sp>
      <p:sp>
        <p:nvSpPr>
          <p:cNvPr id="3" name="İçerik Yer Tutucusu 2"/>
          <p:cNvSpPr>
            <a:spLocks noGrp="1"/>
          </p:cNvSpPr>
          <p:nvPr>
            <p:ph idx="1"/>
          </p:nvPr>
        </p:nvSpPr>
        <p:spPr>
          <a:xfrm>
            <a:off x="1452" y="1124744"/>
            <a:ext cx="8964488" cy="3598168"/>
          </a:xfrm>
        </p:spPr>
        <p:txBody>
          <a:bodyPr>
            <a:noAutofit/>
          </a:bodyPr>
          <a:lstStyle/>
          <a:p>
            <a:r>
              <a:rPr lang="tr-TR" sz="1800" dirty="0" err="1"/>
              <a:t>Emeviler</a:t>
            </a:r>
            <a:r>
              <a:rPr lang="tr-TR" sz="1800" dirty="0"/>
              <a:t> iktidara kanlı çıkmıştı, inişleri de benzer şekilde oldu. </a:t>
            </a:r>
            <a:r>
              <a:rPr lang="tr-TR" sz="1800" dirty="0" err="1"/>
              <a:t>Emevi</a:t>
            </a:r>
            <a:r>
              <a:rPr lang="tr-TR" sz="1800" dirty="0"/>
              <a:t> karşıtı Bugünkü İtalya’nın Latium bölgesinde, </a:t>
            </a:r>
            <a:r>
              <a:rPr lang="tr-TR" sz="1800" dirty="0" err="1"/>
              <a:t>Tiber</a:t>
            </a:r>
            <a:r>
              <a:rPr lang="tr-TR" sz="1800" dirty="0"/>
              <a:t> Irmağı’na bakan tepelerde kurulmuş birkaç köyden oluşan eski Roma, sonradan dünyanın en büyük imparatorluklarından birinin merkezi oldu. Romalılar tarihte pek çok ülkenin dilini, edebiyatını, yasalarını, yönetim biçimini ve mimarlığını etkiledi</a:t>
            </a:r>
            <a:r>
              <a:rPr lang="tr-TR" sz="1800" dirty="0" smtClean="0"/>
              <a:t>. </a:t>
            </a:r>
            <a:r>
              <a:rPr lang="tr-TR" sz="1800" dirty="0" smtClean="0">
                <a:hlinkClick r:id="rId2" action="ppaction://hlinkfile"/>
              </a:rPr>
              <a:t>Şii</a:t>
            </a:r>
            <a:r>
              <a:rPr lang="tr-TR" sz="1800" dirty="0" smtClean="0"/>
              <a:t> </a:t>
            </a:r>
            <a:r>
              <a:rPr lang="tr-TR" sz="1800" dirty="0"/>
              <a:t>ve </a:t>
            </a:r>
            <a:r>
              <a:rPr lang="tr-TR" sz="1800" dirty="0" smtClean="0">
                <a:hlinkClick r:id="rId3" action="ppaction://hlinkfile"/>
              </a:rPr>
              <a:t>Harici</a:t>
            </a:r>
            <a:r>
              <a:rPr lang="tr-TR" sz="1800" dirty="0" smtClean="0"/>
              <a:t> </a:t>
            </a:r>
            <a:r>
              <a:rPr lang="tr-TR" sz="1800" dirty="0"/>
              <a:t>muhalefet, </a:t>
            </a:r>
            <a:r>
              <a:rPr lang="tr-TR" sz="1800" dirty="0" err="1"/>
              <a:t>Emeviler'in</a:t>
            </a:r>
            <a:r>
              <a:rPr lang="tr-TR" sz="1800" dirty="0"/>
              <a:t> sonunu getirdi. </a:t>
            </a:r>
            <a:r>
              <a:rPr lang="tr-TR" sz="1800" dirty="0" smtClean="0">
                <a:hlinkClick r:id="rId4" action="ppaction://hlinkfile"/>
              </a:rPr>
              <a:t>750</a:t>
            </a:r>
            <a:r>
              <a:rPr lang="tr-TR" sz="1800" dirty="0" smtClean="0"/>
              <a:t> </a:t>
            </a:r>
            <a:r>
              <a:rPr lang="tr-TR" sz="1800" dirty="0"/>
              <a:t>yılında Abbasilere yenilen </a:t>
            </a:r>
            <a:r>
              <a:rPr lang="tr-TR" sz="1800" dirty="0" err="1"/>
              <a:t>Emeviler</a:t>
            </a:r>
            <a:r>
              <a:rPr lang="tr-TR" sz="1800" dirty="0"/>
              <a:t>, İslam dünyasının önderliğini Abbasilere kaptırsalar da, </a:t>
            </a:r>
            <a:r>
              <a:rPr lang="tr-TR" sz="1800" dirty="0" err="1"/>
              <a:t>Emevi</a:t>
            </a:r>
            <a:r>
              <a:rPr lang="tr-TR" sz="1800" dirty="0"/>
              <a:t> hanedanı 750 yılı olayları, ölümler, doğumlar ve diğer önemli </a:t>
            </a:r>
            <a:r>
              <a:rPr lang="tr-TR" sz="1800" dirty="0" smtClean="0"/>
              <a:t>gelişmeler </a:t>
            </a:r>
            <a:r>
              <a:rPr lang="tr-TR" sz="1800" dirty="0" smtClean="0">
                <a:hlinkClick r:id="rId5" action="ppaction://hlinkfile"/>
              </a:rPr>
              <a:t>İspanya</a:t>
            </a:r>
            <a:r>
              <a:rPr lang="tr-TR" sz="1800" dirty="0" smtClean="0"/>
              <a:t>'ya </a:t>
            </a:r>
            <a:r>
              <a:rPr lang="tr-TR" sz="1800" dirty="0"/>
              <a:t>kaçarak orada devam edecekti</a:t>
            </a:r>
            <a:r>
              <a:rPr lang="tr-TR" sz="1800" dirty="0" smtClean="0"/>
              <a:t>.</a:t>
            </a:r>
            <a:r>
              <a:rPr lang="tr-TR" sz="1800" dirty="0"/>
              <a:t/>
            </a:r>
            <a:br>
              <a:rPr lang="tr-TR" sz="1800" dirty="0"/>
            </a:br>
            <a:r>
              <a:rPr lang="tr-TR" sz="1800" dirty="0"/>
              <a:t>Abbasiler döneminde hilafet, hem siyasi, </a:t>
            </a:r>
            <a:r>
              <a:rPr lang="tr-TR" sz="1800" dirty="0" err="1"/>
              <a:t>hemde</a:t>
            </a:r>
            <a:r>
              <a:rPr lang="tr-TR" sz="1800" dirty="0"/>
              <a:t> ruhani önderlik biçimini aldı. Ama siyasi otorite hızla kaybedilecek ve halife ruhani önder olarak kalacaktı</a:t>
            </a:r>
            <a:r>
              <a:rPr lang="tr-TR" sz="1800" dirty="0" smtClean="0"/>
              <a:t>. Abbasiler </a:t>
            </a:r>
            <a:r>
              <a:rPr lang="tr-TR" sz="1800" dirty="0"/>
              <a:t>döneminde orduyu oluşturan Türkler devlet yönetiminde etkili oldular ve uzun vadede, halifenin siyasi otoritesinin çöküşünü hazırladılar. 10. yüzyıla gelindiğinde Abbasi halifesi, Irak dışındaki topraklarda yönetimi, çoğu Türk kökenli yerel komutanlara ve valilere kaptırmıştı. 945'te Şii </a:t>
            </a:r>
            <a:r>
              <a:rPr lang="tr-TR" sz="1800" dirty="0" err="1"/>
              <a:t>Büveyhioğulları'nın</a:t>
            </a:r>
            <a:r>
              <a:rPr lang="tr-TR" sz="1800" dirty="0"/>
              <a:t> Bağdat'ı ele geçirmesi, halifelik makamının siyasi otoritesinin sonunu getirdi. Bu tarihten sonra halife sadece ruhani önder olarak devam etti. Halife'nin tek siyasi gücü, </a:t>
            </a:r>
            <a:r>
              <a:rPr lang="tr-TR" sz="1800" i="1" dirty="0"/>
              <a:t>menşur</a:t>
            </a:r>
            <a:r>
              <a:rPr lang="tr-TR" sz="1800" dirty="0"/>
              <a:t> vererek Müslüman liderlerin hükümdarlığını onaylamaktı</a:t>
            </a:r>
            <a:r>
              <a:rPr lang="tr-TR" sz="1800" dirty="0" smtClean="0"/>
              <a:t>.</a:t>
            </a:r>
            <a:r>
              <a:rPr lang="tr-TR" sz="1800" dirty="0"/>
              <a:t/>
            </a:r>
            <a:br>
              <a:rPr lang="tr-TR" sz="1800" dirty="0"/>
            </a:br>
            <a:r>
              <a:rPr lang="tr-TR" sz="1800" dirty="0" err="1" smtClean="0"/>
              <a:t>Moğollar'ın</a:t>
            </a:r>
            <a:r>
              <a:rPr lang="tr-TR" sz="1800" dirty="0" smtClean="0"/>
              <a:t> </a:t>
            </a:r>
            <a:r>
              <a:rPr lang="tr-TR" sz="1800" dirty="0" smtClean="0">
                <a:hlinkClick r:id="rId6" action="ppaction://hlinkfile"/>
              </a:rPr>
              <a:t>1258</a:t>
            </a:r>
            <a:r>
              <a:rPr lang="tr-TR" sz="1800" dirty="0" smtClean="0"/>
              <a:t> </a:t>
            </a:r>
            <a:r>
              <a:rPr lang="tr-TR" sz="1800" dirty="0"/>
              <a:t>yılında Bağdat'ı alması, halifenin Mısır'a, 1258 yılı olayları, ölümler, doğumlar ve diğer önemli </a:t>
            </a:r>
            <a:r>
              <a:rPr lang="tr-TR" sz="1800" dirty="0" smtClean="0"/>
              <a:t>gelişmeler </a:t>
            </a:r>
            <a:r>
              <a:rPr lang="tr-TR" sz="1800" dirty="0" smtClean="0">
                <a:hlinkClick r:id="rId7" action="ppaction://hlinkfile"/>
              </a:rPr>
              <a:t>Memluk</a:t>
            </a:r>
            <a:r>
              <a:rPr lang="tr-TR" sz="1800" dirty="0" smtClean="0"/>
              <a:t> </a:t>
            </a:r>
            <a:r>
              <a:rPr lang="tr-TR" sz="1800" dirty="0"/>
              <a:t>himayesine kaçmasına yol açtı. Aslında, </a:t>
            </a:r>
            <a:br>
              <a:rPr lang="tr-TR" sz="1800" dirty="0"/>
            </a:br>
            <a:r>
              <a:rPr lang="tr-TR" sz="1800" dirty="0" err="1" smtClean="0">
                <a:hlinkClick r:id="rId8" action="ppaction://hlinkfile"/>
              </a:rPr>
              <a:t>Hulagu</a:t>
            </a:r>
            <a:r>
              <a:rPr lang="tr-TR" sz="1800" dirty="0" err="1" smtClean="0"/>
              <a:t>'nun</a:t>
            </a:r>
            <a:r>
              <a:rPr lang="tr-TR" sz="1800" dirty="0" smtClean="0"/>
              <a:t> </a:t>
            </a:r>
            <a:r>
              <a:rPr lang="tr-TR" sz="1800" dirty="0"/>
              <a:t>tek yaptığı, çoktan işlevini yitirmiş bir kurumu ortadan kaldırmak oldu.</a:t>
            </a:r>
          </a:p>
        </p:txBody>
      </p:sp>
    </p:spTree>
    <p:extLst>
      <p:ext uri="{BB962C8B-B14F-4D97-AF65-F5344CB8AC3E}">
        <p14:creationId xmlns:p14="http://schemas.microsoft.com/office/powerpoint/2010/main" val="2415063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62000" y="4869160"/>
            <a:ext cx="6781800" cy="1303040"/>
          </a:xfrm>
        </p:spPr>
        <p:txBody>
          <a:bodyPr>
            <a:normAutofit/>
          </a:bodyPr>
          <a:lstStyle/>
          <a:p>
            <a:r>
              <a:rPr lang="tr-TR" sz="3600" b="1" dirty="0"/>
              <a:t>Memluk Himayesi Dönemi</a:t>
            </a:r>
            <a:endParaRPr lang="tr-TR" sz="3600" dirty="0"/>
          </a:p>
        </p:txBody>
      </p:sp>
      <p:sp>
        <p:nvSpPr>
          <p:cNvPr id="3" name="İçerik Yer Tutucusu 2"/>
          <p:cNvSpPr>
            <a:spLocks noGrp="1"/>
          </p:cNvSpPr>
          <p:nvPr>
            <p:ph idx="1"/>
          </p:nvPr>
        </p:nvSpPr>
        <p:spPr>
          <a:xfrm>
            <a:off x="1452" y="1124744"/>
            <a:ext cx="8964488" cy="3598168"/>
          </a:xfrm>
        </p:spPr>
        <p:txBody>
          <a:bodyPr>
            <a:noAutofit/>
          </a:bodyPr>
          <a:lstStyle/>
          <a:p>
            <a:r>
              <a:rPr lang="tr-TR" sz="1800" dirty="0"/>
              <a:t>Hilafet, Bağdat'ın düşmesinden (13.yy) </a:t>
            </a:r>
            <a:r>
              <a:rPr lang="tr-TR" sz="1800" dirty="0" err="1"/>
              <a:t>Osmanlılar'ın</a:t>
            </a:r>
            <a:r>
              <a:rPr lang="tr-TR" sz="1800" dirty="0"/>
              <a:t> Mısır'ı ele geçirmesine (16.yy) kadar Mısır'da Memluk Himayesinde yaşadı. Bu dönemde halife, hiçbir siyasi yetkiye sahip değildir. Dini törenlerde protokolde bulunmasının yanında hiçbir etkisi olmamıştır.</a:t>
            </a:r>
          </a:p>
        </p:txBody>
      </p:sp>
    </p:spTree>
    <p:extLst>
      <p:ext uri="{BB962C8B-B14F-4D97-AF65-F5344CB8AC3E}">
        <p14:creationId xmlns:p14="http://schemas.microsoft.com/office/powerpoint/2010/main" val="331298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9963" y="544513"/>
            <a:ext cx="4664075" cy="577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7640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62000" y="4869160"/>
            <a:ext cx="6781800" cy="1303040"/>
          </a:xfrm>
        </p:spPr>
        <p:txBody>
          <a:bodyPr>
            <a:normAutofit/>
          </a:bodyPr>
          <a:lstStyle/>
          <a:p>
            <a:r>
              <a:rPr lang="tr-TR" sz="3600" b="1" dirty="0"/>
              <a:t>Osmanlı Dönemi</a:t>
            </a:r>
            <a:endParaRPr lang="tr-TR" sz="3600" dirty="0"/>
          </a:p>
        </p:txBody>
      </p:sp>
      <p:sp>
        <p:nvSpPr>
          <p:cNvPr id="3" name="İçerik Yer Tutucusu 2"/>
          <p:cNvSpPr>
            <a:spLocks noGrp="1"/>
          </p:cNvSpPr>
          <p:nvPr>
            <p:ph idx="1"/>
          </p:nvPr>
        </p:nvSpPr>
        <p:spPr>
          <a:xfrm>
            <a:off x="0" y="1340768"/>
            <a:ext cx="8964488" cy="3598168"/>
          </a:xfrm>
        </p:spPr>
        <p:txBody>
          <a:bodyPr>
            <a:noAutofit/>
          </a:bodyPr>
          <a:lstStyle/>
          <a:p>
            <a:r>
              <a:rPr lang="tr-TR" sz="1800" dirty="0"/>
              <a:t>Osmanlı'nın 16.yy başında </a:t>
            </a:r>
            <a:r>
              <a:rPr lang="tr-TR" sz="1800" dirty="0" err="1"/>
              <a:t>Memlukları</a:t>
            </a:r>
            <a:r>
              <a:rPr lang="tr-TR" sz="1800" dirty="0"/>
              <a:t> yenip Mısır'a egemen olmasıyla hilafet makamının koruyuculuğu Osmanlı'ya geçti. O dönemde halife olan III. Mütevekkil İstanbul'a taşınmış ve ömrünün sonuna kadar orada Osmanlı koruyuculuğunda, siyasi yetkiye sahip olmadan yaşamıştır.</a:t>
            </a:r>
            <a:br>
              <a:rPr lang="tr-TR" sz="1800" dirty="0"/>
            </a:br>
            <a:r>
              <a:rPr lang="tr-TR" sz="1800" dirty="0" smtClean="0"/>
              <a:t>III</a:t>
            </a:r>
            <a:r>
              <a:rPr lang="tr-TR" sz="1800" dirty="0"/>
              <a:t>. </a:t>
            </a:r>
            <a:r>
              <a:rPr lang="tr-TR" sz="1800" dirty="0" err="1"/>
              <a:t>Mütevekkil'in</a:t>
            </a:r>
            <a:r>
              <a:rPr lang="tr-TR" sz="1800" dirty="0"/>
              <a:t> ölümünden sonra hilafet makamı boş kaldı. Genel kanının aksine hilafet, </a:t>
            </a:r>
            <a:r>
              <a:rPr lang="tr-TR" sz="1800" dirty="0" err="1"/>
              <a:t>Hülagû</a:t>
            </a:r>
            <a:r>
              <a:rPr lang="tr-TR" sz="1800" dirty="0"/>
              <a:t> Han (1217 - 8 Şubat, 1265), İlhanlı İmparatorluğu'nun kurucusudur. Cengiz Han'ın torunu, ve diğer Moğol Büyük Han'larından </a:t>
            </a:r>
            <a:r>
              <a:rPr lang="tr-TR" sz="1800" dirty="0" err="1"/>
              <a:t>Möngke</a:t>
            </a:r>
            <a:r>
              <a:rPr lang="tr-TR" sz="1800" dirty="0"/>
              <a:t> Han ve Kubilay Han'ın da kardeşidir.</a:t>
            </a:r>
            <a:br>
              <a:rPr lang="tr-TR" sz="1800" dirty="0"/>
            </a:br>
            <a:r>
              <a:rPr lang="tr-TR" sz="1800" dirty="0" smtClean="0">
                <a:hlinkClick r:id="rId2" action="ppaction://hlinkfile"/>
              </a:rPr>
              <a:t>I</a:t>
            </a:r>
            <a:r>
              <a:rPr lang="tr-TR" sz="1800" dirty="0">
                <a:hlinkClick r:id="rId2" action="ppaction://hlinkfile"/>
              </a:rPr>
              <a:t>. Selim</a:t>
            </a:r>
            <a:r>
              <a:rPr lang="tr-TR" sz="1800" dirty="0"/>
              <a:t>'e geçmiş değildir. Zaten 18.yy </a:t>
            </a:r>
            <a:r>
              <a:rPr lang="tr-TR" sz="1800" dirty="0" smtClean="0"/>
              <a:t>sonundaki </a:t>
            </a:r>
            <a:r>
              <a:rPr lang="tr-TR" sz="1800" dirty="0" smtClean="0">
                <a:hlinkClick r:id="rId3" action="ppaction://hlinkfile"/>
              </a:rPr>
              <a:t>Küçük </a:t>
            </a:r>
            <a:r>
              <a:rPr lang="tr-TR" sz="1800" dirty="0">
                <a:hlinkClick r:id="rId3" action="ppaction://hlinkfile"/>
              </a:rPr>
              <a:t>Kaynarca Antlaşması</a:t>
            </a:r>
            <a:r>
              <a:rPr lang="tr-TR" sz="1800" dirty="0"/>
              <a:t>'na kadar, hiçbir Osmanlı belgesinde Osmanlı </a:t>
            </a:r>
            <a:r>
              <a:rPr lang="tr-TR" sz="1800" dirty="0" err="1"/>
              <a:t>Padişahı'nın</a:t>
            </a:r>
            <a:r>
              <a:rPr lang="tr-TR" sz="1800" dirty="0"/>
              <a:t> sıfatları arasında "Halife" geçmez.</a:t>
            </a:r>
            <a:br>
              <a:rPr lang="tr-TR" sz="1800" dirty="0"/>
            </a:br>
            <a:r>
              <a:rPr lang="tr-TR" sz="1800" dirty="0" smtClean="0"/>
              <a:t>İlk </a:t>
            </a:r>
            <a:r>
              <a:rPr lang="tr-TR" sz="1800" dirty="0"/>
              <a:t>kez Küçük Kaynarca Antlaşması ile Osmanlı Padişahı, Halife olarak Rus idaresine giren Kırım </a:t>
            </a:r>
            <a:r>
              <a:rPr lang="tr-TR" sz="1800" dirty="0" err="1"/>
              <a:t>Müslümanları'nın</a:t>
            </a:r>
            <a:r>
              <a:rPr lang="tr-TR" sz="1800" dirty="0"/>
              <a:t> koruyucusu olarak gösteriliyordu. Ancak, Osmanlı'da hilafet </a:t>
            </a:r>
            <a:r>
              <a:rPr lang="tr-TR" sz="1800" dirty="0" err="1"/>
              <a:t>iddalarının</a:t>
            </a:r>
            <a:r>
              <a:rPr lang="tr-TR" sz="1800" dirty="0"/>
              <a:t> kurumsallaşıp oturması ancak II. Abdülhamit ile olacaktır.</a:t>
            </a:r>
            <a:br>
              <a:rPr lang="tr-TR" sz="1800" dirty="0"/>
            </a:br>
            <a:r>
              <a:rPr lang="tr-TR" sz="1800" dirty="0" smtClean="0"/>
              <a:t>Osmanlı </a:t>
            </a:r>
            <a:r>
              <a:rPr lang="tr-TR" sz="1800" dirty="0"/>
              <a:t>Devleti'ni tehdit eden </a:t>
            </a:r>
            <a:r>
              <a:rPr lang="tr-TR" sz="1800" dirty="0" err="1"/>
              <a:t>Pan-Slavizm</a:t>
            </a:r>
            <a:r>
              <a:rPr lang="tr-TR" sz="1800" dirty="0"/>
              <a:t> ve </a:t>
            </a:r>
            <a:r>
              <a:rPr lang="tr-TR" sz="1800" dirty="0" err="1"/>
              <a:t>Pan-Germenizm</a:t>
            </a:r>
            <a:r>
              <a:rPr lang="tr-TR" sz="1800" dirty="0"/>
              <a:t> akımlarına karşı Osmanlı, II. Abdülhamit döneminde </a:t>
            </a:r>
            <a:r>
              <a:rPr lang="tr-TR" sz="1800" dirty="0" err="1"/>
              <a:t>Pan-İslamizm</a:t>
            </a:r>
            <a:r>
              <a:rPr lang="tr-TR" sz="1800" dirty="0"/>
              <a:t> siyasetini benimseyecektir. Bu siyaset ile Osmanlı padişahlarının </a:t>
            </a:r>
            <a:r>
              <a:rPr lang="tr-TR" sz="1800" i="1" dirty="0"/>
              <a:t>Halife</a:t>
            </a:r>
            <a:r>
              <a:rPr lang="tr-TR" sz="1800" dirty="0"/>
              <a:t> olduğu söylenerek izlenen siyasete meşruluk kazandırılmıştır. Ancak, Osmanlı padişahları Arap olmadığı için, bu </a:t>
            </a:r>
            <a:r>
              <a:rPr lang="tr-TR" sz="1800" dirty="0" err="1"/>
              <a:t>idda</a:t>
            </a:r>
            <a:r>
              <a:rPr lang="tr-TR" sz="1800" dirty="0"/>
              <a:t> hukuk açısından olanaksızdır.</a:t>
            </a:r>
            <a:br>
              <a:rPr lang="tr-TR" sz="1800" dirty="0"/>
            </a:br>
            <a:r>
              <a:rPr lang="tr-TR" sz="1800" dirty="0" smtClean="0"/>
              <a:t>Osmanlı </a:t>
            </a:r>
            <a:r>
              <a:rPr lang="tr-TR" sz="1800" dirty="0"/>
              <a:t>padişahları arasında İslam Halifesi sıfatını kullanan 3 padişah vardır: </a:t>
            </a:r>
            <a:r>
              <a:rPr lang="tr-TR" sz="1800" dirty="0" smtClean="0">
                <a:hlinkClick r:id="rId4" action="ppaction://hlinkfile"/>
              </a:rPr>
              <a:t>II</a:t>
            </a:r>
            <a:r>
              <a:rPr lang="tr-TR" sz="1800" dirty="0">
                <a:hlinkClick r:id="rId4" action="ppaction://hlinkfile"/>
              </a:rPr>
              <a:t>. Abdülhamit</a:t>
            </a:r>
            <a:r>
              <a:rPr lang="tr-TR" sz="1800" dirty="0"/>
              <a:t>, </a:t>
            </a:r>
            <a:r>
              <a:rPr lang="tr-TR" sz="1800" dirty="0" smtClean="0">
                <a:hlinkClick r:id="rId5" action="ppaction://hlinkfile"/>
              </a:rPr>
              <a:t>V</a:t>
            </a:r>
            <a:r>
              <a:rPr lang="tr-TR" sz="1800" dirty="0">
                <a:hlinkClick r:id="rId5" action="ppaction://hlinkfile"/>
              </a:rPr>
              <a:t>. Mehmet</a:t>
            </a:r>
            <a:r>
              <a:rPr lang="tr-TR" sz="1800" dirty="0"/>
              <a:t> </a:t>
            </a:r>
            <a:r>
              <a:rPr lang="tr-TR" sz="1800" dirty="0" smtClean="0"/>
              <a:t>ve </a:t>
            </a:r>
            <a:r>
              <a:rPr lang="tr-TR" sz="1800" dirty="0" smtClean="0">
                <a:hlinkClick r:id="rId6" action="ppaction://hlinkfile"/>
              </a:rPr>
              <a:t>Vahdettin</a:t>
            </a:r>
            <a:r>
              <a:rPr lang="tr-TR" sz="1800" dirty="0"/>
              <a:t>. Bunun </a:t>
            </a:r>
            <a:r>
              <a:rPr lang="tr-TR" sz="1800" dirty="0" err="1"/>
              <a:t>yanısıra</a:t>
            </a:r>
            <a:r>
              <a:rPr lang="tr-TR" sz="1800" dirty="0"/>
              <a:t> Osmanlı hanedanından </a:t>
            </a:r>
            <a:r>
              <a:rPr lang="tr-TR" sz="1800" dirty="0" smtClean="0"/>
              <a:t>gelen </a:t>
            </a:r>
            <a:r>
              <a:rPr lang="tr-TR" sz="1800" dirty="0" smtClean="0">
                <a:hlinkClick r:id="rId7" action="ppaction://hlinkfile"/>
              </a:rPr>
              <a:t>Abdülmecit</a:t>
            </a:r>
            <a:r>
              <a:rPr lang="tr-TR" sz="1800" dirty="0" smtClean="0"/>
              <a:t> </a:t>
            </a:r>
            <a:r>
              <a:rPr lang="tr-TR" sz="1800" dirty="0"/>
              <a:t>son halife olmuştur</a:t>
            </a:r>
            <a:r>
              <a:rPr lang="tr-TR" sz="1800" dirty="0" smtClean="0"/>
              <a:t>.</a:t>
            </a:r>
            <a:r>
              <a:rPr lang="tr-TR" sz="1800" dirty="0"/>
              <a:t/>
            </a:r>
            <a:br>
              <a:rPr lang="tr-TR" sz="1800" dirty="0"/>
            </a:br>
            <a:endParaRPr lang="tr-TR" sz="1800" dirty="0"/>
          </a:p>
        </p:txBody>
      </p:sp>
    </p:spTree>
    <p:extLst>
      <p:ext uri="{BB962C8B-B14F-4D97-AF65-F5344CB8AC3E}">
        <p14:creationId xmlns:p14="http://schemas.microsoft.com/office/powerpoint/2010/main" val="2180230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66842"/>
            <a:ext cx="6858000" cy="509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5648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363" b="10283"/>
          <a:stretch/>
        </p:blipFill>
        <p:spPr bwMode="auto">
          <a:xfrm>
            <a:off x="0" y="3501008"/>
            <a:ext cx="4286250" cy="2656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2171"/>
            <a:ext cx="3048000" cy="277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692696"/>
            <a:ext cx="3048000"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1688058"/>
            <a:ext cx="2657475"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3094762" y="1318726"/>
            <a:ext cx="2999539" cy="369332"/>
          </a:xfrm>
          <a:prstGeom prst="rect">
            <a:avLst/>
          </a:prstGeom>
        </p:spPr>
        <p:txBody>
          <a:bodyPr wrap="none">
            <a:spAutoFit/>
          </a:bodyPr>
          <a:lstStyle/>
          <a:p>
            <a:r>
              <a:rPr lang="tr-TR" dirty="0">
                <a:hlinkClick r:id="rId6"/>
              </a:rPr>
              <a:t>İsmet Paşa Hilafeti Savunuyor</a:t>
            </a:r>
            <a:endParaRPr lang="tr-TR" dirty="0"/>
          </a:p>
        </p:txBody>
      </p:sp>
    </p:spTree>
    <p:extLst>
      <p:ext uri="{BB962C8B-B14F-4D97-AF65-F5344CB8AC3E}">
        <p14:creationId xmlns:p14="http://schemas.microsoft.com/office/powerpoint/2010/main" val="1615737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62000" y="5157192"/>
            <a:ext cx="6781800" cy="1015008"/>
          </a:xfrm>
        </p:spPr>
        <p:txBody>
          <a:bodyPr>
            <a:normAutofit/>
          </a:bodyPr>
          <a:lstStyle/>
          <a:p>
            <a:r>
              <a:rPr lang="tr-TR" sz="3600" b="1" dirty="0"/>
              <a:t>Hilafetin kaldırılması</a:t>
            </a:r>
            <a:endParaRPr lang="tr-TR" sz="3600" dirty="0"/>
          </a:p>
        </p:txBody>
      </p:sp>
      <p:sp>
        <p:nvSpPr>
          <p:cNvPr id="3" name="İçerik Yer Tutucusu 2"/>
          <p:cNvSpPr>
            <a:spLocks noGrp="1"/>
          </p:cNvSpPr>
          <p:nvPr>
            <p:ph idx="1"/>
          </p:nvPr>
        </p:nvSpPr>
        <p:spPr>
          <a:xfrm>
            <a:off x="0" y="1556792"/>
            <a:ext cx="9036496" cy="3015208"/>
          </a:xfrm>
        </p:spPr>
        <p:txBody>
          <a:bodyPr>
            <a:noAutofit/>
          </a:bodyPr>
          <a:lstStyle/>
          <a:p>
            <a:r>
              <a:rPr lang="tr-TR" sz="1500" dirty="0" smtClean="0"/>
              <a:t> </a:t>
            </a:r>
            <a:r>
              <a:rPr lang="tr-TR" sz="1500" dirty="0">
                <a:hlinkClick r:id="rId2" action="ppaction://hlinkfile"/>
              </a:rPr>
              <a:t>1 Kasım</a:t>
            </a:r>
            <a:r>
              <a:rPr lang="tr-TR" sz="1500" dirty="0"/>
              <a:t> </a:t>
            </a:r>
            <a:r>
              <a:rPr lang="tr-TR" sz="1500" dirty="0" smtClean="0">
                <a:hlinkClick r:id="rId3" action="ppaction://hlinkfile"/>
              </a:rPr>
              <a:t>1922</a:t>
            </a:r>
            <a:r>
              <a:rPr lang="tr-TR" sz="1500" dirty="0" smtClean="0"/>
              <a:t>'de </a:t>
            </a:r>
            <a:r>
              <a:rPr lang="tr-TR" sz="1500" dirty="0" smtClean="0">
                <a:hlinkClick r:id="rId4" action="ppaction://hlinkfile"/>
              </a:rPr>
              <a:t>saltanatın </a:t>
            </a:r>
            <a:r>
              <a:rPr lang="tr-TR" sz="1500" dirty="0">
                <a:hlinkClick r:id="rId4" action="ppaction://hlinkfile"/>
              </a:rPr>
              <a:t>kaldırılması</a:t>
            </a:r>
            <a:r>
              <a:rPr lang="tr-TR" sz="1500" dirty="0"/>
              <a:t> ile, </a:t>
            </a:r>
            <a:r>
              <a:rPr lang="tr-TR" sz="1500" dirty="0" smtClean="0">
                <a:hlinkClick r:id="rId5" action="ppaction://hlinkfile"/>
              </a:rPr>
              <a:t>Sultan</a:t>
            </a:r>
            <a:r>
              <a:rPr lang="tr-TR" sz="1500" dirty="0" smtClean="0"/>
              <a:t>- </a:t>
            </a:r>
            <a:r>
              <a:rPr lang="tr-TR" sz="1500" dirty="0" smtClean="0">
                <a:hlinkClick r:id="rId6" action="ppaction://hlinkfile"/>
              </a:rPr>
              <a:t>Halife</a:t>
            </a:r>
            <a:r>
              <a:rPr lang="tr-TR" sz="1500" dirty="0" smtClean="0"/>
              <a:t> </a:t>
            </a:r>
            <a:r>
              <a:rPr lang="tr-TR" sz="1500" dirty="0"/>
              <a:t>gibi, çifte görevi olan Osmanlı hükümdarının elinden egemenlik hakları, devlet yetkileri alınmıştı. Eski Osmanlı hükümdarına sadece, dini başkanlık yetkileri tanınmıştı. Hükümet, </a:t>
            </a:r>
            <a:r>
              <a:rPr lang="tr-TR" sz="1500" dirty="0" smtClean="0">
                <a:hlinkClick r:id="rId7" action="ppaction://hlinkfile"/>
              </a:rPr>
              <a:t>TBMM</a:t>
            </a:r>
            <a:r>
              <a:rPr lang="tr-TR" sz="1500" dirty="0" smtClean="0"/>
              <a:t>'nin </a:t>
            </a:r>
            <a:r>
              <a:rPr lang="tr-TR" sz="1500" dirty="0"/>
              <a:t>seçtiği </a:t>
            </a:r>
            <a:r>
              <a:rPr lang="tr-TR" sz="1500" dirty="0" smtClean="0"/>
              <a:t>Halife </a:t>
            </a:r>
            <a:r>
              <a:rPr lang="tr-TR" sz="1500" dirty="0" smtClean="0">
                <a:hlinkClick r:id="rId8" action="ppaction://hlinkfile"/>
              </a:rPr>
              <a:t>Abdülmecid </a:t>
            </a:r>
            <a:r>
              <a:rPr lang="tr-TR" sz="1500" dirty="0">
                <a:hlinkClick r:id="rId8" action="ppaction://hlinkfile"/>
              </a:rPr>
              <a:t>Efendi</a:t>
            </a:r>
            <a:r>
              <a:rPr lang="tr-TR" sz="1500" dirty="0"/>
              <a:t>'den, sadece Müslümanların Halifesi </a:t>
            </a:r>
            <a:r>
              <a:rPr lang="tr-TR" sz="1500" dirty="0" err="1"/>
              <a:t>ünvanını</a:t>
            </a:r>
            <a:r>
              <a:rPr lang="tr-TR" sz="1500" dirty="0"/>
              <a:t> kullanmasını, gösterişli hareketlerde bulunmamasını istemişti. Abdülmecid, halife seçildikten sonra kendisine verilen talimata aykırı olarak, "Halife-i </a:t>
            </a:r>
            <a:r>
              <a:rPr lang="tr-TR" sz="1500" dirty="0" err="1"/>
              <a:t>Müslimin</a:t>
            </a:r>
            <a:r>
              <a:rPr lang="tr-TR" sz="1500" dirty="0"/>
              <a:t>" </a:t>
            </a:r>
            <a:r>
              <a:rPr lang="tr-TR" sz="1500" dirty="0" err="1"/>
              <a:t>ünvanından</a:t>
            </a:r>
            <a:r>
              <a:rPr lang="tr-TR" sz="1500" dirty="0"/>
              <a:t> başka sıfat ve </a:t>
            </a:r>
            <a:r>
              <a:rPr lang="tr-TR" sz="1500" dirty="0" err="1"/>
              <a:t>ünvanlar</a:t>
            </a:r>
            <a:r>
              <a:rPr lang="tr-TR" sz="1500" dirty="0"/>
              <a:t> taşıyarak, Cumhuriyet hükümetinin talimatı dışına çıkmıştır.</a:t>
            </a:r>
            <a:br>
              <a:rPr lang="tr-TR" sz="1500" dirty="0"/>
            </a:br>
            <a:r>
              <a:rPr lang="tr-TR" sz="1500" dirty="0" smtClean="0"/>
              <a:t>Bazı </a:t>
            </a:r>
            <a:r>
              <a:rPr lang="tr-TR" sz="1500" dirty="0"/>
              <a:t>politikacılar ise; "Hilafet aynı hükümettir, hilafetin hukuk ve görevini iptal etmek hiç kimsenin hiç bir meclisin elinde değildir" diyerek, Halife'yi, </a:t>
            </a:r>
            <a:r>
              <a:rPr lang="tr-TR" sz="1500" dirty="0" smtClean="0">
                <a:hlinkClick r:id="rId9" action="ppaction://hlinkfile"/>
              </a:rPr>
              <a:t>Padişah</a:t>
            </a:r>
            <a:r>
              <a:rPr lang="tr-TR" sz="1500" dirty="0" smtClean="0"/>
              <a:t> </a:t>
            </a:r>
            <a:r>
              <a:rPr lang="tr-TR" sz="1500" dirty="0"/>
              <a:t>gibi yaşatmak istiyorlardı. Bu durum, halifelik kurumu hakkında bir an önce önlem alınmasını gerektiriyordu. Fakat Mustafa Kemal Paşa'yı halifeliğin kaldırılması için zorlayan önemli sebep, Halife mevcut </a:t>
            </a:r>
            <a:r>
              <a:rPr lang="tr-TR" sz="1500" dirty="0" smtClean="0"/>
              <a:t>oldukça </a:t>
            </a:r>
            <a:r>
              <a:rPr lang="tr-TR" sz="1500" dirty="0" smtClean="0">
                <a:hlinkClick r:id="rId10" action="ppaction://hlinkfile"/>
              </a:rPr>
              <a:t>Türkiye</a:t>
            </a:r>
            <a:r>
              <a:rPr lang="tr-TR" sz="1500" dirty="0" smtClean="0"/>
              <a:t>'de </a:t>
            </a:r>
            <a:r>
              <a:rPr lang="tr-TR" sz="1500" dirty="0"/>
              <a:t>yapılması zorunlu olan sosyal ve laik karakterdeki devrimlerin yapılamayacağı idi.</a:t>
            </a:r>
            <a:br>
              <a:rPr lang="tr-TR" sz="1500" dirty="0"/>
            </a:br>
            <a:r>
              <a:rPr lang="tr-TR" sz="1500" dirty="0" smtClean="0"/>
              <a:t>3 </a:t>
            </a:r>
            <a:r>
              <a:rPr lang="tr-TR" sz="1500" dirty="0"/>
              <a:t>Mart 1924 tarihli, "Hilafetin ilgasına ve Hanedan-ı Osmaniye'nin Türkiye Cumhuriyeti memalik-i hariciyesine çıkarılmasına dair </a:t>
            </a:r>
            <a:r>
              <a:rPr lang="tr-TR" sz="1500" dirty="0" err="1"/>
              <a:t>kanun"la</a:t>
            </a:r>
            <a:r>
              <a:rPr lang="tr-TR" sz="1500" dirty="0"/>
              <a:t> hilafet kaldırılmıştır. Hilafetin kaldırılmasının Türkiye'de ve dünyada geniş yankıları olmuştur. Hilafetin kaldırıldığı 3 Mart 1924 günü, bir diğer kanunla da </a:t>
            </a:r>
            <a:r>
              <a:rPr lang="tr-TR" sz="1500" dirty="0" err="1"/>
              <a:t>Şer'iye</a:t>
            </a:r>
            <a:r>
              <a:rPr lang="tr-TR" sz="1500" dirty="0"/>
              <a:t> ve Evkaf Vekaleti (Bakanlığı) kaldırılmıştır.</a:t>
            </a:r>
            <a:br>
              <a:rPr lang="tr-TR" sz="1500" dirty="0"/>
            </a:br>
            <a:r>
              <a:rPr lang="tr-TR" sz="1500" dirty="0" err="1" smtClean="0"/>
              <a:t>Şer'iye</a:t>
            </a:r>
            <a:r>
              <a:rPr lang="tr-TR" sz="1500" dirty="0" smtClean="0"/>
              <a:t> </a:t>
            </a:r>
            <a:r>
              <a:rPr lang="tr-TR" sz="1500" dirty="0"/>
              <a:t>ve Evkaf </a:t>
            </a:r>
            <a:r>
              <a:rPr lang="tr-TR" sz="1500" dirty="0" err="1"/>
              <a:t>Vekaleti'nin</a:t>
            </a:r>
            <a:r>
              <a:rPr lang="tr-TR" sz="1500" dirty="0"/>
              <a:t> kaldırılması sonucu, bu vekalet tarafından yönetilen okullar ve medreseler de kaldırılmıştır. Ayrıca aynı gün, Erkan-ı Harbiye-i Umumiye vekaleti de kaldırıldı. Böylece ordu siyaset çatışmasının da önüne geçilmiş oldu. Türkiye Cumhuriyeti, Kuzey yarımkürede, Avrupa ve Asya kıtalarının kesişme noktasında bulunan bir ülke. Ülke topraklarının büyük bir bölümü Anadolu yarımadasında, kalanı ise Balkan Yarımadası'nın uzantısı olan Trakya'da bulunur. Ülkenin üç yanı Akdeniz, Karadeniz ve bu iki denizi birbirine bağlayan Boğazlar ile Marmara Denizi ve Ege Denizi ile çevrilidir. Komşuları Yunanistan, Bulgaristan, Gürcistan, Ermenistan, İran, Irak ve Suriye'dir.</a:t>
            </a:r>
            <a:br>
              <a:rPr lang="tr-TR" sz="1500" dirty="0"/>
            </a:br>
            <a:r>
              <a:rPr lang="tr-TR" sz="1500" dirty="0" err="1" smtClean="0">
                <a:hlinkClick r:id="rId11" action="ppaction://hlinkfile"/>
              </a:rPr>
              <a:t>Tevhid</a:t>
            </a:r>
            <a:r>
              <a:rPr lang="tr-TR" sz="1500" dirty="0" smtClean="0">
                <a:hlinkClick r:id="rId11" action="ppaction://hlinkfile"/>
              </a:rPr>
              <a:t>-i </a:t>
            </a:r>
            <a:r>
              <a:rPr lang="tr-TR" sz="1500" dirty="0">
                <a:hlinkClick r:id="rId11" action="ppaction://hlinkfile"/>
              </a:rPr>
              <a:t>Tedrisat kanunu</a:t>
            </a:r>
            <a:r>
              <a:rPr lang="tr-TR" sz="1500" dirty="0"/>
              <a:t> da o gün kabul edilmişti. </a:t>
            </a:r>
          </a:p>
        </p:txBody>
      </p:sp>
    </p:spTree>
    <p:extLst>
      <p:ext uri="{BB962C8B-B14F-4D97-AF65-F5344CB8AC3E}">
        <p14:creationId xmlns:p14="http://schemas.microsoft.com/office/powerpoint/2010/main" val="1286918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9963" y="544513"/>
            <a:ext cx="4664075" cy="577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3862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Hilafet</a:t>
            </a:r>
            <a:endParaRPr lang="tr-TR" dirty="0"/>
          </a:p>
        </p:txBody>
      </p:sp>
      <p:sp>
        <p:nvSpPr>
          <p:cNvPr id="3" name="İçerik Yer Tutucusu 2"/>
          <p:cNvSpPr>
            <a:spLocks noGrp="1"/>
          </p:cNvSpPr>
          <p:nvPr>
            <p:ph idx="1"/>
          </p:nvPr>
        </p:nvSpPr>
        <p:spPr>
          <a:xfrm>
            <a:off x="251520" y="1124744"/>
            <a:ext cx="5616624" cy="4095328"/>
          </a:xfrm>
        </p:spPr>
        <p:txBody>
          <a:bodyPr>
            <a:normAutofit lnSpcReduction="10000"/>
          </a:bodyPr>
          <a:lstStyle/>
          <a:p>
            <a:r>
              <a:rPr lang="tr-TR" dirty="0" smtClean="0"/>
              <a:t>Birinin </a:t>
            </a:r>
            <a:r>
              <a:rPr lang="tr-TR" dirty="0"/>
              <a:t>yerine geçme anlamına gelmektedir. Hilafet aynı zamanda Hz. Muhammed'in ölümünden sonra bütün </a:t>
            </a:r>
            <a:r>
              <a:rPr lang="tr-TR" dirty="0" err="1"/>
              <a:t>müslüman</a:t>
            </a:r>
            <a:r>
              <a:rPr lang="tr-TR" dirty="0"/>
              <a:t> milletlere önderlik etme ve </a:t>
            </a:r>
            <a:r>
              <a:rPr lang="tr-TR" dirty="0" err="1"/>
              <a:t>islam</a:t>
            </a:r>
            <a:r>
              <a:rPr lang="tr-TR" dirty="0"/>
              <a:t> şeriatının koruyuculuğu görevidir. Hz. Muhammed devlet yönetimiyle din yönetimini elinde bulundurduğundan dolayı imam </a:t>
            </a:r>
            <a:r>
              <a:rPr lang="tr-TR" dirty="0" err="1"/>
              <a:t>ünvanını</a:t>
            </a:r>
            <a:r>
              <a:rPr lang="tr-TR" dirty="0"/>
              <a:t> da taşıyordu. İmamlık görevine imamet denilmekteydi. Zaman içerisinde imamet ile hilafet kelimeleri aynı anlamda kullanılmaya başlanmıştır.</a:t>
            </a:r>
          </a:p>
          <a:p>
            <a:endParaRPr lang="tr-TR" dirty="0"/>
          </a:p>
          <a:p>
            <a:endParaRPr lang="tr-T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1484784"/>
            <a:ext cx="28575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6698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prstClr val="black">
                    <a:lumMod val="85000"/>
                    <a:lumOff val="15000"/>
                  </a:prstClr>
                </a:solidFill>
              </a:rPr>
              <a:t>Hilafet</a:t>
            </a:r>
            <a:endParaRPr lang="tr-TR" dirty="0"/>
          </a:p>
        </p:txBody>
      </p:sp>
      <p:sp>
        <p:nvSpPr>
          <p:cNvPr id="3" name="İçerik Yer Tutucusu 2"/>
          <p:cNvSpPr>
            <a:spLocks noGrp="1"/>
          </p:cNvSpPr>
          <p:nvPr>
            <p:ph idx="1"/>
          </p:nvPr>
        </p:nvSpPr>
        <p:spPr>
          <a:xfrm>
            <a:off x="30328" y="1124744"/>
            <a:ext cx="8934160" cy="3670176"/>
          </a:xfrm>
        </p:spPr>
        <p:txBody>
          <a:bodyPr>
            <a:noAutofit/>
          </a:bodyPr>
          <a:lstStyle/>
          <a:p>
            <a:r>
              <a:rPr lang="tr-TR" sz="1600" dirty="0" smtClean="0"/>
              <a:t>Birinin </a:t>
            </a:r>
            <a:r>
              <a:rPr lang="tr-TR" sz="1600" dirty="0"/>
              <a:t>yerine geçme anlamına gelmektedir. Hilafet aynı zamanda Hz. Muhammed'in ölümünden sonra bütün </a:t>
            </a:r>
            <a:r>
              <a:rPr lang="tr-TR" sz="1600" dirty="0" err="1"/>
              <a:t>müslüman</a:t>
            </a:r>
            <a:r>
              <a:rPr lang="tr-TR" sz="1600" dirty="0"/>
              <a:t> milletlere önderlik etme ve </a:t>
            </a:r>
            <a:r>
              <a:rPr lang="tr-TR" sz="1600" dirty="0" err="1"/>
              <a:t>islam</a:t>
            </a:r>
            <a:r>
              <a:rPr lang="tr-TR" sz="1600" dirty="0"/>
              <a:t> şeriatının koruyuculuğu görevidir. </a:t>
            </a:r>
            <a:r>
              <a:rPr lang="tr-TR" sz="1600" dirty="0">
                <a:hlinkClick r:id="rId2" action="ppaction://hlinkfile"/>
              </a:rPr>
              <a:t>Hz. Muhammed</a:t>
            </a:r>
            <a:r>
              <a:rPr lang="tr-TR" sz="1600" dirty="0"/>
              <a:t> devlet yönetimiyle din yönetimini elinde bulundurduğundan dolayı imam </a:t>
            </a:r>
            <a:r>
              <a:rPr lang="tr-TR" sz="1600" dirty="0" err="1"/>
              <a:t>ünvanını</a:t>
            </a:r>
            <a:r>
              <a:rPr lang="tr-TR" sz="1600" dirty="0"/>
              <a:t> da taşıyordu. İmamlık görevine "imamet" denilmekteydi. Zaman içerisinde imamet ile hilafet kelimeleri aynı anlamda kullanılmaya başlanmıştır.</a:t>
            </a:r>
            <a:br>
              <a:rPr lang="tr-TR" sz="1600" dirty="0"/>
            </a:br>
            <a:r>
              <a:rPr lang="tr-TR" sz="1600" dirty="0"/>
              <a:t/>
            </a:r>
            <a:br>
              <a:rPr lang="tr-TR" sz="1600" dirty="0"/>
            </a:br>
            <a:r>
              <a:rPr lang="tr-TR" sz="1600" b="1" dirty="0"/>
              <a:t>Hilafet</a:t>
            </a:r>
            <a:r>
              <a:rPr lang="tr-TR" sz="1600" dirty="0"/>
              <a:t> (veya </a:t>
            </a:r>
            <a:r>
              <a:rPr lang="tr-TR" sz="1600" b="1" dirty="0"/>
              <a:t>Halifelik</a:t>
            </a:r>
            <a:r>
              <a:rPr lang="tr-TR" sz="1600" dirty="0"/>
              <a:t>), İslami siyasi ve hukuki yönetim makamına ve yönetime verilen isimdir. Halife ise Hilafet makamındaki kişiye denir. İslam Peygamberi Hz. Muhammed, Mekke’nin soylu </a:t>
            </a:r>
            <a:r>
              <a:rPr lang="tr-TR" sz="1600" dirty="0" err="1"/>
              <a:t>Haşimoğulları</a:t>
            </a:r>
            <a:r>
              <a:rPr lang="tr-TR" sz="1600" dirty="0"/>
              <a:t> ailesinden gelir. 571 yılında Mekke’de doğmuştur. Annesinin adı Amine, babasının adı Abdullah’ tır. Hz. Muhammed daha doğmadan babası öldü. Yetiştirilmesini dedesi </a:t>
            </a:r>
            <a:r>
              <a:rPr lang="tr-TR" sz="1600" dirty="0" err="1"/>
              <a:t>Abdülmuttalip</a:t>
            </a:r>
            <a:r>
              <a:rPr lang="tr-TR" sz="1600" dirty="0"/>
              <a:t> üzerine aldı ve torununa o zamana kadar kimseye verilmemiş olan Muhammed adını verdi. </a:t>
            </a:r>
            <a:br>
              <a:rPr lang="tr-TR" sz="1600" dirty="0"/>
            </a:br>
            <a:r>
              <a:rPr lang="tr-TR" sz="1600" dirty="0" smtClean="0">
                <a:hlinkClick r:id="rId3" action="ppaction://hlinkfile"/>
              </a:rPr>
              <a:t>Muhammed</a:t>
            </a:r>
            <a:r>
              <a:rPr lang="tr-TR" sz="1600" dirty="0" smtClean="0"/>
              <a:t>'in </a:t>
            </a:r>
            <a:r>
              <a:rPr lang="tr-TR" sz="1600" dirty="0"/>
              <a:t>ölümünden sonra makam bir süre daha bir yönetim biçimi olarak varlığını sürdürmüş olsa da zamanla daha çok İslami bir toplum veya devleti vurgulamak için kullanılan bir terim olmuştur. Her ne kadar ruhani öğeler içerse de </a:t>
            </a:r>
            <a:r>
              <a:rPr lang="tr-TR" sz="1600" i="1" dirty="0"/>
              <a:t>ruhani bir lider</a:t>
            </a:r>
            <a:r>
              <a:rPr lang="tr-TR" sz="1600" dirty="0"/>
              <a:t> olmayan halife İslam'ın farklı kollarında farklı tanımlanmış ve hilafet daha İslam Peygamberi Hz. Muhammed (SAV) </a:t>
            </a:r>
            <a:br>
              <a:rPr lang="tr-TR" sz="1600" dirty="0"/>
            </a:br>
            <a:r>
              <a:rPr lang="tr-TR" sz="1600" dirty="0" smtClean="0">
                <a:hlinkClick r:id="rId4" action="ppaction://hlinkfile"/>
              </a:rPr>
              <a:t>teokratik</a:t>
            </a:r>
            <a:r>
              <a:rPr lang="tr-TR" sz="1600" dirty="0" smtClean="0"/>
              <a:t> </a:t>
            </a:r>
            <a:r>
              <a:rPr lang="tr-TR" sz="1600" dirty="0"/>
              <a:t>bir anlam kazanmıştır. Burada siyasi ve hukuki merkezin yanı sıra halife ve hilafet aynı zamanda ruhani bir merkez oluşturmuştur. Tarihsel planın yanı sıra siyaset düşüncesi açısından da farklı hilafet ve halife tanımları mevcuttur.</a:t>
            </a:r>
            <a:br>
              <a:rPr lang="tr-TR" sz="1600" dirty="0"/>
            </a:br>
            <a:endParaRPr lang="tr-TR" sz="1600" dirty="0"/>
          </a:p>
        </p:txBody>
      </p:sp>
    </p:spTree>
    <p:extLst>
      <p:ext uri="{BB962C8B-B14F-4D97-AF65-F5344CB8AC3E}">
        <p14:creationId xmlns:p14="http://schemas.microsoft.com/office/powerpoint/2010/main" val="1823125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prstClr val="black">
                    <a:lumMod val="85000"/>
                    <a:lumOff val="15000"/>
                  </a:prstClr>
                </a:solidFill>
              </a:rPr>
              <a:t>Hilafet</a:t>
            </a:r>
            <a:endParaRPr lang="tr-TR" dirty="0"/>
          </a:p>
        </p:txBody>
      </p:sp>
      <p:sp>
        <p:nvSpPr>
          <p:cNvPr id="3" name="İçerik Yer Tutucusu 2"/>
          <p:cNvSpPr>
            <a:spLocks noGrp="1"/>
          </p:cNvSpPr>
          <p:nvPr>
            <p:ph idx="1"/>
          </p:nvPr>
        </p:nvSpPr>
        <p:spPr>
          <a:xfrm>
            <a:off x="179512" y="685800"/>
            <a:ext cx="8712968" cy="3886200"/>
          </a:xfrm>
        </p:spPr>
        <p:txBody>
          <a:bodyPr>
            <a:normAutofit fontScale="85000" lnSpcReduction="20000"/>
          </a:bodyPr>
          <a:lstStyle/>
          <a:p>
            <a:r>
              <a:rPr lang="tr-TR" dirty="0"/>
              <a:t>Halife, ilk zamanlarda İslam toplumunda </a:t>
            </a:r>
            <a:r>
              <a:rPr lang="tr-TR" dirty="0" err="1"/>
              <a:t>ilerigelenlerin</a:t>
            </a:r>
            <a:r>
              <a:rPr lang="tr-TR" dirty="0"/>
              <a:t> seçimiyle başa geldiği halde, </a:t>
            </a:r>
            <a:r>
              <a:rPr lang="tr-TR" dirty="0" err="1" smtClean="0"/>
              <a:t>Emevi</a:t>
            </a:r>
            <a:r>
              <a:rPr lang="tr-TR" dirty="0" smtClean="0"/>
              <a:t> </a:t>
            </a:r>
            <a:r>
              <a:rPr lang="tr-TR" dirty="0"/>
              <a:t>ailesine geçmesinin ardından saltanat şeklini almıştır. </a:t>
            </a:r>
            <a:r>
              <a:rPr lang="tr-TR" dirty="0" err="1"/>
              <a:t>Emeviler</a:t>
            </a:r>
            <a:r>
              <a:rPr lang="tr-TR" dirty="0"/>
              <a:t>, Dört Halife Dönemi’nden (632-661) sonra Müslüman Arap devletine egemen olan hanedandır. Hz. Ali’nin 661’de öldürülmesinden sonra başa geçen </a:t>
            </a:r>
            <a:r>
              <a:rPr lang="tr-TR" dirty="0" err="1"/>
              <a:t>Emeviler</a:t>
            </a:r>
            <a:r>
              <a:rPr lang="tr-TR" dirty="0"/>
              <a:t>, 750’de Abbasiler tarafından yıkılıncaya değin hüküm sürdüler.</a:t>
            </a:r>
          </a:p>
          <a:p>
            <a:r>
              <a:rPr lang="tr-TR" dirty="0" smtClean="0"/>
              <a:t>Abbasi </a:t>
            </a:r>
            <a:r>
              <a:rPr lang="tr-TR" dirty="0"/>
              <a:t>Hanedanı'ndan gelen halifelerin 10. yüzyılda zayıflamasına kadar devlet başkanı görevini yürüten halife, bu dönemde siyasi gücün yerel hükümdarların eline geçmesinin ardından sadece ruhani önder veya İslami toplulukların onursal lideri haline gelmiştir. Abbasiler döneminde Bağdat'ta yaşayan halife, Moğolların 1258 yılında Bağdat'ı yağmalamaları sonucunda Mısır'a Memluk himayesine kaçmış,16. yüzyılın başında I. Selim'in </a:t>
            </a:r>
            <a:r>
              <a:rPr lang="tr-TR" dirty="0" err="1"/>
              <a:t>Memluklar'a</a:t>
            </a:r>
            <a:r>
              <a:rPr lang="tr-TR" dirty="0"/>
              <a:t> son vermesiyle birlikte İstanbul'a taşınmıştır. Daha sonra Osmanlı Hanedanı'na geçen halifelik, 1258 yılı olayları, ölümler, doğumlar ve diğer önemli gelişmeler</a:t>
            </a:r>
          </a:p>
          <a:p>
            <a:r>
              <a:rPr lang="tr-TR" dirty="0" smtClean="0"/>
              <a:t>Halifeliğin </a:t>
            </a:r>
            <a:r>
              <a:rPr lang="tr-TR" dirty="0"/>
              <a:t>Kaldırılması 1924 yılında Türkiye Büyük Millet Meclisi tarafından kaldırılmıştır.</a:t>
            </a:r>
          </a:p>
        </p:txBody>
      </p:sp>
    </p:spTree>
    <p:extLst>
      <p:ext uri="{BB962C8B-B14F-4D97-AF65-F5344CB8AC3E}">
        <p14:creationId xmlns:p14="http://schemas.microsoft.com/office/powerpoint/2010/main" val="1127879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Sözcüğün Kökeni ve </a:t>
            </a:r>
            <a:r>
              <a:rPr lang="tr-TR" dirty="0" smtClean="0"/>
              <a:t>Anlamı</a:t>
            </a:r>
            <a:endParaRPr lang="tr-TR" dirty="0"/>
          </a:p>
        </p:txBody>
      </p:sp>
      <p:sp>
        <p:nvSpPr>
          <p:cNvPr id="3" name="İçerik Yer Tutucusu 2"/>
          <p:cNvSpPr>
            <a:spLocks noGrp="1"/>
          </p:cNvSpPr>
          <p:nvPr>
            <p:ph idx="1"/>
          </p:nvPr>
        </p:nvSpPr>
        <p:spPr>
          <a:xfrm>
            <a:off x="734663" y="548680"/>
            <a:ext cx="5524500" cy="3886200"/>
          </a:xfrm>
        </p:spPr>
        <p:txBody>
          <a:bodyPr/>
          <a:lstStyle/>
          <a:p>
            <a:r>
              <a:rPr lang="tr-TR" dirty="0" smtClean="0"/>
              <a:t>Hilafet </a:t>
            </a:r>
            <a:r>
              <a:rPr lang="tr-TR" dirty="0"/>
              <a:t>sözcüğü, </a:t>
            </a:r>
            <a:r>
              <a:rPr lang="tr-TR" dirty="0" err="1"/>
              <a:t>Arapça'da</a:t>
            </a:r>
            <a:r>
              <a:rPr lang="tr-TR" dirty="0"/>
              <a:t> birinin ardından gelen anlamındaki </a:t>
            </a:r>
            <a:r>
              <a:rPr lang="tr-TR" i="1" dirty="0" err="1"/>
              <a:t>half</a:t>
            </a:r>
            <a:r>
              <a:rPr lang="tr-TR" dirty="0"/>
              <a:t> sözcüğünden türemiştir. Yaygın kullanımda, İslam Peygamberi Hz. Muhammed'in ölümünden sonra İslam toplumunun önderliğini yapma görevini ifade eder.</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548680"/>
            <a:ext cx="28575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9762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a:t>Halifelik Kurumunun Oluşması ve Tarihsel Evrimi</a:t>
            </a:r>
            <a:endParaRPr lang="tr-TR" sz="3200" dirty="0"/>
          </a:p>
        </p:txBody>
      </p:sp>
      <p:sp>
        <p:nvSpPr>
          <p:cNvPr id="3" name="İçerik Yer Tutucusu 2"/>
          <p:cNvSpPr>
            <a:spLocks noGrp="1"/>
          </p:cNvSpPr>
          <p:nvPr>
            <p:ph idx="1"/>
          </p:nvPr>
        </p:nvSpPr>
        <p:spPr>
          <a:xfrm>
            <a:off x="35496" y="1340768"/>
            <a:ext cx="9108504" cy="3231232"/>
          </a:xfrm>
        </p:spPr>
        <p:txBody>
          <a:bodyPr>
            <a:noAutofit/>
          </a:bodyPr>
          <a:lstStyle/>
          <a:p>
            <a:r>
              <a:rPr lang="tr-TR" sz="2000" b="1" dirty="0" err="1"/>
              <a:t>Hilafet'in</a:t>
            </a:r>
            <a:r>
              <a:rPr lang="tr-TR" sz="2000" b="1" dirty="0"/>
              <a:t> Oluşması ve Dört Halife Devri</a:t>
            </a:r>
          </a:p>
          <a:p>
            <a:pPr lvl="0">
              <a:buClr>
                <a:srgbClr val="AD0101"/>
              </a:buClr>
            </a:pPr>
            <a:r>
              <a:rPr lang="tr-TR" sz="2000" dirty="0"/>
              <a:t>İslam öncesi Arap toplumundaki sosyal ve siyasal örgütleniş kabileler düzeyindeydi. Bu düzensiz yapı, İslam öncesi Arap toplumundaki kaos ve güvensizlik ortamının sebebiydi. Birbiri ile sürekli savaşan </a:t>
            </a:r>
            <a:r>
              <a:rPr lang="tr-TR" sz="2000" dirty="0" err="1"/>
              <a:t>kabilerden</a:t>
            </a:r>
            <a:r>
              <a:rPr lang="tr-TR" sz="2000" dirty="0"/>
              <a:t> kurulu toplum her türlü gelişmeden ve ilerlemeden uzaktı.</a:t>
            </a:r>
            <a:br>
              <a:rPr lang="tr-TR" sz="2000" dirty="0"/>
            </a:br>
            <a:r>
              <a:rPr lang="tr-TR" sz="2000" dirty="0" smtClean="0"/>
              <a:t>İslam</a:t>
            </a:r>
            <a:r>
              <a:rPr lang="tr-TR" sz="2000" dirty="0"/>
              <a:t>, başlangıcından beri bu kabile düzenine ve kabile değerlerine karşı mücadele etmiştir. Muhammed'in karizmatik kişiliği ve dehası sayesinde birleşmiş olan Arap toplumu, onun ölümünden sonra, dağılıp kabile düzenine geri dönme tehlikesi ile karşı karşıya kaldı. Bu çözülmeyi önlemenin tek yolu, Muhammed'in ardılını seçerek iç çatışmaların önüne geçilmesi ve bütünlüğün sağlanmasıydı.</a:t>
            </a:r>
            <a:br>
              <a:rPr lang="tr-TR" sz="2000" dirty="0"/>
            </a:br>
            <a:r>
              <a:rPr lang="tr-TR" sz="2000" dirty="0" smtClean="0"/>
              <a:t>İlk </a:t>
            </a:r>
            <a:r>
              <a:rPr lang="tr-TR" sz="2000" dirty="0"/>
              <a:t>halife </a:t>
            </a:r>
            <a:r>
              <a:rPr lang="tr-TR" sz="2000" dirty="0" smtClean="0"/>
              <a:t>seçilen </a:t>
            </a:r>
            <a:r>
              <a:rPr lang="tr-TR" sz="2000" dirty="0" smtClean="0">
                <a:hlinkClick r:id="rId2" action="ppaction://hlinkfile"/>
              </a:rPr>
              <a:t>Ebu </a:t>
            </a:r>
            <a:r>
              <a:rPr lang="tr-TR" sz="2000" dirty="0">
                <a:hlinkClick r:id="rId2" action="ppaction://hlinkfile"/>
              </a:rPr>
              <a:t>Bekir</a:t>
            </a:r>
            <a:r>
              <a:rPr lang="tr-TR" sz="2000" dirty="0"/>
              <a:t>, sahte peygamberlerle mücadele ederek içeride birliği sağlamış ve Arapların eski düzene geri dönmesinin önüne geçmiştir. Ayrıca, daha önce kabileler arası savaşlarda harcanan ve Arap toplumuna zarar veren enerjiyi, dışarıya yani </a:t>
            </a:r>
            <a:r>
              <a:rPr lang="tr-TR" sz="2000" dirty="0">
                <a:solidFill>
                  <a:srgbClr val="303030"/>
                </a:solidFill>
                <a:hlinkClick r:id="rId3" action="ppaction://hlinkfile"/>
              </a:rPr>
              <a:t>Bizans</a:t>
            </a:r>
            <a:r>
              <a:rPr lang="tr-TR" sz="2000" dirty="0">
                <a:solidFill>
                  <a:srgbClr val="303030"/>
                </a:solidFill>
              </a:rPr>
              <a:t> ve </a:t>
            </a:r>
            <a:r>
              <a:rPr lang="tr-TR" sz="2000" dirty="0" err="1">
                <a:solidFill>
                  <a:srgbClr val="303030"/>
                </a:solidFill>
                <a:hlinkClick r:id="rId4" action="ppaction://hlinkfile"/>
              </a:rPr>
              <a:t>Sasani</a:t>
            </a:r>
            <a:r>
              <a:rPr lang="tr-TR" sz="2000" dirty="0">
                <a:solidFill>
                  <a:srgbClr val="303030"/>
                </a:solidFill>
              </a:rPr>
              <a:t> üzerine çevirerek İslam </a:t>
            </a:r>
            <a:r>
              <a:rPr lang="tr-TR" sz="2000" dirty="0" err="1">
                <a:solidFill>
                  <a:srgbClr val="303030"/>
                </a:solidFill>
              </a:rPr>
              <a:t>toplumu'nun</a:t>
            </a:r>
            <a:r>
              <a:rPr lang="tr-TR" sz="2000" dirty="0">
                <a:solidFill>
                  <a:srgbClr val="303030"/>
                </a:solidFill>
              </a:rPr>
              <a:t> fetih ve cihat amacında birleşmesini sağlamıştır</a:t>
            </a:r>
            <a:r>
              <a:rPr lang="tr-TR" sz="2000" dirty="0" smtClean="0">
                <a:solidFill>
                  <a:srgbClr val="303030"/>
                </a:solidFill>
              </a:rPr>
              <a:t>.</a:t>
            </a:r>
            <a:r>
              <a:rPr lang="tr-TR" sz="2000" dirty="0"/>
              <a:t/>
            </a:r>
            <a:br>
              <a:rPr lang="tr-TR" sz="2000" dirty="0"/>
            </a:br>
            <a:endParaRPr lang="tr-TR" sz="2000" dirty="0"/>
          </a:p>
        </p:txBody>
      </p:sp>
    </p:spTree>
    <p:extLst>
      <p:ext uri="{BB962C8B-B14F-4D97-AF65-F5344CB8AC3E}">
        <p14:creationId xmlns:p14="http://schemas.microsoft.com/office/powerpoint/2010/main" val="2967367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err="1"/>
              <a:t>Hilafet'in</a:t>
            </a:r>
            <a:r>
              <a:rPr lang="tr-TR" dirty="0"/>
              <a:t> Oluşması ve Dört Halife </a:t>
            </a:r>
            <a:r>
              <a:rPr lang="tr-TR" dirty="0" smtClean="0"/>
              <a:t>Devri</a:t>
            </a:r>
            <a:endParaRPr lang="tr-TR" dirty="0"/>
          </a:p>
        </p:txBody>
      </p:sp>
      <p:sp>
        <p:nvSpPr>
          <p:cNvPr id="3" name="İçerik Yer Tutucusu 2"/>
          <p:cNvSpPr>
            <a:spLocks noGrp="1"/>
          </p:cNvSpPr>
          <p:nvPr>
            <p:ph idx="1"/>
          </p:nvPr>
        </p:nvSpPr>
        <p:spPr/>
        <p:txBody>
          <a:bodyPr>
            <a:normAutofit fontScale="77500" lnSpcReduction="20000"/>
          </a:bodyPr>
          <a:lstStyle/>
          <a:p>
            <a:r>
              <a:rPr lang="tr-TR" dirty="0"/>
              <a:t>Ebu Bekir'den sonra gelen </a:t>
            </a:r>
            <a:r>
              <a:rPr lang="tr-TR" dirty="0" smtClean="0"/>
              <a:t>halife </a:t>
            </a:r>
            <a:r>
              <a:rPr lang="tr-TR" dirty="0" smtClean="0">
                <a:hlinkClick r:id="rId2" action="ppaction://hlinkfile"/>
              </a:rPr>
              <a:t>Ömer</a:t>
            </a:r>
            <a:r>
              <a:rPr lang="tr-TR" dirty="0" smtClean="0"/>
              <a:t> </a:t>
            </a:r>
            <a:r>
              <a:rPr lang="tr-TR" dirty="0"/>
              <a:t>ise, bir yandan dış fetihlere (Mısır, Kudüs, İran, </a:t>
            </a:r>
            <a:r>
              <a:rPr lang="tr-TR" dirty="0" err="1"/>
              <a:t>Horosan</a:t>
            </a:r>
            <a:r>
              <a:rPr lang="tr-TR" dirty="0"/>
              <a:t>) devam ederek Arap dünyasının bölünmesini engellemiş, bir yandan da örgütlenmesini geliştirmiştir. İslam toplumu, Ömer döneminde devlet halini almıştır. Daha sonra İslami siyasi yapılanmanın ilk düzenli örnekleri Ömer döneminde görülür.</a:t>
            </a:r>
            <a:br>
              <a:rPr lang="tr-TR" dirty="0"/>
            </a:br>
            <a:r>
              <a:rPr lang="tr-TR" dirty="0" smtClean="0">
                <a:hlinkClick r:id="rId3" action="ppaction://hlinkfile"/>
              </a:rPr>
              <a:t>Osman</a:t>
            </a:r>
            <a:r>
              <a:rPr lang="tr-TR" dirty="0" smtClean="0"/>
              <a:t> </a:t>
            </a:r>
            <a:r>
              <a:rPr lang="tr-TR" dirty="0"/>
              <a:t>döneminde fetihler aynı hızda devam etmiş ve ilk kez İslam dünyası denizlerde kendini göstermeye başlamıştır. Fakat, Ebu Bekir ve Ömer döneminde bastırılan kabile çekişmeleri, Osman döneminde tekrar yüzeye çıkmaya başlamıştır. </a:t>
            </a:r>
            <a:r>
              <a:rPr lang="tr-TR" dirty="0" err="1"/>
              <a:t>Emevi</a:t>
            </a:r>
            <a:r>
              <a:rPr lang="tr-TR" dirty="0"/>
              <a:t> ailesinden gelen Osman'ın kendi kabilesinden olanlara devlet görevlerinde ayrıcalıklar tanıması, yüzeye çıkan bu çatışmaların sonucudur. Osman'ın bu davranışı, İslam dünyasını bölecek olan olayların ilk tohumunu atmıştır. Nitekim bu ayrılık İslam'daki siyasi mezheplerin ortaya çıkışına neden olmuştur. </a:t>
            </a:r>
            <a:br>
              <a:rPr lang="tr-TR" dirty="0"/>
            </a:br>
            <a:endParaRPr lang="tr-TR" dirty="0"/>
          </a:p>
        </p:txBody>
      </p:sp>
    </p:spTree>
    <p:extLst>
      <p:ext uri="{BB962C8B-B14F-4D97-AF65-F5344CB8AC3E}">
        <p14:creationId xmlns:p14="http://schemas.microsoft.com/office/powerpoint/2010/main" val="3428292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err="1"/>
              <a:t>Hilafet'in</a:t>
            </a:r>
            <a:r>
              <a:rPr lang="tr-TR" dirty="0"/>
              <a:t> Oluşması ve Dört Halife </a:t>
            </a:r>
            <a:r>
              <a:rPr lang="tr-TR" dirty="0" smtClean="0"/>
              <a:t>Devri</a:t>
            </a:r>
            <a:endParaRPr lang="tr-TR" dirty="0"/>
          </a:p>
        </p:txBody>
      </p:sp>
      <p:sp>
        <p:nvSpPr>
          <p:cNvPr id="3" name="İçerik Yer Tutucusu 2"/>
          <p:cNvSpPr>
            <a:spLocks noGrp="1"/>
          </p:cNvSpPr>
          <p:nvPr>
            <p:ph idx="1"/>
          </p:nvPr>
        </p:nvSpPr>
        <p:spPr>
          <a:xfrm>
            <a:off x="323528" y="548680"/>
            <a:ext cx="8496944" cy="3886200"/>
          </a:xfrm>
        </p:spPr>
        <p:txBody>
          <a:bodyPr>
            <a:normAutofit fontScale="85000" lnSpcReduction="20000"/>
          </a:bodyPr>
          <a:lstStyle/>
          <a:p>
            <a:r>
              <a:rPr lang="tr-TR" dirty="0"/>
              <a:t>Kısa zamanda meyvesini veren bu ayrılık tohumları, Osman'ın hilafetinin kanlı bitmesine yol açmıştır. Kendi iktidarına karşı </a:t>
            </a:r>
            <a:r>
              <a:rPr lang="tr-TR" dirty="0" err="1"/>
              <a:t>Kufe'de</a:t>
            </a:r>
            <a:r>
              <a:rPr lang="tr-TR" dirty="0"/>
              <a:t> başlayan isyan dalgası, zamanla Mısır ve Basra'ya da sıçramıştır. Osman 656 yılında evine yapılan saldırıyla öldürülmüştür. Saldırıyı yapanın kim olduğu üzerinde kesinlik olmadığı halde, bu cinayetin İslam </a:t>
            </a:r>
            <a:r>
              <a:rPr lang="tr-TR" dirty="0" err="1"/>
              <a:t>dünyası'ndaki</a:t>
            </a:r>
            <a:r>
              <a:rPr lang="tr-TR" dirty="0"/>
              <a:t> karışıklıkların ve mezhep ayrılıklarının kapısını araladığı kesindir.</a:t>
            </a:r>
            <a:br>
              <a:rPr lang="tr-TR" dirty="0"/>
            </a:br>
            <a:r>
              <a:rPr lang="tr-TR" dirty="0"/>
              <a:t/>
            </a:r>
            <a:br>
              <a:rPr lang="tr-TR" dirty="0"/>
            </a:br>
            <a:r>
              <a:rPr lang="tr-TR" dirty="0"/>
              <a:t>Sonraki halife olan Ali döneminde, temeli İslam öncesi kabile çatışmalarına (başta </a:t>
            </a:r>
            <a:r>
              <a:rPr lang="tr-TR" dirty="0" err="1"/>
              <a:t>Emevi-Haşimi</a:t>
            </a:r>
            <a:r>
              <a:rPr lang="tr-TR" dirty="0"/>
              <a:t> rekabeti olmak üzere) kadar uzanan iç karışıklıklar daha da büyüdü ve Muaviye taraftarları (</a:t>
            </a:r>
            <a:r>
              <a:rPr lang="tr-TR" dirty="0" err="1"/>
              <a:t>Emeviler</a:t>
            </a:r>
            <a:r>
              <a:rPr lang="tr-TR" dirty="0"/>
              <a:t>) ile Ali taraftarları arasında savaşa dönüştü. Savaş meydanında Ali'nin askerlerinin galip gelmesine rağmen yapılan görüşmelerde Ali bu üstünlüğü kaybetti. Kısa bir süre sonra </a:t>
            </a:r>
            <a:r>
              <a:rPr lang="tr-TR" dirty="0" smtClean="0"/>
              <a:t>Ali'nin</a:t>
            </a:r>
            <a:r>
              <a:rPr lang="tr-TR" dirty="0"/>
              <a:t/>
            </a:r>
            <a:br>
              <a:rPr lang="tr-TR" dirty="0"/>
            </a:br>
            <a:r>
              <a:rPr lang="tr-TR" dirty="0" smtClean="0">
                <a:hlinkClick r:id="rId2" action="ppaction://hlinkfile"/>
              </a:rPr>
              <a:t>Harici</a:t>
            </a:r>
            <a:r>
              <a:rPr lang="tr-TR" dirty="0" smtClean="0"/>
              <a:t> </a:t>
            </a:r>
            <a:r>
              <a:rPr lang="tr-TR" dirty="0"/>
              <a:t>Abdurrahman bin </a:t>
            </a:r>
            <a:r>
              <a:rPr lang="tr-TR" dirty="0" err="1"/>
              <a:t>Mülcem</a:t>
            </a:r>
            <a:r>
              <a:rPr lang="tr-TR" dirty="0"/>
              <a:t> tarafından öldürülmesiyle birlikte </a:t>
            </a:r>
            <a:r>
              <a:rPr lang="tr-TR" dirty="0" err="1"/>
              <a:t>Emevi</a:t>
            </a:r>
            <a:r>
              <a:rPr lang="tr-TR" dirty="0"/>
              <a:t> ailesi, hilafeti ele geçirmiş oldu.</a:t>
            </a:r>
          </a:p>
        </p:txBody>
      </p:sp>
    </p:spTree>
    <p:extLst>
      <p:ext uri="{BB962C8B-B14F-4D97-AF65-F5344CB8AC3E}">
        <p14:creationId xmlns:p14="http://schemas.microsoft.com/office/powerpoint/2010/main" val="4292218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b="1" dirty="0" err="1"/>
              <a:t>Emevi</a:t>
            </a:r>
            <a:r>
              <a:rPr lang="tr-TR" sz="4000" b="1" dirty="0"/>
              <a:t> ve Abbasi Dönemleri</a:t>
            </a:r>
            <a:endParaRPr lang="tr-TR" sz="4000" dirty="0"/>
          </a:p>
        </p:txBody>
      </p:sp>
      <p:sp>
        <p:nvSpPr>
          <p:cNvPr id="3" name="İçerik Yer Tutucusu 2"/>
          <p:cNvSpPr>
            <a:spLocks noGrp="1"/>
          </p:cNvSpPr>
          <p:nvPr>
            <p:ph idx="1"/>
          </p:nvPr>
        </p:nvSpPr>
        <p:spPr>
          <a:xfrm>
            <a:off x="0" y="1628800"/>
            <a:ext cx="8964488" cy="3022104"/>
          </a:xfrm>
        </p:spPr>
        <p:txBody>
          <a:bodyPr>
            <a:noAutofit/>
          </a:bodyPr>
          <a:lstStyle/>
          <a:p>
            <a:r>
              <a:rPr lang="tr-TR" sz="1800" dirty="0"/>
              <a:t>Ali'nin öldürülmesi, </a:t>
            </a:r>
            <a:r>
              <a:rPr lang="tr-TR" sz="1800" dirty="0" err="1"/>
              <a:t>Emevilerin</a:t>
            </a:r>
            <a:r>
              <a:rPr lang="tr-TR" sz="1800" dirty="0"/>
              <a:t> hilafeti elde etmesi için bir engel kalmadığını gösteriyordu. Ali'nin oğlu Hasan'ın çekilmesi ve küçük oğlu Hüseyin'in </a:t>
            </a:r>
            <a:r>
              <a:rPr lang="tr-TR" sz="1800" dirty="0" err="1"/>
              <a:t>Kerbela'da</a:t>
            </a:r>
            <a:r>
              <a:rPr lang="tr-TR" sz="1800" dirty="0"/>
              <a:t> öldürülmesi ile iktidar tamamen </a:t>
            </a:r>
            <a:r>
              <a:rPr lang="tr-TR" sz="1800" dirty="0" err="1"/>
              <a:t>Muvaiye</a:t>
            </a:r>
            <a:r>
              <a:rPr lang="tr-TR" sz="1800" dirty="0"/>
              <a:t> ve </a:t>
            </a:r>
            <a:r>
              <a:rPr lang="tr-TR" sz="1800" dirty="0" err="1"/>
              <a:t>Emevi</a:t>
            </a:r>
            <a:r>
              <a:rPr lang="tr-TR" sz="1800" dirty="0"/>
              <a:t> ailesine geçmişti. Fakat, muhalefeti yok edememişlerdi, başta Irak ve </a:t>
            </a:r>
            <a:r>
              <a:rPr lang="tr-TR" sz="1800" dirty="0" err="1"/>
              <a:t>Horosan</a:t>
            </a:r>
            <a:r>
              <a:rPr lang="tr-TR" sz="1800" dirty="0"/>
              <a:t> olmak üzere birçok yerde Haricilerin ortaya çıkışı bir başka İslam dini siyasi mezhebi olan Şia'nın ortaya çıkışıyla aynı zamana rastlar. Dördüncü halife Ali döneminde ortaya çıkan kargaşa sırasında Hariciler ve Şia aynı tarafta, yani Ali'nin tarafında, yer almışlardır. Yine de Şia mezhebinin </a:t>
            </a:r>
            <a:r>
              <a:rPr lang="tr-TR" sz="1800" dirty="0" err="1"/>
              <a:t>düşüncesel</a:t>
            </a:r>
            <a:r>
              <a:rPr lang="tr-TR" sz="1800" dirty="0"/>
              <a:t> temeli Haricilerden eskiye dayanmaktadır.</a:t>
            </a:r>
          </a:p>
          <a:p>
            <a:r>
              <a:rPr lang="tr-TR" sz="1800" dirty="0" smtClean="0"/>
              <a:t>Muaviye'nin </a:t>
            </a:r>
            <a:r>
              <a:rPr lang="tr-TR" sz="1800" dirty="0"/>
              <a:t>hilafetini meşru bulmayanlar vardı</a:t>
            </a:r>
            <a:r>
              <a:rPr lang="tr-TR" sz="1800" dirty="0" smtClean="0"/>
              <a:t>. Muaviye </a:t>
            </a:r>
            <a:r>
              <a:rPr lang="tr-TR" sz="1800" dirty="0"/>
              <a:t>ile birlikte </a:t>
            </a:r>
            <a:r>
              <a:rPr lang="tr-TR" sz="1800" dirty="0" smtClean="0"/>
              <a:t>hilafet, Roma </a:t>
            </a:r>
            <a:r>
              <a:rPr lang="tr-TR" sz="1800" dirty="0"/>
              <a:t>geleneğine dayalı bir veraset anlayışına dayandırıldı. Böylece Hilafet, bir saltanat halini aldı</a:t>
            </a:r>
            <a:r>
              <a:rPr lang="tr-TR" sz="1800" dirty="0" smtClean="0"/>
              <a:t>. </a:t>
            </a:r>
            <a:endParaRPr lang="tr-TR" sz="1800" dirty="0"/>
          </a:p>
          <a:p>
            <a:r>
              <a:rPr lang="tr-TR" sz="1800" dirty="0" err="1"/>
              <a:t>Emeviler</a:t>
            </a:r>
            <a:r>
              <a:rPr lang="tr-TR" sz="1800" dirty="0"/>
              <a:t> döneminde Arap-İslam Toplumu, Arap İmparatorluğu biçimini aldı. Devlet örgütlenmesi, Bizans ve İran modellerinden etkilenerek yapıldı ve başarılı, etkili bir bürokrasi kuruldu. Bu dönemde hilafet, </a:t>
            </a:r>
            <a:r>
              <a:rPr lang="tr-TR" sz="1800" dirty="0" err="1"/>
              <a:t>tamamiyle</a:t>
            </a:r>
            <a:r>
              <a:rPr lang="tr-TR" sz="1800" dirty="0"/>
              <a:t> siyasi önderlik biçimini aldı ve Abbasiler iktidara gelinceye kadar ruhani önderlik niteliğine sahip olmadı.</a:t>
            </a:r>
          </a:p>
          <a:p>
            <a:endParaRPr lang="tr-TR" sz="1800" dirty="0"/>
          </a:p>
        </p:txBody>
      </p:sp>
    </p:spTree>
    <p:extLst>
      <p:ext uri="{BB962C8B-B14F-4D97-AF65-F5344CB8AC3E}">
        <p14:creationId xmlns:p14="http://schemas.microsoft.com/office/powerpoint/2010/main" val="40496856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50</TotalTime>
  <Words>921</Words>
  <Application>Microsoft Office PowerPoint</Application>
  <PresentationFormat>Ekran Gösterisi (4:3)</PresentationFormat>
  <Paragraphs>32</Paragraphs>
  <Slides>17</Slides>
  <Notes>0</Notes>
  <HiddenSlides>0</HiddenSlides>
  <MMClips>0</MMClips>
  <ScaleCrop>false</ScaleCrop>
  <HeadingPairs>
    <vt:vector size="4" baseType="variant">
      <vt:variant>
        <vt:lpstr>Tema</vt:lpstr>
      </vt:variant>
      <vt:variant>
        <vt:i4>1</vt:i4>
      </vt:variant>
      <vt:variant>
        <vt:lpstr>Slayt Başlıkları</vt:lpstr>
      </vt:variant>
      <vt:variant>
        <vt:i4>17</vt:i4>
      </vt:variant>
    </vt:vector>
  </HeadingPairs>
  <TitlesOfParts>
    <vt:vector size="18" baseType="lpstr">
      <vt:lpstr>NewsPrint</vt:lpstr>
      <vt:lpstr>HİLÂFET</vt:lpstr>
      <vt:lpstr>Hilafet</vt:lpstr>
      <vt:lpstr>Hilafet</vt:lpstr>
      <vt:lpstr>Hilafet</vt:lpstr>
      <vt:lpstr>Sözcüğün Kökeni ve Anlamı</vt:lpstr>
      <vt:lpstr>Halifelik Kurumunun Oluşması ve Tarihsel Evrimi</vt:lpstr>
      <vt:lpstr>Hilafet'in Oluşması ve Dört Halife Devri</vt:lpstr>
      <vt:lpstr>Hilafet'in Oluşması ve Dört Halife Devri</vt:lpstr>
      <vt:lpstr>Emevi ve Abbasi Dönemleri</vt:lpstr>
      <vt:lpstr>Emevi ve Abbasi Dönemleri</vt:lpstr>
      <vt:lpstr>Memluk Himayesi Dönemi</vt:lpstr>
      <vt:lpstr>PowerPoint Sunusu</vt:lpstr>
      <vt:lpstr>Osmanlı Dönemi</vt:lpstr>
      <vt:lpstr>PowerPoint Sunusu</vt:lpstr>
      <vt:lpstr>PowerPoint Sunusu</vt:lpstr>
      <vt:lpstr>Hilafetin kaldırılması</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HİLÂFET</dc:title>
  <dc:creator>HASLAN</dc:creator>
  <cp:lastModifiedBy>HASLAN</cp:lastModifiedBy>
  <cp:revision>8</cp:revision>
  <dcterms:created xsi:type="dcterms:W3CDTF">2013-03-18T11:04:58Z</dcterms:created>
  <dcterms:modified xsi:type="dcterms:W3CDTF">2013-03-26T14:55:09Z</dcterms:modified>
</cp:coreProperties>
</file>