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3" r:id="rId2"/>
    <p:sldId id="292" r:id="rId3"/>
    <p:sldId id="287" r:id="rId4"/>
    <p:sldId id="272" r:id="rId5"/>
    <p:sldId id="288" r:id="rId6"/>
    <p:sldId id="269" r:id="rId7"/>
    <p:sldId id="270" r:id="rId8"/>
    <p:sldId id="282" r:id="rId9"/>
    <p:sldId id="285" r:id="rId10"/>
    <p:sldId id="286" r:id="rId11"/>
    <p:sldId id="257" r:id="rId12"/>
    <p:sldId id="275" r:id="rId13"/>
    <p:sldId id="289" r:id="rId14"/>
    <p:sldId id="267" r:id="rId15"/>
    <p:sldId id="265" r:id="rId16"/>
    <p:sldId id="283" r:id="rId17"/>
    <p:sldId id="280" r:id="rId18"/>
    <p:sldId id="284" r:id="rId19"/>
    <p:sldId id="290" r:id="rId20"/>
    <p:sldId id="279" r:id="rId21"/>
    <p:sldId id="271" r:id="rId22"/>
    <p:sldId id="278" r:id="rId23"/>
    <p:sldId id="281" r:id="rId24"/>
    <p:sldId id="262" r:id="rId25"/>
    <p:sldId id="291" r:id="rId26"/>
    <p:sldId id="263" r:id="rId27"/>
    <p:sldId id="276" r:id="rId28"/>
    <p:sldId id="264" r:id="rId29"/>
    <p:sldId id="2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43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62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75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085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3037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3715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191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22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3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19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101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998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34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14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194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38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5951220-7EC8-430E-A677-F31DBE6C0987}" type="datetimeFigureOut">
              <a:rPr lang="tr-TR" smtClean="0"/>
              <a:t>6.02.2019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C4BF7C9-63CF-49F4-9D19-E349FA4D39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25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2" y="78379"/>
            <a:ext cx="11624005" cy="65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B589A4-1750-42AA-B6C4-D0455AE9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59434"/>
            <a:ext cx="10353762" cy="970450"/>
          </a:xfrm>
        </p:spPr>
        <p:txBody>
          <a:bodyPr/>
          <a:lstStyle/>
          <a:p>
            <a:r>
              <a:rPr lang="tr-TR" b="1" dirty="0" err="1"/>
              <a:t>Distorsiyon</a:t>
            </a:r>
            <a:endParaRPr lang="tr-TR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7BF9CD6-6D9B-4E8E-9B3C-5C0EDEF54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072" y="1217807"/>
            <a:ext cx="2947206" cy="397666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E015CE2-545B-4C4F-8D6E-F04AA3C7D5D8}"/>
              </a:ext>
            </a:extLst>
          </p:cNvPr>
          <p:cNvSpPr txBox="1"/>
          <p:nvPr/>
        </p:nvSpPr>
        <p:spPr>
          <a:xfrm>
            <a:off x="2040833" y="5615338"/>
            <a:ext cx="8468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Plağın ağız içerisinde hasta tarafından tutulurken bükülmesi sonucu izlenen rüzgara kapılmış görüntüsü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5A6DC69-7660-4C17-9CC1-D2BC051A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197BC6E-C1EA-48B8-BB69-9C12C20B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6" y="176228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Hareket </a:t>
            </a:r>
            <a:r>
              <a:rPr lang="tr-TR" sz="3600" b="1" dirty="0" err="1"/>
              <a:t>Artifaktı</a:t>
            </a:r>
            <a:endParaRPr lang="tr-TR" sz="3600" b="1" dirty="0"/>
          </a:p>
        </p:txBody>
      </p:sp>
      <p:pic>
        <p:nvPicPr>
          <p:cNvPr id="4" name="İçerik Yer Tutucusu 3" descr="C:\Users\pc\Desktop\artifaktlar\ders arti\10128022_Series 0_6-6-2018 16.28.6\10128022_Series 0_0.jpg">
            <a:extLst>
              <a:ext uri="{FF2B5EF4-FFF2-40B4-BE49-F238E27FC236}">
                <a16:creationId xmlns:a16="http://schemas.microsoft.com/office/drawing/2014/main" id="{AC271D94-BE3C-4311-BB4B-587E55A26D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0350" y="1276735"/>
            <a:ext cx="5081774" cy="356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F8B30C3-3959-4878-BA94-012287CCF79D}"/>
              </a:ext>
            </a:extLst>
          </p:cNvPr>
          <p:cNvSpPr txBox="1"/>
          <p:nvPr/>
        </p:nvSpPr>
        <p:spPr>
          <a:xfrm>
            <a:off x="1211045" y="5246145"/>
            <a:ext cx="990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Işınlama sırasında röntgen tüpünün, hasta başının ya da plağın hareket etmesi sonucu detayı azalmış, dalgalı birden çok sınırlı görüntü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EAE3B48-AC53-441D-8530-ABA6441A6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1EFF3D9-1BB3-47F3-8230-4A4E42C9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71976"/>
            <a:ext cx="10353762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Tersten Işınlama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86FB76C-6F70-4FA0-92A6-32B192897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37" y="1470770"/>
            <a:ext cx="4289150" cy="316640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F441AEB-0C94-4F5A-BF18-680434658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4" b="25264"/>
          <a:stretch/>
        </p:blipFill>
        <p:spPr>
          <a:xfrm>
            <a:off x="5583941" y="1470769"/>
            <a:ext cx="6400422" cy="316640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7B71526-3BED-4F69-9B0E-93DEC37055D1}"/>
              </a:ext>
            </a:extLst>
          </p:cNvPr>
          <p:cNvSpPr txBox="1"/>
          <p:nvPr/>
        </p:nvSpPr>
        <p:spPr>
          <a:xfrm>
            <a:off x="1121253" y="5183569"/>
            <a:ext cx="10269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Fosfor plakların ışınlama yüzeylerinin tüpe bakacak şekilde ağız içerisine yerleştirilmemesi durumunda metal bir disk </a:t>
            </a:r>
            <a:r>
              <a:rPr lang="tr-TR" sz="2400" b="1" dirty="0" err="1">
                <a:solidFill>
                  <a:srgbClr val="FFC000"/>
                </a:solidFill>
              </a:rPr>
              <a:t>görününür</a:t>
            </a:r>
            <a:r>
              <a:rPr lang="tr-TR" sz="2400" b="1" dirty="0">
                <a:solidFill>
                  <a:srgbClr val="FFC000"/>
                </a:solidFill>
              </a:rPr>
              <a:t> hale gelir.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B642E4C7-6084-4878-BF05-67E6C5A92E91}"/>
              </a:ext>
            </a:extLst>
          </p:cNvPr>
          <p:cNvSpPr/>
          <p:nvPr/>
        </p:nvSpPr>
        <p:spPr>
          <a:xfrm rot="14327145">
            <a:off x="1136679" y="3994972"/>
            <a:ext cx="512924" cy="325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4B821EF-AC20-4E68-9E97-0344A8AA6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F0D069B-CFCB-4F40-83F7-0D30BF5F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54087"/>
            <a:ext cx="10353762" cy="970450"/>
          </a:xfrm>
        </p:spPr>
        <p:txBody>
          <a:bodyPr/>
          <a:lstStyle/>
          <a:p>
            <a:r>
              <a:rPr lang="tr-TR" b="1" dirty="0"/>
              <a:t>Ortam ışığı ile ilişkili </a:t>
            </a:r>
            <a:r>
              <a:rPr lang="tr-TR" b="1" dirty="0" err="1"/>
              <a:t>artifaktlar</a:t>
            </a:r>
            <a:endParaRPr lang="tr-TR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A71C8D-A61D-4DA3-972C-03622905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C87E51-EE73-4345-A0C1-5E26572B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71693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Solma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D2E12432-0E4A-448E-8F2F-E86F5E498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320" y="1170304"/>
            <a:ext cx="4963358" cy="365628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138B220-7C8E-4869-B555-5EC8935F9556}"/>
              </a:ext>
            </a:extLst>
          </p:cNvPr>
          <p:cNvSpPr txBox="1"/>
          <p:nvPr/>
        </p:nvSpPr>
        <p:spPr>
          <a:xfrm>
            <a:off x="814565" y="5411562"/>
            <a:ext cx="1086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Gecikmiş tarama nedeniyle kılıfsız plağın ortam ışığına maruz kalması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B7EBA1B-2B54-4E9D-8190-D7815787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E4D27CB-0D66-4233-ACC8-430FD249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35" y="275905"/>
            <a:ext cx="10353762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Düzensiz Görüntü </a:t>
            </a:r>
            <a:r>
              <a:rPr lang="tr-TR" sz="3200" b="1" dirty="0" err="1"/>
              <a:t>Densitesi</a:t>
            </a:r>
            <a:endParaRPr lang="tr-TR" sz="3200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4F101B9-8B28-470E-A4E8-3A9A30720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169" y="1378924"/>
            <a:ext cx="4556093" cy="345117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E8D46C2-D2D4-41D3-8D1F-0DD119D406F7}"/>
              </a:ext>
            </a:extLst>
          </p:cNvPr>
          <p:cNvSpPr txBox="1"/>
          <p:nvPr/>
        </p:nvSpPr>
        <p:spPr>
          <a:xfrm>
            <a:off x="1596510" y="5341873"/>
            <a:ext cx="8998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Işınlanan plakların tarama işlemine kadar üst üste bekletilmesi sonucu farklı </a:t>
            </a:r>
            <a:r>
              <a:rPr lang="tr-TR" sz="2400" b="1" dirty="0" err="1">
                <a:solidFill>
                  <a:srgbClr val="FFC000"/>
                </a:solidFill>
              </a:rPr>
              <a:t>densite</a:t>
            </a:r>
            <a:r>
              <a:rPr lang="tr-TR" sz="2400" b="1" dirty="0">
                <a:solidFill>
                  <a:srgbClr val="FFC000"/>
                </a:solidFill>
              </a:rPr>
              <a:t> gösteren alanların oluşması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C90930-CEF8-4C90-A3A7-688F5BF4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BE1775C-3C8D-40C6-B412-E47D69A3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47674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Parlama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63C84AB-01D1-4925-826D-372AE9DC0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4888" y="1243741"/>
            <a:ext cx="4539113" cy="342970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95A6E82-797E-45EF-9992-D9012282B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19" y="1448166"/>
            <a:ext cx="4539114" cy="322527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F1C36CA-2CE3-4BC7-BEA9-C46DB4038E51}"/>
              </a:ext>
            </a:extLst>
          </p:cNvPr>
          <p:cNvSpPr txBox="1"/>
          <p:nvPr/>
        </p:nvSpPr>
        <p:spPr>
          <a:xfrm>
            <a:off x="0" y="5221357"/>
            <a:ext cx="1205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Genellikle amalgam ve sabit </a:t>
            </a:r>
            <a:r>
              <a:rPr lang="tr-TR" sz="2400" b="1" dirty="0" err="1">
                <a:solidFill>
                  <a:srgbClr val="FFC000"/>
                </a:solidFill>
              </a:rPr>
              <a:t>protetik</a:t>
            </a:r>
            <a:r>
              <a:rPr lang="tr-TR" sz="2400" b="1" dirty="0">
                <a:solidFill>
                  <a:srgbClr val="FFC000"/>
                </a:solidFill>
              </a:rPr>
              <a:t> restorasyonlar gibi </a:t>
            </a:r>
            <a:r>
              <a:rPr lang="tr-TR" sz="2400" b="1" dirty="0" err="1">
                <a:solidFill>
                  <a:srgbClr val="FFC000"/>
                </a:solidFill>
              </a:rPr>
              <a:t>atenüasyon</a:t>
            </a:r>
            <a:r>
              <a:rPr lang="tr-TR" sz="2400" b="1" dirty="0">
                <a:solidFill>
                  <a:srgbClr val="FFC000"/>
                </a:solidFill>
              </a:rPr>
              <a:t> değerleri yüksek </a:t>
            </a:r>
            <a:r>
              <a:rPr lang="tr-TR" sz="2400" b="1" dirty="0" err="1">
                <a:solidFill>
                  <a:srgbClr val="FFC000"/>
                </a:solidFill>
              </a:rPr>
              <a:t>radyoopak</a:t>
            </a:r>
            <a:r>
              <a:rPr lang="tr-TR" sz="2400" b="1" dirty="0">
                <a:solidFill>
                  <a:srgbClr val="FFC000"/>
                </a:solidFill>
              </a:rPr>
              <a:t> yapıların merkezinde ve görüntünün </a:t>
            </a:r>
            <a:r>
              <a:rPr lang="tr-TR" sz="2400" b="1" dirty="0" err="1">
                <a:solidFill>
                  <a:srgbClr val="FFC000"/>
                </a:solidFill>
              </a:rPr>
              <a:t>periferal</a:t>
            </a:r>
            <a:r>
              <a:rPr lang="tr-TR" sz="2400" b="1" dirty="0">
                <a:solidFill>
                  <a:srgbClr val="FFC000"/>
                </a:solidFill>
              </a:rPr>
              <a:t> sınırlarında oluşur.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0F08C71-455E-4654-B288-7E03DCAA2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DA5D0A6-E6F8-4515-9443-9055AE1F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71" y="119421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Gürültü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F5E0E4F-88B2-402F-AF2E-2EA941B8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81" y="1291472"/>
            <a:ext cx="4990679" cy="3732774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998E9FD-D93C-4466-AE05-6B12F7151502}"/>
              </a:ext>
            </a:extLst>
          </p:cNvPr>
          <p:cNvSpPr txBox="1"/>
          <p:nvPr/>
        </p:nvSpPr>
        <p:spPr>
          <a:xfrm>
            <a:off x="762000" y="5487629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Gecikmiş tarama ve çok yoğun ortam ışığı nedeniyle oluşan </a:t>
            </a:r>
            <a:r>
              <a:rPr lang="tr-TR" sz="2400" b="1" dirty="0" err="1">
                <a:solidFill>
                  <a:srgbClr val="FFC000"/>
                </a:solidFill>
              </a:rPr>
              <a:t>grenli</a:t>
            </a:r>
            <a:r>
              <a:rPr lang="tr-TR" sz="2400" b="1" dirty="0">
                <a:solidFill>
                  <a:srgbClr val="FFC000"/>
                </a:solidFill>
              </a:rPr>
              <a:t> görünüm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75ADAC8-509F-46EE-8B7C-4561BDAA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100E02E-780D-46B6-872D-BA5D9F31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141762"/>
            <a:ext cx="10353762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Yazı Görüntüsü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AA93723-6FCB-4771-B297-B0F2601B1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229" y="1315008"/>
            <a:ext cx="4509540" cy="321321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232E4A0-89E4-4F71-A406-0EB50430763F}"/>
              </a:ext>
            </a:extLst>
          </p:cNvPr>
          <p:cNvSpPr txBox="1"/>
          <p:nvPr/>
        </p:nvSpPr>
        <p:spPr>
          <a:xfrm>
            <a:off x="1038388" y="5233511"/>
            <a:ext cx="1035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Işınlanan plağın üstüne yazı bulunan kağıt konularak tarama işlemine kadar bekletilmesi sonucu kağıt üzerinde bulunan yazılar görüntüde izlenir.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9889DEB-D6DB-49F3-8367-738AC5352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25B323D-D820-45F2-B20F-03CC19C6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239617"/>
            <a:ext cx="10353762" cy="970450"/>
          </a:xfrm>
        </p:spPr>
        <p:txBody>
          <a:bodyPr/>
          <a:lstStyle/>
          <a:p>
            <a:r>
              <a:rPr lang="tr-TR" b="1" dirty="0"/>
              <a:t>Fosfor Plak ile İlişkili </a:t>
            </a:r>
            <a:r>
              <a:rPr lang="tr-TR" b="1" dirty="0" err="1"/>
              <a:t>Artifaktlar</a:t>
            </a:r>
            <a:endParaRPr lang="tr-TR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F718EE-555C-4B5C-93F4-5382D620F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5CE3DE9-EBE2-46B5-BEA0-99FF85BC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57948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tr-TR" b="1" dirty="0" err="1"/>
              <a:t>İntraoral</a:t>
            </a:r>
            <a:r>
              <a:rPr lang="tr-TR" b="1" dirty="0"/>
              <a:t> Yarı </a:t>
            </a:r>
            <a:r>
              <a:rPr lang="tr-TR" b="1" dirty="0" smtClean="0"/>
              <a:t>Direkt (Fosfor Plak) Dijital Sistemlerde </a:t>
            </a:r>
            <a:r>
              <a:rPr lang="tr-TR" b="1" dirty="0"/>
              <a:t>İzlenilen </a:t>
            </a:r>
            <a:r>
              <a:rPr lang="tr-TR" b="1" dirty="0" err="1"/>
              <a:t>Artifaktlar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4BFFB7-16C5-425D-BE5F-36D01749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2567168"/>
            <a:ext cx="10353762" cy="4058751"/>
          </a:xfrm>
        </p:spPr>
        <p:txBody>
          <a:bodyPr/>
          <a:lstStyle/>
          <a:p>
            <a:pPr marL="36900" indent="0">
              <a:buNone/>
            </a:pPr>
            <a:r>
              <a:rPr lang="tr-TR" sz="2800" dirty="0">
                <a:solidFill>
                  <a:srgbClr val="FFC000"/>
                </a:solidFill>
              </a:rPr>
              <a:t>1- Işınlama parametrelerine bağlı </a:t>
            </a:r>
          </a:p>
          <a:p>
            <a:pPr marL="36900" indent="0">
              <a:buNone/>
            </a:pPr>
            <a:r>
              <a:rPr lang="tr-TR" sz="2800" dirty="0">
                <a:solidFill>
                  <a:srgbClr val="FFC000"/>
                </a:solidFill>
              </a:rPr>
              <a:t>2- Teknik uygulamaya bağlı</a:t>
            </a:r>
          </a:p>
          <a:p>
            <a:pPr marL="36900" indent="0">
              <a:buNone/>
            </a:pPr>
            <a:r>
              <a:rPr lang="tr-TR" sz="2800" dirty="0">
                <a:solidFill>
                  <a:srgbClr val="FFC000"/>
                </a:solidFill>
              </a:rPr>
              <a:t>3- Ortam ışığı ile ilişkili</a:t>
            </a:r>
          </a:p>
          <a:p>
            <a:pPr marL="36900" indent="0">
              <a:buNone/>
            </a:pPr>
            <a:r>
              <a:rPr lang="tr-TR" sz="2800" dirty="0">
                <a:solidFill>
                  <a:srgbClr val="FFC000"/>
                </a:solidFill>
              </a:rPr>
              <a:t>4- Fosfor plak ile ilişkili</a:t>
            </a:r>
          </a:p>
          <a:p>
            <a:pPr marL="36900" indent="0">
              <a:buNone/>
            </a:pPr>
            <a:r>
              <a:rPr lang="tr-TR" sz="2800" dirty="0">
                <a:solidFill>
                  <a:srgbClr val="FFC000"/>
                </a:solidFill>
              </a:rPr>
              <a:t>5- Tarayıcı ile ilişkili</a:t>
            </a:r>
          </a:p>
          <a:p>
            <a:pPr marL="36900" indent="0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2F0163-CBEF-403C-9DDC-C80AE3F5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C564D44-43BB-455D-B1A7-C5A70475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90900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Çatlak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DAE8F93-0FB8-4A7C-8E1A-E31D45EED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869" y="1215656"/>
            <a:ext cx="4828262" cy="3657445"/>
          </a:xfrm>
          <a:prstGeom prst="rect">
            <a:avLst/>
          </a:prstGeom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id="{E7FBBB63-BB76-4BBC-8197-A6DB82734563}"/>
              </a:ext>
            </a:extLst>
          </p:cNvPr>
          <p:cNvSpPr/>
          <p:nvPr/>
        </p:nvSpPr>
        <p:spPr>
          <a:xfrm rot="9669394">
            <a:off x="7572905" y="2052307"/>
            <a:ext cx="337624" cy="618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3505F1-53BF-49BA-BE4B-013E894D063B}"/>
              </a:ext>
            </a:extLst>
          </p:cNvPr>
          <p:cNvSpPr txBox="1"/>
          <p:nvPr/>
        </p:nvSpPr>
        <p:spPr>
          <a:xfrm>
            <a:off x="965058" y="5256316"/>
            <a:ext cx="1071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Fosfor plağın </a:t>
            </a:r>
            <a:r>
              <a:rPr lang="tr-TR" sz="2400" b="1" dirty="0" err="1">
                <a:solidFill>
                  <a:srgbClr val="FFC000"/>
                </a:solidFill>
              </a:rPr>
              <a:t>fotostimule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luminesans</a:t>
            </a:r>
            <a:r>
              <a:rPr lang="tr-TR" sz="2400" b="1" dirty="0">
                <a:solidFill>
                  <a:srgbClr val="FFC000"/>
                </a:solidFill>
              </a:rPr>
              <a:t> tabakası ve destekleyici polyester tabanında geri dönüşü olmayan hasar oluşması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F1411B8-9CB9-40FB-8728-BBD2903A1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A79E311-A111-4B55-A61C-42416BD4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96185"/>
            <a:ext cx="10353762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Çizik (mavi ok) ve Leke (turuncu ok)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5FAC6C-7787-4D56-8D70-415FB3FA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775" y="1066635"/>
            <a:ext cx="5236449" cy="3999739"/>
          </a:xfrm>
          <a:prstGeom prst="rect">
            <a:avLst/>
          </a:prstGeom>
        </p:spPr>
      </p:pic>
      <p:sp>
        <p:nvSpPr>
          <p:cNvPr id="4" name="Ok: Sağ 3">
            <a:extLst>
              <a:ext uri="{FF2B5EF4-FFF2-40B4-BE49-F238E27FC236}">
                <a16:creationId xmlns:a16="http://schemas.microsoft.com/office/drawing/2014/main" id="{35D741C4-51AF-4C9B-A3B4-117120C4622B}"/>
              </a:ext>
            </a:extLst>
          </p:cNvPr>
          <p:cNvSpPr/>
          <p:nvPr/>
        </p:nvSpPr>
        <p:spPr>
          <a:xfrm rot="14041833">
            <a:off x="7525380" y="2379585"/>
            <a:ext cx="525182" cy="264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A2EE963A-1E25-46AA-AC01-EC311313A4F4}"/>
              </a:ext>
            </a:extLst>
          </p:cNvPr>
          <p:cNvSpPr/>
          <p:nvPr/>
        </p:nvSpPr>
        <p:spPr>
          <a:xfrm rot="8173287">
            <a:off x="7179324" y="1140291"/>
            <a:ext cx="363844" cy="37564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0872CB-3B8B-4E1A-AFCD-FF8A213B88EA}"/>
              </a:ext>
            </a:extLst>
          </p:cNvPr>
          <p:cNvSpPr txBox="1"/>
          <p:nvPr/>
        </p:nvSpPr>
        <p:spPr>
          <a:xfrm>
            <a:off x="578396" y="5277076"/>
            <a:ext cx="1144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Çizik: Plağın destekleyici polyester tabanında zedelenme olmadan </a:t>
            </a:r>
            <a:r>
              <a:rPr lang="tr-TR" sz="2400" b="1" dirty="0" err="1">
                <a:solidFill>
                  <a:srgbClr val="FFC000"/>
                </a:solidFill>
              </a:rPr>
              <a:t>fotostimule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luminesans</a:t>
            </a:r>
            <a:r>
              <a:rPr lang="tr-TR" sz="2400" b="1" dirty="0">
                <a:solidFill>
                  <a:srgbClr val="FFC000"/>
                </a:solidFill>
              </a:rPr>
              <a:t> tabakasında hasar oluşması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5A52AE3-D76D-4C69-BD03-A26BB790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BA47E27-ABF5-4D5B-A3DD-292B5B25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62097"/>
            <a:ext cx="10353762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Plak kenarının soyulması (mavi ok) ve leke (turuncu ok)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7312EC2-04D5-40E9-85F4-66AA148E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45" y="1785380"/>
            <a:ext cx="5938910" cy="4463020"/>
          </a:xfrm>
          <a:prstGeom prst="rect">
            <a:avLst/>
          </a:prstGeom>
        </p:spPr>
      </p:pic>
      <p:sp>
        <p:nvSpPr>
          <p:cNvPr id="5" name="Ok: Sağ 4">
            <a:extLst>
              <a:ext uri="{FF2B5EF4-FFF2-40B4-BE49-F238E27FC236}">
                <a16:creationId xmlns:a16="http://schemas.microsoft.com/office/drawing/2014/main" id="{816741DC-BB94-4F93-978B-C0944BFD54BB}"/>
              </a:ext>
            </a:extLst>
          </p:cNvPr>
          <p:cNvSpPr/>
          <p:nvPr/>
        </p:nvSpPr>
        <p:spPr>
          <a:xfrm>
            <a:off x="7709094" y="2652463"/>
            <a:ext cx="393895" cy="301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EC850028-E8E0-4A4C-944A-8BCB30E741E1}"/>
              </a:ext>
            </a:extLst>
          </p:cNvPr>
          <p:cNvSpPr/>
          <p:nvPr/>
        </p:nvSpPr>
        <p:spPr>
          <a:xfrm rot="10800000">
            <a:off x="3324050" y="3429000"/>
            <a:ext cx="562710" cy="365763"/>
          </a:xfrm>
          <a:prstGeom prst="rightArrow">
            <a:avLst>
              <a:gd name="adj1" fmla="val 34615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F152990A-B213-4D40-838B-51A1B3AE694E}"/>
              </a:ext>
            </a:extLst>
          </p:cNvPr>
          <p:cNvSpPr/>
          <p:nvPr/>
        </p:nvSpPr>
        <p:spPr>
          <a:xfrm>
            <a:off x="7849772" y="5697416"/>
            <a:ext cx="390965" cy="301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38DAACFD-65F0-4150-B293-2B4C36D6DBBC}"/>
              </a:ext>
            </a:extLst>
          </p:cNvPr>
          <p:cNvSpPr/>
          <p:nvPr/>
        </p:nvSpPr>
        <p:spPr>
          <a:xfrm>
            <a:off x="7709095" y="1785380"/>
            <a:ext cx="393895" cy="301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01077CA-EF2A-4F62-A79C-929E2BFD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CF6C4E-40C0-4D39-914C-8932B12E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513" y="2322341"/>
            <a:ext cx="4234980" cy="1106658"/>
          </a:xfrm>
        </p:spPr>
        <p:txBody>
          <a:bodyPr>
            <a:normAutofit/>
          </a:bodyPr>
          <a:lstStyle/>
          <a:p>
            <a:r>
              <a:rPr lang="tr-TR" b="1" dirty="0"/>
              <a:t>Isırma İzleri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5AE0EF-09FC-476F-917C-7D163905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57" y="188843"/>
            <a:ext cx="6188765" cy="6188765"/>
          </a:xfrm>
          <a:prstGeom prst="rect">
            <a:avLst/>
          </a:prstGeom>
        </p:spPr>
      </p:pic>
      <p:sp>
        <p:nvSpPr>
          <p:cNvPr id="6" name="Ok: Sağ 5">
            <a:extLst>
              <a:ext uri="{FF2B5EF4-FFF2-40B4-BE49-F238E27FC236}">
                <a16:creationId xmlns:a16="http://schemas.microsoft.com/office/drawing/2014/main" id="{70BD3752-76CE-42DC-B65D-F6FF5A779674}"/>
              </a:ext>
            </a:extLst>
          </p:cNvPr>
          <p:cNvSpPr/>
          <p:nvPr/>
        </p:nvSpPr>
        <p:spPr>
          <a:xfrm rot="3062934">
            <a:off x="4839030" y="1481373"/>
            <a:ext cx="388961" cy="2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CFB653E2-FC52-46CF-9CB4-D9BC30F030BC}"/>
              </a:ext>
            </a:extLst>
          </p:cNvPr>
          <p:cNvSpPr/>
          <p:nvPr/>
        </p:nvSpPr>
        <p:spPr>
          <a:xfrm rot="9496155">
            <a:off x="1828430" y="1202598"/>
            <a:ext cx="534918" cy="373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4A65C305-8F32-4805-BFD6-B228394FCC6C}"/>
              </a:ext>
            </a:extLst>
          </p:cNvPr>
          <p:cNvSpPr/>
          <p:nvPr/>
        </p:nvSpPr>
        <p:spPr>
          <a:xfrm rot="16805128">
            <a:off x="4613662" y="4724920"/>
            <a:ext cx="460799" cy="32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8256DF7-DFC6-4B4B-8BC5-6E5FDE53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FA1BBE3-FE2C-49DD-9735-7E81AF5F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25193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Toz parçacıkları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B2413C5-FA00-4F36-BE8D-318ED831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289" y="1318830"/>
            <a:ext cx="6401874" cy="4839286"/>
          </a:xfrm>
          <a:prstGeom prst="rect">
            <a:avLst/>
          </a:prstGeom>
        </p:spPr>
      </p:pic>
      <p:sp>
        <p:nvSpPr>
          <p:cNvPr id="5" name="Ok: Sağ 4">
            <a:extLst>
              <a:ext uri="{FF2B5EF4-FFF2-40B4-BE49-F238E27FC236}">
                <a16:creationId xmlns:a16="http://schemas.microsoft.com/office/drawing/2014/main" id="{4FD524E5-FF0A-4A4A-B5D9-24B3A6FD5B04}"/>
              </a:ext>
            </a:extLst>
          </p:cNvPr>
          <p:cNvSpPr/>
          <p:nvPr/>
        </p:nvSpPr>
        <p:spPr>
          <a:xfrm rot="10800000">
            <a:off x="4259771" y="5206815"/>
            <a:ext cx="591018" cy="376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57CD14-E06E-4DB0-858D-37E27B48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053A5C-A0A1-478A-B4DE-E70BEECBA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812" y="1789044"/>
            <a:ext cx="10353762" cy="970450"/>
          </a:xfrm>
        </p:spPr>
        <p:txBody>
          <a:bodyPr/>
          <a:lstStyle/>
          <a:p>
            <a:r>
              <a:rPr lang="tr-TR" b="1" dirty="0"/>
              <a:t>Tarayıcı ile ilgili </a:t>
            </a:r>
            <a:r>
              <a:rPr lang="tr-TR" b="1" dirty="0" err="1"/>
              <a:t>artifaktlar</a:t>
            </a:r>
            <a:endParaRPr lang="tr-TR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BC1409-E4B9-42D5-8BFB-AFB3D350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6C810F4-4E68-40F6-8FCE-4DD5733C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1034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/>
              <a:t>Plak Boyutu Belirleme Hatası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4C3B449-C67A-48FA-AE4B-A8433D8D4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0" y="1224579"/>
            <a:ext cx="5290940" cy="3954529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9398A12-26B8-4154-83CD-A6FF0BAC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5" y="1271484"/>
            <a:ext cx="4288083" cy="390762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FAA634E-4FDD-4EDF-A754-E3F44059F889}"/>
              </a:ext>
            </a:extLst>
          </p:cNvPr>
          <p:cNvSpPr txBox="1"/>
          <p:nvPr/>
        </p:nvSpPr>
        <p:spPr>
          <a:xfrm>
            <a:off x="1632172" y="5633421"/>
            <a:ext cx="9250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Tarayıcının, aşırı </a:t>
            </a:r>
            <a:r>
              <a:rPr lang="tr-TR" sz="2400" b="1" dirty="0" err="1">
                <a:solidFill>
                  <a:srgbClr val="FFC000"/>
                </a:solidFill>
              </a:rPr>
              <a:t>konkat</a:t>
            </a:r>
            <a:r>
              <a:rPr lang="tr-TR" sz="2400" b="1" dirty="0">
                <a:solidFill>
                  <a:srgbClr val="FFC000"/>
                </a:solidFill>
              </a:rPr>
              <a:t> alanına ulaştığında tarama işlemini durdurması sonucu görüntü boyutunun küçülmesi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5F40DC0-2FE1-4F94-B384-F57D0F36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3C33245-8CC1-4814-ADFC-4107CA01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42314"/>
            <a:ext cx="10353762" cy="970450"/>
          </a:xfrm>
        </p:spPr>
        <p:txBody>
          <a:bodyPr/>
          <a:lstStyle/>
          <a:p>
            <a:r>
              <a:rPr lang="tr-TR" b="1" dirty="0"/>
              <a:t>Tarayıcı Arızası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A39404-224D-41DF-8FDD-5324595C7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95" y="1312764"/>
            <a:ext cx="5247862" cy="3693206"/>
          </a:xfrm>
          <a:prstGeom prst="rect">
            <a:avLst/>
          </a:prstGeom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id="{A1C9F1F3-89CE-4058-A1DD-B9F0CE76EC81}"/>
              </a:ext>
            </a:extLst>
          </p:cNvPr>
          <p:cNvSpPr/>
          <p:nvPr/>
        </p:nvSpPr>
        <p:spPr>
          <a:xfrm rot="10800000">
            <a:off x="4011115" y="1630018"/>
            <a:ext cx="344556" cy="490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9A4154B3-7351-436A-94A5-55F0FA23C273}"/>
              </a:ext>
            </a:extLst>
          </p:cNvPr>
          <p:cNvSpPr/>
          <p:nvPr/>
        </p:nvSpPr>
        <p:spPr>
          <a:xfrm rot="10800000">
            <a:off x="6882117" y="1630018"/>
            <a:ext cx="344556" cy="490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9147EAE-CC04-40C0-82AC-C6B190D6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C4C8231-181E-4D6F-B762-99927A2ADCCB}"/>
              </a:ext>
            </a:extLst>
          </p:cNvPr>
          <p:cNvSpPr txBox="1"/>
          <p:nvPr/>
        </p:nvSpPr>
        <p:spPr>
          <a:xfrm>
            <a:off x="1223084" y="5432975"/>
            <a:ext cx="974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Tarayıcı arızalarına bağlı görüntüde </a:t>
            </a:r>
            <a:r>
              <a:rPr lang="tr-TR" sz="2400" b="1" dirty="0" err="1">
                <a:solidFill>
                  <a:srgbClr val="FFC000"/>
                </a:solidFill>
              </a:rPr>
              <a:t>radyoopak</a:t>
            </a:r>
            <a:r>
              <a:rPr lang="tr-TR" sz="2400" b="1" dirty="0">
                <a:solidFill>
                  <a:srgbClr val="FFC000"/>
                </a:solidFill>
              </a:rPr>
              <a:t> veya </a:t>
            </a:r>
            <a:r>
              <a:rPr lang="tr-TR" sz="2400" b="1" dirty="0" err="1">
                <a:solidFill>
                  <a:srgbClr val="FFC000"/>
                </a:solidFill>
              </a:rPr>
              <a:t>radyolüsent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horizontal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>
                <a:solidFill>
                  <a:srgbClr val="FFC000"/>
                </a:solidFill>
              </a:rPr>
              <a:t>çizgiler izlenebilir</a:t>
            </a:r>
            <a:endParaRPr lang="tr-T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AA177D1-7DA6-4840-BE2F-E3241D6C8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37" b="9415"/>
          <a:stretch/>
        </p:blipFill>
        <p:spPr>
          <a:xfrm>
            <a:off x="3740725" y="900183"/>
            <a:ext cx="4408354" cy="355968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C9A57E9-63E0-4131-8C3A-6297DA41FE16}"/>
              </a:ext>
            </a:extLst>
          </p:cNvPr>
          <p:cNvSpPr txBox="1"/>
          <p:nvPr/>
        </p:nvSpPr>
        <p:spPr>
          <a:xfrm>
            <a:off x="2789583" y="5126820"/>
            <a:ext cx="661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>
                <a:solidFill>
                  <a:srgbClr val="FFC000"/>
                </a:solidFill>
              </a:rPr>
              <a:t>Operatörün, </a:t>
            </a:r>
            <a:r>
              <a:rPr lang="tr-TR" sz="2400" b="1" dirty="0">
                <a:solidFill>
                  <a:srgbClr val="FFC000"/>
                </a:solidFill>
              </a:rPr>
              <a:t>plağı tarayıcının kasetine eğimli yerleştirmesi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3EC1BE8-E04A-49C1-B136-46D1332E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" y="37012"/>
            <a:ext cx="12126200" cy="68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A450E23-8548-4522-BC3B-4D965CB1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58887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Işınlama parametrelerine bağlı oluşan </a:t>
            </a:r>
            <a:r>
              <a:rPr lang="tr-TR" b="1" dirty="0" err="1"/>
              <a:t>artifaktlar</a:t>
            </a:r>
            <a:endParaRPr lang="tr-TR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1B5DA1-CDD6-4384-9114-6BD6AFE7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A87C1D4-0939-4CAB-BAA8-1B6A9E04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47" y="96463"/>
            <a:ext cx="3030031" cy="970450"/>
          </a:xfrm>
        </p:spPr>
        <p:txBody>
          <a:bodyPr>
            <a:normAutofit/>
          </a:bodyPr>
          <a:lstStyle/>
          <a:p>
            <a:r>
              <a:rPr lang="tr-TR" sz="3200" b="1" dirty="0"/>
              <a:t>Açık </a:t>
            </a:r>
            <a:r>
              <a:rPr lang="tr-TR" sz="3200" b="1" dirty="0" err="1"/>
              <a:t>Radyograf</a:t>
            </a:r>
            <a:endParaRPr lang="tr-TR" sz="32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CE36B78-820A-439D-8A4B-BB917386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5" y="1165278"/>
            <a:ext cx="4451332" cy="37323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FE75879-DF94-4CD4-97F7-8946D89A1810}"/>
              </a:ext>
            </a:extLst>
          </p:cNvPr>
          <p:cNvSpPr txBox="1"/>
          <p:nvPr/>
        </p:nvSpPr>
        <p:spPr>
          <a:xfrm>
            <a:off x="459558" y="5499653"/>
            <a:ext cx="394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Yetersiz ışınlama sonucu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3181407-C5F7-4568-B252-85CA0064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7" y="1165278"/>
            <a:ext cx="4956706" cy="373238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28874F3-A78B-4602-A8BE-B0C0837D6E9B}"/>
              </a:ext>
            </a:extLst>
          </p:cNvPr>
          <p:cNvSpPr txBox="1"/>
          <p:nvPr/>
        </p:nvSpPr>
        <p:spPr>
          <a:xfrm>
            <a:off x="7513040" y="324485"/>
            <a:ext cx="3120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Koyu </a:t>
            </a:r>
            <a:r>
              <a:rPr lang="tr-TR" sz="3200" b="1" dirty="0" err="1"/>
              <a:t>Radyograf</a:t>
            </a:r>
            <a:endParaRPr lang="tr-TR" sz="3200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92144EB-71AE-41A3-8971-833259924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5F6EDAD4-D682-4110-BC27-28EDF8E6DFF3}"/>
              </a:ext>
            </a:extLst>
          </p:cNvPr>
          <p:cNvSpPr txBox="1"/>
          <p:nvPr/>
        </p:nvSpPr>
        <p:spPr>
          <a:xfrm>
            <a:off x="7513040" y="5499652"/>
            <a:ext cx="318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C000"/>
                </a:solidFill>
              </a:rPr>
              <a:t>Fazla ışınlama sonucu</a:t>
            </a:r>
          </a:p>
        </p:txBody>
      </p:sp>
    </p:spTree>
    <p:extLst>
      <p:ext uri="{BB962C8B-B14F-4D97-AF65-F5344CB8AC3E}">
        <p14:creationId xmlns:p14="http://schemas.microsoft.com/office/powerpoint/2010/main" val="11314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2716694-3D65-44F0-8327-02FB7BAA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186609"/>
            <a:ext cx="10353762" cy="970450"/>
          </a:xfrm>
        </p:spPr>
        <p:txBody>
          <a:bodyPr/>
          <a:lstStyle/>
          <a:p>
            <a:r>
              <a:rPr lang="tr-TR" b="1" dirty="0"/>
              <a:t>Teknik uygulamaya bağlı oluşan </a:t>
            </a:r>
            <a:r>
              <a:rPr lang="tr-TR" b="1" dirty="0" err="1"/>
              <a:t>artifaktlar</a:t>
            </a:r>
            <a:endParaRPr lang="tr-TR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65AC5A-FC0D-48E2-BEBA-0B7E10EE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63BDCE2-A6D9-47D2-8F01-06843F8B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18" y="161743"/>
            <a:ext cx="10353762" cy="970450"/>
          </a:xfrm>
        </p:spPr>
        <p:txBody>
          <a:bodyPr/>
          <a:lstStyle/>
          <a:p>
            <a:r>
              <a:rPr lang="tr-TR" dirty="0"/>
              <a:t>	</a:t>
            </a:r>
            <a:r>
              <a:rPr lang="tr-TR" b="1" dirty="0"/>
              <a:t>	Yerleştirme Hataları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45C2BCD-E7AF-43CB-AF22-86B35B69E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510" y="4001303"/>
            <a:ext cx="3642980" cy="269495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2B47B6A-DC93-4139-97DA-E20B3270D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18" y="1239223"/>
            <a:ext cx="3591145" cy="27190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9159E60-2D28-4AAA-BA63-19D07A29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353" y="1239223"/>
            <a:ext cx="3557129" cy="269495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BA9D0B8-9A12-41C7-AD98-5A8A8FA58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43F817-A4D9-447F-B118-84D7B3B3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8084"/>
            <a:ext cx="10353762" cy="970450"/>
          </a:xfrm>
        </p:spPr>
        <p:txBody>
          <a:bodyPr/>
          <a:lstStyle/>
          <a:p>
            <a:r>
              <a:rPr lang="tr-TR" b="1" dirty="0" err="1"/>
              <a:t>Vertikal</a:t>
            </a:r>
            <a:r>
              <a:rPr lang="tr-TR" b="1" dirty="0"/>
              <a:t> Açılama Hataları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4EE4DA8-92F0-47BA-B3D7-BAF275063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8325" y="1168533"/>
            <a:ext cx="3100813" cy="408340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6E9327E-409F-4668-8D79-A50232E0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1" y="1158132"/>
            <a:ext cx="3082464" cy="409380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956B5F1-AA36-4E48-9BF3-5256E5EFF8CF}"/>
              </a:ext>
            </a:extLst>
          </p:cNvPr>
          <p:cNvSpPr txBox="1"/>
          <p:nvPr/>
        </p:nvSpPr>
        <p:spPr>
          <a:xfrm>
            <a:off x="1374974" y="5504097"/>
            <a:ext cx="3082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Merkezi </a:t>
            </a:r>
            <a:r>
              <a:rPr lang="tr-TR" sz="2000" b="1">
                <a:solidFill>
                  <a:srgbClr val="FFC000"/>
                </a:solidFill>
              </a:rPr>
              <a:t>ışının dişlere </a:t>
            </a:r>
            <a:r>
              <a:rPr lang="tr-TR" sz="2000" b="1" dirty="0">
                <a:solidFill>
                  <a:srgbClr val="FFC000"/>
                </a:solidFill>
              </a:rPr>
              <a:t>dik gelmesi sonucu diş boylarında uzama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95E04AA-360F-49B0-BDCD-9D83ED67A109}"/>
              </a:ext>
            </a:extLst>
          </p:cNvPr>
          <p:cNvSpPr txBox="1"/>
          <p:nvPr/>
        </p:nvSpPr>
        <p:spPr>
          <a:xfrm>
            <a:off x="7466424" y="5504097"/>
            <a:ext cx="282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Merkezi ışının </a:t>
            </a:r>
            <a:r>
              <a:rPr lang="tr-TR" sz="2000" b="1" dirty="0" err="1">
                <a:solidFill>
                  <a:srgbClr val="FFC000"/>
                </a:solidFill>
              </a:rPr>
              <a:t>sensöre</a:t>
            </a:r>
            <a:r>
              <a:rPr lang="tr-TR" sz="2000" b="1" dirty="0">
                <a:solidFill>
                  <a:srgbClr val="FFC000"/>
                </a:solidFill>
              </a:rPr>
              <a:t> dik gelmesi sonucu diş boylarında kısalma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5ADE97E-7532-4A51-8642-6A8EAB79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33E800D-B81E-4EC5-9BBF-94278D5A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6" y="160069"/>
            <a:ext cx="10353762" cy="970450"/>
          </a:xfrm>
        </p:spPr>
        <p:txBody>
          <a:bodyPr/>
          <a:lstStyle/>
          <a:p>
            <a:r>
              <a:rPr lang="tr-TR" b="1" dirty="0" err="1"/>
              <a:t>Horizontal</a:t>
            </a:r>
            <a:r>
              <a:rPr lang="tr-TR" b="1" dirty="0"/>
              <a:t> Açılama Hatası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1178E08-E1C2-4F2B-B9FB-AC830F32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97" y="1338491"/>
            <a:ext cx="4728878" cy="357652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3179DF2-B046-452A-9AF3-4D2E4EC7152E}"/>
              </a:ext>
            </a:extLst>
          </p:cNvPr>
          <p:cNvSpPr txBox="1"/>
          <p:nvPr/>
        </p:nvSpPr>
        <p:spPr>
          <a:xfrm>
            <a:off x="2685941" y="5348270"/>
            <a:ext cx="657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Merkezi ışının </a:t>
            </a:r>
            <a:r>
              <a:rPr lang="tr-TR" sz="2400" b="1" dirty="0" err="1">
                <a:solidFill>
                  <a:srgbClr val="FFC000"/>
                </a:solidFill>
              </a:rPr>
              <a:t>interproksimal</a:t>
            </a:r>
            <a:r>
              <a:rPr lang="tr-TR" sz="2400" b="1" dirty="0">
                <a:solidFill>
                  <a:srgbClr val="FFC000"/>
                </a:solidFill>
              </a:rPr>
              <a:t> bölgelerden dik geçmemesi sonucu oluşan </a:t>
            </a:r>
            <a:r>
              <a:rPr lang="tr-TR" sz="2400" b="1" dirty="0" err="1">
                <a:solidFill>
                  <a:srgbClr val="FFC000"/>
                </a:solidFill>
              </a:rPr>
              <a:t>superpozisyon</a:t>
            </a:r>
            <a:endParaRPr lang="tr-TR" sz="2400" b="1" dirty="0">
              <a:solidFill>
                <a:srgbClr val="FFC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774D2EC-AF49-4B86-BD4C-AAF314AF8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B93F0E7-EB85-4E85-B6B0-CC66FA5C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54" y="116487"/>
            <a:ext cx="10353762" cy="970450"/>
          </a:xfrm>
        </p:spPr>
        <p:txBody>
          <a:bodyPr>
            <a:normAutofit/>
          </a:bodyPr>
          <a:lstStyle/>
          <a:p>
            <a:r>
              <a:rPr lang="tr-TR" sz="3600" b="1" dirty="0" err="1"/>
              <a:t>Konkat</a:t>
            </a:r>
            <a:r>
              <a:rPr lang="tr-TR" sz="3600" b="1" dirty="0"/>
              <a:t> (</a:t>
            </a:r>
            <a:r>
              <a:rPr lang="tr-TR" sz="3600" b="1" dirty="0" err="1"/>
              <a:t>Cone-cut</a:t>
            </a:r>
            <a:r>
              <a:rPr lang="tr-TR" sz="3600" b="1" dirty="0"/>
              <a:t>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B8B7798-2946-494A-B56B-FBF598CAB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472" y="1337791"/>
            <a:ext cx="4699125" cy="3459874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16038F4-68BE-4647-B7E5-DFB057E371E2}"/>
              </a:ext>
            </a:extLst>
          </p:cNvPr>
          <p:cNvSpPr txBox="1"/>
          <p:nvPr/>
        </p:nvSpPr>
        <p:spPr>
          <a:xfrm>
            <a:off x="1407061" y="5220797"/>
            <a:ext cx="9377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C000"/>
                </a:solidFill>
              </a:rPr>
              <a:t>Konun hasta yüzünde doğru konumlandırılmamasına bağlı </a:t>
            </a:r>
            <a:r>
              <a:rPr lang="tr-TR" sz="2400" b="1" dirty="0" err="1">
                <a:solidFill>
                  <a:srgbClr val="FFC000"/>
                </a:solidFill>
              </a:rPr>
              <a:t>kolimatörün</a:t>
            </a:r>
            <a:r>
              <a:rPr lang="tr-TR" sz="2400" b="1" dirty="0">
                <a:solidFill>
                  <a:srgbClr val="FFC000"/>
                </a:solidFill>
              </a:rPr>
              <a:t> plağın tamamını kapsamaması sonucu görüntüde oluşan ışın almamış alan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56655FA-88FB-402D-8EFB-AECBDCA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661" y="232081"/>
            <a:ext cx="81693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TM04033929[[fn=Tablet]]</Template>
  <TotalTime>389</TotalTime>
  <Words>348</Words>
  <Application>Microsoft Office PowerPoint</Application>
  <PresentationFormat>Geniş ekran</PresentationFormat>
  <Paragraphs>51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3" baseType="lpstr">
      <vt:lpstr>Calisto MT</vt:lpstr>
      <vt:lpstr>Trebuchet MS</vt:lpstr>
      <vt:lpstr>Wingdings 2</vt:lpstr>
      <vt:lpstr>Kurşun Rengi</vt:lpstr>
      <vt:lpstr>PowerPoint Sunusu</vt:lpstr>
      <vt:lpstr>İntraoral Yarı Direkt (Fosfor Plak) Dijital Sistemlerde İzlenilen Artifaktlar</vt:lpstr>
      <vt:lpstr>Işınlama parametrelerine bağlı oluşan artifaktlar</vt:lpstr>
      <vt:lpstr>Açık Radyograf</vt:lpstr>
      <vt:lpstr>Teknik uygulamaya bağlı oluşan artifaktlar</vt:lpstr>
      <vt:lpstr>  Yerleştirme Hataları</vt:lpstr>
      <vt:lpstr>Vertikal Açılama Hataları</vt:lpstr>
      <vt:lpstr>Horizontal Açılama Hatası</vt:lpstr>
      <vt:lpstr>Konkat (Cone-cut)</vt:lpstr>
      <vt:lpstr>Distorsiyon</vt:lpstr>
      <vt:lpstr>Hareket Artifaktı</vt:lpstr>
      <vt:lpstr>Tersten Işınlama</vt:lpstr>
      <vt:lpstr>Ortam ışığı ile ilişkili artifaktlar</vt:lpstr>
      <vt:lpstr>Solma</vt:lpstr>
      <vt:lpstr>Düzensiz Görüntü Densitesi</vt:lpstr>
      <vt:lpstr>Parlama</vt:lpstr>
      <vt:lpstr>Gürültü</vt:lpstr>
      <vt:lpstr>Yazı Görüntüsü</vt:lpstr>
      <vt:lpstr>Fosfor Plak ile İlişkili Artifaktlar</vt:lpstr>
      <vt:lpstr>Çatlak</vt:lpstr>
      <vt:lpstr>Çizik (mavi ok) ve Leke (turuncu ok)</vt:lpstr>
      <vt:lpstr>Plak kenarının soyulması (mavi ok) ve leke (turuncu ok)</vt:lpstr>
      <vt:lpstr>Isırma İzleri</vt:lpstr>
      <vt:lpstr>Toz parçacıkları</vt:lpstr>
      <vt:lpstr>Tarayıcı ile ilgili artifaktlar</vt:lpstr>
      <vt:lpstr>Plak Boyutu Belirleme Hatası</vt:lpstr>
      <vt:lpstr>Tarayıcı Arızası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Muhammed Feyzi Küçükkalem</cp:lastModifiedBy>
  <cp:revision>96</cp:revision>
  <dcterms:created xsi:type="dcterms:W3CDTF">2018-11-28T03:17:53Z</dcterms:created>
  <dcterms:modified xsi:type="dcterms:W3CDTF">2019-02-06T11:38:12Z</dcterms:modified>
</cp:coreProperties>
</file>