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93" r:id="rId2"/>
    <p:sldId id="282" r:id="rId3"/>
    <p:sldId id="263" r:id="rId4"/>
    <p:sldId id="267" r:id="rId5"/>
    <p:sldId id="261" r:id="rId6"/>
    <p:sldId id="277" r:id="rId7"/>
    <p:sldId id="276" r:id="rId8"/>
    <p:sldId id="260" r:id="rId9"/>
    <p:sldId id="285" r:id="rId10"/>
    <p:sldId id="290" r:id="rId11"/>
    <p:sldId id="259" r:id="rId12"/>
    <p:sldId id="272" r:id="rId13"/>
    <p:sldId id="291" r:id="rId14"/>
    <p:sldId id="292" r:id="rId15"/>
    <p:sldId id="274" r:id="rId16"/>
    <p:sldId id="256" r:id="rId17"/>
    <p:sldId id="294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1ED7D-C33D-4A0D-9768-C6B996BB7EC0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A33F4-F330-490D-AE5C-6B458821DDC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479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A33F4-F330-490D-AE5C-6B458821DDC9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2177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C6E4-B5FA-45FB-B45B-76F5C0926D73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70E4-20BB-4739-B859-AD31AA536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278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C6E4-B5FA-45FB-B45B-76F5C0926D73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70E4-20BB-4739-B859-AD31AA536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295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C6E4-B5FA-45FB-B45B-76F5C0926D73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70E4-20BB-4739-B859-AD31AA536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358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C6E4-B5FA-45FB-B45B-76F5C0926D73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70E4-20BB-4739-B859-AD31AA536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797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C6E4-B5FA-45FB-B45B-76F5C0926D73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70E4-20BB-4739-B859-AD31AA536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8722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C6E4-B5FA-45FB-B45B-76F5C0926D73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70E4-20BB-4739-B859-AD31AA536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7656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C6E4-B5FA-45FB-B45B-76F5C0926D73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70E4-20BB-4739-B859-AD31AA536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593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C6E4-B5FA-45FB-B45B-76F5C0926D73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70E4-20BB-4739-B859-AD31AA536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73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C6E4-B5FA-45FB-B45B-76F5C0926D73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70E4-20BB-4739-B859-AD31AA536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8288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C6E4-B5FA-45FB-B45B-76F5C0926D73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70E4-20BB-4739-B859-AD31AA536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246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DC6E4-B5FA-45FB-B45B-76F5C0926D73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70E4-20BB-4739-B859-AD31AA536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326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DC6E4-B5FA-45FB-B45B-76F5C0926D73}" type="datetimeFigureOut">
              <a:rPr lang="tr-TR" smtClean="0"/>
              <a:t>6.02.2019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270E4-20BB-4739-B859-AD31AA536E7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03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10" y="301336"/>
            <a:ext cx="11240654" cy="632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41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55C9211-45DB-4300-8240-75D5017F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5" y="5532437"/>
            <a:ext cx="12043117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latin typeface="+mn-lt"/>
              </a:rPr>
              <a:t>Hastanın başını sağa eğmesi sonucu sağ ve sol </a:t>
            </a:r>
            <a:r>
              <a:rPr lang="tr-TR" sz="2800" b="1" dirty="0" err="1">
                <a:latin typeface="+mn-lt"/>
              </a:rPr>
              <a:t>kondil</a:t>
            </a:r>
            <a:r>
              <a:rPr lang="tr-TR" sz="2800" b="1" dirty="0">
                <a:latin typeface="+mn-lt"/>
              </a:rPr>
              <a:t> başlarının aynı hizada olmaması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74A56E5-8171-4B61-A8AF-4C2EB4D439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21" b="26564"/>
          <a:stretch/>
        </p:blipFill>
        <p:spPr>
          <a:xfrm>
            <a:off x="91228" y="329341"/>
            <a:ext cx="11295685" cy="5288136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6A4A9E39-7DAD-4D0F-AF1E-D9F756CE1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2" y="0"/>
            <a:ext cx="940723" cy="9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72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06582" y="53587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latin typeface="+mn-lt"/>
              </a:rPr>
              <a:t>Hastanın çekim sırasında hareketi sonucu izlenen </a:t>
            </a:r>
            <a:r>
              <a:rPr lang="tr-TR" sz="2800" b="1" dirty="0" err="1">
                <a:latin typeface="+mn-lt"/>
              </a:rPr>
              <a:t>irregüler</a:t>
            </a:r>
            <a:r>
              <a:rPr lang="tr-TR" sz="2800" b="1" dirty="0">
                <a:latin typeface="+mn-lt"/>
              </a:rPr>
              <a:t> görüntü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33" b="26459"/>
          <a:stretch/>
        </p:blipFill>
        <p:spPr>
          <a:xfrm>
            <a:off x="439189" y="341093"/>
            <a:ext cx="10625976" cy="499504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2" y="0"/>
            <a:ext cx="940723" cy="938102"/>
          </a:xfrm>
          <a:prstGeom prst="rect">
            <a:avLst/>
          </a:prstGeom>
        </p:spPr>
      </p:pic>
      <p:sp>
        <p:nvSpPr>
          <p:cNvPr id="7" name="Ok: Sağ 6">
            <a:extLst>
              <a:ext uri="{FF2B5EF4-FFF2-40B4-BE49-F238E27FC236}">
                <a16:creationId xmlns:a16="http://schemas.microsoft.com/office/drawing/2014/main" id="{3F216F74-911D-48B4-8232-802ADCC6BBF3}"/>
              </a:ext>
            </a:extLst>
          </p:cNvPr>
          <p:cNvSpPr/>
          <p:nvPr/>
        </p:nvSpPr>
        <p:spPr>
          <a:xfrm rot="17986010">
            <a:off x="3224537" y="4730074"/>
            <a:ext cx="586003" cy="4633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k: Sağ 7">
            <a:extLst>
              <a:ext uri="{FF2B5EF4-FFF2-40B4-BE49-F238E27FC236}">
                <a16:creationId xmlns:a16="http://schemas.microsoft.com/office/drawing/2014/main" id="{012D840C-9EF5-4ABA-8C57-34B0C89ED13E}"/>
              </a:ext>
            </a:extLst>
          </p:cNvPr>
          <p:cNvSpPr/>
          <p:nvPr/>
        </p:nvSpPr>
        <p:spPr>
          <a:xfrm rot="16200000">
            <a:off x="5682853" y="4917990"/>
            <a:ext cx="369371" cy="456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Sağ 8">
            <a:extLst>
              <a:ext uri="{FF2B5EF4-FFF2-40B4-BE49-F238E27FC236}">
                <a16:creationId xmlns:a16="http://schemas.microsoft.com/office/drawing/2014/main" id="{C85BC053-5007-48D8-B977-D3627DB73E7A}"/>
              </a:ext>
            </a:extLst>
          </p:cNvPr>
          <p:cNvSpPr/>
          <p:nvPr/>
        </p:nvSpPr>
        <p:spPr>
          <a:xfrm rot="12911775">
            <a:off x="8175176" y="4392121"/>
            <a:ext cx="569659" cy="394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12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1327" y="518650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latin typeface="+mn-lt"/>
              </a:rPr>
              <a:t>Görüntüleme alanının hastaya göre ayarlanmaması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14" b="26782"/>
          <a:stretch/>
        </p:blipFill>
        <p:spPr>
          <a:xfrm>
            <a:off x="935875" y="469051"/>
            <a:ext cx="10286307" cy="479387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2" y="0"/>
            <a:ext cx="940723" cy="9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27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218E4E1-9965-45A8-9719-38FB21842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18" y="5236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latin typeface="+mn-lt"/>
              </a:rPr>
              <a:t>Hasta başının görüntüleme alanının dışında kalacak şekilde yukarıda konumlandırılması sonucu sağ ve sol </a:t>
            </a:r>
            <a:r>
              <a:rPr lang="tr-TR" sz="2800" b="1" dirty="0" err="1">
                <a:latin typeface="+mn-lt"/>
              </a:rPr>
              <a:t>kondil</a:t>
            </a:r>
            <a:r>
              <a:rPr lang="tr-TR" sz="2800" b="1" dirty="0">
                <a:latin typeface="+mn-lt"/>
              </a:rPr>
              <a:t> ile </a:t>
            </a:r>
            <a:r>
              <a:rPr lang="tr-TR" sz="2800" b="1" dirty="0" err="1">
                <a:latin typeface="+mn-lt"/>
              </a:rPr>
              <a:t>koronoid</a:t>
            </a:r>
            <a:r>
              <a:rPr lang="tr-TR" sz="2800" b="1" dirty="0">
                <a:latin typeface="+mn-lt"/>
              </a:rPr>
              <a:t> </a:t>
            </a:r>
            <a:r>
              <a:rPr lang="tr-TR" sz="2800" b="1" dirty="0" err="1">
                <a:latin typeface="+mn-lt"/>
              </a:rPr>
              <a:t>proçeslerin</a:t>
            </a:r>
            <a:r>
              <a:rPr lang="tr-TR" sz="2800" b="1" dirty="0">
                <a:latin typeface="+mn-lt"/>
              </a:rPr>
              <a:t> izlenmemesi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67BB74E-F2E5-4125-B554-414A60E9F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81" y="337624"/>
            <a:ext cx="10515601" cy="489876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F0C6D9E-CD1E-4C65-AAE7-29B7A8F12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2" y="0"/>
            <a:ext cx="940723" cy="9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80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40E1404-25B8-46DD-B39B-60B66C02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8514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latin typeface="+mn-lt"/>
              </a:rPr>
              <a:t>Hasta başının görüntüleme alanının dışında kalacak şekilde yukarıda konumlandırılması ve yabancı cisim (mavi ok)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A596E65-C4C1-472B-997D-8F2DF491D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08" y="203770"/>
            <a:ext cx="10542393" cy="5085681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1E06267-776D-4C4D-860B-56737F285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2" y="0"/>
            <a:ext cx="940723" cy="938102"/>
          </a:xfrm>
          <a:prstGeom prst="rect">
            <a:avLst/>
          </a:prstGeom>
        </p:spPr>
      </p:pic>
      <p:sp>
        <p:nvSpPr>
          <p:cNvPr id="7" name="Ok: Sağ 6">
            <a:extLst>
              <a:ext uri="{FF2B5EF4-FFF2-40B4-BE49-F238E27FC236}">
                <a16:creationId xmlns:a16="http://schemas.microsoft.com/office/drawing/2014/main" id="{D62CD99F-4B74-4832-B40C-609EC9E928C7}"/>
              </a:ext>
            </a:extLst>
          </p:cNvPr>
          <p:cNvSpPr/>
          <p:nvPr/>
        </p:nvSpPr>
        <p:spPr>
          <a:xfrm rot="9561575">
            <a:off x="7821636" y="4678973"/>
            <a:ext cx="492369" cy="337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04874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40643" y="5466395"/>
            <a:ext cx="10515600" cy="1325563"/>
          </a:xfrm>
        </p:spPr>
        <p:txBody>
          <a:bodyPr/>
          <a:lstStyle/>
          <a:p>
            <a:pPr algn="ctr"/>
            <a:r>
              <a:rPr lang="tr-TR" dirty="0"/>
              <a:t>	</a:t>
            </a:r>
            <a:r>
              <a:rPr lang="tr-TR" sz="2800" b="1" dirty="0">
                <a:latin typeface="+mn-lt"/>
              </a:rPr>
              <a:t>Yabancı cisim (mavi ok)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61" b="25729"/>
          <a:stretch/>
        </p:blipFill>
        <p:spPr>
          <a:xfrm>
            <a:off x="735549" y="453499"/>
            <a:ext cx="10720901" cy="5222179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2" y="0"/>
            <a:ext cx="940723" cy="938102"/>
          </a:xfrm>
          <a:prstGeom prst="rect">
            <a:avLst/>
          </a:prstGeom>
        </p:spPr>
      </p:pic>
      <p:sp>
        <p:nvSpPr>
          <p:cNvPr id="3" name="Aşağı Ok 2"/>
          <p:cNvSpPr/>
          <p:nvPr/>
        </p:nvSpPr>
        <p:spPr>
          <a:xfrm rot="1450826">
            <a:off x="1459344" y="3916218"/>
            <a:ext cx="295564" cy="4006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/>
          <p:cNvSpPr/>
          <p:nvPr/>
        </p:nvSpPr>
        <p:spPr>
          <a:xfrm rot="10800000">
            <a:off x="3299875" y="5353014"/>
            <a:ext cx="406781" cy="2702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667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9" b="27428"/>
          <a:stretch/>
        </p:blipFill>
        <p:spPr>
          <a:xfrm>
            <a:off x="523044" y="882221"/>
            <a:ext cx="10927365" cy="5019966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23044" y="6058356"/>
            <a:ext cx="1092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Yabancı cisim (mavi ok) ve hayalet görüntüleri (turuncu ok)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2" y="0"/>
            <a:ext cx="940723" cy="938102"/>
          </a:xfrm>
          <a:prstGeom prst="rect">
            <a:avLst/>
          </a:prstGeom>
        </p:spPr>
      </p:pic>
      <p:sp>
        <p:nvSpPr>
          <p:cNvPr id="2" name="Sağ Ok 1"/>
          <p:cNvSpPr/>
          <p:nvPr/>
        </p:nvSpPr>
        <p:spPr>
          <a:xfrm rot="14411886">
            <a:off x="1366981" y="3366655"/>
            <a:ext cx="378690" cy="286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Sağ Ok 2"/>
          <p:cNvSpPr/>
          <p:nvPr/>
        </p:nvSpPr>
        <p:spPr>
          <a:xfrm rot="17846982">
            <a:off x="10658480" y="3485526"/>
            <a:ext cx="406684" cy="323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>
            <a:off x="3879271" y="1597891"/>
            <a:ext cx="424873" cy="2955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/>
          <p:cNvSpPr/>
          <p:nvPr/>
        </p:nvSpPr>
        <p:spPr>
          <a:xfrm rot="10800000">
            <a:off x="8599055" y="1436254"/>
            <a:ext cx="397163" cy="32327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6586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75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2708" y="5661256"/>
            <a:ext cx="10888394" cy="878089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100" b="1" dirty="0">
                <a:latin typeface="+mn-lt"/>
              </a:rPr>
              <a:t>Hastanın dilini damağında konumlandırmaması sonucu hava yolunun </a:t>
            </a:r>
            <a:r>
              <a:rPr lang="tr-TR" sz="3100" b="1" dirty="0" err="1">
                <a:latin typeface="+mn-lt"/>
              </a:rPr>
              <a:t>maksiller</a:t>
            </a:r>
            <a:r>
              <a:rPr lang="tr-TR" sz="3100" b="1" dirty="0">
                <a:latin typeface="+mn-lt"/>
              </a:rPr>
              <a:t> dişlerin kökleri üzerine </a:t>
            </a:r>
            <a:r>
              <a:rPr lang="tr-TR" sz="3100" b="1" dirty="0" err="1">
                <a:latin typeface="+mn-lt"/>
              </a:rPr>
              <a:t>superpoze</a:t>
            </a:r>
            <a:r>
              <a:rPr lang="tr-TR" sz="3100" b="1" dirty="0">
                <a:latin typeface="+mn-lt"/>
              </a:rPr>
              <a:t> olması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7" b="27531"/>
          <a:stretch/>
        </p:blipFill>
        <p:spPr>
          <a:xfrm>
            <a:off x="724555" y="744361"/>
            <a:ext cx="10375562" cy="4728383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2" y="0"/>
            <a:ext cx="940723" cy="938102"/>
          </a:xfrm>
          <a:prstGeom prst="rect">
            <a:avLst/>
          </a:prstGeom>
        </p:spPr>
      </p:pic>
      <p:sp>
        <p:nvSpPr>
          <p:cNvPr id="5" name="Sağ Ok 4"/>
          <p:cNvSpPr/>
          <p:nvPr/>
        </p:nvSpPr>
        <p:spPr>
          <a:xfrm rot="16040541">
            <a:off x="8344774" y="2666703"/>
            <a:ext cx="347395" cy="145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 rot="10800000">
            <a:off x="3343564" y="2436203"/>
            <a:ext cx="184727" cy="371651"/>
          </a:xfrm>
          <a:prstGeom prst="downArrow">
            <a:avLst>
              <a:gd name="adj1" fmla="val 54000"/>
              <a:gd name="adj2" fmla="val 604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 rot="5400000">
            <a:off x="4627418" y="1212457"/>
            <a:ext cx="348488" cy="242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/>
          <p:cNvSpPr/>
          <p:nvPr/>
        </p:nvSpPr>
        <p:spPr>
          <a:xfrm rot="5400000">
            <a:off x="6728691" y="1160410"/>
            <a:ext cx="385433" cy="270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9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5273819"/>
            <a:ext cx="11662116" cy="1884362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latin typeface="+mn-lt"/>
              </a:rPr>
              <a:t>Hastanın kayakçı (ski) pozisyonunu almaması sonucu </a:t>
            </a:r>
            <a:r>
              <a:rPr lang="tr-TR" sz="2400" b="1" dirty="0" err="1">
                <a:latin typeface="+mn-lt"/>
              </a:rPr>
              <a:t>vertebraların</a:t>
            </a:r>
            <a:r>
              <a:rPr lang="tr-TR" sz="2400" b="1" dirty="0">
                <a:latin typeface="+mn-lt"/>
              </a:rPr>
              <a:t> hayalet görüntüsünün </a:t>
            </a:r>
            <a:r>
              <a:rPr lang="tr-TR" sz="2400" b="1" dirty="0" err="1">
                <a:latin typeface="+mn-lt"/>
              </a:rPr>
              <a:t>radyografın</a:t>
            </a:r>
            <a:r>
              <a:rPr lang="tr-TR" sz="2400" b="1" dirty="0">
                <a:latin typeface="+mn-lt"/>
              </a:rPr>
              <a:t> ortasında </a:t>
            </a:r>
            <a:r>
              <a:rPr lang="tr-TR" sz="2400" b="1" dirty="0" err="1">
                <a:latin typeface="+mn-lt"/>
              </a:rPr>
              <a:t>radyoopak</a:t>
            </a:r>
            <a:r>
              <a:rPr lang="tr-TR" sz="2400" b="1" dirty="0">
                <a:latin typeface="+mn-lt"/>
              </a:rPr>
              <a:t> </a:t>
            </a:r>
            <a:r>
              <a:rPr lang="tr-TR" sz="2400" b="1" dirty="0" err="1">
                <a:latin typeface="+mn-lt"/>
              </a:rPr>
              <a:t>piramid</a:t>
            </a:r>
            <a:r>
              <a:rPr lang="tr-TR" sz="2400" b="1" dirty="0">
                <a:latin typeface="+mn-lt"/>
              </a:rPr>
              <a:t> şeklinde izlenmesi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54" b="26823"/>
          <a:stretch/>
        </p:blipFill>
        <p:spPr>
          <a:xfrm>
            <a:off x="135448" y="591127"/>
            <a:ext cx="10947072" cy="509293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2182" y="0"/>
            <a:ext cx="940723" cy="938102"/>
          </a:xfrm>
          <a:prstGeom prst="rect">
            <a:avLst/>
          </a:prstGeom>
        </p:spPr>
      </p:pic>
      <p:sp>
        <p:nvSpPr>
          <p:cNvPr id="6" name="Sağ Ok 5"/>
          <p:cNvSpPr/>
          <p:nvPr/>
        </p:nvSpPr>
        <p:spPr>
          <a:xfrm rot="10800000">
            <a:off x="6567055" y="4929981"/>
            <a:ext cx="397163" cy="263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>
            <a:off x="4230254" y="4929981"/>
            <a:ext cx="378691" cy="2630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22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5676958"/>
            <a:ext cx="12162904" cy="1181042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latin typeface="+mn-lt"/>
              </a:rPr>
              <a:t>Hastanın başını öne eğmesi sonucu </a:t>
            </a:r>
            <a:r>
              <a:rPr lang="tr-TR" sz="2800" b="1" dirty="0" err="1">
                <a:latin typeface="+mn-lt"/>
              </a:rPr>
              <a:t>oklüzal</a:t>
            </a:r>
            <a:r>
              <a:rPr lang="tr-TR" sz="2800" b="1" dirty="0">
                <a:latin typeface="+mn-lt"/>
              </a:rPr>
              <a:t> düzlemde izlenen gülen surat görüntüsü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85" b="26395"/>
          <a:stretch/>
        </p:blipFill>
        <p:spPr>
          <a:xfrm>
            <a:off x="418826" y="469051"/>
            <a:ext cx="10803356" cy="514449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2" y="0"/>
            <a:ext cx="940723" cy="9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98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653" y="5556103"/>
            <a:ext cx="11681194" cy="1325563"/>
          </a:xfrm>
        </p:spPr>
        <p:txBody>
          <a:bodyPr>
            <a:noAutofit/>
          </a:bodyPr>
          <a:lstStyle/>
          <a:p>
            <a:pPr algn="ctr"/>
            <a:r>
              <a:rPr lang="tr-TR" sz="2800" dirty="0">
                <a:latin typeface="+mn-lt"/>
              </a:rPr>
              <a:t>  </a:t>
            </a:r>
            <a:r>
              <a:rPr lang="tr-TR" sz="2800" b="1" dirty="0">
                <a:latin typeface="+mn-lt"/>
              </a:rPr>
              <a:t>Hastanın başını geriye eğmesi sonucu </a:t>
            </a:r>
            <a:r>
              <a:rPr lang="tr-TR" sz="2800" b="1" dirty="0" err="1">
                <a:latin typeface="+mn-lt"/>
              </a:rPr>
              <a:t>oklüzal</a:t>
            </a:r>
            <a:r>
              <a:rPr lang="tr-TR" sz="2800" b="1" dirty="0">
                <a:latin typeface="+mn-lt"/>
              </a:rPr>
              <a:t> düzlemde izlenen üzgün surat görüntüsü ve hastaya ait protezin çekim sırasında ağız içerisinde unutulması</a:t>
            </a:r>
            <a:r>
              <a:rPr lang="tr-TR" sz="2800" dirty="0"/>
              <a:t/>
            </a:r>
            <a:br>
              <a:rPr lang="tr-TR" sz="2800" dirty="0"/>
            </a:br>
            <a:endParaRPr lang="tr-TR" sz="28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5" b="26186"/>
          <a:stretch/>
        </p:blipFill>
        <p:spPr>
          <a:xfrm>
            <a:off x="653428" y="378691"/>
            <a:ext cx="10561644" cy="506103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2" y="0"/>
            <a:ext cx="940723" cy="9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9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70028" y="5332195"/>
            <a:ext cx="11225205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latin typeface="+mn-lt"/>
              </a:rPr>
              <a:t>Hastanın ısırma bloğunu çentik ağız içerisinde kalacak şekilde önden ısırması sonucu </a:t>
            </a:r>
            <a:r>
              <a:rPr lang="tr-TR" sz="2800" b="1" dirty="0" err="1">
                <a:latin typeface="+mn-lt"/>
              </a:rPr>
              <a:t>anterior</a:t>
            </a:r>
            <a:r>
              <a:rPr lang="tr-TR" sz="2800" b="1" dirty="0">
                <a:latin typeface="+mn-lt"/>
              </a:rPr>
              <a:t> dişlerin </a:t>
            </a:r>
            <a:r>
              <a:rPr lang="tr-TR" sz="2800" b="1" dirty="0" err="1">
                <a:latin typeface="+mn-lt"/>
              </a:rPr>
              <a:t>mesiodistal</a:t>
            </a:r>
            <a:r>
              <a:rPr lang="tr-TR" sz="2800" b="1" dirty="0">
                <a:latin typeface="+mn-lt"/>
              </a:rPr>
              <a:t> boyutunda azalma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2" b="26580"/>
          <a:stretch/>
        </p:blipFill>
        <p:spPr>
          <a:xfrm>
            <a:off x="674211" y="421578"/>
            <a:ext cx="10446371" cy="4910617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2" y="0"/>
            <a:ext cx="940723" cy="9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72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0520" y="5590557"/>
            <a:ext cx="11490960" cy="104876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latin typeface="+mn-lt"/>
              </a:rPr>
              <a:t>Hastanın ısırma bloğunu çentik ağız dışında kalacak şekilde geriden ısırması sonucu </a:t>
            </a:r>
            <a:r>
              <a:rPr lang="tr-TR" sz="2800" b="1" dirty="0" err="1">
                <a:latin typeface="+mn-lt"/>
              </a:rPr>
              <a:t>anterior</a:t>
            </a:r>
            <a:r>
              <a:rPr lang="tr-TR" sz="2800" b="1" dirty="0">
                <a:latin typeface="+mn-lt"/>
              </a:rPr>
              <a:t> dişlerin </a:t>
            </a:r>
            <a:r>
              <a:rPr lang="tr-TR" sz="2800" b="1" dirty="0" err="1">
                <a:latin typeface="+mn-lt"/>
              </a:rPr>
              <a:t>mesiodistal</a:t>
            </a:r>
            <a:r>
              <a:rPr lang="tr-TR" sz="2800" b="1" dirty="0">
                <a:latin typeface="+mn-lt"/>
              </a:rPr>
              <a:t> boyutunda genişleme 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5" b="27308"/>
          <a:stretch/>
        </p:blipFill>
        <p:spPr>
          <a:xfrm>
            <a:off x="524162" y="421259"/>
            <a:ext cx="10969617" cy="4917359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4554" y="0"/>
            <a:ext cx="648351" cy="64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3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11015" y="5504942"/>
            <a:ext cx="11254047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latin typeface="+mn-lt"/>
              </a:rPr>
              <a:t>Hastanın ısırma bloğunu ısırmaması sonucu dişlerin üst üste binmesi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8" b="27407"/>
          <a:stretch/>
        </p:blipFill>
        <p:spPr>
          <a:xfrm>
            <a:off x="373874" y="583308"/>
            <a:ext cx="10860872" cy="492163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2" y="0"/>
            <a:ext cx="940723" cy="9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15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95745" y="53675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>
                <a:latin typeface="+mn-lt"/>
              </a:rPr>
              <a:t>Hastanın başını sağa çevirmesi sonucu sol tarafa ait </a:t>
            </a:r>
            <a:r>
              <a:rPr lang="tr-TR" sz="2800" b="1" dirty="0" err="1">
                <a:latin typeface="+mn-lt"/>
              </a:rPr>
              <a:t>ramus</a:t>
            </a:r>
            <a:r>
              <a:rPr lang="tr-TR" sz="2800" b="1" dirty="0">
                <a:latin typeface="+mn-lt"/>
              </a:rPr>
              <a:t> ve dişlerde izlenen </a:t>
            </a:r>
            <a:r>
              <a:rPr lang="tr-TR" sz="2800" b="1" dirty="0" err="1">
                <a:latin typeface="+mn-lt"/>
              </a:rPr>
              <a:t>horizontal</a:t>
            </a:r>
            <a:r>
              <a:rPr lang="tr-TR" sz="2800" b="1" dirty="0">
                <a:latin typeface="+mn-lt"/>
              </a:rPr>
              <a:t> yönde </a:t>
            </a:r>
            <a:r>
              <a:rPr lang="tr-TR" sz="2800" b="1" dirty="0" err="1">
                <a:latin typeface="+mn-lt"/>
              </a:rPr>
              <a:t>magnifikasyon</a:t>
            </a:r>
            <a:endParaRPr lang="tr-TR" sz="2800" b="1" dirty="0">
              <a:latin typeface="+mn-lt"/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0" b="27666"/>
          <a:stretch/>
        </p:blipFill>
        <p:spPr>
          <a:xfrm>
            <a:off x="433878" y="453511"/>
            <a:ext cx="10677467" cy="4812809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2182" y="0"/>
            <a:ext cx="940723" cy="9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20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</TotalTime>
  <Words>192</Words>
  <Application>Microsoft Office PowerPoint</Application>
  <PresentationFormat>Geniş ekran</PresentationFormat>
  <Paragraphs>16</Paragraphs>
  <Slides>17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Sunusu</vt:lpstr>
      <vt:lpstr>Hastanın dilini damağında konumlandırmaması sonucu hava yolunun maksiller dişlerin kökleri üzerine superpoze olması</vt:lpstr>
      <vt:lpstr>Hastanın kayakçı (ski) pozisyonunu almaması sonucu vertebraların hayalet görüntüsünün radyografın ortasında radyoopak piramid şeklinde izlenmesi </vt:lpstr>
      <vt:lpstr>Hastanın başını öne eğmesi sonucu oklüzal düzlemde izlenen gülen surat görüntüsü</vt:lpstr>
      <vt:lpstr>  Hastanın başını geriye eğmesi sonucu oklüzal düzlemde izlenen üzgün surat görüntüsü ve hastaya ait protezin çekim sırasında ağız içerisinde unutulması </vt:lpstr>
      <vt:lpstr>Hastanın ısırma bloğunu çentik ağız içerisinde kalacak şekilde önden ısırması sonucu anterior dişlerin mesiodistal boyutunda azalma</vt:lpstr>
      <vt:lpstr>Hastanın ısırma bloğunu çentik ağız dışında kalacak şekilde geriden ısırması sonucu anterior dişlerin mesiodistal boyutunda genişleme </vt:lpstr>
      <vt:lpstr>Hastanın ısırma bloğunu ısırmaması sonucu dişlerin üst üste binmesi</vt:lpstr>
      <vt:lpstr>Hastanın başını sağa çevirmesi sonucu sol tarafa ait ramus ve dişlerde izlenen horizontal yönde magnifikasyon</vt:lpstr>
      <vt:lpstr>Hastanın başını sağa eğmesi sonucu sağ ve sol kondil başlarının aynı hizada olmaması</vt:lpstr>
      <vt:lpstr>Hastanın çekim sırasında hareketi sonucu izlenen irregüler görüntü</vt:lpstr>
      <vt:lpstr>Görüntüleme alanının hastaya göre ayarlanmaması</vt:lpstr>
      <vt:lpstr>Hasta başının görüntüleme alanının dışında kalacak şekilde yukarıda konumlandırılması sonucu sağ ve sol kondil ile koronoid proçeslerin izlenmemesi</vt:lpstr>
      <vt:lpstr>Hasta başının görüntüleme alanının dışında kalacak şekilde yukarıda konumlandırılması ve yabancı cisim (mavi ok)</vt:lpstr>
      <vt:lpstr> Yabancı cisim (mavi ok)</vt:lpstr>
      <vt:lpstr>PowerPoint Sunusu</vt:lpstr>
      <vt:lpstr>PowerPoint Sunusu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Muhammed Feyzi Küçükkalem</dc:creator>
  <cp:lastModifiedBy>Muhammed Feyzi Küçükkalem</cp:lastModifiedBy>
  <cp:revision>64</cp:revision>
  <dcterms:created xsi:type="dcterms:W3CDTF">2018-12-12T13:28:00Z</dcterms:created>
  <dcterms:modified xsi:type="dcterms:W3CDTF">2019-02-06T11:36:08Z</dcterms:modified>
</cp:coreProperties>
</file>