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73" r:id="rId7"/>
    <p:sldId id="274"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7305E-C0DC-440D-8523-8B17E3D03B33}" type="datetimeFigureOut">
              <a:rPr lang="tr-TR" smtClean="0"/>
              <a:t>15.10.2018</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D0A28D-B54F-4FC4-98A7-D477AD3F9FAA}" type="slidenum">
              <a:rPr lang="tr-TR" smtClean="0"/>
              <a:t>‹#›</a:t>
            </a:fld>
            <a:endParaRPr lang="tr-TR"/>
          </a:p>
        </p:txBody>
      </p:sp>
    </p:spTree>
    <p:extLst>
      <p:ext uri="{BB962C8B-B14F-4D97-AF65-F5344CB8AC3E}">
        <p14:creationId xmlns:p14="http://schemas.microsoft.com/office/powerpoint/2010/main" val="330637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AD0A28D-B54F-4FC4-98A7-D477AD3F9FAA}" type="slidenum">
              <a:rPr lang="tr-TR" smtClean="0"/>
              <a:t>10</a:t>
            </a:fld>
            <a:endParaRPr lang="tr-TR"/>
          </a:p>
        </p:txBody>
      </p:sp>
    </p:spTree>
    <p:extLst>
      <p:ext uri="{BB962C8B-B14F-4D97-AF65-F5344CB8AC3E}">
        <p14:creationId xmlns:p14="http://schemas.microsoft.com/office/powerpoint/2010/main" val="4065518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A137F9F-8CAD-4E0B-8832-47CDBA9BE751}" type="datetimeFigureOut">
              <a:rPr lang="tr-TR" smtClean="0"/>
              <a:t>15.10.2018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92AE1-DE6A-401D-A183-714147B7726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A137F9F-8CAD-4E0B-8832-47CDBA9BE751}" type="datetimeFigureOut">
              <a:rPr lang="tr-TR" smtClean="0"/>
              <a:t>15.10.2018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92AE1-DE6A-401D-A183-714147B7726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A137F9F-8CAD-4E0B-8832-47CDBA9BE751}" type="datetimeFigureOut">
              <a:rPr lang="tr-TR" smtClean="0"/>
              <a:t>15.10.2018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92AE1-DE6A-401D-A183-714147B77261}" type="slidenum">
              <a:rPr lang="tr-TR" smtClean="0"/>
              <a:t>‹#›</a:t>
            </a:fld>
            <a:endParaRPr lang="tr-TR"/>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A137F9F-8CAD-4E0B-8832-47CDBA9BE751}" type="datetimeFigureOut">
              <a:rPr lang="tr-TR" smtClean="0"/>
              <a:t>15.10.2018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92AE1-DE6A-401D-A183-714147B77261}"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37F9F-8CAD-4E0B-8832-47CDBA9BE751}" type="datetimeFigureOut">
              <a:rPr lang="tr-TR" smtClean="0"/>
              <a:t>15.10.2018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92AE1-DE6A-401D-A183-714147B7726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DA137F9F-8CAD-4E0B-8832-47CDBA9BE751}" type="datetimeFigureOut">
              <a:rPr lang="tr-TR" smtClean="0"/>
              <a:t>15.10.2018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92AE1-DE6A-401D-A183-714147B77261}" type="slidenum">
              <a:rPr lang="tr-TR" smtClean="0"/>
              <a:t>‹#›</a:t>
            </a:fld>
            <a:endParaRPr lang="tr-TR"/>
          </a:p>
        </p:txBody>
      </p:sp>
      <p:sp>
        <p:nvSpPr>
          <p:cNvPr id="9" name="Content Placeholder 8"/>
          <p:cNvSpPr>
            <a:spLocks noGrp="1"/>
          </p:cNvSpPr>
          <p:nvPr>
            <p:ph sz="quarter" idx="13"/>
          </p:nvPr>
        </p:nvSpPr>
        <p:spPr>
          <a:xfrm>
            <a:off x="902207" y="2679192"/>
            <a:ext cx="5096256"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137F9F-8CAD-4E0B-8832-47CDBA9BE751}" type="datetimeFigureOut">
              <a:rPr lang="tr-TR" smtClean="0"/>
              <a:t>15.10.2018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92AE1-DE6A-401D-A183-714147B7726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A137F9F-8CAD-4E0B-8832-47CDBA9BE751}" type="datetimeFigureOut">
              <a:rPr lang="tr-TR" smtClean="0"/>
              <a:t>15.10.2018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92AE1-DE6A-401D-A183-714147B7726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A137F9F-8CAD-4E0B-8832-47CDBA9BE751}" type="datetimeFigureOut">
              <a:rPr lang="tr-TR" smtClean="0"/>
              <a:t>15.10.2018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92AE1-DE6A-401D-A183-714147B7726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A137F9F-8CAD-4E0B-8832-47CDBA9BE751}" type="datetimeFigureOut">
              <a:rPr lang="tr-TR" smtClean="0"/>
              <a:t>15.10.2018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92AE1-DE6A-401D-A183-714147B77261}" type="slidenum">
              <a:rPr lang="tr-TR" smtClean="0"/>
              <a:t>‹#›</a:t>
            </a:fld>
            <a:endParaRPr lang="tr-TR"/>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A137F9F-8CAD-4E0B-8832-47CDBA9BE751}" type="datetimeFigureOut">
              <a:rPr lang="tr-TR" smtClean="0"/>
              <a:t>15.10.2018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92AE1-DE6A-401D-A183-714147B77261}" type="slidenum">
              <a:rPr lang="tr-TR" smtClean="0"/>
              <a:t>‹#›</a:t>
            </a:fld>
            <a:endParaRPr lang="tr-TR"/>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DA137F9F-8CAD-4E0B-8832-47CDBA9BE751}" type="datetimeFigureOut">
              <a:rPr lang="tr-TR" smtClean="0"/>
              <a:t>15.10.2018</a:t>
            </a:fld>
            <a:endParaRPr lang="tr-TR"/>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11192AE1-DE6A-401D-A183-714147B77261}" type="slidenum">
              <a:rPr lang="tr-TR" smtClean="0"/>
              <a:t>‹#›</a:t>
            </a:fld>
            <a:endParaRPr lang="tr-TR"/>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KİTLE TOPLUMU VE MEDYA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40415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19.yy düşünürleri yeni gelişmelere karşı mesafeli davranıyordu. Hızlı göçle kentlerde </a:t>
            </a:r>
            <a:r>
              <a:rPr lang="tr-TR" dirty="0"/>
              <a:t>toplanan okur-yazar </a:t>
            </a:r>
            <a:r>
              <a:rPr lang="tr-TR" dirty="0" smtClean="0"/>
              <a:t>ancak, orta-alt </a:t>
            </a:r>
            <a:r>
              <a:rPr lang="tr-TR" dirty="0"/>
              <a:t>sınıfı </a:t>
            </a:r>
            <a:r>
              <a:rPr lang="tr-TR" dirty="0" smtClean="0"/>
              <a:t> olan kalabalığı kitle(yığın) olarak nitelendiriyordu. Bu kitle aile ve din gibi geleneksel bağların çözülmesiyle ortaya çıkmış örgütsüz </a:t>
            </a:r>
            <a:r>
              <a:rPr lang="tr-TR" dirty="0" err="1" smtClean="0"/>
              <a:t>atomize</a:t>
            </a:r>
            <a:r>
              <a:rPr lang="tr-TR" dirty="0" smtClean="0"/>
              <a:t> bireylerden oluşuyordu. Bu kitle son derece irrasyonel ve yıkıcı olabilen bir insan kalabalığından başka bir şey değildi. </a:t>
            </a:r>
          </a:p>
          <a:p>
            <a:r>
              <a:rPr lang="tr-TR" dirty="0" smtClean="0"/>
              <a:t>Dolayısıyla kitle toplumu kuramcıları denirken kitle toplumunu benimseyip savunanlar değil tersine eleştirenler kastedilmektedir. </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821000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solidFill>
                  <a:srgbClr val="FF0000"/>
                </a:solidFill>
              </a:rPr>
              <a:t>Gustave</a:t>
            </a:r>
            <a:r>
              <a:rPr lang="tr-TR" dirty="0" smtClean="0">
                <a:solidFill>
                  <a:srgbClr val="FF0000"/>
                </a:solidFill>
              </a:rPr>
              <a:t> Le Bon</a:t>
            </a:r>
            <a:r>
              <a:rPr lang="tr-TR" dirty="0" smtClean="0"/>
              <a:t>, </a:t>
            </a:r>
            <a:r>
              <a:rPr lang="tr-TR" dirty="0" smtClean="0">
                <a:solidFill>
                  <a:srgbClr val="FF0000"/>
                </a:solidFill>
              </a:rPr>
              <a:t>Kitleler </a:t>
            </a:r>
            <a:r>
              <a:rPr lang="tr-TR" dirty="0" err="1" smtClean="0">
                <a:solidFill>
                  <a:srgbClr val="FF0000"/>
                </a:solidFill>
              </a:rPr>
              <a:t>Pskolojisi</a:t>
            </a:r>
            <a:r>
              <a:rPr lang="tr-TR" dirty="0" smtClean="0"/>
              <a:t>, 1895 : kitle toplumu düşünürlerinden birisidir. Le Bon kitleyi şuursuz ve hayvani bir kalabalık olarak tanımlar. Bu nedenle de düşünmeye ve muhakeme etmeye pek az kabiliyeti olduğunu ileri sürer. İçgüdüleriyle hareket eden vahşi bir hayvan gibi davrandığını belertir. </a:t>
            </a:r>
          </a:p>
          <a:p>
            <a:r>
              <a:rPr lang="tr-TR" dirty="0" smtClean="0"/>
              <a:t>Ancak Le </a:t>
            </a:r>
            <a:r>
              <a:rPr lang="tr-TR" dirty="0" err="1" smtClean="0"/>
              <a:t>Bon’a</a:t>
            </a:r>
            <a:r>
              <a:rPr lang="tr-TR" dirty="0" smtClean="0"/>
              <a:t> göre kitle kendiliğinden harekete geçmez. Çünkü harekete geçmek için bir lidere ihtiyaç duyar. </a:t>
            </a:r>
          </a:p>
          <a:p>
            <a:r>
              <a:rPr lang="tr-TR" dirty="0" smtClean="0"/>
              <a:t> </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3088012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solidFill>
                  <a:srgbClr val="FF0000"/>
                </a:solidFill>
              </a:rPr>
              <a:t>Alex</a:t>
            </a:r>
            <a:r>
              <a:rPr lang="tr-TR" dirty="0" smtClean="0">
                <a:solidFill>
                  <a:srgbClr val="FF0000"/>
                </a:solidFill>
              </a:rPr>
              <a:t> de </a:t>
            </a:r>
            <a:r>
              <a:rPr lang="tr-TR" dirty="0" err="1" smtClean="0">
                <a:solidFill>
                  <a:srgbClr val="FF0000"/>
                </a:solidFill>
              </a:rPr>
              <a:t>Tocqueville</a:t>
            </a:r>
            <a:r>
              <a:rPr lang="tr-TR" dirty="0" smtClean="0"/>
              <a:t>, </a:t>
            </a:r>
            <a:r>
              <a:rPr lang="tr-TR" dirty="0" smtClean="0">
                <a:solidFill>
                  <a:srgbClr val="FF0000"/>
                </a:solidFill>
              </a:rPr>
              <a:t>Amerika’da Demokrasi 1835 ve 1840</a:t>
            </a:r>
            <a:r>
              <a:rPr lang="tr-TR" dirty="0" smtClean="0"/>
              <a:t>: Fransız olan </a:t>
            </a:r>
            <a:r>
              <a:rPr lang="tr-TR" dirty="0" err="1" smtClean="0"/>
              <a:t>Tocqueville</a:t>
            </a:r>
            <a:r>
              <a:rPr lang="tr-TR" dirty="0" smtClean="0"/>
              <a:t>, bu çalışmasında genel olarak Amerikan toplumunu inceler. Bu nedenle dönemin Amerikan basınını da inceler. </a:t>
            </a:r>
          </a:p>
          <a:p>
            <a:r>
              <a:rPr lang="tr-TR" dirty="0" smtClean="0"/>
              <a:t>Bireyin güçsüz olduğu ve kalabalığın içinde yitip gitmiş olduğu demokratik toplumlarda gazete, insanları bir araya getiren ve bir arada tutan en önemli araçtır.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624943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Tocqueville’e</a:t>
            </a:r>
            <a:r>
              <a:rPr lang="tr-TR" dirty="0" smtClean="0"/>
              <a:t> göre Fransa’daki okuyucular, ABD’dekilerden daha fazla politik yorum okumaktadır. </a:t>
            </a:r>
          </a:p>
          <a:p>
            <a:r>
              <a:rPr lang="tr-TR" dirty="0" smtClean="0"/>
              <a:t>Basının kamuoyu yaratma gücü merkezileştiği oranda artmaktadır. </a:t>
            </a:r>
          </a:p>
          <a:p>
            <a:r>
              <a:rPr lang="tr-TR" dirty="0" smtClean="0"/>
              <a:t>Birçok gazete aynı görüşü savunduğu zaman ancak bir etki yaratır. Basın tutkuları yaratmaz yalnızca var olan tutkuları alevlendirir.</a:t>
            </a:r>
          </a:p>
          <a:p>
            <a:r>
              <a:rPr lang="tr-TR" dirty="0" smtClean="0"/>
              <a:t>Öyle ki </a:t>
            </a:r>
            <a:r>
              <a:rPr lang="tr-TR" dirty="0" err="1" smtClean="0"/>
              <a:t>Tocqueville</a:t>
            </a:r>
            <a:r>
              <a:rPr lang="tr-TR" dirty="0" smtClean="0"/>
              <a:t> Amerika’nın büyük yazarlar yetiştiremediğini çünkü düşünce özgürlüğü olmadan edebi dehanın gelişemeyeceğini savunmaktadır.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055072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Tocqueville</a:t>
            </a:r>
            <a:r>
              <a:rPr lang="tr-TR" dirty="0" smtClean="0"/>
              <a:t> Fransa ve ABD basınını karşılaştırır. Sonuç olarak </a:t>
            </a:r>
            <a:r>
              <a:rPr lang="tr-TR" dirty="0"/>
              <a:t>d</a:t>
            </a:r>
            <a:r>
              <a:rPr lang="tr-TR" dirty="0" smtClean="0"/>
              <a:t>üşünüre göre niceliksel yayın artışının kendiliğinden düşünce ve ifade özgürlüğünü beraberinde getirmediğini veya düşüncenin tek tipleşmesini garantilemediğini vurgulamaktadır.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98528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Jose</a:t>
            </a:r>
            <a:r>
              <a:rPr lang="tr-TR" dirty="0" smtClean="0"/>
              <a:t> Ortega </a:t>
            </a:r>
            <a:r>
              <a:rPr lang="tr-TR" dirty="0" err="1" smtClean="0"/>
              <a:t>Gasset</a:t>
            </a:r>
            <a:r>
              <a:rPr lang="tr-TR" dirty="0" smtClean="0"/>
              <a:t>, Kitlelerin Ayaklanması, 1930: İspanyol düşünür kitle olarak gördüğü kalabalığın yönetime katılmasından çok rahatsızdır. Hatta bu durumu aşırı demokrasi olarak nitelemektedir. </a:t>
            </a:r>
          </a:p>
          <a:p>
            <a:r>
              <a:rPr lang="tr-TR" dirty="0" smtClean="0"/>
              <a:t>Ortega, seçkin azınlıklar ve kitleler arasındaki ayrımın sınıfsal bir ayrıma denk düşmediğini ileri sürer. Bu anlamdaki kitlenin de işçi sınıfını ifade etmediğini söyler.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180961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Aslında </a:t>
            </a:r>
            <a:r>
              <a:rPr lang="tr-TR" dirty="0" err="1" smtClean="0"/>
              <a:t>Orteganın</a:t>
            </a:r>
            <a:r>
              <a:rPr lang="tr-TR" dirty="0" smtClean="0"/>
              <a:t> öncüsü Nietzsche </a:t>
            </a:r>
            <a:r>
              <a:rPr lang="tr-TR" dirty="0" err="1" smtClean="0"/>
              <a:t>dir</a:t>
            </a:r>
            <a:r>
              <a:rPr lang="tr-TR" dirty="0" smtClean="0"/>
              <a:t>. Nietzsche her sağlıklı toplumda üç ayrışmış tipin bulunduğunu ifade eder:</a:t>
            </a:r>
          </a:p>
          <a:p>
            <a:r>
              <a:rPr lang="tr-TR" dirty="0" smtClean="0"/>
              <a:t>Düşünsel olarak üstün olanlar</a:t>
            </a:r>
          </a:p>
          <a:p>
            <a:r>
              <a:rPr lang="tr-TR" dirty="0" smtClean="0"/>
              <a:t>Bedenen üstün olanlar</a:t>
            </a:r>
          </a:p>
          <a:p>
            <a:r>
              <a:rPr lang="tr-TR" dirty="0" smtClean="0"/>
              <a:t>Bu ikisine de girmeyenler</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391857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Ortega’ya göre kitlenin ayırt edici nitelikleri sıradanlık, durgunluk, vasatlık, durağanlık, tartışmaya ve öğrenmeye kapalılıktır. İşte bütün bunlara rağmen bu kitlenin kendisinden çok emin olmasının nedeni medyadır. Gazete, dergi, film ve fotoğraf gibi iletişim araçları zamansal ve mekânsal uzaklığı ortadan kaldırarak kitlede her şeyi bilir ve görür hissi yaratmaktadır.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338666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Ortega’ya benzer şekilde İngiliz şair ve eleştirmen Thomas </a:t>
            </a:r>
            <a:r>
              <a:rPr lang="tr-TR" dirty="0" err="1" smtClean="0"/>
              <a:t>Stearns</a:t>
            </a:r>
            <a:r>
              <a:rPr lang="tr-TR" dirty="0" smtClean="0"/>
              <a:t> Eliot </a:t>
            </a:r>
          </a:p>
          <a:p>
            <a:r>
              <a:rPr lang="tr-TR" dirty="0" smtClean="0"/>
              <a:t>Yüzyılın başını kültürel açıdan gerileme, çöküş  bozulma  standartların düşmesi, ve çözülme kavramlarıyla betimlemektedirler. </a:t>
            </a:r>
          </a:p>
          <a:p>
            <a:r>
              <a:rPr lang="tr-TR" dirty="0"/>
              <a:t>Frank </a:t>
            </a:r>
            <a:r>
              <a:rPr lang="tr-TR" dirty="0" err="1"/>
              <a:t>Rymond</a:t>
            </a:r>
            <a:r>
              <a:rPr lang="tr-TR" dirty="0"/>
              <a:t> </a:t>
            </a:r>
            <a:r>
              <a:rPr lang="tr-TR" dirty="0" err="1" smtClean="0"/>
              <a:t>Leavis</a:t>
            </a:r>
            <a:r>
              <a:rPr lang="tr-TR" dirty="0" smtClean="0"/>
              <a:t> ise makinenin yaşam alışkanlıklarını ve koşullarını </a:t>
            </a:r>
            <a:r>
              <a:rPr lang="tr-TR" dirty="0" err="1" smtClean="0"/>
              <a:t>katasttrofik</a:t>
            </a:r>
            <a:r>
              <a:rPr lang="tr-TR" dirty="0" smtClean="0"/>
              <a:t> bir şekilde değiştirdiğini bu nedenle bu değişime uyum sağlamak giderek zorlaştığını ileri sürer. Ebeveynlerin giderek çocuklarıyla baş etmekte zorlandığını ifade eder. </a:t>
            </a:r>
            <a:endParaRPr lang="tr-TR" dirty="0"/>
          </a:p>
          <a:p>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714175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Sonuç olarak kitle toplumu teorisi esas  olarak 1830’larda başlayarak 1830’ların sonlarına kadar, aralarında </a:t>
            </a:r>
            <a:r>
              <a:rPr lang="tr-TR" dirty="0" err="1" smtClean="0"/>
              <a:t>Tocqueville</a:t>
            </a:r>
            <a:r>
              <a:rPr lang="tr-TR" dirty="0" smtClean="0"/>
              <a:t> gibi aristokrat aileden gelenlerin de olduğu kişiler tarafından geliştirilmiş bir düşüncedir. </a:t>
            </a:r>
          </a:p>
          <a:p>
            <a:r>
              <a:rPr lang="tr-TR" dirty="0" smtClean="0"/>
              <a:t>Bu düşünürlere göre kitle niteliksel olarak pek de birbirinden farklı olmayan </a:t>
            </a:r>
            <a:r>
              <a:rPr lang="tr-TR" dirty="0" err="1" smtClean="0"/>
              <a:t>atomize</a:t>
            </a:r>
            <a:r>
              <a:rPr lang="tr-TR" dirty="0" smtClean="0"/>
              <a:t> bireylerden oluşan, geniş ama tek tipleşmiş kentli nüfusu ifade etmektedir.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15454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Kitle toplumu eleştirmenleri olarak adlandırılan kitle toplumu kuramcıları sanayi devriminin ardından hızlıca kentlerde ve 19, yy ikinci yarısından itibaren eğitimin zorunlu hale gelmesi ve bu nedenle de giderek yaygınlaşması ile birlikte din ve aile kurumları önemini yetirdiğini ileri sürüyorlar. </a:t>
            </a:r>
          </a:p>
          <a:p>
            <a:r>
              <a:rPr lang="tr-TR" dirty="0" smtClean="0"/>
              <a:t>Bu kuramcılar : </a:t>
            </a:r>
            <a:r>
              <a:rPr lang="tr-TR" dirty="0" err="1" smtClean="0"/>
              <a:t>Gustave</a:t>
            </a:r>
            <a:r>
              <a:rPr lang="tr-TR" dirty="0" smtClean="0"/>
              <a:t> Le Bon, </a:t>
            </a:r>
            <a:r>
              <a:rPr lang="tr-TR" dirty="0" err="1" smtClean="0"/>
              <a:t>Alex</a:t>
            </a:r>
            <a:r>
              <a:rPr lang="tr-TR" dirty="0" smtClean="0"/>
              <a:t> de </a:t>
            </a:r>
            <a:r>
              <a:rPr lang="tr-TR" dirty="0" err="1" smtClean="0"/>
              <a:t>Tocqueville</a:t>
            </a:r>
            <a:r>
              <a:rPr lang="tr-TR" dirty="0" smtClean="0"/>
              <a:t>, </a:t>
            </a:r>
            <a:r>
              <a:rPr lang="tr-TR" dirty="0" err="1" smtClean="0"/>
              <a:t>Jose</a:t>
            </a:r>
            <a:r>
              <a:rPr lang="tr-TR" dirty="0" smtClean="0"/>
              <a:t> Ortega, T.S. Eliot ve Frank </a:t>
            </a:r>
            <a:r>
              <a:rPr lang="tr-TR" dirty="0" err="1" smtClean="0"/>
              <a:t>Roymond</a:t>
            </a:r>
            <a:r>
              <a:rPr lang="tr-TR" dirty="0" smtClean="0"/>
              <a:t> </a:t>
            </a:r>
            <a:r>
              <a:rPr lang="tr-TR" dirty="0" err="1" smtClean="0"/>
              <a:t>Levis</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148069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kuramcılara göre eğitimin zorunlu olması ve bu zorunluluk sonucu yaygınlaşması sonucu seviye de düşmüştür. Amaç sadece hoşça vakit geçirmek olmuştur. Bu nedenle dönemin medyası giderek kültürel standart düşük içerik hazırlamıştır. </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579758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19. yüzyıldan itibaren Batılı toplumlarda okur-</a:t>
            </a:r>
            <a:r>
              <a:rPr lang="tr-TR" dirty="0" err="1" smtClean="0"/>
              <a:t>yarazırlık</a:t>
            </a:r>
            <a:r>
              <a:rPr lang="tr-TR" dirty="0" smtClean="0"/>
              <a:t> yaygınlaşsa da yeni okuryazar kesim için gazete ve dergi okumak, entelektüel bir faaliyet olmaktan ziyade vakit doldurmaya, iş molalarında veya paydos sonrasında kafa dinlemeye ve rahatlamaya yönelik bir faaliyet olarak görülmekteydi. </a:t>
            </a:r>
          </a:p>
          <a:p>
            <a:r>
              <a:rPr lang="tr-TR" dirty="0" smtClean="0"/>
              <a:t>Böylece önceki yüzyıl entelektüel tartışmanın başlıca mecrası olan gazete ve dergiler 19. yy itibaren nitelik değiştirerek eğlence ve dinlenme araçları haline gelmeye başladı.</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746190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19. yüzyıl işçilerin çalışma saatleri 8 saate düşürüldüğü yasal kazanımların da yüzyılı olmuştur. Böylece çalışanlar belli oranda boş zamana da kavuşmuş oldular.  Ortaya çıkan bu boş zamanı eğlence medyası doldurmaya başladı. Eğlence medyasının sadece işçi sınıfına yönelik olduğunu söylemek eksik olur. Beyaz yakalıların da eğlence medyasını ya da eğlenceli içeriği tükettiğini söylemek mümkündür. </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244091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Böylece gazeteler de yarı okur yazar olarak adlandırılan bu yeni okuryazar kesimin kolaylıkla takip edebileceği hikayelere ağırlık vermiştir.</a:t>
            </a:r>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3255747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Mesela bazı gazeteler kendilerini şöyle tanımlıyormuş. “Gazetem çeyrek aydınlara yatılı okullar tarafından devşirilen büyük yeni </a:t>
            </a:r>
            <a:r>
              <a:rPr lang="tr-TR" dirty="0" smtClean="0"/>
              <a:t>kuşağa, </a:t>
            </a:r>
            <a:r>
              <a:rPr lang="tr-TR" dirty="0"/>
              <a:t>yalnızca okuyabilen fakat dikkatlerini uzun süre toparlayamayan genç bay ve bayanlara hitap edecek. </a:t>
            </a:r>
            <a:r>
              <a:rPr lang="tr-TR" dirty="0" smtClean="0"/>
              <a:t>Bunlar trenlerde </a:t>
            </a:r>
            <a:r>
              <a:rPr lang="tr-TR" dirty="0"/>
              <a:t>otobüslerde ve tramvaylarda kendilerini meşgul edecek bir şeyler ister… istedikleri, dedikodu türü malumatın en hafif ve boş olanıdır. Biraz hikâye biraz tasvir, biraz skandal, biraz nükte, biraz istatistik … her şey çok kısa olmalıdır, azami beş santimetre; dikkatlerini beş santimetreden fazla toparlayamazlar. Dedikodu bile onlar için uzundur. Boş gevezelik </a:t>
            </a:r>
            <a:r>
              <a:rPr lang="tr-TR" dirty="0" smtClean="0"/>
              <a:t>isterler» </a:t>
            </a:r>
            <a:r>
              <a:rPr lang="tr-TR" dirty="0"/>
              <a:t>(</a:t>
            </a:r>
            <a:r>
              <a:rPr lang="tr-TR" dirty="0" err="1"/>
              <a:t>Swingewood</a:t>
            </a:r>
            <a:r>
              <a:rPr lang="tr-TR" dirty="0"/>
              <a:t>, 1996).</a:t>
            </a:r>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53067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yüzyıl işçilerin yurttaşlık hakları açısından da önemli kazanımların dönemi olmuştur. Oy verme işçi sınıfı erkeklerini de kapsayacak şekilde genişletilmiştir.</a:t>
            </a:r>
          </a:p>
          <a:p>
            <a:r>
              <a:rPr lang="tr-TR" dirty="0" smtClean="0"/>
              <a:t>Bu nedenle sadece işçi sınıfına hitap eden küçük politik gazeteler karşısında artık toplumun tüm üyelerine, tüm yurttaşlara seslendiğini ifade eden ve bunu tarafsızlık, dengelilik ve nesnellik gibi profesyonel meslek ilkelerini ortaya atarak meşrulaştıran gazeteler yer almaya başlamıştır.</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732347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Gazeteler artık nerdeyse bütün topluma hitap ediyordu. Bu nedenle de profesyonel ilkeler oluşturuluyordu. Gazetelerin profesyonel ilkelere gereksinim duymasının nedeni en önemli gelir kaynağının reklamlar olmasıydı. Bu sayede hem gazete fiyatları düşmüş hem de okuyucu sayısı artmıştır. </a:t>
            </a:r>
            <a:endParaRPr lang="tr-TR"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8468511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203</TotalTime>
  <Words>974</Words>
  <Application>Microsoft Office PowerPoint</Application>
  <PresentationFormat>Geniş ekran</PresentationFormat>
  <Paragraphs>37</Paragraphs>
  <Slides>19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Calibri</vt:lpstr>
      <vt:lpstr>Candara</vt:lpstr>
      <vt:lpstr>Symbol</vt:lpstr>
      <vt:lpstr>Dalga Biçimi</vt:lpstr>
      <vt:lpstr>KİTLE TOPLUMU VE MEDYA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KİTLE TOPLUMU VE MEDYA</dc:title>
  <dc:creator>BEDRIYE POYRAZ</dc:creator>
  <cp:lastModifiedBy>BPOYRAZ</cp:lastModifiedBy>
  <cp:revision>36</cp:revision>
  <dcterms:created xsi:type="dcterms:W3CDTF">2016-10-17T17:36:23Z</dcterms:created>
  <dcterms:modified xsi:type="dcterms:W3CDTF">2018-10-15T06:33:28Z</dcterms:modified>
</cp:coreProperties>
</file>