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6C4B4-810C-834B-8557-BC63D4C427A5}" type="datetimeFigureOut">
              <a:rPr lang="tr-TR" smtClean="0"/>
              <a:t>23.09.2018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8389B-B65F-7A46-BD01-9ECD9D0EE9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48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2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err="1" smtClean="0"/>
              <a:t>vII</a:t>
            </a:r>
            <a:r>
              <a:rPr lang="tr-TR" dirty="0" smtClean="0"/>
              <a:t>. 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 smtClean="0"/>
              <a:t>HAK HAVRAMI VE TÜRLERİ</a:t>
            </a:r>
          </a:p>
        </p:txBody>
      </p:sp>
    </p:spTree>
    <p:extLst>
      <p:ext uri="{BB962C8B-B14F-4D97-AF65-F5344CB8AC3E}">
        <p14:creationId xmlns:p14="http://schemas.microsoft.com/office/powerpoint/2010/main" val="107102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5168"/>
            <a:ext cx="8534400" cy="1507067"/>
          </a:xfrm>
        </p:spPr>
        <p:txBody>
          <a:bodyPr/>
          <a:lstStyle/>
          <a:p>
            <a:r>
              <a:rPr lang="tr-TR" dirty="0" smtClean="0"/>
              <a:t>HAK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89245"/>
            <a:ext cx="8534400" cy="3615267"/>
          </a:xfrm>
        </p:spPr>
        <p:txBody>
          <a:bodyPr/>
          <a:lstStyle/>
          <a:p>
            <a:r>
              <a:rPr lang="tr-TR" dirty="0" smtClean="0"/>
              <a:t>İrade </a:t>
            </a:r>
            <a:r>
              <a:rPr lang="tr-TR" dirty="0"/>
              <a:t>teorisine </a:t>
            </a:r>
            <a:r>
              <a:rPr lang="tr-TR" dirty="0" smtClean="0"/>
              <a:t>göre </a:t>
            </a:r>
            <a:r>
              <a:rPr lang="tr-TR" dirty="0"/>
              <a:t>hak, “hukuk </a:t>
            </a:r>
            <a:r>
              <a:rPr lang="tr-TR" dirty="0" smtClean="0"/>
              <a:t>düzeni </a:t>
            </a:r>
            <a:r>
              <a:rPr lang="tr-TR" dirty="0"/>
              <a:t>tarafından bir </a:t>
            </a:r>
            <a:r>
              <a:rPr lang="tr-TR" dirty="0" smtClean="0"/>
              <a:t>kişi </a:t>
            </a:r>
            <a:r>
              <a:rPr lang="tr-TR" dirty="0"/>
              <a:t>lehine </a:t>
            </a:r>
            <a:r>
              <a:rPr lang="tr-TR" dirty="0" smtClean="0"/>
              <a:t>tanınmış̧ </a:t>
            </a:r>
            <a:r>
              <a:rPr lang="tr-TR" dirty="0"/>
              <a:t>irade </a:t>
            </a:r>
            <a:r>
              <a:rPr lang="tr-TR" dirty="0" smtClean="0"/>
              <a:t>gücü̈ </a:t>
            </a:r>
            <a:r>
              <a:rPr lang="tr-TR" dirty="0"/>
              <a:t>veya </a:t>
            </a:r>
            <a:r>
              <a:rPr lang="tr-TR" dirty="0" smtClean="0"/>
              <a:t>egemenliğidir”. </a:t>
            </a:r>
            <a:endParaRPr lang="tr-TR" dirty="0"/>
          </a:p>
          <a:p>
            <a:r>
              <a:rPr lang="tr-TR" dirty="0"/>
              <a:t>Menfaat teorisine </a:t>
            </a:r>
            <a:r>
              <a:rPr lang="tr-TR" dirty="0" smtClean="0"/>
              <a:t>göre </a:t>
            </a:r>
            <a:r>
              <a:rPr lang="tr-TR" dirty="0"/>
              <a:t>ise hak, “hukuk </a:t>
            </a:r>
            <a:r>
              <a:rPr lang="tr-TR" dirty="0" smtClean="0"/>
              <a:t>düzeni </a:t>
            </a:r>
            <a:r>
              <a:rPr lang="tr-TR" dirty="0"/>
              <a:t>tarafından korunan bir menfaattir”. Hangi menfaatlerin hukuk </a:t>
            </a:r>
            <a:r>
              <a:rPr lang="tr-TR" dirty="0" smtClean="0"/>
              <a:t>düzeni </a:t>
            </a:r>
            <a:r>
              <a:rPr lang="tr-TR" dirty="0"/>
              <a:t>tarafından </a:t>
            </a:r>
            <a:r>
              <a:rPr lang="tr-TR" dirty="0" smtClean="0"/>
              <a:t>korunacağını </a:t>
            </a:r>
            <a:r>
              <a:rPr lang="tr-TR" dirty="0"/>
              <a:t>pozitif hukuk kuralları belirler. </a:t>
            </a:r>
          </a:p>
          <a:p>
            <a:r>
              <a:rPr lang="tr-TR" dirty="0"/>
              <a:t>Karma teoriye </a:t>
            </a:r>
            <a:r>
              <a:rPr lang="tr-TR" dirty="0" smtClean="0"/>
              <a:t>göre </a:t>
            </a:r>
            <a:r>
              <a:rPr lang="tr-TR" dirty="0"/>
              <a:t>ise hak, </a:t>
            </a:r>
            <a:r>
              <a:rPr lang="tr-TR" dirty="0" err="1" smtClean="0"/>
              <a:t>Jellinek</a:t>
            </a:r>
            <a:r>
              <a:rPr lang="tr-TR" dirty="0" smtClean="0"/>
              <a:t> </a:t>
            </a:r>
            <a:r>
              <a:rPr lang="tr-TR" dirty="0"/>
              <a:t>tarafından, “insana sahibi </a:t>
            </a:r>
            <a:r>
              <a:rPr lang="tr-TR" dirty="0" smtClean="0"/>
              <a:t>bulunduğu </a:t>
            </a:r>
            <a:r>
              <a:rPr lang="tr-TR" dirty="0"/>
              <a:t>menfaati korumak </a:t>
            </a:r>
            <a:r>
              <a:rPr lang="tr-TR" dirty="0" smtClean="0"/>
              <a:t>üzere tanınmış̧ </a:t>
            </a:r>
            <a:r>
              <a:rPr lang="tr-TR" dirty="0"/>
              <a:t>olan irade kudretidir” </a:t>
            </a:r>
            <a:r>
              <a:rPr lang="tr-TR" dirty="0"/>
              <a:t>ş</a:t>
            </a:r>
            <a:r>
              <a:rPr lang="tr-TR" dirty="0" smtClean="0"/>
              <a:t>eklinde tanımlanmıştır.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85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44541"/>
            <a:ext cx="8534400" cy="1507067"/>
          </a:xfrm>
        </p:spPr>
        <p:txBody>
          <a:bodyPr/>
          <a:lstStyle/>
          <a:p>
            <a:r>
              <a:rPr lang="tr-TR" dirty="0" smtClean="0"/>
              <a:t>Hak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5281" y="2104053"/>
            <a:ext cx="8534400" cy="3615267"/>
          </a:xfrm>
        </p:spPr>
        <p:txBody>
          <a:bodyPr/>
          <a:lstStyle/>
          <a:p>
            <a:r>
              <a:rPr lang="tr-TR" dirty="0"/>
              <a:t>Hukuk kurallarının </a:t>
            </a:r>
            <a:r>
              <a:rPr lang="tr-TR" dirty="0" smtClean="0"/>
              <a:t>düzenledikleri ilişkiler </a:t>
            </a:r>
            <a:r>
              <a:rPr lang="tr-TR" dirty="0"/>
              <a:t>bakımından kamu hukuku ve </a:t>
            </a:r>
            <a:r>
              <a:rPr lang="tr-TR" dirty="0" smtClean="0"/>
              <a:t>özel </a:t>
            </a:r>
            <a:r>
              <a:rPr lang="tr-TR" dirty="0"/>
              <a:t>hukuk diye ikiye ayrılması gibi, haklar da kamusal haklar ve </a:t>
            </a:r>
            <a:r>
              <a:rPr lang="tr-TR" dirty="0" smtClean="0"/>
              <a:t>özel </a:t>
            </a:r>
            <a:r>
              <a:rPr lang="tr-TR" dirty="0"/>
              <a:t>haklar olarak ikiye ayrılabilir.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328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6508"/>
            <a:ext cx="8534400" cy="1507067"/>
          </a:xfrm>
        </p:spPr>
        <p:txBody>
          <a:bodyPr/>
          <a:lstStyle/>
          <a:p>
            <a:r>
              <a:rPr lang="tr-TR" dirty="0" smtClean="0"/>
              <a:t>Kamusal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34682"/>
            <a:ext cx="8534400" cy="3615267"/>
          </a:xfrm>
        </p:spPr>
        <p:txBody>
          <a:bodyPr/>
          <a:lstStyle/>
          <a:p>
            <a:r>
              <a:rPr lang="tr-TR" dirty="0" smtClean="0"/>
              <a:t>Kişisel Haklar</a:t>
            </a:r>
          </a:p>
          <a:p>
            <a:r>
              <a:rPr lang="tr-TR" dirty="0" smtClean="0"/>
              <a:t>Ekonomik ve Sosyal Haklar</a:t>
            </a:r>
          </a:p>
          <a:p>
            <a:r>
              <a:rPr lang="tr-TR" dirty="0" smtClean="0"/>
              <a:t>Siyasal Haklar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11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6507"/>
            <a:ext cx="8534400" cy="1507067"/>
          </a:xfrm>
        </p:spPr>
        <p:txBody>
          <a:bodyPr/>
          <a:lstStyle/>
          <a:p>
            <a:r>
              <a:rPr lang="tr-TR" dirty="0" smtClean="0"/>
              <a:t>Özel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65310"/>
            <a:ext cx="8534400" cy="3615267"/>
          </a:xfrm>
        </p:spPr>
        <p:txBody>
          <a:bodyPr/>
          <a:lstStyle/>
          <a:p>
            <a:r>
              <a:rPr lang="tr-TR" dirty="0" smtClean="0"/>
              <a:t>NİTELİKLERİNE GÖRE</a:t>
            </a:r>
          </a:p>
          <a:p>
            <a:r>
              <a:rPr lang="tr-TR" dirty="0" smtClean="0"/>
              <a:t>KONULARINA GÖRE</a:t>
            </a:r>
          </a:p>
          <a:p>
            <a:r>
              <a:rPr lang="tr-TR" dirty="0" smtClean="0"/>
              <a:t>DEVREDİLİP DEVREDİLEMEMELERİNE</a:t>
            </a:r>
          </a:p>
          <a:p>
            <a:r>
              <a:rPr lang="tr-TR" dirty="0" smtClean="0"/>
              <a:t>AMAÇLARINA GÖRE</a:t>
            </a:r>
          </a:p>
          <a:p>
            <a:r>
              <a:rPr lang="tr-TR" dirty="0" smtClean="0"/>
              <a:t>BAĞIMSIZ OLUP OLMAMALARINA GÖRE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19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549813"/>
            <a:ext cx="8534400" cy="1507067"/>
          </a:xfrm>
        </p:spPr>
        <p:txBody>
          <a:bodyPr/>
          <a:lstStyle/>
          <a:p>
            <a:r>
              <a:rPr lang="tr-TR" dirty="0" smtClean="0"/>
              <a:t>Niteliklerine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626568"/>
            <a:ext cx="8534400" cy="3615267"/>
          </a:xfrm>
        </p:spPr>
        <p:txBody>
          <a:bodyPr/>
          <a:lstStyle/>
          <a:p>
            <a:r>
              <a:rPr lang="tr-TR" dirty="0" smtClean="0"/>
              <a:t>MUTLAK HAKLAR</a:t>
            </a:r>
          </a:p>
          <a:p>
            <a:pPr lvl="1"/>
            <a:r>
              <a:rPr lang="tr-TR" dirty="0" smtClean="0"/>
              <a:t>Mallar Üzerindeki </a:t>
            </a:r>
          </a:p>
          <a:p>
            <a:pPr lvl="1"/>
            <a:r>
              <a:rPr lang="tr-TR" dirty="0" smtClean="0"/>
              <a:t>Kişiler Üzerindeki</a:t>
            </a:r>
          </a:p>
          <a:p>
            <a:r>
              <a:rPr lang="tr-TR" dirty="0" smtClean="0"/>
              <a:t>NİSBİ HAKLAR</a:t>
            </a:r>
          </a:p>
          <a:p>
            <a:pPr lvl="1"/>
            <a:r>
              <a:rPr lang="tr-TR" dirty="0" smtClean="0"/>
              <a:t>Borç İlişkisinden Doğan</a:t>
            </a:r>
          </a:p>
          <a:p>
            <a:pPr lvl="1"/>
            <a:r>
              <a:rPr lang="tr-TR" dirty="0" smtClean="0"/>
              <a:t>Aile İlişkisinden Doğan</a:t>
            </a:r>
          </a:p>
          <a:p>
            <a:pPr lvl="1"/>
            <a:r>
              <a:rPr lang="tr-TR" dirty="0" smtClean="0"/>
              <a:t>Miras İlişkisinden Doğan</a:t>
            </a:r>
          </a:p>
          <a:p>
            <a:pPr lvl="1"/>
            <a:r>
              <a:rPr lang="tr-TR" dirty="0" smtClean="0"/>
              <a:t>Eşya Hukukundan Doğan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89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6620" y="195251"/>
            <a:ext cx="8534400" cy="1507067"/>
          </a:xfrm>
        </p:spPr>
        <p:txBody>
          <a:bodyPr/>
          <a:lstStyle/>
          <a:p>
            <a:r>
              <a:rPr lang="tr-TR" dirty="0" smtClean="0"/>
              <a:t>Konularına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216020"/>
            <a:ext cx="8534400" cy="3615267"/>
          </a:xfrm>
        </p:spPr>
        <p:txBody>
          <a:bodyPr/>
          <a:lstStyle/>
          <a:p>
            <a:r>
              <a:rPr lang="tr-TR" dirty="0" smtClean="0"/>
              <a:t>Malvarlığı hakları </a:t>
            </a:r>
          </a:p>
          <a:p>
            <a:r>
              <a:rPr lang="tr-TR" dirty="0" smtClean="0"/>
              <a:t>Kişilik Hakları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588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7"/>
            <a:ext cx="8534400" cy="1507067"/>
          </a:xfrm>
        </p:spPr>
        <p:txBody>
          <a:bodyPr/>
          <a:lstStyle/>
          <a:p>
            <a:r>
              <a:rPr lang="tr-TR" dirty="0" smtClean="0"/>
              <a:t>Amaçlarına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46649"/>
            <a:ext cx="8534400" cy="3615267"/>
          </a:xfrm>
        </p:spPr>
        <p:txBody>
          <a:bodyPr/>
          <a:lstStyle/>
          <a:p>
            <a:r>
              <a:rPr lang="tr-TR" dirty="0" smtClean="0"/>
              <a:t>Yenilik Doğuran Haklar</a:t>
            </a:r>
          </a:p>
          <a:p>
            <a:pPr lvl="1"/>
            <a:r>
              <a:rPr lang="tr-TR" dirty="0" smtClean="0"/>
              <a:t>Kurucu Yenilik Doğuran Haklar</a:t>
            </a:r>
          </a:p>
          <a:p>
            <a:pPr lvl="1"/>
            <a:r>
              <a:rPr lang="tr-TR" dirty="0" smtClean="0"/>
              <a:t>Değiştirici Yenilik Doğuran Haklar</a:t>
            </a:r>
          </a:p>
          <a:p>
            <a:pPr lvl="1"/>
            <a:r>
              <a:rPr lang="tr-TR" dirty="0" smtClean="0"/>
              <a:t>Bozucu Yenilik Doğuran Haklar</a:t>
            </a:r>
          </a:p>
          <a:p>
            <a:r>
              <a:rPr lang="tr-TR" dirty="0" smtClean="0"/>
              <a:t>Alelade Haklar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07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13</TotalTime>
  <Words>184</Words>
  <Application>Microsoft Macintosh PowerPoint</Application>
  <PresentationFormat>Geniş Ekran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Dilim</vt:lpstr>
      <vt:lpstr>Sağlık bilimleri fakültesi</vt:lpstr>
      <vt:lpstr>vII. Bölüm</vt:lpstr>
      <vt:lpstr>HAK KAVRAMI</vt:lpstr>
      <vt:lpstr>Hak türleri</vt:lpstr>
      <vt:lpstr>Kamusal haklar</vt:lpstr>
      <vt:lpstr>Özel haklar</vt:lpstr>
      <vt:lpstr>Niteliklerine göre</vt:lpstr>
      <vt:lpstr>Konularına göre</vt:lpstr>
      <vt:lpstr>Amaçlarına göre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3</cp:revision>
  <dcterms:created xsi:type="dcterms:W3CDTF">2018-09-23T13:56:08Z</dcterms:created>
  <dcterms:modified xsi:type="dcterms:W3CDTF">2018-09-23T14:09:14Z</dcterms:modified>
</cp:coreProperties>
</file>