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1"/>
  </p:notesMasterIdLst>
  <p:sldIdLst>
    <p:sldId id="532" r:id="rId2"/>
    <p:sldId id="737" r:id="rId3"/>
    <p:sldId id="738" r:id="rId4"/>
    <p:sldId id="739" r:id="rId5"/>
    <p:sldId id="740" r:id="rId6"/>
    <p:sldId id="514" r:id="rId7"/>
    <p:sldId id="521" r:id="rId8"/>
    <p:sldId id="527" r:id="rId9"/>
    <p:sldId id="609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/>
    <p:restoredTop sz="94603"/>
  </p:normalViewPr>
  <p:slideViewPr>
    <p:cSldViewPr snapToGrid="0" snapToObjects="1">
      <p:cViewPr varScale="1">
        <p:scale>
          <a:sx n="91" d="100"/>
          <a:sy n="91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F725-7B05-2E4C-BB80-878941336010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70A0-8B79-F14B-A701-E29A6F08B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22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FCBB-4956-4013-8F0D-A7CE165FC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4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FCBB-4956-4013-8F0D-A7CE165FCC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FCBB-4956-4013-8F0D-A7CE165FCC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2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FCBB-4956-4013-8F0D-A7CE165FCC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9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1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14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75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2100"/>
            <a:ext cx="829098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462088"/>
            <a:ext cx="5080000" cy="4908550"/>
          </a:xfrm>
        </p:spPr>
        <p:txBody>
          <a:bodyPr/>
          <a:lstStyle/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462088"/>
            <a:ext cx="508000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867" y="6524626"/>
            <a:ext cx="2540000" cy="206375"/>
          </a:xfrm>
        </p:spPr>
        <p:txBody>
          <a:bodyPr/>
          <a:lstStyle>
            <a:lvl1pPr>
              <a:defRPr/>
            </a:lvl1pPr>
          </a:lstStyle>
          <a:p>
            <a:fld id="{AA23C6D9-8E30-4173-A631-D7AD15AEBD8C}" type="datetime1">
              <a:rPr lang="en-US"/>
              <a:pPr/>
              <a:t>3/4/19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6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9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11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0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05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2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35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82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2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C702A9-A55C-604F-AA40-17B02F7F92C6}" type="datetimeFigureOut">
              <a:rPr lang="tr-TR" smtClean="0"/>
              <a:t>4.03.2019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F95B-E87D-414A-A745-E5E3AB88BD81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553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>
            <a:extLst>
              <a:ext uri="{FF2B5EF4-FFF2-40B4-BE49-F238E27FC236}">
                <a16:creationId xmlns:a16="http://schemas.microsoft.com/office/drawing/2014/main" id="{479F435C-9648-7E40-88C6-EFF4EB8A9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039" y="896938"/>
            <a:ext cx="8429625" cy="238760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br>
              <a:rPr lang="tr-TR" sz="3600" b="1" dirty="0">
                <a:solidFill>
                  <a:schemeClr val="bg1"/>
                </a:solidFill>
              </a:rPr>
            </a:br>
            <a:r>
              <a:rPr lang="tr-TR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Protezin  tanımı ve tarihçesi</a:t>
            </a:r>
            <a:br>
              <a:rPr lang="tr-TR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br>
              <a:rPr lang="tr-TR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tr-TR" sz="3600" b="1" dirty="0"/>
              <a:t>1. hafta </a:t>
            </a:r>
          </a:p>
        </p:txBody>
      </p:sp>
      <p:sp>
        <p:nvSpPr>
          <p:cNvPr id="15362" name="Alt Başlık 3">
            <a:extLst>
              <a:ext uri="{FF2B5EF4-FFF2-40B4-BE49-F238E27FC236}">
                <a16:creationId xmlns:a16="http://schemas.microsoft.com/office/drawing/2014/main" id="{9926FA24-49B0-A442-BA3C-4BA10D9419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32176" y="4437063"/>
            <a:ext cx="3965575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800"/>
              <a:t>Prof.Dr. Serap Alsancak</a:t>
            </a:r>
          </a:p>
        </p:txBody>
      </p:sp>
      <p:pic>
        <p:nvPicPr>
          <p:cNvPr id="15363" name="Resim 1">
            <a:extLst>
              <a:ext uri="{FF2B5EF4-FFF2-40B4-BE49-F238E27FC236}">
                <a16:creationId xmlns:a16="http://schemas.microsoft.com/office/drawing/2014/main" id="{902D817A-2AF0-1F4E-8443-99FE6491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1" y="3644901"/>
            <a:ext cx="213201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Resim 2">
            <a:extLst>
              <a:ext uri="{FF2B5EF4-FFF2-40B4-BE49-F238E27FC236}">
                <a16:creationId xmlns:a16="http://schemas.microsoft.com/office/drawing/2014/main" id="{D11E1DEF-926A-A54D-B64E-F237A41D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886200"/>
            <a:ext cx="14224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8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Başlık">
            <a:extLst>
              <a:ext uri="{FF2B5EF4-FFF2-40B4-BE49-F238E27FC236}">
                <a16:creationId xmlns:a16="http://schemas.microsoft.com/office/drawing/2014/main" id="{F5F0DF38-30AD-CC4E-8216-76B07202E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586" y="1257713"/>
            <a:ext cx="5878513" cy="1077913"/>
          </a:xfrm>
        </p:spPr>
        <p:txBody>
          <a:bodyPr/>
          <a:lstStyle/>
          <a:p>
            <a:pPr eaLnBrk="1" hangingPunct="1"/>
            <a:r>
              <a:rPr lang="tr-TR" altLang="tr-TR" dirty="0">
                <a:solidFill>
                  <a:srgbClr val="FFC000"/>
                </a:solidFill>
              </a:rPr>
              <a:t>Protezin Tanımı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31F9DA8-9F12-5E4E-9049-B2851AD77889}"/>
              </a:ext>
            </a:extLst>
          </p:cNvPr>
          <p:cNvSpPr/>
          <p:nvPr/>
        </p:nvSpPr>
        <p:spPr>
          <a:xfrm>
            <a:off x="1056421" y="2663098"/>
            <a:ext cx="10159448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alt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Doğuştan veya sonradan kaza, hastalık gibi nedenlerle kol veya </a:t>
            </a:r>
          </a:p>
          <a:p>
            <a:r>
              <a:rPr lang="tr-TR" alt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bacağını kaybeden kişilere o uzvun fonksiyonlarını ve/veya </a:t>
            </a:r>
          </a:p>
          <a:p>
            <a:r>
              <a:rPr lang="tr-TR" alt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görünümünü tamamlamak amacı ile yapılan yapay kol ve bacak.</a:t>
            </a:r>
            <a:br>
              <a:rPr lang="tr-TR" alt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tr-TR" altLang="tr-T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3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İçerik Yer Tutucusu 4">
            <a:extLst>
              <a:ext uri="{FF2B5EF4-FFF2-40B4-BE49-F238E27FC236}">
                <a16:creationId xmlns:a16="http://schemas.microsoft.com/office/drawing/2014/main" id="{C5973E73-24B5-B44C-863D-872D702197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9" y="247895"/>
            <a:ext cx="2493963" cy="4463833"/>
          </a:xfrm>
        </p:spPr>
      </p:pic>
      <p:pic>
        <p:nvPicPr>
          <p:cNvPr id="17411" name="Resim 5">
            <a:extLst>
              <a:ext uri="{FF2B5EF4-FFF2-40B4-BE49-F238E27FC236}">
                <a16:creationId xmlns:a16="http://schemas.microsoft.com/office/drawing/2014/main" id="{2A163FDB-295B-E642-8070-A1BD82F3C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87" y="247894"/>
            <a:ext cx="3095884" cy="446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Dikdörtgen 6">
            <a:extLst>
              <a:ext uri="{FF2B5EF4-FFF2-40B4-BE49-F238E27FC236}">
                <a16:creationId xmlns:a16="http://schemas.microsoft.com/office/drawing/2014/main" id="{CE48B133-68AF-214A-B02A-6EB1757F4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261" y="4988689"/>
            <a:ext cx="92905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Amputasyon</a:t>
            </a:r>
            <a:r>
              <a:rPr lang="tr-TR" alt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tr-TR" altLang="tr-T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Dezartikülasyon</a:t>
            </a:r>
            <a:r>
              <a:rPr lang="tr-TR" alt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 ve Güdük</a:t>
            </a:r>
            <a:endParaRPr lang="tr-TR" altLang="tr-TR" sz="2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</a:endParaRPr>
          </a:p>
          <a:p>
            <a:r>
              <a:rPr lang="tr-TR" alt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</a:rPr>
              <a:t>✓</a:t>
            </a:r>
            <a:r>
              <a:rPr lang="tr-TR" alt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Bir </a:t>
            </a:r>
            <a:r>
              <a:rPr lang="tr-TR" altLang="tr-T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ekstremiteyi</a:t>
            </a:r>
            <a:r>
              <a:rPr lang="tr-TR" alt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 cerrahi yöntemlerle kemikten keserek vücuttan ayırma işlemine </a:t>
            </a:r>
            <a:r>
              <a:rPr lang="tr-TR" altLang="tr-T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Amputasyon</a:t>
            </a:r>
            <a:r>
              <a:rPr lang="tr-TR" alt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, eklemden yapılan ampütasyona </a:t>
            </a:r>
            <a:r>
              <a:rPr lang="tr-TR" altLang="tr-T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Dezartikülasyon</a:t>
            </a:r>
            <a:r>
              <a:rPr lang="tr-TR" alt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rPr>
              <a:t> denir. </a:t>
            </a:r>
          </a:p>
        </p:txBody>
      </p:sp>
      <p:pic>
        <p:nvPicPr>
          <p:cNvPr id="5" name="Picture 9" descr="Güdük 2">
            <a:extLst>
              <a:ext uri="{FF2B5EF4-FFF2-40B4-BE49-F238E27FC236}">
                <a16:creationId xmlns:a16="http://schemas.microsoft.com/office/drawing/2014/main" id="{FB55EB1B-583F-D348-BAEA-1C58139D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65549" y="805872"/>
            <a:ext cx="4463834" cy="3347876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8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Unvan 1">
            <a:extLst>
              <a:ext uri="{FF2B5EF4-FFF2-40B4-BE49-F238E27FC236}">
                <a16:creationId xmlns:a16="http://schemas.microsoft.com/office/drawing/2014/main" id="{E25AC580-6F38-9D4E-B11C-C9917092A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altLang="tr-TR" sz="3200" dirty="0">
                <a:solidFill>
                  <a:srgbClr val="FFC000"/>
                </a:solidFill>
              </a:rPr>
              <a:t>Tarihçe</a:t>
            </a:r>
            <a:br>
              <a:rPr lang="tr-TR" altLang="tr-TR" sz="3200" dirty="0">
                <a:solidFill>
                  <a:srgbClr val="FFC000"/>
                </a:solidFill>
              </a:rPr>
            </a:br>
            <a:endParaRPr lang="tr-TR" altLang="tr-TR" sz="3200" dirty="0">
              <a:solidFill>
                <a:srgbClr val="FFC000"/>
              </a:solidFill>
            </a:endParaRPr>
          </a:p>
        </p:txBody>
      </p:sp>
      <p:sp>
        <p:nvSpPr>
          <p:cNvPr id="18434" name="İçerik Yer Tutucusu 2">
            <a:extLst>
              <a:ext uri="{FF2B5EF4-FFF2-40B4-BE49-F238E27FC236}">
                <a16:creationId xmlns:a16="http://schemas.microsoft.com/office/drawing/2014/main" id="{BDF4018F-F7EE-5445-ABC6-8F00DDCBD9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20164" y="1456145"/>
            <a:ext cx="7007942" cy="45989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tr-TR" altLang="tr-TR" dirty="0"/>
              <a:t>İnsanlık tarihi kadar eski</a:t>
            </a:r>
          </a:p>
          <a:p>
            <a:pPr>
              <a:defRPr/>
            </a:pPr>
            <a:r>
              <a:rPr lang="tr-TR" altLang="tr-TR" dirty="0"/>
              <a:t>Cezalandırma yöntemi </a:t>
            </a:r>
          </a:p>
          <a:p>
            <a:pPr>
              <a:defRPr/>
            </a:pPr>
            <a:r>
              <a:rPr lang="tr-TR" altLang="tr-TR" dirty="0"/>
              <a:t>Savaşlar, kazalar</a:t>
            </a:r>
          </a:p>
          <a:p>
            <a:pPr>
              <a:defRPr/>
            </a:pPr>
            <a:r>
              <a:rPr lang="tr-TR" altLang="tr-TR" dirty="0"/>
              <a:t>16. </a:t>
            </a:r>
            <a:r>
              <a:rPr lang="tr-TR" altLang="tr-TR" dirty="0" err="1"/>
              <a:t>yy’da</a:t>
            </a:r>
            <a:r>
              <a:rPr lang="tr-TR" altLang="tr-TR" dirty="0"/>
              <a:t> </a:t>
            </a:r>
            <a:r>
              <a:rPr lang="tr-TR" altLang="tr-TR" dirty="0" err="1"/>
              <a:t>Ambroisé</a:t>
            </a:r>
            <a:r>
              <a:rPr lang="tr-TR" altLang="tr-TR" dirty="0"/>
              <a:t> </a:t>
            </a:r>
            <a:r>
              <a:rPr lang="tr-TR" altLang="tr-TR" dirty="0" err="1"/>
              <a:t>Paré</a:t>
            </a:r>
            <a:r>
              <a:rPr lang="tr-TR" altLang="tr-TR" dirty="0"/>
              <a:t> </a:t>
            </a:r>
          </a:p>
          <a:p>
            <a:pPr>
              <a:defRPr/>
            </a:pPr>
            <a:r>
              <a:rPr lang="tr-TR" altLang="tr-TR" dirty="0"/>
              <a:t>Damar </a:t>
            </a:r>
            <a:r>
              <a:rPr lang="tr-TR" altLang="tr-TR" dirty="0" err="1"/>
              <a:t>ligasyonu</a:t>
            </a:r>
            <a:r>
              <a:rPr lang="tr-TR" altLang="tr-TR" dirty="0"/>
              <a:t> ve fonksiyonel güdük</a:t>
            </a:r>
          </a:p>
          <a:p>
            <a:pPr>
              <a:defRPr/>
            </a:pPr>
            <a:r>
              <a:rPr lang="tr-TR" altLang="tr-TR" dirty="0"/>
              <a:t>17. </a:t>
            </a:r>
            <a:r>
              <a:rPr lang="tr-TR" altLang="tr-TR" dirty="0" err="1"/>
              <a:t>yy’da</a:t>
            </a:r>
            <a:r>
              <a:rPr lang="tr-TR" altLang="tr-TR" dirty="0"/>
              <a:t> turnike (</a:t>
            </a:r>
            <a:r>
              <a:rPr lang="tr-TR" altLang="tr-TR" dirty="0" err="1"/>
              <a:t>Morel</a:t>
            </a:r>
            <a:r>
              <a:rPr lang="tr-TR" altLang="tr-TR" dirty="0"/>
              <a:t>)</a:t>
            </a:r>
          </a:p>
          <a:p>
            <a:pPr>
              <a:defRPr/>
            </a:pPr>
            <a:endParaRPr lang="tr-TR" altLang="tr-TR" dirty="0"/>
          </a:p>
        </p:txBody>
      </p:sp>
      <p:pic>
        <p:nvPicPr>
          <p:cNvPr id="18435" name="Resim 3">
            <a:extLst>
              <a:ext uri="{FF2B5EF4-FFF2-40B4-BE49-F238E27FC236}">
                <a16:creationId xmlns:a16="http://schemas.microsoft.com/office/drawing/2014/main" id="{A41636FF-92ED-184C-9ABA-987B1D1B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66" y="715390"/>
            <a:ext cx="3960675" cy="506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8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2E0AFA-9150-C849-8695-F60C0732C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6512" y="722221"/>
            <a:ext cx="8336225" cy="1077229"/>
          </a:xfrm>
          <a:noFill/>
          <a:ln/>
        </p:spPr>
        <p:txBody>
          <a:bodyPr>
            <a:normAutofit/>
          </a:bodyPr>
          <a:lstStyle/>
          <a:p>
            <a:pPr marL="274320" indent="-192024">
              <a:spcBef>
                <a:spcPts val="300"/>
              </a:spcBef>
              <a:buClr>
                <a:schemeClr val="accent1"/>
              </a:buClr>
              <a:buSzPct val="68000"/>
              <a:defRPr/>
            </a:pPr>
            <a:r>
              <a:rPr lang="en-US" sz="28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M.Ö.1000-650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yıllarında</a:t>
            </a:r>
            <a:r>
              <a:rPr lang="en-US" sz="28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8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eski</a:t>
            </a:r>
            <a:r>
              <a:rPr lang="en-US" sz="28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protezler</a:t>
            </a:r>
            <a:r>
              <a:rPr lang="en-US" sz="28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sz="2800" b="1" dirty="0" err="1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Mısır</a:t>
            </a:r>
            <a:endParaRPr lang="en-US" sz="2800" b="1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4EEAA2-D266-A84D-A9D8-749536C4B6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9925" y="1713533"/>
            <a:ext cx="3732672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page2image25583952">
            <a:extLst>
              <a:ext uri="{FF2B5EF4-FFF2-40B4-BE49-F238E27FC236}">
                <a16:creationId xmlns:a16="http://schemas.microsoft.com/office/drawing/2014/main" id="{F5648EBE-479B-E549-9B78-6355DC22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526" y="2093067"/>
            <a:ext cx="4791494" cy="29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1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1896" y="396513"/>
            <a:ext cx="6218238" cy="785813"/>
          </a:xfrm>
          <a:noFill/>
          <a:ln/>
        </p:spPr>
        <p:txBody>
          <a:bodyPr>
            <a:normAutofit/>
          </a:bodyPr>
          <a:lstStyle/>
          <a:p>
            <a:pPr algn="ctr" fontAlgn="base">
              <a:lnSpc>
                <a:spcPct val="70000"/>
              </a:lnSpc>
              <a:spcAft>
                <a:spcPct val="0"/>
              </a:spcAft>
            </a:pPr>
            <a:r>
              <a:rPr lang="en-US" sz="3200" b="1" dirty="0">
                <a:solidFill>
                  <a:srgbClr val="336600"/>
                </a:solidFill>
                <a:latin typeface="+mn-lt"/>
                <a:ea typeface="+mn-ea"/>
                <a:cs typeface="+mn-cs"/>
              </a:rPr>
              <a:t>1800’ler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BA1B868-E3FA-204E-997F-E9449C1D51D4}"/>
              </a:ext>
            </a:extLst>
          </p:cNvPr>
          <p:cNvSpPr/>
          <p:nvPr/>
        </p:nvSpPr>
        <p:spPr>
          <a:xfrm>
            <a:off x="7922885" y="1182325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6600"/>
                </a:solidFill>
              </a:rPr>
              <a:t>Douglas Leg</a:t>
            </a:r>
            <a:endParaRPr lang="tr-TR" sz="240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47C9B5D-AF90-584A-AE06-71068ADF6A1D}"/>
              </a:ext>
            </a:extLst>
          </p:cNvPr>
          <p:cNvSpPr/>
          <p:nvPr/>
        </p:nvSpPr>
        <p:spPr>
          <a:xfrm>
            <a:off x="1815161" y="951492"/>
            <a:ext cx="1900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336600"/>
                </a:solidFill>
              </a:rPr>
              <a:t>Angelsey</a:t>
            </a:r>
            <a:r>
              <a:rPr lang="en-US" sz="2400" b="1" dirty="0">
                <a:solidFill>
                  <a:srgbClr val="336600"/>
                </a:solidFill>
              </a:rPr>
              <a:t>  Leg</a:t>
            </a:r>
            <a:endParaRPr lang="tr-TR" sz="240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BC0F6AC-1058-3C4B-BAA3-A8A76173A418}"/>
              </a:ext>
            </a:extLst>
          </p:cNvPr>
          <p:cNvSpPr txBox="1">
            <a:spLocks noChangeArrowheads="1"/>
          </p:cNvSpPr>
          <p:nvPr/>
        </p:nvSpPr>
        <p:spPr>
          <a:xfrm>
            <a:off x="2157081" y="2153800"/>
            <a:ext cx="8290984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200" b="1">
                <a:solidFill>
                  <a:srgbClr val="336600"/>
                </a:solidFill>
                <a:latin typeface="+mn-lt"/>
                <a:ea typeface="+mn-ea"/>
                <a:cs typeface="+mn-cs"/>
              </a:rPr>
              <a:t>1861 J.E. Hanger</a:t>
            </a:r>
            <a:r>
              <a:rPr lang="en-US" sz="3200"/>
              <a:t> </a:t>
            </a:r>
            <a:br>
              <a:rPr lang="en-US" sz="3200"/>
            </a:br>
            <a:endParaRPr lang="en-US" sz="3200" dirty="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4AB08D3-6778-064D-BDF4-CC526E3E173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34105" y="2725300"/>
            <a:ext cx="5909187" cy="1240506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Savaşlar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ekstremite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kayıpları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Lastik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parçaların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ayaklarda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kullanımı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2B6EF76-54E5-4245-BC24-E5A9BC721D5C}"/>
              </a:ext>
            </a:extLst>
          </p:cNvPr>
          <p:cNvSpPr txBox="1">
            <a:spLocks noChangeArrowheads="1"/>
          </p:cNvSpPr>
          <p:nvPr/>
        </p:nvSpPr>
        <p:spPr>
          <a:xfrm>
            <a:off x="2232376" y="4037443"/>
            <a:ext cx="8312644" cy="1077229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1900’lerin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başında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diz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eklemli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uyluk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korse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süspansiyonlu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TT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protezler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(plug fit TT with knee joints and thigh corset suspension)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A75CDC6-8EA2-3C4A-8923-95094869BD88}"/>
              </a:ext>
            </a:extLst>
          </p:cNvPr>
          <p:cNvSpPr txBox="1">
            <a:spLocks noChangeArrowheads="1"/>
          </p:cNvSpPr>
          <p:nvPr/>
        </p:nvSpPr>
        <p:spPr>
          <a:xfrm>
            <a:off x="3000653" y="4848670"/>
            <a:ext cx="5980723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1958 SACH Foot </a:t>
            </a:r>
            <a:b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tasarımı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(Howard Eberhart &amp; Charles Radcliffe)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2B96ECA-F1A1-0740-905D-C7246DCB332B}"/>
              </a:ext>
            </a:extLst>
          </p:cNvPr>
          <p:cNvSpPr txBox="1">
            <a:spLocks noChangeArrowheads="1"/>
          </p:cNvSpPr>
          <p:nvPr/>
        </p:nvSpPr>
        <p:spPr>
          <a:xfrm>
            <a:off x="1417359" y="5882167"/>
            <a:ext cx="9030706" cy="1077229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1980’lerde</a:t>
            </a:r>
            <a:b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dynamic response prosthetic feet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dinamik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bildirimli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ayaklar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geliştirildi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40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69" y="986303"/>
            <a:ext cx="4337617" cy="1077229"/>
          </a:xfrm>
          <a:noFill/>
          <a:ln/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1925 </a:t>
            </a:r>
            <a:b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Metal </a:t>
            </a:r>
            <a:r>
              <a:rPr lang="en-US" sz="2400" dirty="0" err="1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Bacak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Protezi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b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A32423-1F76-4E45-8BA5-F212588A6C0D}"/>
              </a:ext>
            </a:extLst>
          </p:cNvPr>
          <p:cNvSpPr txBox="1">
            <a:spLocks noChangeArrowheads="1"/>
          </p:cNvSpPr>
          <p:nvPr/>
        </p:nvSpPr>
        <p:spPr>
          <a:xfrm>
            <a:off x="3821723" y="986303"/>
            <a:ext cx="3266379" cy="1077229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1925 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Metal </a:t>
            </a:r>
            <a:r>
              <a:rPr lang="en-US" sz="2400" dirty="0" err="1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Bacak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Protezi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b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BAC8556-AF0A-C54B-ADCD-45CFB251D880}"/>
              </a:ext>
            </a:extLst>
          </p:cNvPr>
          <p:cNvSpPr txBox="1">
            <a:spLocks noChangeArrowheads="1"/>
          </p:cNvSpPr>
          <p:nvPr/>
        </p:nvSpPr>
        <p:spPr>
          <a:xfrm>
            <a:off x="7088102" y="986303"/>
            <a:ext cx="4542958" cy="1325563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1946 </a:t>
            </a:r>
            <a:br>
              <a:rPr lang="en-US" sz="240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40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Quadrilateral Soket Tasarımı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70447B1-AB55-4F41-9988-A83BE8BA782B}"/>
              </a:ext>
            </a:extLst>
          </p:cNvPr>
          <p:cNvSpPr txBox="1">
            <a:spLocks noChangeArrowheads="1"/>
          </p:cNvSpPr>
          <p:nvPr/>
        </p:nvSpPr>
        <p:spPr>
          <a:xfrm>
            <a:off x="697305" y="2931398"/>
            <a:ext cx="5398696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1980’lerde  TFA </a:t>
            </a:r>
            <a:r>
              <a:rPr lang="en-US" sz="2400" dirty="0" err="1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Soket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Tasarımı</a:t>
            </a:r>
            <a:b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Ivan Long normal Shape Normal Alignment</a:t>
            </a:r>
            <a:b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Sabolich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CAT-CAM Socket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54BFF96-F33E-3F41-B0E3-FE47612EF5C9}"/>
              </a:ext>
            </a:extLst>
          </p:cNvPr>
          <p:cNvSpPr txBox="1">
            <a:spLocks noChangeArrowheads="1"/>
          </p:cNvSpPr>
          <p:nvPr/>
        </p:nvSpPr>
        <p:spPr>
          <a:xfrm>
            <a:off x="6717323" y="3271367"/>
            <a:ext cx="4245387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1980’lerde </a:t>
            </a:r>
            <a:r>
              <a:rPr lang="en-US" sz="2400" dirty="0" err="1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Ossur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Kristinsson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Icelandic Roll-On Silicon Socket</a:t>
            </a:r>
          </a:p>
        </p:txBody>
      </p:sp>
    </p:spTree>
    <p:extLst>
      <p:ext uri="{BB962C8B-B14F-4D97-AF65-F5344CB8AC3E}">
        <p14:creationId xmlns:p14="http://schemas.microsoft.com/office/powerpoint/2010/main" val="401524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724" y="859424"/>
            <a:ext cx="7772400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1970’lerde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00554" y="2343583"/>
            <a:ext cx="913875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+mj-lt"/>
              </a:rPr>
              <a:t> Otto Bock Ind. </a:t>
            </a:r>
            <a:r>
              <a:rPr lang="en-US" sz="2400" dirty="0" err="1">
                <a:latin typeface="+mj-lt"/>
              </a:rPr>
              <a:t>tarafından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endoskeletal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protezler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tasarlandı</a:t>
            </a:r>
            <a:r>
              <a:rPr lang="en-US" sz="2400" dirty="0">
                <a:latin typeface="+mj-lt"/>
              </a:rPr>
              <a:t>. </a:t>
            </a:r>
          </a:p>
          <a:p>
            <a:pPr>
              <a:buFontTx/>
              <a:buChar char="•"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</a:pPr>
            <a:r>
              <a:rPr lang="en-US" sz="2400" dirty="0">
                <a:latin typeface="+mj-lt"/>
              </a:rPr>
              <a:t> Carbon Fiber </a:t>
            </a:r>
            <a:r>
              <a:rPr lang="en-US" sz="2400" dirty="0" err="1">
                <a:latin typeface="+mj-lt"/>
              </a:rPr>
              <a:t>ve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Kevlar’in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protezlerde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kullanımı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başladı</a:t>
            </a:r>
            <a:r>
              <a:rPr lang="en-US" sz="2400" dirty="0">
                <a:latin typeface="+mj-lt"/>
              </a:rPr>
              <a:t>.</a:t>
            </a:r>
          </a:p>
          <a:p>
            <a:pPr>
              <a:buFontTx/>
              <a:buChar char="•"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</a:pPr>
            <a:r>
              <a:rPr lang="en-US" sz="2400" dirty="0">
                <a:latin typeface="+mj-lt"/>
              </a:rPr>
              <a:t> Myo-</a:t>
            </a:r>
            <a:r>
              <a:rPr lang="en-US" sz="2400" dirty="0" err="1">
                <a:latin typeface="+mj-lt"/>
              </a:rPr>
              <a:t>Elektrik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Üst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ekstremite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protezleri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geliştirildi</a:t>
            </a:r>
            <a:r>
              <a:rPr lang="en-US" sz="2400" dirty="0">
                <a:latin typeface="+mj-lt"/>
              </a:rPr>
              <a:t>.</a:t>
            </a:r>
          </a:p>
          <a:p>
            <a:pPr>
              <a:buFontTx/>
              <a:buChar char="•"/>
            </a:pPr>
            <a:endParaRPr lang="en-US" sz="2400" dirty="0">
              <a:latin typeface="+mj-lt"/>
            </a:endParaRPr>
          </a:p>
          <a:p>
            <a:pPr>
              <a:buFontTx/>
              <a:buChar char="•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Plastikler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protez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alanında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kullanılmaya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başlandı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88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7109" y="3086976"/>
            <a:ext cx="9602768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20000"/>
              </a:spcAft>
            </a:pPr>
            <a:r>
              <a:rPr lang="de-DE" altLang="es-ES" sz="2400" b="1" dirty="0">
                <a:latin typeface="+mj-lt"/>
              </a:rPr>
              <a:t>1988</a:t>
            </a:r>
            <a:r>
              <a:rPr lang="de-DE" altLang="es-ES" sz="2400" dirty="0">
                <a:latin typeface="+mj-lt"/>
              </a:rPr>
              <a:t>	 </a:t>
            </a:r>
            <a:r>
              <a:rPr lang="de-DE" altLang="es-ES" sz="2400" dirty="0" err="1">
                <a:latin typeface="+mj-lt"/>
              </a:rPr>
              <a:t>ilki</a:t>
            </a:r>
            <a:r>
              <a:rPr lang="de-DE" altLang="es-ES" sz="2400" dirty="0">
                <a:latin typeface="+mj-lt"/>
              </a:rPr>
              <a:t> </a:t>
            </a:r>
            <a:r>
              <a:rPr lang="de-DE" altLang="es-ES" sz="2400" dirty="0" err="1">
                <a:latin typeface="+mj-lt"/>
              </a:rPr>
              <a:t>Kanada‘da</a:t>
            </a:r>
            <a:r>
              <a:rPr lang="de-DE" altLang="es-ES" sz="2400" dirty="0">
                <a:latin typeface="+mj-lt"/>
              </a:rPr>
              <a:t> Kelly James </a:t>
            </a:r>
            <a:r>
              <a:rPr lang="de-DE" altLang="es-ES" sz="2400" dirty="0" err="1">
                <a:latin typeface="+mj-lt"/>
              </a:rPr>
              <a:t>tarafından</a:t>
            </a:r>
            <a:r>
              <a:rPr lang="de-DE" altLang="es-ES" sz="2400" dirty="0">
                <a:latin typeface="+mj-lt"/>
              </a:rPr>
              <a:t> </a:t>
            </a:r>
            <a:r>
              <a:rPr lang="de-DE" altLang="es-ES" sz="2400" dirty="0" err="1">
                <a:latin typeface="+mj-lt"/>
              </a:rPr>
              <a:t>geliştirildi</a:t>
            </a:r>
            <a:r>
              <a:rPr lang="de-DE" altLang="es-ES" sz="2400" dirty="0">
                <a:latin typeface="+mj-lt"/>
              </a:rPr>
              <a:t>.</a:t>
            </a:r>
          </a:p>
          <a:p>
            <a:pPr fontAlgn="auto">
              <a:spcBef>
                <a:spcPct val="0"/>
              </a:spcBef>
              <a:spcAft>
                <a:spcPct val="20000"/>
              </a:spcAft>
            </a:pPr>
            <a:endParaRPr lang="de-DE" altLang="es-ES" sz="2400" dirty="0">
              <a:latin typeface="+mj-lt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</a:pPr>
            <a:r>
              <a:rPr lang="de-DE" altLang="es-ES" sz="2400" b="1" dirty="0">
                <a:latin typeface="+mj-lt"/>
              </a:rPr>
              <a:t>1997</a:t>
            </a:r>
            <a:r>
              <a:rPr lang="de-DE" altLang="es-ES" sz="2400" dirty="0">
                <a:latin typeface="+mj-lt"/>
              </a:rPr>
              <a:t>	C-Leg® </a:t>
            </a:r>
            <a:r>
              <a:rPr lang="de-DE" altLang="es-ES" sz="2400" dirty="0" err="1">
                <a:latin typeface="+mj-lt"/>
              </a:rPr>
              <a:t>diz</a:t>
            </a:r>
            <a:r>
              <a:rPr lang="de-DE" altLang="es-ES" sz="2400" dirty="0">
                <a:latin typeface="+mj-lt"/>
              </a:rPr>
              <a:t> </a:t>
            </a:r>
            <a:r>
              <a:rPr lang="de-DE" altLang="es-ES" sz="2400" dirty="0" err="1">
                <a:latin typeface="+mj-lt"/>
              </a:rPr>
              <a:t>eklemi</a:t>
            </a:r>
            <a:r>
              <a:rPr lang="de-DE" altLang="es-ES" sz="2400" dirty="0">
                <a:latin typeface="+mj-lt"/>
              </a:rPr>
              <a:t> </a:t>
            </a:r>
            <a:r>
              <a:rPr lang="de-DE" altLang="es-ES" sz="2400" dirty="0" err="1">
                <a:latin typeface="+mj-lt"/>
              </a:rPr>
              <a:t>geliştirildi</a:t>
            </a:r>
            <a:r>
              <a:rPr lang="de-DE" altLang="es-ES" sz="2400" dirty="0">
                <a:latin typeface="+mj-lt"/>
              </a:rPr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F05357-1542-C543-847D-E1D0F26946F1}"/>
              </a:ext>
            </a:extLst>
          </p:cNvPr>
          <p:cNvSpPr txBox="1">
            <a:spLocks noChangeArrowheads="1"/>
          </p:cNvSpPr>
          <p:nvPr/>
        </p:nvSpPr>
        <p:spPr>
          <a:xfrm>
            <a:off x="2335240" y="1076695"/>
            <a:ext cx="4951826" cy="651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20000"/>
              </a:spcAft>
            </a:pPr>
            <a:r>
              <a:rPr lang="de-DE" altLang="es-ES" sz="2400" b="1" dirty="0">
                <a:latin typeface="+mj-lt"/>
              </a:rPr>
              <a:t>1990</a:t>
            </a:r>
            <a:r>
              <a:rPr lang="de-DE" altLang="es-ES" sz="2400" dirty="0">
                <a:latin typeface="+mj-lt"/>
              </a:rPr>
              <a:t>	 </a:t>
            </a:r>
            <a:r>
              <a:rPr lang="de-DE" altLang="es-ES" sz="2400" dirty="0" err="1">
                <a:latin typeface="+mj-lt"/>
              </a:rPr>
              <a:t>İsveçli</a:t>
            </a:r>
            <a:r>
              <a:rPr lang="de-DE" altLang="es-ES" sz="2400" dirty="0">
                <a:latin typeface="+mj-lt"/>
              </a:rPr>
              <a:t> </a:t>
            </a:r>
            <a:r>
              <a:rPr lang="de-DE" altLang="es-ES" sz="2400" dirty="0" err="1">
                <a:latin typeface="+mj-lt"/>
              </a:rPr>
              <a:t>Branemark</a:t>
            </a:r>
            <a:r>
              <a:rPr lang="de-DE" altLang="es-ES" sz="2400" dirty="0">
                <a:latin typeface="+mj-lt"/>
              </a:rPr>
              <a:t> </a:t>
            </a:r>
            <a:r>
              <a:rPr lang="de-DE" altLang="es-ES" sz="2400" dirty="0" err="1">
                <a:latin typeface="+mj-lt"/>
              </a:rPr>
              <a:t>ilk</a:t>
            </a:r>
            <a:r>
              <a:rPr lang="de-DE" altLang="es-ES" sz="2400" dirty="0">
                <a:latin typeface="+mj-lt"/>
              </a:rPr>
              <a:t> </a:t>
            </a:r>
            <a:r>
              <a:rPr lang="de-DE" altLang="es-ES" sz="2400" dirty="0" err="1">
                <a:latin typeface="+mj-lt"/>
              </a:rPr>
              <a:t>osseointegrasyon</a:t>
            </a:r>
            <a:r>
              <a:rPr lang="de-DE" altLang="es-ES" sz="2400" dirty="0">
                <a:latin typeface="+mj-lt"/>
              </a:rPr>
              <a:t> </a:t>
            </a:r>
            <a:r>
              <a:rPr lang="de-DE" altLang="es-ES" sz="2400" dirty="0" err="1">
                <a:latin typeface="+mj-lt"/>
              </a:rPr>
              <a:t>uygulaması</a:t>
            </a:r>
            <a:r>
              <a:rPr lang="de-DE" altLang="es-ES" sz="2400" dirty="0">
                <a:latin typeface="+mj-lt"/>
              </a:rPr>
              <a:t> TF </a:t>
            </a:r>
            <a:r>
              <a:rPr lang="de-DE" altLang="es-ES" sz="2400" dirty="0" err="1">
                <a:latin typeface="+mj-lt"/>
              </a:rPr>
              <a:t>amputasyonda</a:t>
            </a:r>
            <a:r>
              <a:rPr lang="de-DE" altLang="es-ES" sz="2400" dirty="0">
                <a:latin typeface="+mj-lt"/>
              </a:rPr>
              <a:t> </a:t>
            </a:r>
            <a:r>
              <a:rPr lang="de-DE" altLang="es-ES" sz="2400" dirty="0" err="1">
                <a:latin typeface="+mj-lt"/>
              </a:rPr>
              <a:t>gerçekleştirdi</a:t>
            </a:r>
            <a:r>
              <a:rPr lang="de-DE" altLang="es-ES" sz="2400" dirty="0">
                <a:latin typeface="+mj-lt"/>
              </a:rPr>
              <a:t>.</a:t>
            </a:r>
          </a:p>
          <a:p>
            <a:pPr marL="0" indent="0" fontAlgn="auto">
              <a:spcBef>
                <a:spcPct val="0"/>
              </a:spcBef>
              <a:spcAft>
                <a:spcPct val="20000"/>
              </a:spcAft>
              <a:buNone/>
            </a:pPr>
            <a:endParaRPr lang="de-DE" altLang="es-ES" sz="2400" dirty="0">
              <a:latin typeface="+mj-lt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</a:pPr>
            <a:endParaRPr lang="de-DE" altLang="es-ES" sz="2400" dirty="0">
              <a:latin typeface="+mj-lt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</a:pPr>
            <a:endParaRPr lang="de-DE" altLang="es-ES" sz="2400" dirty="0">
              <a:latin typeface="+mj-lt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</a:pPr>
            <a:endParaRPr lang="de-DE" altLang="es-ES" sz="2400" dirty="0">
              <a:latin typeface="+mj-lt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</a:pPr>
            <a:endParaRPr lang="de-DE" altLang="es-ES" sz="2400" dirty="0">
              <a:latin typeface="+mj-lt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</a:pPr>
            <a:endParaRPr lang="de-DE" altLang="es-ES" sz="2400" dirty="0">
              <a:latin typeface="+mj-lt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</a:pPr>
            <a:endParaRPr lang="de-DE" altLang="es-ES" sz="2400" dirty="0">
              <a:latin typeface="+mj-lt"/>
            </a:endParaRPr>
          </a:p>
          <a:p>
            <a:pPr fontAlgn="auto">
              <a:spcBef>
                <a:spcPct val="0"/>
              </a:spcBef>
              <a:spcAft>
                <a:spcPct val="20000"/>
              </a:spcAft>
            </a:pPr>
            <a:endParaRPr lang="de-DE" altLang="es-ES" sz="2400" dirty="0">
              <a:latin typeface="+mj-lt"/>
            </a:endParaRPr>
          </a:p>
        </p:txBody>
      </p:sp>
      <p:pic>
        <p:nvPicPr>
          <p:cNvPr id="5" name="Picture 4" descr="İlgili resim">
            <a:extLst>
              <a:ext uri="{FF2B5EF4-FFF2-40B4-BE49-F238E27FC236}">
                <a16:creationId xmlns:a16="http://schemas.microsoft.com/office/drawing/2014/main" id="{152245D4-F7E7-8C4B-8D6B-8935A41B33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2162" y="4276577"/>
            <a:ext cx="2007635" cy="23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5D0FFB7-D2D0-284C-8432-19DBA567E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322" y="844482"/>
            <a:ext cx="3134937" cy="208159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BE0A171-9BFF-3041-99B1-9E9F84CB8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686" y="4692716"/>
            <a:ext cx="7704406" cy="19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84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{7CE6D6B1-190B-3F45-A572-652B91A26ED4}tf16401378</Template>
  <TotalTime>513</TotalTime>
  <Words>176</Words>
  <Application>Microsoft Macintosh PowerPoint</Application>
  <PresentationFormat>Geniş ekran</PresentationFormat>
  <Paragraphs>53</Paragraphs>
  <Slides>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Arial</vt:lpstr>
      <vt:lpstr>Calibri</vt:lpstr>
      <vt:lpstr>Lucida Grande</vt:lpstr>
      <vt:lpstr>MS Shell Dlg 2</vt:lpstr>
      <vt:lpstr>Tahoma</vt:lpstr>
      <vt:lpstr>Wingdings</vt:lpstr>
      <vt:lpstr>Wingdings 3</vt:lpstr>
      <vt:lpstr>Madison</vt:lpstr>
      <vt:lpstr> Protezin  tanımı ve tarihçesi  1. hafta </vt:lpstr>
      <vt:lpstr>Protezin Tanımı</vt:lpstr>
      <vt:lpstr>PowerPoint Sunusu</vt:lpstr>
      <vt:lpstr>Tarihçe </vt:lpstr>
      <vt:lpstr>M.Ö.1000-650 yıllarında en eski protezler : Mısır</vt:lpstr>
      <vt:lpstr>1800’ler</vt:lpstr>
      <vt:lpstr>1925  Metal Bacak Protezi   </vt:lpstr>
      <vt:lpstr>1970’lerde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Transtibial Prosthesis  </dc:title>
  <dc:creator>Microsoft Office User</dc:creator>
  <cp:lastModifiedBy>Microsoft Office User</cp:lastModifiedBy>
  <cp:revision>52</cp:revision>
  <dcterms:created xsi:type="dcterms:W3CDTF">2018-09-27T18:28:30Z</dcterms:created>
  <dcterms:modified xsi:type="dcterms:W3CDTF">2019-03-04T21:04:24Z</dcterms:modified>
</cp:coreProperties>
</file>