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59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07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19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95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24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21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8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53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85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6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31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ABE29-CBE7-4F53-A426-0AEEEBFCF33D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92529-56A9-4120-9AFF-25CB248B2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83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45673"/>
            <a:ext cx="9144000" cy="176429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Tümör Doz Volüm Tanımlamaları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084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Tümör lokalizasyonu ile ilgili tanımlamalar ICRU 50, 62, 83 numaralı raporlarda detaylı olarak anlatılmıştır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GTV (</a:t>
            </a:r>
            <a:r>
              <a:rPr lang="tr-TR" dirty="0" err="1" smtClean="0"/>
              <a:t>gross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 volüm)</a:t>
            </a:r>
          </a:p>
          <a:p>
            <a:pPr lvl="1"/>
            <a:r>
              <a:rPr lang="tr-TR" dirty="0" smtClean="0"/>
              <a:t>CTV (</a:t>
            </a:r>
            <a:r>
              <a:rPr lang="tr-TR" dirty="0" err="1" smtClean="0"/>
              <a:t>subklinik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 volüm)</a:t>
            </a:r>
          </a:p>
          <a:p>
            <a:pPr lvl="1"/>
            <a:r>
              <a:rPr lang="tr-TR" dirty="0" smtClean="0"/>
              <a:t>ITV (Işınlama tedavi volümü)</a:t>
            </a:r>
          </a:p>
          <a:p>
            <a:pPr lvl="1"/>
            <a:r>
              <a:rPr lang="tr-TR" dirty="0" smtClean="0"/>
              <a:t>PTV (planlama tedavi volümü)</a:t>
            </a:r>
          </a:p>
          <a:p>
            <a:pPr lvl="1"/>
            <a:r>
              <a:rPr lang="tr-TR" dirty="0" smtClean="0"/>
              <a:t>TV (tedavi volümü)</a:t>
            </a:r>
          </a:p>
          <a:p>
            <a:pPr lvl="1"/>
            <a:r>
              <a:rPr lang="tr-TR" dirty="0" smtClean="0"/>
              <a:t>IV (ışınlama volümü)</a:t>
            </a:r>
            <a:br>
              <a:rPr lang="tr-TR" dirty="0" smtClean="0"/>
            </a:br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688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Gros</a:t>
            </a:r>
            <a:r>
              <a:rPr lang="tr-TR" b="1" dirty="0"/>
              <a:t> Tümör Volümü (GTV):</a:t>
            </a:r>
            <a:r>
              <a:rPr lang="tr-TR" dirty="0"/>
              <a:t>  </a:t>
            </a:r>
            <a:endParaRPr lang="tr-TR" dirty="0" smtClean="0"/>
          </a:p>
          <a:p>
            <a:pPr lvl="1"/>
            <a:r>
              <a:rPr lang="tr-TR" dirty="0" smtClean="0"/>
              <a:t>Klinik </a:t>
            </a:r>
            <a:r>
              <a:rPr lang="tr-TR" dirty="0" err="1"/>
              <a:t>muayne</a:t>
            </a:r>
            <a:r>
              <a:rPr lang="tr-TR" dirty="0"/>
              <a:t> bulgumuzda elle </a:t>
            </a:r>
            <a:r>
              <a:rPr lang="tr-TR" dirty="0" err="1"/>
              <a:t>palpe</a:t>
            </a:r>
            <a:r>
              <a:rPr lang="tr-TR" dirty="0"/>
              <a:t> ettiğimiz veya BT, MRG gibi görüntüleme yöntemlerinde görüntülenen tümör  volümüdür.</a:t>
            </a:r>
          </a:p>
          <a:p>
            <a:endParaRPr lang="tr-TR" dirty="0"/>
          </a:p>
          <a:p>
            <a:r>
              <a:rPr lang="tr-TR" b="1" dirty="0"/>
              <a:t>Klinik Hedef Volüm (CTV)</a:t>
            </a:r>
            <a:r>
              <a:rPr lang="tr-TR" dirty="0"/>
              <a:t>: </a:t>
            </a:r>
            <a:endParaRPr lang="tr-TR" dirty="0" smtClean="0"/>
          </a:p>
          <a:p>
            <a:pPr lvl="1"/>
            <a:r>
              <a:rPr lang="tr-TR" dirty="0" err="1" smtClean="0"/>
              <a:t>Gros</a:t>
            </a:r>
            <a:r>
              <a:rPr lang="tr-TR" dirty="0" smtClean="0"/>
              <a:t> </a:t>
            </a:r>
            <a:r>
              <a:rPr lang="tr-TR" dirty="0"/>
              <a:t>tümörün etrafında yer alan gözle veya görüntüleme ile görünmeyen ancak mikroskobik tümör hücre açısından yüksek riskli bulunan tümör volümüdür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860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Planlanan Hedef Volüm (PTV)</a:t>
            </a:r>
            <a:r>
              <a:rPr lang="tr-TR" dirty="0"/>
              <a:t>: </a:t>
            </a:r>
            <a:endParaRPr lang="tr-TR" dirty="0" smtClean="0"/>
          </a:p>
          <a:p>
            <a:pPr lvl="1"/>
            <a:r>
              <a:rPr lang="tr-TR" dirty="0" smtClean="0"/>
              <a:t> </a:t>
            </a:r>
            <a:r>
              <a:rPr lang="tr-TR" dirty="0"/>
              <a:t>Radyoterapi tedavi sırasında veya tedaviler arasında hasta ile ilgili veya cihaza ait değişikliklerin göz önünde bulundurulması ile oluşturulan geometrik tanımlanan bir hedef volümdür. </a:t>
            </a:r>
            <a:endParaRPr lang="tr-TR" dirty="0" smtClean="0"/>
          </a:p>
          <a:p>
            <a:pPr lvl="1"/>
            <a:endParaRPr lang="tr-TR" dirty="0"/>
          </a:p>
          <a:p>
            <a:pPr lvl="1"/>
            <a:r>
              <a:rPr lang="tr-TR" dirty="0"/>
              <a:t>PTV  aslında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marjin</a:t>
            </a:r>
            <a:r>
              <a:rPr lang="tr-TR" dirty="0"/>
              <a:t> (IM) ve set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marji</a:t>
            </a:r>
            <a:r>
              <a:rPr lang="tr-TR" dirty="0"/>
              <a:t> (SM ) den oluşur.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8586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IM:</a:t>
            </a:r>
            <a:r>
              <a:rPr lang="tr-TR" dirty="0"/>
              <a:t> </a:t>
            </a:r>
            <a:endParaRPr lang="tr-TR" dirty="0" smtClean="0"/>
          </a:p>
          <a:p>
            <a:pPr lvl="1"/>
            <a:r>
              <a:rPr lang="tr-TR" dirty="0" smtClean="0"/>
              <a:t>Hastaya </a:t>
            </a:r>
            <a:r>
              <a:rPr lang="tr-TR" dirty="0"/>
              <a:t>ait değişiklikler RT sırasında engellenemeyen solunun, sindirim, kalp atımı, mesane rektum doluluğu ile </a:t>
            </a:r>
            <a:r>
              <a:rPr lang="tr-TR" dirty="0" err="1"/>
              <a:t>ilgilili</a:t>
            </a:r>
            <a:r>
              <a:rPr lang="tr-TR" dirty="0"/>
              <a:t> organ hareketleridir. 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  <a:p>
            <a:r>
              <a:rPr lang="tr-TR" b="1" dirty="0"/>
              <a:t>SM (set </a:t>
            </a:r>
            <a:r>
              <a:rPr lang="tr-TR" b="1" dirty="0" err="1"/>
              <a:t>up</a:t>
            </a:r>
            <a:r>
              <a:rPr lang="tr-TR" b="1" dirty="0"/>
              <a:t> </a:t>
            </a:r>
            <a:r>
              <a:rPr lang="tr-TR" b="1" dirty="0" err="1"/>
              <a:t>marjin</a:t>
            </a:r>
            <a:r>
              <a:rPr lang="tr-TR" b="1" dirty="0"/>
              <a:t>)</a:t>
            </a:r>
            <a:r>
              <a:rPr lang="tr-TR" dirty="0"/>
              <a:t>: </a:t>
            </a:r>
            <a:endParaRPr lang="tr-TR" dirty="0" smtClean="0"/>
          </a:p>
          <a:p>
            <a:pPr lvl="1"/>
            <a:r>
              <a:rPr lang="tr-TR" dirty="0" smtClean="0"/>
              <a:t>RT </a:t>
            </a:r>
            <a:r>
              <a:rPr lang="tr-TR" dirty="0"/>
              <a:t>sırasında günlük olarak hasta </a:t>
            </a:r>
            <a:r>
              <a:rPr lang="tr-TR" dirty="0" err="1"/>
              <a:t>pozisyonlamasınde</a:t>
            </a:r>
            <a:r>
              <a:rPr lang="tr-TR" dirty="0"/>
              <a:t> ve tedavi cihazına özgü mekanik hata payının göz önünde bulundurulmasını içermektedir. </a:t>
            </a:r>
            <a:endParaRPr lang="tr-TR" dirty="0" smtClean="0"/>
          </a:p>
          <a:p>
            <a:pPr lvl="1"/>
            <a:endParaRPr lang="tr-TR" dirty="0"/>
          </a:p>
          <a:p>
            <a:r>
              <a:rPr lang="tr-TR" b="1" dirty="0" err="1"/>
              <a:t>Internal</a:t>
            </a:r>
            <a:r>
              <a:rPr lang="tr-TR" b="1" dirty="0"/>
              <a:t> hedef volüm (ITV): </a:t>
            </a:r>
            <a:endParaRPr lang="tr-TR" b="1" dirty="0" smtClean="0"/>
          </a:p>
          <a:p>
            <a:pPr lvl="1"/>
            <a:r>
              <a:rPr lang="tr-TR" dirty="0" smtClean="0"/>
              <a:t>CTV </a:t>
            </a:r>
            <a:r>
              <a:rPr lang="tr-TR" dirty="0"/>
              <a:t>+ IM yani CTV ye fizyolojik organ </a:t>
            </a:r>
            <a:r>
              <a:rPr lang="tr-TR" dirty="0" err="1"/>
              <a:t>hareketleerininin</a:t>
            </a:r>
            <a:r>
              <a:rPr lang="tr-TR" dirty="0"/>
              <a:t> eklendiği volümdür</a:t>
            </a:r>
            <a:r>
              <a:rPr lang="tr-TR" b="1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62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Tedavi volümü (TV)</a:t>
            </a:r>
            <a:r>
              <a:rPr lang="tr-TR" dirty="0"/>
              <a:t>:  </a:t>
            </a:r>
            <a:endParaRPr lang="tr-TR" dirty="0" smtClean="0"/>
          </a:p>
          <a:p>
            <a:pPr lvl="1"/>
            <a:r>
              <a:rPr lang="tr-TR" dirty="0" smtClean="0"/>
              <a:t>Genel </a:t>
            </a:r>
            <a:r>
              <a:rPr lang="tr-TR" dirty="0"/>
              <a:t>olarak PTV </a:t>
            </a:r>
            <a:r>
              <a:rPr lang="tr-TR" dirty="0" err="1"/>
              <a:t>yi</a:t>
            </a:r>
            <a:r>
              <a:rPr lang="tr-TR" dirty="0"/>
              <a:t> kapsayan %95’lik </a:t>
            </a:r>
            <a:r>
              <a:rPr lang="tr-TR" dirty="0" err="1"/>
              <a:t>izodozuz</a:t>
            </a:r>
            <a:r>
              <a:rPr lang="tr-TR" dirty="0"/>
              <a:t> kapsadığı PTV ‘i içeren volümdür.</a:t>
            </a:r>
          </a:p>
          <a:p>
            <a:endParaRPr lang="tr-TR" dirty="0"/>
          </a:p>
          <a:p>
            <a:pPr fontAlgn="base"/>
            <a:r>
              <a:rPr lang="tr-TR" b="1" dirty="0"/>
              <a:t>Işınlanmış Volüm (IV)</a:t>
            </a:r>
            <a:r>
              <a:rPr lang="tr-TR" dirty="0"/>
              <a:t>: </a:t>
            </a:r>
            <a:endParaRPr lang="tr-TR" dirty="0" smtClean="0"/>
          </a:p>
          <a:p>
            <a:pPr lvl="1" fontAlgn="base"/>
            <a:r>
              <a:rPr lang="tr-TR" dirty="0" smtClean="0"/>
              <a:t>Normal </a:t>
            </a:r>
            <a:r>
              <a:rPr lang="tr-TR" dirty="0"/>
              <a:t>doku toleranslarına göre anlamlı olabilecek dozları alan volüm olarak tanımlanır.</a:t>
            </a:r>
          </a:p>
        </p:txBody>
      </p:sp>
    </p:spTree>
    <p:extLst>
      <p:ext uri="{BB962C8B-B14F-4D97-AF65-F5344CB8AC3E}">
        <p14:creationId xmlns:p14="http://schemas.microsoft.com/office/powerpoint/2010/main" val="65113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Maksimum Doz:</a:t>
            </a:r>
            <a:r>
              <a:rPr lang="tr-TR" dirty="0"/>
              <a:t> PTV içindeki en yüksek dozu tanımlar. 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 err="1"/>
              <a:t>Minumum</a:t>
            </a:r>
            <a:r>
              <a:rPr lang="tr-TR" b="1" dirty="0"/>
              <a:t> Doz:</a:t>
            </a:r>
            <a:r>
              <a:rPr lang="tr-TR" dirty="0"/>
              <a:t> PTV içindeki en düşük dozdur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Sıcak Nokta (hot spot): </a:t>
            </a:r>
            <a:r>
              <a:rPr lang="tr-TR" dirty="0"/>
              <a:t>PTV deki dozun  %100 ünden yüksek doz alan PTV dışındaki volümlerdir </a:t>
            </a:r>
            <a:r>
              <a:rPr lang="tr-TR" dirty="0" err="1"/>
              <a:t>min</a:t>
            </a:r>
            <a:r>
              <a:rPr lang="tr-TR" dirty="0"/>
              <a:t> 15 mm </a:t>
            </a:r>
            <a:r>
              <a:rPr lang="tr-TR" dirty="0" err="1"/>
              <a:t>çapdan</a:t>
            </a:r>
            <a:r>
              <a:rPr lang="tr-TR" dirty="0"/>
              <a:t> fazla ise klinik olarak önemlidir.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652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b="1" dirty="0" smtClean="0"/>
              <a:t>RVR:  (</a:t>
            </a:r>
            <a:r>
              <a:rPr lang="tr-TR" sz="3600" b="1" dirty="0" err="1" smtClean="0"/>
              <a:t>remaining</a:t>
            </a:r>
            <a:r>
              <a:rPr lang="tr-TR" sz="3600" b="1" dirty="0" smtClean="0"/>
              <a:t> volüme at risk)</a:t>
            </a:r>
          </a:p>
          <a:p>
            <a:pPr lvl="1"/>
            <a:r>
              <a:rPr lang="tr-TR" sz="3200" b="1" dirty="0"/>
              <a:t> </a:t>
            </a:r>
            <a:r>
              <a:rPr lang="tr-TR" sz="2800" dirty="0" smtClean="0"/>
              <a:t>IMRT tedavileri için ICRU 83raporunda tanımlanmıştır</a:t>
            </a:r>
          </a:p>
          <a:p>
            <a:pPr marL="457200" lvl="1" indent="0">
              <a:buNone/>
            </a:pPr>
            <a:endParaRPr lang="tr-TR" sz="2800" dirty="0" smtClean="0"/>
          </a:p>
          <a:p>
            <a:pPr lvl="1"/>
            <a:r>
              <a:rPr lang="tr-TR" sz="2800" dirty="0" smtClean="0"/>
              <a:t>Işın alan </a:t>
            </a:r>
            <a:r>
              <a:rPr lang="tr-TR" sz="2800" dirty="0" err="1" smtClean="0"/>
              <a:t>ancakdaha</a:t>
            </a:r>
            <a:r>
              <a:rPr lang="tr-TR" sz="2800" dirty="0" smtClean="0"/>
              <a:t> önce tanımlanan volümlerin hiçbirine dahil olmayan  tüm normal dokuları  içerir</a:t>
            </a:r>
          </a:p>
          <a:p>
            <a:pPr lvl="1"/>
            <a:endParaRPr lang="tr-TR" sz="2800" dirty="0"/>
          </a:p>
          <a:p>
            <a:pPr lvl="1"/>
            <a:r>
              <a:rPr lang="tr-TR" sz="2800" dirty="0" smtClean="0"/>
              <a:t>Pratikte </a:t>
            </a:r>
            <a:r>
              <a:rPr lang="tr-TR" sz="2800" dirty="0" err="1" smtClean="0"/>
              <a:t>konturlama</a:t>
            </a:r>
            <a:r>
              <a:rPr lang="tr-TR" sz="2800" dirty="0" smtClean="0"/>
              <a:t> yapılan herhangi bir kesitte, hastanın dış konturu içinde kalan volümden, bunun içinde </a:t>
            </a:r>
            <a:r>
              <a:rPr lang="tr-TR" sz="2800" dirty="0" err="1" smtClean="0"/>
              <a:t>konturlanmış</a:t>
            </a:r>
            <a:r>
              <a:rPr lang="tr-TR" sz="2800" dirty="0" smtClean="0"/>
              <a:t> olan CTV ve RAO volümleri çıkarıldıktan sonra geriye kalan tüm volümdür</a:t>
            </a:r>
          </a:p>
          <a:p>
            <a:pPr lvl="1"/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2113481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RVR:  (</a:t>
            </a:r>
            <a:r>
              <a:rPr lang="tr-TR" b="1" dirty="0" err="1"/>
              <a:t>remaining</a:t>
            </a:r>
            <a:r>
              <a:rPr lang="tr-TR" b="1" dirty="0"/>
              <a:t> volüme at risk)</a:t>
            </a:r>
          </a:p>
          <a:p>
            <a:pPr lvl="1"/>
            <a:r>
              <a:rPr lang="tr-TR" dirty="0"/>
              <a:t>Pratikte </a:t>
            </a:r>
            <a:r>
              <a:rPr lang="tr-TR" dirty="0" err="1"/>
              <a:t>konturlama</a:t>
            </a:r>
            <a:r>
              <a:rPr lang="tr-TR" dirty="0"/>
              <a:t> yapılan herhangi bir kesitte, hastanın dış konturu içinde kalan volümden, bunun içinde </a:t>
            </a:r>
            <a:r>
              <a:rPr lang="tr-TR" dirty="0" err="1"/>
              <a:t>konturlanmış</a:t>
            </a:r>
            <a:r>
              <a:rPr lang="tr-TR" dirty="0"/>
              <a:t> olan CTV ve RAO volümleri çıkarıldıktan sonra geriye kalan tüm volümdür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IMRT tedavilerinde CTV ve RAO volümleri dışında oluşabilen yüksek doz bölgeleri de </a:t>
            </a:r>
            <a:r>
              <a:rPr lang="tr-TR" smtClean="0"/>
              <a:t>faredilebilir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406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369</Words>
  <Application>Microsoft Office PowerPoint</Application>
  <PresentationFormat>Geniş ekran</PresentationFormat>
  <Paragraphs>46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Tümör Doz Volüm Tanımlamaları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Tümör Doz Volüm Tanımlamaları</dc:title>
  <dc:creator>lenovo</dc:creator>
  <cp:lastModifiedBy>lenovo</cp:lastModifiedBy>
  <cp:revision>3</cp:revision>
  <dcterms:created xsi:type="dcterms:W3CDTF">2019-02-24T17:27:11Z</dcterms:created>
  <dcterms:modified xsi:type="dcterms:W3CDTF">2019-02-24T17:38:38Z</dcterms:modified>
</cp:coreProperties>
</file>