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FAB977-F39B-438D-8E23-BED0B0615218}" type="datetimeFigureOut">
              <a:rPr lang="tr-TR" smtClean="0"/>
              <a:pPr/>
              <a:t>14.03.2019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F658DE-E567-465E-81D7-BD0AD4D2ACE5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82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1382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850C625-EA41-4378-908F-2A1CEE1393B8}" type="slidenum">
              <a:rPr lang="en-US" altLang="en-US" smtClean="0"/>
              <a:pPr/>
              <a:t>3</a:t>
            </a:fld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F0FC-BC6F-4581-A34E-6949D18B6C0D}" type="datetimeFigureOut">
              <a:rPr lang="tr-TR" smtClean="0"/>
              <a:pPr/>
              <a:t>14.03.2019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A6391-7DD1-4ACF-8F14-709FBED98B7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F0FC-BC6F-4581-A34E-6949D18B6C0D}" type="datetimeFigureOut">
              <a:rPr lang="tr-TR" smtClean="0"/>
              <a:pPr/>
              <a:t>14.03.2019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A6391-7DD1-4ACF-8F14-709FBED98B7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F0FC-BC6F-4581-A34E-6949D18B6C0D}" type="datetimeFigureOut">
              <a:rPr lang="tr-TR" smtClean="0"/>
              <a:pPr/>
              <a:t>14.03.2019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A6391-7DD1-4ACF-8F14-709FBED98B7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8DA323-654F-4E02-A79F-52BB0FDE7B49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F0FC-BC6F-4581-A34E-6949D18B6C0D}" type="datetimeFigureOut">
              <a:rPr lang="tr-TR" smtClean="0"/>
              <a:pPr/>
              <a:t>14.03.2019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A6391-7DD1-4ACF-8F14-709FBED98B7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F0FC-BC6F-4581-A34E-6949D18B6C0D}" type="datetimeFigureOut">
              <a:rPr lang="tr-TR" smtClean="0"/>
              <a:pPr/>
              <a:t>14.03.2019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A6391-7DD1-4ACF-8F14-709FBED98B7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F0FC-BC6F-4581-A34E-6949D18B6C0D}" type="datetimeFigureOut">
              <a:rPr lang="tr-TR" smtClean="0"/>
              <a:pPr/>
              <a:t>14.03.2019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A6391-7DD1-4ACF-8F14-709FBED98B7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F0FC-BC6F-4581-A34E-6949D18B6C0D}" type="datetimeFigureOut">
              <a:rPr lang="tr-TR" smtClean="0"/>
              <a:pPr/>
              <a:t>14.03.2019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A6391-7DD1-4ACF-8F14-709FBED98B7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F0FC-BC6F-4581-A34E-6949D18B6C0D}" type="datetimeFigureOut">
              <a:rPr lang="tr-TR" smtClean="0"/>
              <a:pPr/>
              <a:t>14.03.2019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A6391-7DD1-4ACF-8F14-709FBED98B7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F0FC-BC6F-4581-A34E-6949D18B6C0D}" type="datetimeFigureOut">
              <a:rPr lang="tr-TR" smtClean="0"/>
              <a:pPr/>
              <a:t>14.03.2019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A6391-7DD1-4ACF-8F14-709FBED98B7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F0FC-BC6F-4581-A34E-6949D18B6C0D}" type="datetimeFigureOut">
              <a:rPr lang="tr-TR" smtClean="0"/>
              <a:pPr/>
              <a:t>14.03.2019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A6391-7DD1-4ACF-8F14-709FBED98B7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F0FC-BC6F-4581-A34E-6949D18B6C0D}" type="datetimeFigureOut">
              <a:rPr lang="tr-TR" smtClean="0"/>
              <a:pPr/>
              <a:t>14.03.2019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A6391-7DD1-4ACF-8F14-709FBED98B7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73F0FC-BC6F-4581-A34E-6949D18B6C0D}" type="datetimeFigureOut">
              <a:rPr lang="tr-TR" smtClean="0"/>
              <a:pPr/>
              <a:t>14.03.2019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5A6391-7DD1-4ACF-8F14-709FBED98B74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jpeg"/><Relationship Id="rId5" Type="http://schemas.openxmlformats.org/officeDocument/2006/relationships/oleObject" Target="../embeddings/oleObject1.bin"/><Relationship Id="rId4" Type="http://schemas.openxmlformats.org/officeDocument/2006/relationships/image" Target="../media/image3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Grp="1" noChangeArrowheads="1"/>
          </p:cNvSpPr>
          <p:nvPr>
            <p:ph type="title" sz="quarter"/>
          </p:nvPr>
        </p:nvSpPr>
        <p:spPr>
          <a:xfrm>
            <a:off x="457200" y="277813"/>
            <a:ext cx="8229600" cy="3222625"/>
          </a:xfrm>
        </p:spPr>
        <p:txBody>
          <a:bodyPr/>
          <a:lstStyle/>
          <a:p>
            <a:pPr eaLnBrk="1" hangingPunct="1"/>
            <a:r>
              <a:rPr lang="tr-TR" altLang="en-US" sz="4000" smtClean="0">
                <a:latin typeface="Verdana" pitchFamily="34" charset="0"/>
              </a:rPr>
              <a:t>İŞİTME ENGELLİ ÇOCUKLAR</a:t>
            </a:r>
            <a:br>
              <a:rPr lang="tr-TR" altLang="en-US" sz="4000" smtClean="0">
                <a:latin typeface="Verdana" pitchFamily="34" charset="0"/>
              </a:rPr>
            </a:br>
            <a:r>
              <a:rPr lang="tr-TR" altLang="en-US" sz="4000" smtClean="0">
                <a:latin typeface="Verdana" pitchFamily="34" charset="0"/>
              </a:rPr>
              <a:t>CGL413</a:t>
            </a:r>
            <a:br>
              <a:rPr lang="tr-TR" altLang="en-US" sz="4000" smtClean="0">
                <a:latin typeface="Verdana" pitchFamily="34" charset="0"/>
              </a:rPr>
            </a:br>
            <a:r>
              <a:rPr lang="tr-TR" altLang="en-US" sz="4000" smtClean="0">
                <a:latin typeface="Verdana" pitchFamily="34" charset="0"/>
              </a:rPr>
              <a:t>Çocuk Gelişimi</a:t>
            </a:r>
            <a:br>
              <a:rPr lang="tr-TR" altLang="en-US" sz="4000" smtClean="0">
                <a:latin typeface="Verdana" pitchFamily="34" charset="0"/>
              </a:rPr>
            </a:br>
            <a:r>
              <a:rPr lang="tr-TR" altLang="en-US" sz="4000" smtClean="0">
                <a:latin typeface="Verdana" pitchFamily="34" charset="0"/>
              </a:rPr>
              <a:t>Yrd. Doç. Suna YILMAZ</a:t>
            </a:r>
          </a:p>
        </p:txBody>
      </p:sp>
      <p:pic>
        <p:nvPicPr>
          <p:cNvPr id="10243" name="Picture 22" descr="MCj04284250000[1]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4932363" y="4292600"/>
            <a:ext cx="1905000" cy="1689100"/>
          </a:xfrm>
        </p:spPr>
      </p:pic>
      <p:pic>
        <p:nvPicPr>
          <p:cNvPr id="10244" name="Picture 31" descr="MCj03453270000[1]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/>
          <a:srcRect/>
          <a:stretch>
            <a:fillRect/>
          </a:stretch>
        </p:blipFill>
        <p:spPr>
          <a:xfrm>
            <a:off x="6875463" y="4149725"/>
            <a:ext cx="1776412" cy="1820863"/>
          </a:xfrm>
        </p:spPr>
      </p:pic>
      <p:graphicFrame>
        <p:nvGraphicFramePr>
          <p:cNvPr id="10245" name="Object 36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468313" y="3933825"/>
          <a:ext cx="4035425" cy="2189163"/>
        </p:xfrm>
        <a:graphic>
          <a:graphicData uri="http://schemas.openxmlformats.org/presentationml/2006/ole">
            <p:oleObj spid="_x0000_s1026" name="Grafik" r:id="rId5" imgW="4038735" imgH="2190642" progId="MSGraph.Chart.8">
              <p:embed followColorScheme="full"/>
            </p:oleObj>
          </a:graphicData>
        </a:graphic>
      </p:graphicFrame>
      <p:pic>
        <p:nvPicPr>
          <p:cNvPr id="10246" name="Picture 35" descr="MPj04230320000[1]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6"/>
          <a:srcRect/>
          <a:stretch>
            <a:fillRect/>
          </a:stretch>
        </p:blipFill>
        <p:spPr>
          <a:xfrm>
            <a:off x="250825" y="3860800"/>
            <a:ext cx="4321175" cy="2663825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tr-TR" altLang="en-US" smtClean="0">
                <a:latin typeface="Comic Sans MS" pitchFamily="66" charset="0"/>
              </a:rPr>
              <a:t>İŞİTME KAYBININ </a:t>
            </a:r>
          </a:p>
          <a:p>
            <a:pPr algn="ctr" eaLnBrk="1" hangingPunct="1">
              <a:buFontTx/>
              <a:buNone/>
            </a:pPr>
            <a:r>
              <a:rPr lang="tr-TR" altLang="en-US" smtClean="0">
                <a:latin typeface="Comic Sans MS" pitchFamily="66" charset="0"/>
              </a:rPr>
              <a:t>ÇOCUK </a:t>
            </a:r>
          </a:p>
          <a:p>
            <a:pPr algn="ctr" eaLnBrk="1" hangingPunct="1">
              <a:buFontTx/>
              <a:buNone/>
            </a:pPr>
            <a:r>
              <a:rPr lang="tr-TR" altLang="en-US" smtClean="0">
                <a:latin typeface="Comic Sans MS" pitchFamily="66" charset="0"/>
              </a:rPr>
              <a:t>ÜZERİNDEKİ ETKİLERİ </a:t>
            </a:r>
          </a:p>
          <a:p>
            <a:pPr algn="ctr" eaLnBrk="1" hangingPunct="1">
              <a:buFontTx/>
              <a:buNone/>
            </a:pPr>
            <a:endParaRPr lang="tr-TR" altLang="en-US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ext Box 3"/>
          <p:cNvSpPr>
            <a:spLocks noGrp="1" noChangeArrowheads="1"/>
          </p:cNvSpPr>
          <p:nvPr>
            <p:ph type="body" idx="1"/>
          </p:nvPr>
        </p:nvSpPr>
        <p:spPr>
          <a:xfrm>
            <a:off x="107950" y="1341438"/>
            <a:ext cx="8856663" cy="5400675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/>
          <a:lstStyle/>
          <a:p>
            <a:pPr eaLnBrk="1" hangingPunct="1"/>
            <a:r>
              <a:rPr lang="tr-TR" altLang="en-US" sz="2800" smtClean="0">
                <a:solidFill>
                  <a:srgbClr val="000000"/>
                </a:solidFill>
                <a:latin typeface="Comic Sans MS" pitchFamily="66" charset="0"/>
              </a:rPr>
              <a:t>Herhangi bir işitme testi yapılmadıkça zor fark edilir.</a:t>
            </a:r>
          </a:p>
          <a:p>
            <a:pPr eaLnBrk="1" hangingPunct="1"/>
            <a:r>
              <a:rPr lang="tr-TR" altLang="en-US" sz="2800" smtClean="0">
                <a:solidFill>
                  <a:srgbClr val="000000"/>
                </a:solidFill>
                <a:latin typeface="Comic Sans MS" pitchFamily="66" charset="0"/>
              </a:rPr>
              <a:t>Mesafeli ve fısıltılı</a:t>
            </a:r>
            <a:r>
              <a:rPr lang="tr-TR" altLang="en-US" sz="2800" b="1" smtClean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tr-TR" altLang="en-US" sz="2800" smtClean="0">
                <a:solidFill>
                  <a:srgbClr val="000000"/>
                </a:solidFill>
                <a:latin typeface="Comic Sans MS" pitchFamily="66" charset="0"/>
              </a:rPr>
              <a:t>konuşmayı anlamada sorun vardır.</a:t>
            </a:r>
          </a:p>
          <a:p>
            <a:pPr eaLnBrk="1" hangingPunct="1"/>
            <a:r>
              <a:rPr lang="tr-TR" altLang="en-US" sz="2800" smtClean="0">
                <a:solidFill>
                  <a:srgbClr val="000000"/>
                </a:solidFill>
                <a:latin typeface="Comic Sans MS" pitchFamily="66" charset="0"/>
              </a:rPr>
              <a:t>İşitme kaybı, çocuğun grup içinde yetersiz görünmesine ve kendine olan güvenini kaybetmesine neden olur. </a:t>
            </a:r>
          </a:p>
          <a:p>
            <a:r>
              <a:rPr lang="tr-TR" altLang="en-US" sz="2800" smtClean="0">
                <a:latin typeface="Comic Sans MS" pitchFamily="66" charset="0"/>
              </a:rPr>
              <a:t>Takı, ek ve gramatik yapıları algılayamama,</a:t>
            </a:r>
          </a:p>
          <a:p>
            <a:r>
              <a:rPr lang="tr-TR" altLang="en-US" sz="2800" smtClean="0">
                <a:latin typeface="Comic Sans MS" pitchFamily="66" charset="0"/>
              </a:rPr>
              <a:t>Hızlı iletişim kuramama,</a:t>
            </a:r>
          </a:p>
          <a:p>
            <a:r>
              <a:rPr lang="tr-TR" altLang="en-US" sz="2800" smtClean="0">
                <a:latin typeface="Comic Sans MS" pitchFamily="66" charset="0"/>
              </a:rPr>
              <a:t>Çabuk yorulma ve dikkat dağınıklığı görülebilir.</a:t>
            </a:r>
            <a:endParaRPr lang="en-US" altLang="en-US" sz="2800" smtClean="0">
              <a:latin typeface="Comic Sans MS" pitchFamily="66" charset="0"/>
            </a:endParaRPr>
          </a:p>
          <a:p>
            <a:pPr eaLnBrk="1" hangingPunct="1"/>
            <a:endParaRPr lang="tr-TR" altLang="en-US" smtClean="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tr-TR" altLang="en-US" sz="1800" smtClean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65539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8964613" cy="1143000"/>
          </a:xfrm>
        </p:spPr>
        <p:txBody>
          <a:bodyPr>
            <a:normAutofit fontScale="90000"/>
          </a:bodyPr>
          <a:lstStyle/>
          <a:p>
            <a:r>
              <a:rPr lang="tr-TR" altLang="en-US" sz="3200" b="1" u="sng" smtClean="0">
                <a:solidFill>
                  <a:srgbClr val="000000"/>
                </a:solidFill>
                <a:latin typeface="Comic Sans MS" pitchFamily="66" charset="0"/>
              </a:rPr>
              <a:t/>
            </a:r>
            <a:br>
              <a:rPr lang="tr-TR" altLang="en-US" sz="3200" b="1" u="sng" smtClean="0">
                <a:solidFill>
                  <a:srgbClr val="000000"/>
                </a:solidFill>
                <a:latin typeface="Comic Sans MS" pitchFamily="66" charset="0"/>
              </a:rPr>
            </a:br>
            <a:r>
              <a:rPr lang="tr-TR" altLang="en-US" sz="3200" b="1" u="sng" smtClean="0">
                <a:solidFill>
                  <a:srgbClr val="000000"/>
                </a:solidFill>
                <a:latin typeface="Comic Sans MS" pitchFamily="66" charset="0"/>
              </a:rPr>
              <a:t>16-25 dB Çok Hafif Derecede İşitme Kaybının Etkileri </a:t>
            </a:r>
            <a:r>
              <a:rPr lang="tr-TR" altLang="en-US" sz="3200" b="1" smtClean="0">
                <a:solidFill>
                  <a:srgbClr val="000000"/>
                </a:solidFill>
              </a:rPr>
              <a:t/>
            </a:r>
            <a:br>
              <a:rPr lang="tr-TR" altLang="en-US" sz="3200" b="1" smtClean="0">
                <a:solidFill>
                  <a:srgbClr val="000000"/>
                </a:solidFill>
              </a:rPr>
            </a:br>
            <a:endParaRPr lang="en-US" altLang="en-US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ext Box 3"/>
          <p:cNvSpPr>
            <a:spLocks noGrp="1" noChangeArrowheads="1"/>
          </p:cNvSpPr>
          <p:nvPr>
            <p:ph type="body" idx="4294967295"/>
          </p:nvPr>
        </p:nvSpPr>
        <p:spPr>
          <a:xfrm>
            <a:off x="900113" y="333375"/>
            <a:ext cx="7308850" cy="1008063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rmAutofit lnSpcReduction="10000"/>
          </a:bodyPr>
          <a:lstStyle/>
          <a:p>
            <a:pPr algn="ctr" eaLnBrk="1" hangingPunct="1">
              <a:buFontTx/>
              <a:buNone/>
            </a:pPr>
            <a:r>
              <a:rPr lang="tr-TR" altLang="en-US" b="1" u="sng" smtClean="0">
                <a:solidFill>
                  <a:srgbClr val="000000"/>
                </a:solidFill>
                <a:latin typeface="Comic Sans MS" pitchFamily="66" charset="0"/>
              </a:rPr>
              <a:t>26-40 dB Hafif Derecede İşitme Kaybının Etkileri </a:t>
            </a:r>
          </a:p>
        </p:txBody>
      </p:sp>
      <p:sp>
        <p:nvSpPr>
          <p:cNvPr id="66563" name="Text Box 4"/>
          <p:cNvSpPr txBox="1">
            <a:spLocks noChangeArrowheads="1"/>
          </p:cNvSpPr>
          <p:nvPr/>
        </p:nvSpPr>
        <p:spPr bwMode="auto">
          <a:xfrm>
            <a:off x="179388" y="1700213"/>
            <a:ext cx="8964612" cy="5157787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algn="just" eaLnBrk="0" hangingPunct="0">
              <a:buFont typeface="Symbol" pitchFamily="18" charset="2"/>
              <a:buChar char="·"/>
            </a:pPr>
            <a:r>
              <a:rPr lang="tr-TR" altLang="en-US" sz="2000" b="1">
                <a:solidFill>
                  <a:srgbClr val="000000"/>
                </a:solidFill>
                <a:latin typeface="Comic Sans MS" pitchFamily="66" charset="0"/>
              </a:rPr>
              <a:t>30 dB’lik işitme kaybı olan bir çocuk konuşma seslerinin %25-40’ını anlayamaz.</a:t>
            </a:r>
          </a:p>
          <a:p>
            <a:pPr eaLnBrk="0" hangingPunct="0">
              <a:buFont typeface="Symbol" pitchFamily="18" charset="2"/>
              <a:buChar char="·"/>
            </a:pPr>
            <a:r>
              <a:rPr lang="tr-TR" altLang="en-US" sz="2000" b="1">
                <a:solidFill>
                  <a:srgbClr val="000000"/>
                </a:solidFill>
                <a:latin typeface="Comic Sans MS" pitchFamily="66" charset="0"/>
              </a:rPr>
              <a:t>Okulda yaşanan işitme sorunu; sınıftaki gürültü düzeyi, öğretmen ile aradaki mesafe ve hangi frekansları tuttuğuna göre değişir.</a:t>
            </a:r>
          </a:p>
          <a:p>
            <a:pPr eaLnBrk="0" hangingPunct="0">
              <a:buFont typeface="Symbol" pitchFamily="18" charset="2"/>
              <a:buChar char="·"/>
            </a:pPr>
            <a:r>
              <a:rPr lang="tr-TR" altLang="en-US" sz="2000" b="1">
                <a:solidFill>
                  <a:srgbClr val="000000"/>
                </a:solidFill>
                <a:latin typeface="Comic Sans MS" pitchFamily="66" charset="0"/>
              </a:rPr>
              <a:t>35-40 dB’lik işitme kaybı olan çocuk, seslerin zayıf ya da konuşan kişi görüş hizasında olmadığı durumlarda, konuşmaların en az yarısını kaçırır.</a:t>
            </a:r>
          </a:p>
          <a:p>
            <a:pPr eaLnBrk="0" hangingPunct="0">
              <a:buFont typeface="Symbol" pitchFamily="18" charset="2"/>
              <a:buChar char="·"/>
            </a:pPr>
            <a:r>
              <a:rPr lang="tr-TR" altLang="en-US" sz="2000" b="1">
                <a:solidFill>
                  <a:srgbClr val="000000"/>
                </a:solidFill>
                <a:latin typeface="Comic Sans MS" pitchFamily="66" charset="0"/>
              </a:rPr>
              <a:t>İşitme kaybı olan çocuklar, sınıf içinde “dikkatsiz”, “istediği zaman duyan” çocuklar olarak tanımlanırlar.</a:t>
            </a:r>
          </a:p>
          <a:p>
            <a:pPr eaLnBrk="0" hangingPunct="0">
              <a:buFont typeface="Symbol" pitchFamily="18" charset="2"/>
              <a:buChar char="·"/>
            </a:pPr>
            <a:r>
              <a:rPr lang="tr-TR" altLang="en-US" sz="2000" b="1">
                <a:solidFill>
                  <a:srgbClr val="000000"/>
                </a:solidFill>
                <a:latin typeface="Comic Sans MS" pitchFamily="66" charset="0"/>
              </a:rPr>
              <a:t>Bu çocuklar, dinleme gerektiren durumlarda daha çok efor harcamakta ve daha çabuk yorulmaktadırlar.</a:t>
            </a:r>
          </a:p>
          <a:p>
            <a:pPr eaLnBrk="0" hangingPunct="0">
              <a:buFont typeface="Symbol" pitchFamily="18" charset="2"/>
              <a:buChar char="·"/>
            </a:pPr>
            <a:r>
              <a:rPr lang="tr-TR" altLang="en-US" sz="2000" b="1">
                <a:latin typeface="Comic Sans MS" pitchFamily="66" charset="0"/>
              </a:rPr>
              <a:t>Pasif öğrenmede başarısızlık vardır.</a:t>
            </a:r>
          </a:p>
          <a:p>
            <a:pPr eaLnBrk="0" hangingPunct="0">
              <a:buFont typeface="Symbol" pitchFamily="18" charset="2"/>
              <a:buChar char="·"/>
            </a:pPr>
            <a:r>
              <a:rPr lang="tr-TR" altLang="en-US" sz="2000" b="1">
                <a:latin typeface="Comic Sans MS" pitchFamily="66" charset="0"/>
              </a:rPr>
              <a:t>Bu çocukların sesleri yumuşak ve alçak tondadır.</a:t>
            </a:r>
          </a:p>
          <a:p>
            <a:pPr eaLnBrk="0" hangingPunct="0">
              <a:buFont typeface="Symbol" pitchFamily="18" charset="2"/>
              <a:buChar char="·"/>
            </a:pPr>
            <a:r>
              <a:rPr lang="tr-TR" altLang="en-US" sz="2000" b="1">
                <a:latin typeface="Comic Sans MS" pitchFamily="66" charset="0"/>
              </a:rPr>
              <a:t>Hayalperest, dağınık, dikkatsiz, canı istediği zaman yapan çocuk tanımlamaları sıklıkla kullanılır.</a:t>
            </a:r>
          </a:p>
          <a:p>
            <a:pPr eaLnBrk="0" hangingPunct="0"/>
            <a:endParaRPr lang="tr-TR" altLang="en-US" sz="2000">
              <a:solidFill>
                <a:srgbClr val="000000"/>
              </a:solidFill>
              <a:latin typeface="Comic Sans MS" pitchFamily="66" charset="0"/>
            </a:endParaRPr>
          </a:p>
          <a:p>
            <a:pPr eaLnBrk="0" hangingPunct="0">
              <a:buFont typeface="Symbol" pitchFamily="18" charset="2"/>
              <a:buChar char="·"/>
            </a:pPr>
            <a:endParaRPr lang="tr-TR" altLang="en-US" sz="2000">
              <a:solidFill>
                <a:srgbClr val="000000"/>
              </a:solidFill>
              <a:latin typeface="Comic Sans MS" pitchFamily="66" charset="0"/>
            </a:endParaRPr>
          </a:p>
          <a:p>
            <a:pPr eaLnBrk="0" hangingPunct="0">
              <a:buFont typeface="Symbol" pitchFamily="18" charset="2"/>
              <a:buChar char="·"/>
            </a:pPr>
            <a:endParaRPr lang="tr-TR" altLang="en-US" sz="2000">
              <a:solidFill>
                <a:srgbClr val="000000"/>
              </a:solidFill>
              <a:latin typeface="Comic Sans MS" pitchFamily="66" charset="0"/>
            </a:endParaRPr>
          </a:p>
          <a:p>
            <a:pPr eaLnBrk="0" hangingPunct="0">
              <a:buFont typeface="Symbol" pitchFamily="18" charset="2"/>
              <a:buChar char="·"/>
            </a:pPr>
            <a:endParaRPr lang="tr-TR" altLang="en-US" sz="2000">
              <a:solidFill>
                <a:srgbClr val="00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Text Box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8686800" cy="1143000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tr-TR" sz="4000" dirty="0" smtClean="0">
                <a:solidFill>
                  <a:srgbClr val="000000"/>
                </a:solidFill>
              </a:rPr>
              <a:t/>
            </a:r>
            <a:br>
              <a:rPr lang="tr-TR" sz="4000" dirty="0" smtClean="0">
                <a:solidFill>
                  <a:srgbClr val="000000"/>
                </a:solidFill>
              </a:rPr>
            </a:br>
            <a:r>
              <a:rPr lang="tr-TR" sz="3600" b="1" u="sng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41-55 dB  Orta Derecede İşitme Kaybının Etkileri </a:t>
            </a:r>
            <a:r>
              <a:rPr lang="tr-TR" sz="2800" b="1" dirty="0" smtClean="0">
                <a:solidFill>
                  <a:srgbClr val="000000"/>
                </a:solidFill>
              </a:rPr>
              <a:t/>
            </a:r>
            <a:br>
              <a:rPr lang="tr-TR" sz="2800" b="1" dirty="0" smtClean="0">
                <a:solidFill>
                  <a:srgbClr val="000000"/>
                </a:solidFill>
              </a:rPr>
            </a:br>
            <a:r>
              <a:rPr lang="tr-TR" sz="2800" b="1" dirty="0" smtClean="0">
                <a:solidFill>
                  <a:srgbClr val="000000"/>
                </a:solidFill>
              </a:rPr>
              <a:t/>
            </a:r>
            <a:br>
              <a:rPr lang="tr-TR" sz="2800" b="1" dirty="0" smtClean="0">
                <a:solidFill>
                  <a:srgbClr val="000000"/>
                </a:solidFill>
              </a:rPr>
            </a:br>
            <a:endParaRPr lang="tr-TR" sz="2800" b="1" dirty="0" smtClean="0">
              <a:solidFill>
                <a:srgbClr val="000000"/>
              </a:solidFill>
            </a:endParaRPr>
          </a:p>
        </p:txBody>
      </p:sp>
      <p:sp>
        <p:nvSpPr>
          <p:cNvPr id="81923" name="Text Box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68888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rmAutofit fontScale="92500"/>
          </a:bodyPr>
          <a:lstStyle/>
          <a:p>
            <a:pPr eaLnBrk="1" hangingPunct="1">
              <a:defRPr/>
            </a:pPr>
            <a:r>
              <a:rPr lang="tr-TR" sz="3000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50 </a:t>
            </a:r>
            <a:r>
              <a:rPr lang="tr-TR" sz="3000" dirty="0" err="1" smtClean="0">
                <a:solidFill>
                  <a:srgbClr val="000000"/>
                </a:solidFill>
                <a:latin typeface="Comic Sans MS" panose="030F0702030302020204" pitchFamily="66" charset="0"/>
              </a:rPr>
              <a:t>dB’lik</a:t>
            </a:r>
            <a:r>
              <a:rPr lang="tr-TR" sz="3000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 işitme kaybı olan çocuk, işitme cihazı olmadan, konuşmaların %80-100’ünü anlamaz.</a:t>
            </a:r>
          </a:p>
          <a:p>
            <a:pPr eaLnBrk="1" hangingPunct="1">
              <a:defRPr/>
            </a:pPr>
            <a:r>
              <a:rPr lang="tr-TR" sz="3000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Çocuk kendi sesini duyarak kontrol edemediği için, sesin kalitesi ve konuşma bozulmuştur.</a:t>
            </a:r>
          </a:p>
          <a:p>
            <a:pPr>
              <a:defRPr/>
            </a:pPr>
            <a:r>
              <a:rPr lang="tr-TR" sz="3000" dirty="0" smtClean="0">
                <a:latin typeface="Comic Sans MS" panose="030F0702030302020204" pitchFamily="66" charset="0"/>
              </a:rPr>
              <a:t>Kısıtlı kelime dağarcığı  vardır.</a:t>
            </a:r>
          </a:p>
          <a:p>
            <a:pPr>
              <a:defRPr/>
            </a:pPr>
            <a:r>
              <a:rPr lang="tr-TR" sz="3000" dirty="0" smtClean="0">
                <a:latin typeface="Comic Sans MS" panose="030F0702030302020204" pitchFamily="66" charset="0"/>
              </a:rPr>
              <a:t>Sentaks ve konuşma bozukluğu vardır.</a:t>
            </a:r>
          </a:p>
          <a:p>
            <a:pPr>
              <a:defRPr/>
            </a:pPr>
            <a:r>
              <a:rPr lang="tr-TR" sz="3000" dirty="0" smtClean="0">
                <a:latin typeface="Comic Sans MS" panose="030F0702030302020204" pitchFamily="66" charset="0"/>
              </a:rPr>
              <a:t>İletişim, sosyal yeterlilik problemleri vardır.</a:t>
            </a:r>
          </a:p>
          <a:p>
            <a:pPr>
              <a:defRPr/>
            </a:pPr>
            <a:r>
              <a:rPr lang="tr-TR" sz="3000" dirty="0" smtClean="0">
                <a:latin typeface="Comic Sans MS" panose="030F0702030302020204" pitchFamily="66" charset="0"/>
              </a:rPr>
              <a:t>Yaşıtlarını 2 sınıf alttan takip edebilir.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endParaRPr lang="tr-TR" sz="16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ext Box 2"/>
          <p:cNvSpPr>
            <a:spLocks noGrp="1" noChangeArrowheads="1"/>
          </p:cNvSpPr>
          <p:nvPr>
            <p:ph type="title"/>
          </p:nvPr>
        </p:nvSpPr>
        <p:spPr>
          <a:xfrm>
            <a:off x="0" y="404813"/>
            <a:ext cx="9144000" cy="1143000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/>
          <a:lstStyle/>
          <a:p>
            <a:pPr eaLnBrk="1" hangingPunct="1"/>
            <a:r>
              <a:rPr lang="tr-TR" altLang="en-US" sz="3200" b="1" u="sng" smtClean="0">
                <a:solidFill>
                  <a:srgbClr val="000000"/>
                </a:solidFill>
                <a:latin typeface="Comic Sans MS" pitchFamily="66" charset="0"/>
              </a:rPr>
              <a:t>56-70 dB Orta-İleri Derecede İşitme Kaybı</a:t>
            </a:r>
          </a:p>
        </p:txBody>
      </p:sp>
      <p:sp>
        <p:nvSpPr>
          <p:cNvPr id="73731" name="Text Box 3"/>
          <p:cNvSpPr>
            <a:spLocks noGrp="1" noChangeArrowheads="1"/>
          </p:cNvSpPr>
          <p:nvPr>
            <p:ph type="body" idx="1"/>
          </p:nvPr>
        </p:nvSpPr>
        <p:spPr>
          <a:solidFill>
            <a:schemeClr val="bg1"/>
          </a:solidFill>
          <a:ln>
            <a:solidFill>
              <a:schemeClr val="bg1"/>
            </a:solidFill>
          </a:ln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 typeface="Arial" pitchFamily="34" charset="0"/>
              <a:buNone/>
              <a:defRPr/>
            </a:pPr>
            <a:endParaRPr lang="tr-TR" altLang="en-US" sz="2800" dirty="0" smtClean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eaLnBrk="1" hangingPunct="1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tr-TR" altLang="en-US" sz="2800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55 dB’lik işitme kaybı olan çocuk, işitme cihazı olmadan konuşmaların %100’ünü anlamaz.</a:t>
            </a:r>
          </a:p>
          <a:p>
            <a:pPr eaLnBrk="1" hangingPunct="1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tr-TR" altLang="en-US" sz="2800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Okulda bireysel veya grup iletişimi gerektiren durumlarda belirgin zorluk çeker.</a:t>
            </a:r>
          </a:p>
          <a:p>
            <a:pPr eaLnBrk="1" hangingPunct="1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tr-TR" altLang="en-US" sz="2800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Dil gelişiminde ve anlamada gecikme, kısıtlı kelime dağarcığı vardır. </a:t>
            </a:r>
          </a:p>
          <a:p>
            <a:pPr eaLnBrk="1" hangingPunct="1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tr-TR" altLang="en-US" sz="2800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Konuşmanın anlaşılırlığında ve ses kalitesinde azalma görülür.</a:t>
            </a:r>
          </a:p>
          <a:p>
            <a:pPr eaLnBrk="1" hangingPunct="1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tr-TR" altLang="en-US" sz="2800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İşitme kaybı, çocukta kendine güvenin azalmasına ve dışlanma hissine neden olabilir.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ext Box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tr-TR" sz="4000" b="1" dirty="0" smtClean="0"/>
              <a:t/>
            </a:r>
            <a:br>
              <a:rPr lang="tr-TR" sz="4000" b="1" dirty="0" smtClean="0"/>
            </a:br>
            <a:r>
              <a:rPr lang="tr-TR" sz="3600" b="1" u="sng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71-90 dB İleri Derecede İşitme Kaybı </a:t>
            </a:r>
            <a:br>
              <a:rPr lang="tr-TR" sz="3600" b="1" u="sng" dirty="0" smtClean="0">
                <a:solidFill>
                  <a:srgbClr val="000000"/>
                </a:solidFill>
                <a:latin typeface="Comic Sans MS" panose="030F0702030302020204" pitchFamily="66" charset="0"/>
              </a:rPr>
            </a:br>
            <a:endParaRPr lang="tr-TR" sz="3600" b="1" u="sng" dirty="0" smtClean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9635" name="Text Box 3"/>
          <p:cNvSpPr>
            <a:spLocks noGrp="1" noChangeArrowheads="1"/>
          </p:cNvSpPr>
          <p:nvPr>
            <p:ph type="body" idx="1"/>
          </p:nvPr>
        </p:nvSpPr>
        <p:spPr>
          <a:solidFill>
            <a:schemeClr val="bg1"/>
          </a:solidFill>
          <a:ln>
            <a:solidFill>
              <a:schemeClr val="bg1"/>
            </a:solidFill>
          </a:ln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tr-TR" altLang="en-US" sz="2400" smtClean="0">
                <a:solidFill>
                  <a:srgbClr val="000000"/>
                </a:solidFill>
                <a:latin typeface="Comic Sans MS" pitchFamily="66" charset="0"/>
              </a:rPr>
              <a:t>İşitme cihazı olmadan sadece şiddetli sesi duyabilir.</a:t>
            </a:r>
          </a:p>
          <a:p>
            <a:pPr eaLnBrk="1" hangingPunct="1">
              <a:lnSpc>
                <a:spcPct val="80000"/>
              </a:lnSpc>
            </a:pPr>
            <a:r>
              <a:rPr lang="tr-TR" altLang="en-US" sz="2400" smtClean="0">
                <a:solidFill>
                  <a:srgbClr val="000000"/>
                </a:solidFill>
                <a:latin typeface="Comic Sans MS" pitchFamily="66" charset="0"/>
              </a:rPr>
              <a:t>Uygun işitme cihazı ile çevresel sesleri ve konuşma seslerini fark edebilirler.</a:t>
            </a:r>
          </a:p>
          <a:p>
            <a:pPr eaLnBrk="1" hangingPunct="1">
              <a:lnSpc>
                <a:spcPct val="80000"/>
              </a:lnSpc>
            </a:pPr>
            <a:r>
              <a:rPr lang="tr-TR" altLang="en-US" sz="2400" smtClean="0">
                <a:solidFill>
                  <a:srgbClr val="000000"/>
                </a:solidFill>
                <a:latin typeface="Comic Sans MS" pitchFamily="66" charset="0"/>
              </a:rPr>
              <a:t>Eğer işitme kaybı bir yaşından önce olmuş ise, dil ve konuşma kendiliğinden gelişmez veya ileri derecede gecikir. </a:t>
            </a:r>
          </a:p>
          <a:p>
            <a:pPr eaLnBrk="1" hangingPunct="1">
              <a:lnSpc>
                <a:spcPct val="80000"/>
              </a:lnSpc>
            </a:pPr>
            <a:r>
              <a:rPr lang="tr-TR" altLang="en-US" sz="2400" smtClean="0">
                <a:solidFill>
                  <a:srgbClr val="000000"/>
                </a:solidFill>
                <a:latin typeface="Comic Sans MS" pitchFamily="66" charset="0"/>
              </a:rPr>
              <a:t>Eğer işitme kaybı dil öğreniminden sonra olmuşsa, konuşma önemli oranda bozulur.</a:t>
            </a:r>
          </a:p>
          <a:p>
            <a:pPr eaLnBrk="1" hangingPunct="1">
              <a:lnSpc>
                <a:spcPct val="80000"/>
              </a:lnSpc>
            </a:pPr>
            <a:r>
              <a:rPr lang="tr-TR" altLang="en-US" sz="2400" smtClean="0">
                <a:solidFill>
                  <a:srgbClr val="000000"/>
                </a:solidFill>
                <a:latin typeface="Comic Sans MS" pitchFamily="66" charset="0"/>
              </a:rPr>
              <a:t>Belirgin öğrenme güçlüğü, kısıtlı kelime dağarcığı  vardır.</a:t>
            </a:r>
          </a:p>
          <a:p>
            <a:pPr eaLnBrk="1" hangingPunct="1">
              <a:lnSpc>
                <a:spcPct val="80000"/>
              </a:lnSpc>
            </a:pPr>
            <a:r>
              <a:rPr lang="tr-TR" altLang="en-US" sz="2400" smtClean="0">
                <a:solidFill>
                  <a:srgbClr val="000000"/>
                </a:solidFill>
                <a:latin typeface="Comic Sans MS" pitchFamily="66" charset="0"/>
              </a:rPr>
              <a:t>Çocuk, kendisiyle aynı durumda olan çocuklarla arkadaşlık yapmayı tercih eder.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tr-TR" altLang="en-US" sz="1400" smtClean="0">
              <a:solidFill>
                <a:srgbClr val="000000"/>
              </a:solidFill>
              <a:latin typeface="Tahoma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2"/>
          <p:cNvSpPr>
            <a:spLocks noGrp="1" noChangeArrowheads="1"/>
          </p:cNvSpPr>
          <p:nvPr>
            <p:ph type="title"/>
          </p:nvPr>
        </p:nvSpPr>
        <p:spPr>
          <a:xfrm>
            <a:off x="107950" y="274638"/>
            <a:ext cx="8856663" cy="1143000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tr-TR" sz="4000" b="1" dirty="0" smtClean="0">
                <a:solidFill>
                  <a:srgbClr val="000000"/>
                </a:solidFill>
              </a:rPr>
              <a:t/>
            </a:r>
            <a:br>
              <a:rPr lang="tr-TR" sz="4000" b="1" dirty="0" smtClean="0">
                <a:solidFill>
                  <a:srgbClr val="000000"/>
                </a:solidFill>
              </a:rPr>
            </a:br>
            <a:r>
              <a:rPr lang="tr-TR" sz="3600" b="1" u="sng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91 dB/</a:t>
            </a:r>
            <a:r>
              <a:rPr lang="tr-TR" b="1" u="sng" dirty="0" smtClean="0">
                <a:solidFill>
                  <a:srgbClr val="000000"/>
                </a:solidFill>
                <a:latin typeface="Times New Roman"/>
                <a:cs typeface="Times New Roman"/>
              </a:rPr>
              <a:t>↑</a:t>
            </a:r>
            <a:r>
              <a:rPr lang="tr-TR" sz="3600" b="1" u="sng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 Çok İleri Derecede İşitme Kaybı</a:t>
            </a:r>
            <a:br>
              <a:rPr lang="tr-TR" sz="3600" b="1" u="sng" dirty="0" smtClean="0">
                <a:solidFill>
                  <a:srgbClr val="000000"/>
                </a:solidFill>
                <a:latin typeface="Comic Sans MS" panose="030F0702030302020204" pitchFamily="66" charset="0"/>
              </a:rPr>
            </a:br>
            <a:endParaRPr lang="tr-TR" sz="3600" b="1" u="sng" dirty="0" smtClean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70659" name="Text Box 3"/>
          <p:cNvSpPr>
            <a:spLocks noGrp="1" noChangeArrowheads="1"/>
          </p:cNvSpPr>
          <p:nvPr>
            <p:ph type="body" idx="1"/>
          </p:nvPr>
        </p:nvSpPr>
        <p:spPr>
          <a:solidFill>
            <a:schemeClr val="bg1"/>
          </a:solidFill>
          <a:ln>
            <a:solidFill>
              <a:schemeClr val="bg1"/>
            </a:solidFill>
          </a:ln>
        </p:spPr>
        <p:txBody>
          <a:bodyPr/>
          <a:lstStyle/>
          <a:p>
            <a:pPr eaLnBrk="1" hangingPunct="1"/>
            <a:r>
              <a:rPr lang="tr-TR" altLang="en-US" sz="2800" smtClean="0">
                <a:solidFill>
                  <a:srgbClr val="000000"/>
                </a:solidFill>
                <a:latin typeface="Comic Sans MS" pitchFamily="66" charset="0"/>
              </a:rPr>
              <a:t>Sesten çok titreşimleri fark ederler.</a:t>
            </a:r>
          </a:p>
          <a:p>
            <a:pPr eaLnBrk="1" hangingPunct="1"/>
            <a:r>
              <a:rPr lang="tr-TR" altLang="en-US" sz="2800" smtClean="0">
                <a:solidFill>
                  <a:srgbClr val="000000"/>
                </a:solidFill>
                <a:latin typeface="Comic Sans MS" pitchFamily="66" charset="0"/>
              </a:rPr>
              <a:t>Amplifikasyon olmadan sesleri duyamaz. </a:t>
            </a:r>
          </a:p>
          <a:p>
            <a:pPr eaLnBrk="1" hangingPunct="1"/>
            <a:r>
              <a:rPr lang="tr-TR" altLang="en-US" sz="2800" smtClean="0">
                <a:solidFill>
                  <a:srgbClr val="000000"/>
                </a:solidFill>
                <a:latin typeface="Comic Sans MS" pitchFamily="66" charset="0"/>
              </a:rPr>
              <a:t>İletişimde işitmeden çok görmeyi kullanırlar.</a:t>
            </a:r>
          </a:p>
          <a:p>
            <a:pPr eaLnBrk="1" hangingPunct="1"/>
            <a:r>
              <a:rPr lang="tr-TR" altLang="en-US" sz="2800" smtClean="0">
                <a:solidFill>
                  <a:srgbClr val="000000"/>
                </a:solidFill>
                <a:latin typeface="Comic Sans MS" pitchFamily="66" charset="0"/>
              </a:rPr>
              <a:t>Sesleri fark etmeleri işitme kaybının şekline ve kullanılan işitme cihazına bağlıdır.</a:t>
            </a:r>
          </a:p>
          <a:p>
            <a:pPr eaLnBrk="1" hangingPunct="1"/>
            <a:r>
              <a:rPr lang="tr-TR" altLang="en-US" sz="2800" smtClean="0">
                <a:solidFill>
                  <a:srgbClr val="000000"/>
                </a:solidFill>
                <a:latin typeface="Comic Sans MS" pitchFamily="66" charset="0"/>
              </a:rPr>
              <a:t>Dil ve konuşma kendiliğinden gelişmez.</a:t>
            </a:r>
          </a:p>
          <a:p>
            <a:pPr eaLnBrk="1" hangingPunct="1"/>
            <a:r>
              <a:rPr lang="tr-TR" altLang="en-US" sz="2800" smtClean="0">
                <a:solidFill>
                  <a:srgbClr val="000000"/>
                </a:solidFill>
                <a:latin typeface="Comic Sans MS" pitchFamily="66" charset="0"/>
              </a:rPr>
              <a:t>Eğer işitme kaybı yakın bir zamanda olmuşsa, konuşma hızlı bozulur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İçerik Yer Tutucusu 5"/>
          <p:cNvSpPr>
            <a:spLocks noGrp="1"/>
          </p:cNvSpPr>
          <p:nvPr>
            <p:ph idx="1"/>
          </p:nvPr>
        </p:nvSpPr>
        <p:spPr>
          <a:xfrm>
            <a:off x="457200" y="333375"/>
            <a:ext cx="8229600" cy="6335713"/>
          </a:xfrm>
        </p:spPr>
        <p:txBody>
          <a:bodyPr/>
          <a:lstStyle/>
          <a:p>
            <a:r>
              <a:rPr lang="tr-TR" altLang="en-US" sz="1600" smtClean="0">
                <a:latin typeface="Comic Sans MS" pitchFamily="66" charset="0"/>
              </a:rPr>
              <a:t>Peckham CS, Hearing Impairment in Childhood, British Medical Bulletin, 1986</a:t>
            </a:r>
          </a:p>
          <a:p>
            <a:r>
              <a:rPr lang="tr-TR" altLang="tr-TR" sz="1600" smtClean="0">
                <a:latin typeface="Comic Sans MS" pitchFamily="66" charset="0"/>
              </a:rPr>
              <a:t>Clark JG. Uses and abuses of hearing loss classification. </a:t>
            </a:r>
            <a:r>
              <a:rPr lang="tr-TR" altLang="tr-TR" sz="1600" i="1" smtClean="0">
                <a:latin typeface="Comic Sans MS" pitchFamily="66" charset="0"/>
              </a:rPr>
              <a:t>Asha. </a:t>
            </a:r>
            <a:r>
              <a:rPr lang="tr-TR" altLang="tr-TR" sz="1600" smtClean="0">
                <a:latin typeface="Comic Sans MS" pitchFamily="66" charset="0"/>
              </a:rPr>
              <a:t>Jul 1981;23(7):493-500.</a:t>
            </a:r>
          </a:p>
          <a:p>
            <a:r>
              <a:rPr lang="tr-TR" altLang="tr-TR" sz="1600" smtClean="0">
                <a:latin typeface="Comic Sans MS" pitchFamily="66" charset="0"/>
              </a:rPr>
              <a:t>Eisen, M. D. &amp; Ryugo, D. K. (2007). Hearing molecules: Contributions from genetic deafness. </a:t>
            </a:r>
            <a:r>
              <a:rPr lang="tr-TR" altLang="tr-TR" sz="1600" i="1" smtClean="0">
                <a:latin typeface="Comic Sans MS" pitchFamily="66" charset="0"/>
              </a:rPr>
              <a:t>Cellular and Molecular Life Sciences, 64</a:t>
            </a:r>
            <a:r>
              <a:rPr lang="tr-TR" altLang="tr-TR" sz="1600" smtClean="0">
                <a:latin typeface="Comic Sans MS" pitchFamily="66" charset="0"/>
              </a:rPr>
              <a:t>(5)</a:t>
            </a:r>
            <a:r>
              <a:rPr lang="tr-TR" altLang="tr-TR" sz="1600" i="1" smtClean="0">
                <a:latin typeface="Comic Sans MS" pitchFamily="66" charset="0"/>
              </a:rPr>
              <a:t>, </a:t>
            </a:r>
            <a:r>
              <a:rPr lang="tr-TR" altLang="tr-TR" sz="1600" smtClean="0">
                <a:latin typeface="Comic Sans MS" pitchFamily="66" charset="0"/>
              </a:rPr>
              <a:t>566-580.Eisen, Ryugo 2007.</a:t>
            </a:r>
          </a:p>
          <a:p>
            <a:r>
              <a:rPr lang="tr-TR" altLang="tr-TR" sz="1600" smtClean="0">
                <a:latin typeface="Comic Sans MS" pitchFamily="66" charset="0"/>
              </a:rPr>
              <a:t>Nance, W.&amp; Dodson, K. (2007). 2007 Marion Downs lecture part 1: How can newborn hearing screening be improved? </a:t>
            </a:r>
            <a:r>
              <a:rPr lang="tr-TR" altLang="tr-TR" sz="1600" i="1" smtClean="0">
                <a:latin typeface="Comic Sans MS" pitchFamily="66" charset="0"/>
              </a:rPr>
              <a:t>Audiology Today, 19</a:t>
            </a:r>
            <a:r>
              <a:rPr lang="tr-TR" altLang="tr-TR" sz="1600" smtClean="0">
                <a:latin typeface="Comic Sans MS" pitchFamily="66" charset="0"/>
              </a:rPr>
              <a:t>(4)</a:t>
            </a:r>
            <a:r>
              <a:rPr lang="tr-TR" altLang="tr-TR" sz="1600" i="1" smtClean="0">
                <a:latin typeface="Comic Sans MS" pitchFamily="66" charset="0"/>
              </a:rPr>
              <a:t>, </a:t>
            </a:r>
            <a:r>
              <a:rPr lang="tr-TR" altLang="tr-TR" sz="1600" smtClean="0">
                <a:latin typeface="Comic Sans MS" pitchFamily="66" charset="0"/>
              </a:rPr>
              <a:t>15-19.</a:t>
            </a:r>
          </a:p>
          <a:p>
            <a:r>
              <a:rPr lang="tr-TR" altLang="tr-TR" sz="1600" smtClean="0">
                <a:latin typeface="Comic Sans MS" pitchFamily="66" charset="0"/>
              </a:rPr>
              <a:t>Yenidoğan İşitme Taraması Eğitim Kitabı, T.C. Sağlık Bakanlığı, </a:t>
            </a:r>
            <a:r>
              <a:rPr lang="tr-TR" altLang="tr-TR" sz="1600" b="1" smtClean="0">
                <a:latin typeface="Comic Sans MS" pitchFamily="66" charset="0"/>
              </a:rPr>
              <a:t> </a:t>
            </a:r>
            <a:r>
              <a:rPr lang="tr-TR" altLang="tr-TR" sz="1600" smtClean="0">
                <a:latin typeface="Comic Sans MS" pitchFamily="66" charset="0"/>
              </a:rPr>
              <a:t>Başbakanlık Özürlüler İdaresi Başkanlığı, Dokuz Eylül, Gazi, Hacettepe ve Marmara Üniversiteleri, 2006.</a:t>
            </a:r>
          </a:p>
          <a:p>
            <a:r>
              <a:rPr lang="tr-TR" altLang="tr-TR" sz="1600" smtClean="0">
                <a:latin typeface="Comic Sans MS" pitchFamily="66" charset="0"/>
              </a:rPr>
              <a:t>Pediatric Audiology 0-5 years, McCormick, B., Taylor and Francis, 1988</a:t>
            </a:r>
          </a:p>
          <a:p>
            <a:r>
              <a:rPr lang="tr-TR" altLang="tr-TR" sz="1600" smtClean="0">
                <a:latin typeface="Comic Sans MS" pitchFamily="66" charset="0"/>
              </a:rPr>
              <a:t>Pediatric audiology: Diagnosis, Technology, and Management. Madell, J.R., &amp; Flexer, C.,2008 New York: Thieme.</a:t>
            </a:r>
          </a:p>
          <a:p>
            <a:r>
              <a:rPr lang="tr-TR" altLang="tr-TR" sz="1600" smtClean="0">
                <a:latin typeface="Comic Sans MS" pitchFamily="66" charset="0"/>
              </a:rPr>
              <a:t>Behavioral evaluation of hearing in infants and young children, Madell, J.R., Thieme, 1998</a:t>
            </a:r>
          </a:p>
          <a:p>
            <a:r>
              <a:rPr lang="tr-TR" altLang="tr-TR" sz="1600" smtClean="0">
                <a:latin typeface="Comic Sans MS" pitchFamily="66" charset="0"/>
              </a:rPr>
              <a:t>Mynders JM. How hearing aids work. Goldenberg RA, ed. Hearing Aids. 1st ed. Philadelphia: Lippincott-Raven; 1996 p:117-140.</a:t>
            </a:r>
          </a:p>
          <a:p>
            <a:r>
              <a:rPr lang="tr-TR" altLang="tr-TR" sz="1600" smtClean="0">
                <a:latin typeface="Comic Sans MS" pitchFamily="66" charset="0"/>
              </a:rPr>
              <a:t>Kim HH, Barrs MD. Hearing aids: a review of what’s new. Otolaryngol Head Neck Surgery 2006;131:1043-50.</a:t>
            </a:r>
          </a:p>
          <a:p>
            <a:r>
              <a:rPr lang="tr-TR" altLang="tr-TR" sz="1600" smtClean="0">
                <a:latin typeface="Comic Sans MS" pitchFamily="66" charset="0"/>
              </a:rPr>
              <a:t>Suna Tokgöz-Yılmaz, Ahmet Ataş. İşitme Cihazlarında Teknolojik Gelişmeler. N Tan Ergin (Ed.), Kulak Burun Boğaz Hastalıklarında İleri Teknoloji. İstanbul: Amerikan Hastanesi Yayınları 201; (20): ss.48-68. </a:t>
            </a:r>
          </a:p>
          <a:p>
            <a:endParaRPr lang="tr-TR" altLang="tr-TR" sz="1600" smtClean="0">
              <a:latin typeface="Comic Sans MS" pitchFamily="66" charset="0"/>
            </a:endParaRPr>
          </a:p>
          <a:p>
            <a:endParaRPr lang="tr-TR" altLang="tr-TR" sz="1600" smtClean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693</Words>
  <Application>Microsoft Office PowerPoint</Application>
  <PresentationFormat>Ekran Gösterisi (4:3)</PresentationFormat>
  <Paragraphs>62</Paragraphs>
  <Slides>9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Katıştırılmış OLE Hizmet Programları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1" baseType="lpstr">
      <vt:lpstr>Ofis Teması</vt:lpstr>
      <vt:lpstr>Grafik</vt:lpstr>
      <vt:lpstr>İŞİTME ENGELLİ ÇOCUKLAR CGL413 Çocuk Gelişimi Yrd. Doç. Suna YILMAZ</vt:lpstr>
      <vt:lpstr>Slayt 2</vt:lpstr>
      <vt:lpstr> 16-25 dB Çok Hafif Derecede İşitme Kaybının Etkileri  </vt:lpstr>
      <vt:lpstr>Slayt 4</vt:lpstr>
      <vt:lpstr> 41-55 dB  Orta Derecede İşitme Kaybının Etkileri   </vt:lpstr>
      <vt:lpstr>56-70 dB Orta-İleri Derecede İşitme Kaybı</vt:lpstr>
      <vt:lpstr> 71-90 dB İleri Derecede İşitme Kaybı  </vt:lpstr>
      <vt:lpstr> 91 dB/↑ Çok İleri Derecede İşitme Kaybı </vt:lpstr>
      <vt:lpstr>Slayt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İŞİTME ENGELLİ ÇOCUKLAR CGL413 Çocuk Gelişimi Yrd. Doç. Suna YILMAZ</dc:title>
  <dc:creator>Sb</dc:creator>
  <cp:lastModifiedBy>Sb</cp:lastModifiedBy>
  <cp:revision>10</cp:revision>
  <dcterms:created xsi:type="dcterms:W3CDTF">2019-03-14T14:20:54Z</dcterms:created>
  <dcterms:modified xsi:type="dcterms:W3CDTF">2019-03-14T14:46:19Z</dcterms:modified>
</cp:coreProperties>
</file>