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AB977-F39B-438D-8E23-BED0B0615218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658DE-E567-465E-81D7-BD0AD4D2ACE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DA323-654F-4E02-A79F-52BB0FDE7B49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/imgres?imgurl=http://www.inquiry.net/images/thb066b.gif&amp;imgrefurl=http://www.inquiry.net/outdoor/skills/b-p/signaling.htm&amp;h=417&amp;w=393&amp;sz=21&amp;hl=tr&amp;start=13&amp;um=1&amp;tbnid=1EEkMT8vzRQDSM:&amp;tbnh=125&amp;tbnw=118&amp;prev=/images?q=manuel+method++deaf+&amp;um=1&amp;hl=tr&amp;rls=GGLR,GGLR:2006-04,GGLR:e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7813"/>
            <a:ext cx="8229600" cy="3222625"/>
          </a:xfrm>
        </p:spPr>
        <p:txBody>
          <a:bodyPr/>
          <a:lstStyle/>
          <a:p>
            <a:pPr eaLnBrk="1" hangingPunct="1"/>
            <a:r>
              <a:rPr lang="tr-TR" altLang="en-US" sz="4000" smtClean="0">
                <a:latin typeface="Verdana" pitchFamily="34" charset="0"/>
              </a:rPr>
              <a:t>İŞİTME ENGELLİ ÇOCUKLAR</a:t>
            </a:r>
            <a:br>
              <a:rPr lang="tr-TR" altLang="en-US" sz="4000" smtClean="0">
                <a:latin typeface="Verdana" pitchFamily="34" charset="0"/>
              </a:rPr>
            </a:br>
            <a:r>
              <a:rPr lang="tr-TR" altLang="en-US" sz="4000" smtClean="0">
                <a:latin typeface="Verdana" pitchFamily="34" charset="0"/>
              </a:rPr>
              <a:t>CGL413</a:t>
            </a:r>
            <a:br>
              <a:rPr lang="tr-TR" altLang="en-US" sz="4000" smtClean="0">
                <a:latin typeface="Verdana" pitchFamily="34" charset="0"/>
              </a:rPr>
            </a:br>
            <a:r>
              <a:rPr lang="tr-TR" altLang="en-US" sz="4000" smtClean="0">
                <a:latin typeface="Verdana" pitchFamily="34" charset="0"/>
              </a:rPr>
              <a:t>Çocuk Gelişimi</a:t>
            </a:r>
            <a:br>
              <a:rPr lang="tr-TR" altLang="en-US" sz="4000" smtClean="0">
                <a:latin typeface="Verdana" pitchFamily="34" charset="0"/>
              </a:rPr>
            </a:br>
            <a:r>
              <a:rPr lang="tr-TR" altLang="en-US" sz="4000" smtClean="0">
                <a:latin typeface="Verdana" pitchFamily="34" charset="0"/>
              </a:rPr>
              <a:t>Yrd. Doç. Suna YILMAZ</a:t>
            </a:r>
          </a:p>
        </p:txBody>
      </p:sp>
      <p:pic>
        <p:nvPicPr>
          <p:cNvPr id="10243" name="Picture 22" descr="MCj0428425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932363" y="4292600"/>
            <a:ext cx="1905000" cy="1689100"/>
          </a:xfrm>
        </p:spPr>
      </p:pic>
      <p:pic>
        <p:nvPicPr>
          <p:cNvPr id="10244" name="Picture 31" descr="MCj0345327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6875463" y="4149725"/>
            <a:ext cx="1776412" cy="1820863"/>
          </a:xfrm>
        </p:spPr>
      </p:pic>
      <p:graphicFrame>
        <p:nvGraphicFramePr>
          <p:cNvPr id="10245" name="Object 3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68313" y="3933825"/>
          <a:ext cx="4035425" cy="2189163"/>
        </p:xfrm>
        <a:graphic>
          <a:graphicData uri="http://schemas.openxmlformats.org/presentationml/2006/ole">
            <p:oleObj spid="_x0000_s1026" name="Grafik" r:id="rId5" imgW="4038735" imgH="2190642" progId="MSGraph.Chart.8">
              <p:embed followColorScheme="full"/>
            </p:oleObj>
          </a:graphicData>
        </a:graphic>
      </p:graphicFrame>
      <p:pic>
        <p:nvPicPr>
          <p:cNvPr id="10246" name="Picture 35" descr="MPj04230320000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/>
          <a:srcRect/>
          <a:stretch>
            <a:fillRect/>
          </a:stretch>
        </p:blipFill>
        <p:spPr>
          <a:xfrm>
            <a:off x="250825" y="3860800"/>
            <a:ext cx="4321175" cy="266382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z="3600" smtClean="0">
                <a:latin typeface="Comic Sans MS" pitchFamily="66" charset="0"/>
              </a:rPr>
              <a:t>İŞİTME KAYIPL</a:t>
            </a:r>
            <a:r>
              <a:rPr lang="tr-TR" altLang="en-US" sz="3600" smtClean="0">
                <a:latin typeface="Comic Sans MS" pitchFamily="66" charset="0"/>
              </a:rPr>
              <a:t>ILARDA</a:t>
            </a:r>
            <a:r>
              <a:rPr lang="en-US" altLang="en-US" sz="3600" smtClean="0">
                <a:latin typeface="Comic Sans MS" pitchFamily="66" charset="0"/>
              </a:rPr>
              <a:t> İLETİŞİM YÖNTEMLERİ</a:t>
            </a:r>
            <a:r>
              <a:rPr lang="tr-TR" altLang="en-US" sz="3600" smtClean="0">
                <a:latin typeface="Comic Sans MS" pitchFamily="66" charset="0"/>
              </a:rPr>
              <a:t/>
            </a:r>
            <a:br>
              <a:rPr lang="tr-TR" altLang="en-US" sz="3600" smtClean="0">
                <a:latin typeface="Comic Sans MS" pitchFamily="66" charset="0"/>
              </a:rPr>
            </a:br>
            <a:endParaRPr lang="en-US" altLang="en-US" sz="3600" smtClean="0">
              <a:latin typeface="Comic Sans MS" pitchFamily="66" charset="0"/>
            </a:endParaRPr>
          </a:p>
        </p:txBody>
      </p:sp>
      <p:sp>
        <p:nvSpPr>
          <p:cNvPr id="99331" name="Content Placeholder 4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eaLnBrk="1" hangingPunct="1"/>
            <a:endParaRPr lang="tr-TR" altLang="en-US" smtClean="0"/>
          </a:p>
          <a:p>
            <a:pPr eaLnBrk="1" hangingPunct="1"/>
            <a:r>
              <a:rPr lang="en-US" altLang="en-US" sz="2800" smtClean="0">
                <a:latin typeface="Comic Sans MS" pitchFamily="66" charset="0"/>
              </a:rPr>
              <a:t>Manuel metod</a:t>
            </a:r>
            <a:endParaRPr lang="tr-TR" altLang="en-US" sz="2800" smtClean="0">
              <a:latin typeface="Comic Sans MS" pitchFamily="66" charset="0"/>
            </a:endParaRPr>
          </a:p>
          <a:p>
            <a:pPr eaLnBrk="1" hangingPunct="1"/>
            <a:r>
              <a:rPr lang="en-US" altLang="en-US" sz="2800" smtClean="0">
                <a:latin typeface="Comic Sans MS" pitchFamily="66" charset="0"/>
              </a:rPr>
              <a:t>İşaret dil</a:t>
            </a:r>
            <a:r>
              <a:rPr lang="tr-TR" altLang="en-US" sz="2800" smtClean="0">
                <a:latin typeface="Comic Sans MS" pitchFamily="66" charset="0"/>
              </a:rPr>
              <a:t>i </a:t>
            </a:r>
          </a:p>
          <a:p>
            <a:pPr eaLnBrk="1" hangingPunct="1"/>
            <a:r>
              <a:rPr lang="en-US" altLang="en-US" sz="2800" smtClean="0">
                <a:latin typeface="Comic Sans MS" pitchFamily="66" charset="0"/>
              </a:rPr>
              <a:t>Total iletişim yöntemi</a:t>
            </a:r>
            <a:endParaRPr lang="tr-TR" altLang="en-US" sz="2800" smtClean="0">
              <a:latin typeface="Comic Sans MS" pitchFamily="66" charset="0"/>
            </a:endParaRPr>
          </a:p>
          <a:p>
            <a:pPr eaLnBrk="1" hangingPunct="1"/>
            <a:r>
              <a:rPr lang="en-US" altLang="en-US" sz="2800" smtClean="0">
                <a:latin typeface="Comic Sans MS" pitchFamily="66" charset="0"/>
              </a:rPr>
              <a:t>Doğal İşitsel-sözel yöntem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600200"/>
            <a:ext cx="4464050" cy="49974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sz="2800" smtClean="0">
                <a:latin typeface="Comic Sans MS" pitchFamily="66" charset="0"/>
              </a:rPr>
              <a:t>Bu metodda alfabenin  </a:t>
            </a:r>
            <a:endParaRPr lang="tr-TR" altLang="en-US" sz="2800" smtClean="0">
              <a:latin typeface="Comic Sans MS" pitchFamily="66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800" smtClean="0">
                <a:latin typeface="Comic Sans MS" pitchFamily="66" charset="0"/>
              </a:rPr>
              <a:t>her</a:t>
            </a:r>
            <a:r>
              <a:rPr lang="tr-TR" altLang="en-US" sz="2800" smtClean="0">
                <a:latin typeface="Comic Sans MS" pitchFamily="66" charset="0"/>
              </a:rPr>
              <a:t> </a:t>
            </a:r>
            <a:r>
              <a:rPr lang="en-US" altLang="en-US" sz="2800" smtClean="0">
                <a:latin typeface="Comic Sans MS" pitchFamily="66" charset="0"/>
              </a:rPr>
              <a:t>bir  harfi A’dan Z’ye </a:t>
            </a:r>
            <a:endParaRPr lang="tr-TR" altLang="en-US" sz="2800" smtClean="0">
              <a:latin typeface="Comic Sans MS" pitchFamily="66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800" smtClean="0">
                <a:latin typeface="Comic Sans MS" pitchFamily="66" charset="0"/>
              </a:rPr>
              <a:t>bir elin parmaklarıyla </a:t>
            </a:r>
            <a:endParaRPr lang="tr-TR" altLang="en-US" sz="2800" smtClean="0">
              <a:latin typeface="Comic Sans MS" pitchFamily="66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800" smtClean="0">
                <a:latin typeface="Comic Sans MS" pitchFamily="66" charset="0"/>
              </a:rPr>
              <a:t>işaretle</a:t>
            </a:r>
            <a:r>
              <a:rPr lang="tr-TR" altLang="en-US" sz="2800" smtClean="0">
                <a:latin typeface="Comic Sans MS" pitchFamily="66" charset="0"/>
              </a:rPr>
              <a:t>nmesi</a:t>
            </a:r>
            <a:r>
              <a:rPr lang="en-US" altLang="en-US" sz="2800" smtClean="0">
                <a:latin typeface="Comic Sans MS" pitchFamily="66" charset="0"/>
              </a:rPr>
              <a:t> ilkesine </a:t>
            </a:r>
            <a:endParaRPr lang="tr-TR" altLang="en-US" sz="2800" smtClean="0">
              <a:latin typeface="Comic Sans MS" pitchFamily="66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800" smtClean="0">
                <a:latin typeface="Comic Sans MS" pitchFamily="66" charset="0"/>
              </a:rPr>
              <a:t>dayanır. </a:t>
            </a:r>
            <a:endParaRPr lang="tr-TR" altLang="en-US" sz="2800" smtClean="0">
              <a:latin typeface="Comic Sans MS" pitchFamily="66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800" smtClean="0">
                <a:latin typeface="Comic Sans MS" pitchFamily="66" charset="0"/>
              </a:rPr>
              <a:t>Buna manuel metod denir. </a:t>
            </a:r>
            <a:endParaRPr lang="tr-TR" altLang="en-US" sz="2800" smtClean="0">
              <a:latin typeface="Comic Sans MS" pitchFamily="66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800" smtClean="0">
                <a:latin typeface="Comic Sans MS" pitchFamily="66" charset="0"/>
              </a:rPr>
              <a:t>Bir dil</a:t>
            </a:r>
            <a:r>
              <a:rPr lang="tr-TR" altLang="en-US" sz="2800" smtClean="0">
                <a:latin typeface="Comic Sans MS" pitchFamily="66" charset="0"/>
              </a:rPr>
              <a:t>i</a:t>
            </a:r>
            <a:r>
              <a:rPr lang="en-US" altLang="en-US" sz="2800" smtClean="0">
                <a:latin typeface="Comic Sans MS" pitchFamily="66" charset="0"/>
              </a:rPr>
              <a:t>n</a:t>
            </a:r>
            <a:r>
              <a:rPr lang="tr-TR" altLang="en-US" sz="2800" smtClean="0">
                <a:latin typeface="Comic Sans MS" pitchFamily="66" charset="0"/>
              </a:rPr>
              <a:t> </a:t>
            </a:r>
            <a:r>
              <a:rPr lang="en-US" altLang="en-US" sz="2800" smtClean="0">
                <a:latin typeface="Comic Sans MS" pitchFamily="66" charset="0"/>
              </a:rPr>
              <a:t>çevirisidir.</a:t>
            </a:r>
            <a:endParaRPr lang="tr-TR" altLang="en-US" sz="2800" smtClean="0">
              <a:latin typeface="Comic Sans MS" pitchFamily="66" charset="0"/>
            </a:endParaRPr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u="sng" smtClean="0">
                <a:latin typeface="Comic Sans MS" pitchFamily="66" charset="0"/>
              </a:rPr>
              <a:t>Manuel metod</a:t>
            </a:r>
            <a:endParaRPr lang="tr-TR" altLang="en-US" sz="3200" u="sng" smtClean="0">
              <a:latin typeface="Comic Sans MS" pitchFamily="66" charset="0"/>
            </a:endParaRPr>
          </a:p>
        </p:txBody>
      </p:sp>
      <p:pic>
        <p:nvPicPr>
          <p:cNvPr id="100356" name="Picture 4" descr="thb066b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484313"/>
            <a:ext cx="432117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4716463" cy="49974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Comic Sans MS" pitchFamily="66" charset="0"/>
              </a:rPr>
              <a:t>Tamamen kendi kuralları </a:t>
            </a:r>
            <a:endParaRPr lang="tr-TR" altLang="en-US" sz="2400" smtClean="0">
              <a:latin typeface="Comic Sans MS" pitchFamily="66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Comic Sans MS" pitchFamily="66" charset="0"/>
              </a:rPr>
              <a:t>olan bir dil türüdür. </a:t>
            </a:r>
            <a:endParaRPr lang="tr-TR" altLang="en-US" sz="2400" smtClean="0">
              <a:latin typeface="Comic Sans MS" pitchFamily="66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Comic Sans MS" pitchFamily="66" charset="0"/>
              </a:rPr>
              <a:t>Herhangi bir dil</a:t>
            </a:r>
            <a:r>
              <a:rPr lang="tr-TR" altLang="en-US" sz="2400" smtClean="0">
                <a:latin typeface="Comic Sans MS" pitchFamily="66" charset="0"/>
              </a:rPr>
              <a:t>i</a:t>
            </a:r>
            <a:r>
              <a:rPr lang="en-US" altLang="en-US" sz="2400" smtClean="0">
                <a:latin typeface="Comic Sans MS" pitchFamily="66" charset="0"/>
              </a:rPr>
              <a:t>n </a:t>
            </a:r>
            <a:endParaRPr lang="tr-TR" altLang="en-US" sz="2400" smtClean="0">
              <a:latin typeface="Comic Sans MS" pitchFamily="66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Comic Sans MS" pitchFamily="66" charset="0"/>
              </a:rPr>
              <a:t>(ingilizce vb.) çevirisi </a:t>
            </a:r>
            <a:endParaRPr lang="tr-TR" altLang="en-US" sz="2400" smtClean="0">
              <a:latin typeface="Comic Sans MS" pitchFamily="66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Comic Sans MS" pitchFamily="66" charset="0"/>
              </a:rPr>
              <a:t>değildir. Toplumdan </a:t>
            </a:r>
            <a:endParaRPr lang="tr-TR" altLang="en-US" sz="2400" smtClean="0">
              <a:latin typeface="Comic Sans MS" pitchFamily="66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Comic Sans MS" pitchFamily="66" charset="0"/>
              </a:rPr>
              <a:t>topluma değişiklik gösterir.</a:t>
            </a:r>
            <a:r>
              <a:rPr lang="tr-TR" altLang="en-US" sz="2400" smtClean="0">
                <a:latin typeface="Comic Sans MS" pitchFamily="66" charset="0"/>
              </a:rPr>
              <a:t>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Comic Sans MS" pitchFamily="66" charset="0"/>
              </a:rPr>
              <a:t>Her bir hareketin ayrı bir </a:t>
            </a:r>
            <a:endParaRPr lang="tr-TR" altLang="en-US" sz="2400" smtClean="0">
              <a:latin typeface="Comic Sans MS" pitchFamily="66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Comic Sans MS" pitchFamily="66" charset="0"/>
              </a:rPr>
              <a:t>anlamı vardır. İşaret dil</a:t>
            </a:r>
            <a:r>
              <a:rPr lang="tr-TR" altLang="en-US" sz="2400" smtClean="0">
                <a:latin typeface="Comic Sans MS" pitchFamily="66" charset="0"/>
              </a:rPr>
              <a:t>i</a:t>
            </a:r>
            <a:r>
              <a:rPr lang="en-US" altLang="en-US" sz="2400" smtClean="0">
                <a:latin typeface="Comic Sans MS" pitchFamily="66" charset="0"/>
              </a:rPr>
              <a:t>nd</a:t>
            </a:r>
            <a:r>
              <a:rPr lang="tr-TR" altLang="en-US" sz="2400" smtClean="0">
                <a:latin typeface="Comic Sans MS" pitchFamily="66" charset="0"/>
              </a:rPr>
              <a:t>e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Comic Sans MS" pitchFamily="66" charset="0"/>
              </a:rPr>
              <a:t>özel bir isim ifade edil</a:t>
            </a:r>
            <a:r>
              <a:rPr lang="tr-TR" altLang="en-US" sz="2400" smtClean="0">
                <a:latin typeface="Comic Sans MS" pitchFamily="66" charset="0"/>
              </a:rPr>
              <a:t>irken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>
                <a:latin typeface="Comic Sans MS" pitchFamily="66" charset="0"/>
              </a:rPr>
              <a:t>manuel metotdan yararlanılır.</a:t>
            </a:r>
            <a:endParaRPr lang="tr-TR" altLang="en-US" sz="2400" smtClean="0">
              <a:latin typeface="Comic Sans MS" pitchFamily="66" charset="0"/>
            </a:endParaRPr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3384550" cy="792163"/>
          </a:xfrm>
        </p:spPr>
        <p:txBody>
          <a:bodyPr/>
          <a:lstStyle/>
          <a:p>
            <a:pPr eaLnBrk="1" hangingPunct="1"/>
            <a:r>
              <a:rPr lang="en-US" altLang="en-US" sz="3200" b="1" u="sng" smtClean="0">
                <a:latin typeface="Comic Sans MS" pitchFamily="66" charset="0"/>
              </a:rPr>
              <a:t>İşaret </a:t>
            </a:r>
            <a:r>
              <a:rPr lang="tr-TR" altLang="en-US" sz="3200" b="1" u="sng" smtClean="0">
                <a:latin typeface="Comic Sans MS" pitchFamily="66" charset="0"/>
              </a:rPr>
              <a:t>Dili </a:t>
            </a:r>
          </a:p>
        </p:txBody>
      </p:sp>
      <p:pic>
        <p:nvPicPr>
          <p:cNvPr id="101380" name="Picture 7" descr="F:\ders\A.U. Çocuk Gelişimi\kaynak\isaret dil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908050"/>
            <a:ext cx="4321175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640763" cy="4857750"/>
          </a:xfrm>
        </p:spPr>
        <p:txBody>
          <a:bodyPr/>
          <a:lstStyle/>
          <a:p>
            <a:pPr eaLnBrk="1" hangingPunct="1"/>
            <a:endParaRPr lang="tr-TR" altLang="en-US" sz="2800" smtClean="0">
              <a:latin typeface="Comic Sans MS" pitchFamily="66" charset="0"/>
            </a:endParaRPr>
          </a:p>
          <a:p>
            <a:pPr eaLnBrk="1" hangingPunct="1"/>
            <a:r>
              <a:rPr lang="en-US" altLang="en-US" sz="2800" smtClean="0">
                <a:latin typeface="Comic Sans MS" pitchFamily="66" charset="0"/>
              </a:rPr>
              <a:t>İletişimde işaret ve konuşmanın bir arada kullanılmasına </a:t>
            </a:r>
            <a:r>
              <a:rPr lang="en-US" altLang="en-US" sz="2800" u="sng" smtClean="0">
                <a:latin typeface="Comic Sans MS" pitchFamily="66" charset="0"/>
              </a:rPr>
              <a:t>total iletişim </a:t>
            </a:r>
            <a:r>
              <a:rPr lang="en-US" altLang="en-US" sz="2800" smtClean="0">
                <a:latin typeface="Comic Sans MS" pitchFamily="66" charset="0"/>
              </a:rPr>
              <a:t>veya </a:t>
            </a:r>
            <a:r>
              <a:rPr lang="en-US" altLang="en-US" sz="2800" u="sng" smtClean="0">
                <a:latin typeface="Comic Sans MS" pitchFamily="66" charset="0"/>
              </a:rPr>
              <a:t>birleştirilmiş meto</a:t>
            </a:r>
            <a:r>
              <a:rPr lang="tr-TR" altLang="en-US" sz="2800" u="sng" smtClean="0">
                <a:latin typeface="Comic Sans MS" pitchFamily="66" charset="0"/>
              </a:rPr>
              <a:t>d</a:t>
            </a:r>
            <a:r>
              <a:rPr lang="en-US" altLang="en-US" sz="2800" u="sng" smtClean="0">
                <a:latin typeface="Comic Sans MS" pitchFamily="66" charset="0"/>
              </a:rPr>
              <a:t> </a:t>
            </a:r>
            <a:r>
              <a:rPr lang="en-US" altLang="en-US" sz="2800" smtClean="0">
                <a:latin typeface="Comic Sans MS" pitchFamily="66" charset="0"/>
              </a:rPr>
              <a:t>denir. </a:t>
            </a:r>
            <a:endParaRPr lang="tr-TR" altLang="en-US" sz="2800" smtClean="0">
              <a:latin typeface="Comic Sans MS" pitchFamily="66" charset="0"/>
            </a:endParaRPr>
          </a:p>
          <a:p>
            <a:pPr eaLnBrk="1" hangingPunct="1"/>
            <a:r>
              <a:rPr lang="tr-TR" altLang="en-US" sz="2800" smtClean="0">
                <a:latin typeface="Comic Sans MS" pitchFamily="66" charset="0"/>
              </a:rPr>
              <a:t>T</a:t>
            </a:r>
            <a:r>
              <a:rPr lang="en-US" altLang="en-US" sz="2800" smtClean="0">
                <a:latin typeface="Comic Sans MS" pitchFamily="66" charset="0"/>
              </a:rPr>
              <a:t>otal iletişim yönteminde işitsel bilgilerin yanı sıra  dudaktan okuma (lipreading), konuşmayı </a:t>
            </a:r>
            <a:r>
              <a:rPr lang="tr-TR" altLang="en-US" sz="2800" smtClean="0">
                <a:latin typeface="Comic Sans MS" pitchFamily="66" charset="0"/>
              </a:rPr>
              <a:t>o</a:t>
            </a:r>
            <a:r>
              <a:rPr lang="en-US" altLang="en-US" sz="2800" smtClean="0">
                <a:latin typeface="Comic Sans MS" pitchFamily="66" charset="0"/>
              </a:rPr>
              <a:t>kuma</a:t>
            </a:r>
            <a:r>
              <a:rPr lang="tr-TR" altLang="en-US" sz="2800" smtClean="0">
                <a:latin typeface="Comic Sans MS" pitchFamily="66" charset="0"/>
              </a:rPr>
              <a:t> </a:t>
            </a:r>
            <a:r>
              <a:rPr lang="en-US" altLang="en-US" sz="2800" smtClean="0">
                <a:latin typeface="Comic Sans MS" pitchFamily="66" charset="0"/>
              </a:rPr>
              <a:t>(speechreading), gerekli durumlarda işaret dilinin kullanılmasıyla, işitme kayıplı bireyde iletişimin geliştirilmesi için tüm yöntemlerin öğrenilmesi gerek</a:t>
            </a:r>
            <a:r>
              <a:rPr lang="tr-TR" altLang="en-US" sz="2800" smtClean="0">
                <a:latin typeface="Comic Sans MS" pitchFamily="66" charset="0"/>
              </a:rPr>
              <a:t>mekted</a:t>
            </a:r>
            <a:r>
              <a:rPr lang="en-US" altLang="en-US" sz="2800" smtClean="0">
                <a:latin typeface="Comic Sans MS" pitchFamily="66" charset="0"/>
              </a:rPr>
              <a:t>ir. </a:t>
            </a:r>
            <a:endParaRPr lang="tr-TR" altLang="en-US" sz="2800" smtClean="0">
              <a:latin typeface="Comic Sans MS" pitchFamily="66" charset="0"/>
            </a:endParaRPr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8218487" cy="6524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200" u="sng" smtClean="0">
                <a:latin typeface="Comic Sans MS" pitchFamily="66" charset="0"/>
              </a:rPr>
              <a:t>Total iletişim yöntemi</a:t>
            </a:r>
            <a:r>
              <a:rPr lang="tr-TR" altLang="en-US" sz="3200" u="sng" smtClean="0">
                <a:latin typeface="Comic Sans MS" pitchFamily="66" charset="0"/>
              </a:rPr>
              <a:t/>
            </a:r>
            <a:br>
              <a:rPr lang="tr-TR" altLang="en-US" sz="3200" u="sng" smtClean="0">
                <a:latin typeface="Comic Sans MS" pitchFamily="66" charset="0"/>
              </a:rPr>
            </a:br>
            <a:endParaRPr lang="tr-TR" altLang="en-US" sz="3200" u="sng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600200"/>
            <a:ext cx="7127875" cy="4525963"/>
          </a:xfrm>
        </p:spPr>
        <p:txBody>
          <a:bodyPr/>
          <a:lstStyle/>
          <a:p>
            <a:pPr eaLnBrk="1" hangingPunct="1"/>
            <a:endParaRPr lang="tr-TR" altLang="en-US" sz="2800" smtClean="0">
              <a:latin typeface="Comic Sans MS" pitchFamily="66" charset="0"/>
            </a:endParaRPr>
          </a:p>
          <a:p>
            <a:pPr eaLnBrk="1" hangingPunct="1"/>
            <a:r>
              <a:rPr lang="en-US" altLang="en-US" sz="2800" smtClean="0">
                <a:latin typeface="Comic Sans MS" pitchFamily="66" charset="0"/>
              </a:rPr>
              <a:t>Bu yöntemde, çocuğun </a:t>
            </a:r>
            <a:r>
              <a:rPr lang="tr-TR" altLang="en-US" sz="2800" smtClean="0">
                <a:latin typeface="Comic Sans MS" pitchFamily="66" charset="0"/>
              </a:rPr>
              <a:t>kalan</a:t>
            </a:r>
            <a:r>
              <a:rPr lang="en-US" altLang="en-US" sz="2800" smtClean="0">
                <a:latin typeface="Comic Sans MS" pitchFamily="66" charset="0"/>
              </a:rPr>
              <a:t> işitmesini</a:t>
            </a:r>
            <a:r>
              <a:rPr lang="tr-TR" altLang="en-US" sz="2800" smtClean="0">
                <a:latin typeface="Comic Sans MS" pitchFamily="66" charset="0"/>
              </a:rPr>
              <a:t>n</a:t>
            </a:r>
            <a:r>
              <a:rPr lang="en-US" altLang="en-US" sz="2800" smtClean="0">
                <a:latin typeface="Comic Sans MS" pitchFamily="66" charset="0"/>
              </a:rPr>
              <a:t> en iyi şekilde kullanabilir hale gelmesi</a:t>
            </a:r>
            <a:r>
              <a:rPr lang="tr-TR" altLang="en-US" sz="2800" smtClean="0">
                <a:latin typeface="Comic Sans MS" pitchFamily="66" charset="0"/>
              </a:rPr>
              <a:t> amaçlanmaktadır</a:t>
            </a:r>
            <a:r>
              <a:rPr lang="en-US" altLang="en-US" sz="2800" smtClean="0">
                <a:latin typeface="Comic Sans MS" pitchFamily="66" charset="0"/>
              </a:rPr>
              <a:t>.</a:t>
            </a:r>
            <a:r>
              <a:rPr lang="tr-TR" altLang="en-US" sz="2800" smtClean="0">
                <a:latin typeface="Comic Sans MS" pitchFamily="66" charset="0"/>
              </a:rPr>
              <a:t> </a:t>
            </a:r>
          </a:p>
          <a:p>
            <a:pPr eaLnBrk="1" hangingPunct="1"/>
            <a:endParaRPr lang="tr-TR" altLang="en-US" sz="2800" smtClean="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Font typeface="Symbol" pitchFamily="18" charset="2"/>
              <a:buChar char=""/>
            </a:pPr>
            <a:r>
              <a:rPr lang="tr-TR" altLang="en-US" sz="2800" smtClean="0">
                <a:latin typeface="Comic Sans MS" pitchFamily="66" charset="0"/>
                <a:cs typeface="Times New Roman" pitchFamily="18" charset="0"/>
              </a:rPr>
              <a:t>İşitme kayıplı her çocukta bir işitme kalıntısı vardır. Uygun amplifikasyon ile çocuğun kalıntı işitmesini kullanması öğretilir. </a:t>
            </a:r>
          </a:p>
          <a:p>
            <a:pPr eaLnBrk="1" hangingPunct="1"/>
            <a:endParaRPr lang="tr-TR" altLang="en-US" smtClean="0"/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u="sng" smtClean="0">
                <a:latin typeface="Comic Sans MS" pitchFamily="66" charset="0"/>
              </a:rPr>
              <a:t>Doğal İşitsel-sözel yöntem</a:t>
            </a:r>
            <a:endParaRPr lang="tr-TR" altLang="en-US" sz="3200" u="sng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88913"/>
            <a:ext cx="8137525" cy="65532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tr-TR" sz="2400" dirty="0">
                <a:latin typeface="Comic Sans MS" pitchFamily="66" charset="0"/>
                <a:cs typeface="Times New Roman" pitchFamily="18" charset="0"/>
              </a:rPr>
              <a:t>İşitme kaybının derecesi ne olursa olsun, çocuk işitme eğitimi </a:t>
            </a:r>
            <a:r>
              <a:rPr lang="tr-TR" sz="2400" dirty="0" smtClean="0">
                <a:latin typeface="Comic Sans MS" pitchFamily="66" charset="0"/>
                <a:cs typeface="Times New Roman" pitchFamily="18" charset="0"/>
              </a:rPr>
              <a:t>almalı ve amplifikasyondan 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hemen sonra başlamalıdır</a:t>
            </a:r>
            <a:r>
              <a:rPr lang="tr-TR" sz="2400" dirty="0" smtClean="0">
                <a:latin typeface="Comic Sans MS" pitchFamily="66" charset="0"/>
                <a:cs typeface="Times New Roman" pitchFamily="18" charset="0"/>
              </a:rPr>
              <a:t>.</a:t>
            </a:r>
            <a:endParaRPr lang="tr-TR" sz="2400" dirty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tr-TR" altLang="en-US" sz="2400" dirty="0" smtClean="0">
                <a:latin typeface="Comic Sans MS" panose="030F0702030302020204" pitchFamily="66" charset="0"/>
                <a:cs typeface="Times New Roman" pitchFamily="18" charset="0"/>
              </a:rPr>
              <a:t>İşitme eğitiminin planlanması ve uygulanmasında bireysel eğitim verilmeli ancak ailelerin programlara katılımı sağlanmalı ve aile eğitim programları hazırlanmalıdır. </a:t>
            </a:r>
          </a:p>
          <a:p>
            <a:pPr eaLnBrk="1" hangingPunct="1"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tr-TR" altLang="en-US" sz="2400" dirty="0" smtClean="0">
                <a:latin typeface="Comic Sans MS" panose="030F0702030302020204" pitchFamily="66" charset="0"/>
                <a:cs typeface="Times New Roman" pitchFamily="18" charset="0"/>
              </a:rPr>
              <a:t>Çocuk yaşayarak öğrenmeli, programlar gün içine yayılmalıdır. Çocuğun tüm çevresi programa katılmalıdır. Çocuğun, kendisine ve ailesine yönelik psikolojik danışmanlık ve rehberlik verilmelidir.</a:t>
            </a:r>
          </a:p>
          <a:p>
            <a:pPr eaLnBrk="1" hangingPunct="1"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tr-TR" sz="2400" dirty="0" smtClean="0">
                <a:latin typeface="Comic Sans MS" panose="030F0702030302020204" pitchFamily="66" charset="0"/>
                <a:cs typeface="Times New Roman" pitchFamily="18" charset="0"/>
              </a:rPr>
              <a:t>Dil gelişimini tamamlayabilmesi için; dil ve psikososyal gelişim göz önüne alınarak, normal işiten yaşıtlarıyla entegrasyon programına (kaynaştırma) dahil edilmelidir.</a:t>
            </a:r>
          </a:p>
          <a:p>
            <a:pPr eaLnBrk="1" hangingPunct="1"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tr-TR" altLang="en-US" sz="2400" dirty="0" smtClean="0">
                <a:latin typeface="Comic Sans MS" pitchFamily="66" charset="0"/>
                <a:cs typeface="Times New Roman" pitchFamily="18" charset="0"/>
              </a:rPr>
              <a:t>İşitme kayıplı çocuğun rehabilitasyonunda konuşma ve ses terapisine önem verilmelidir.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tr-TR" sz="2400" dirty="0" smtClean="0">
              <a:latin typeface="Comic Sans MS" panose="030F0702030302020204" pitchFamily="66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tr-TR" altLang="en-US" sz="2800" dirty="0" smtClean="0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İçerik Yer Tutucusu 5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335713"/>
          </a:xfrm>
        </p:spPr>
        <p:txBody>
          <a:bodyPr/>
          <a:lstStyle/>
          <a:p>
            <a:r>
              <a:rPr lang="tr-TR" altLang="en-US" sz="1600" smtClean="0">
                <a:latin typeface="Comic Sans MS" pitchFamily="66" charset="0"/>
              </a:rPr>
              <a:t>Peckham CS, Hearing Impairment in Childhood, British Medical Bulletin, 1986</a:t>
            </a:r>
          </a:p>
          <a:p>
            <a:r>
              <a:rPr lang="tr-TR" altLang="tr-TR" sz="1600" smtClean="0">
                <a:latin typeface="Comic Sans MS" pitchFamily="66" charset="0"/>
              </a:rPr>
              <a:t>Clark JG. Uses and abuses of hearing loss classification. </a:t>
            </a:r>
            <a:r>
              <a:rPr lang="tr-TR" altLang="tr-TR" sz="1600" i="1" smtClean="0">
                <a:latin typeface="Comic Sans MS" pitchFamily="66" charset="0"/>
              </a:rPr>
              <a:t>Asha. </a:t>
            </a:r>
            <a:r>
              <a:rPr lang="tr-TR" altLang="tr-TR" sz="1600" smtClean="0">
                <a:latin typeface="Comic Sans MS" pitchFamily="66" charset="0"/>
              </a:rPr>
              <a:t>Jul 1981;23(7):493-500.</a:t>
            </a:r>
          </a:p>
          <a:p>
            <a:r>
              <a:rPr lang="tr-TR" altLang="tr-TR" sz="1600" smtClean="0">
                <a:latin typeface="Comic Sans MS" pitchFamily="66" charset="0"/>
              </a:rPr>
              <a:t>Eisen, M. D. &amp; Ryugo, D. K. (2007). Hearing molecules: Contributions from genetic deafness. </a:t>
            </a:r>
            <a:r>
              <a:rPr lang="tr-TR" altLang="tr-TR" sz="1600" i="1" smtClean="0">
                <a:latin typeface="Comic Sans MS" pitchFamily="66" charset="0"/>
              </a:rPr>
              <a:t>Cellular and Molecular Life Sciences, 64</a:t>
            </a:r>
            <a:r>
              <a:rPr lang="tr-TR" altLang="tr-TR" sz="1600" smtClean="0">
                <a:latin typeface="Comic Sans MS" pitchFamily="66" charset="0"/>
              </a:rPr>
              <a:t>(5)</a:t>
            </a:r>
            <a:r>
              <a:rPr lang="tr-TR" altLang="tr-TR" sz="1600" i="1" smtClean="0">
                <a:latin typeface="Comic Sans MS" pitchFamily="66" charset="0"/>
              </a:rPr>
              <a:t>, </a:t>
            </a:r>
            <a:r>
              <a:rPr lang="tr-TR" altLang="tr-TR" sz="1600" smtClean="0">
                <a:latin typeface="Comic Sans MS" pitchFamily="66" charset="0"/>
              </a:rPr>
              <a:t>566-580.Eisen, Ryugo 2007.</a:t>
            </a:r>
          </a:p>
          <a:p>
            <a:r>
              <a:rPr lang="tr-TR" altLang="tr-TR" sz="1600" smtClean="0">
                <a:latin typeface="Comic Sans MS" pitchFamily="66" charset="0"/>
              </a:rPr>
              <a:t>Nance, W.&amp; Dodson, K. (2007). 2007 Marion Downs lecture part 1: How can newborn hearing screening be improved? </a:t>
            </a:r>
            <a:r>
              <a:rPr lang="tr-TR" altLang="tr-TR" sz="1600" i="1" smtClean="0">
                <a:latin typeface="Comic Sans MS" pitchFamily="66" charset="0"/>
              </a:rPr>
              <a:t>Audiology Today, 19</a:t>
            </a:r>
            <a:r>
              <a:rPr lang="tr-TR" altLang="tr-TR" sz="1600" smtClean="0">
                <a:latin typeface="Comic Sans MS" pitchFamily="66" charset="0"/>
              </a:rPr>
              <a:t>(4)</a:t>
            </a:r>
            <a:r>
              <a:rPr lang="tr-TR" altLang="tr-TR" sz="1600" i="1" smtClean="0">
                <a:latin typeface="Comic Sans MS" pitchFamily="66" charset="0"/>
              </a:rPr>
              <a:t>, </a:t>
            </a:r>
            <a:r>
              <a:rPr lang="tr-TR" altLang="tr-TR" sz="1600" smtClean="0">
                <a:latin typeface="Comic Sans MS" pitchFamily="66" charset="0"/>
              </a:rPr>
              <a:t>15-19.</a:t>
            </a:r>
          </a:p>
          <a:p>
            <a:r>
              <a:rPr lang="tr-TR" altLang="tr-TR" sz="1600" smtClean="0">
                <a:latin typeface="Comic Sans MS" pitchFamily="66" charset="0"/>
              </a:rPr>
              <a:t>Yenidoğan İşitme Taraması Eğitim Kitabı, T.C. Sağlık Bakanlığı, </a:t>
            </a:r>
            <a:r>
              <a:rPr lang="tr-TR" altLang="tr-TR" sz="1600" b="1" smtClean="0">
                <a:latin typeface="Comic Sans MS" pitchFamily="66" charset="0"/>
              </a:rPr>
              <a:t> </a:t>
            </a:r>
            <a:r>
              <a:rPr lang="tr-TR" altLang="tr-TR" sz="1600" smtClean="0">
                <a:latin typeface="Comic Sans MS" pitchFamily="66" charset="0"/>
              </a:rPr>
              <a:t>Başbakanlık Özürlüler İdaresi Başkanlığı, Dokuz Eylül, Gazi, Hacettepe ve Marmara Üniversiteleri, 2006.</a:t>
            </a:r>
          </a:p>
          <a:p>
            <a:r>
              <a:rPr lang="tr-TR" altLang="tr-TR" sz="1600" smtClean="0">
                <a:latin typeface="Comic Sans MS" pitchFamily="66" charset="0"/>
              </a:rPr>
              <a:t>Pediatric Audiology 0-5 years, McCormick, B., Taylor and Francis, 1988</a:t>
            </a:r>
          </a:p>
          <a:p>
            <a:r>
              <a:rPr lang="tr-TR" altLang="tr-TR" sz="1600" smtClean="0">
                <a:latin typeface="Comic Sans MS" pitchFamily="66" charset="0"/>
              </a:rPr>
              <a:t>Pediatric audiology: Diagnosis, Technology, and Management. Madell, J.R., &amp; Flexer, C.,2008 New York: Thieme.</a:t>
            </a:r>
          </a:p>
          <a:p>
            <a:r>
              <a:rPr lang="tr-TR" altLang="tr-TR" sz="1600" smtClean="0">
                <a:latin typeface="Comic Sans MS" pitchFamily="66" charset="0"/>
              </a:rPr>
              <a:t>Behavioral evaluation of hearing in infants and young children, Madell, J.R., Thieme, 1998</a:t>
            </a:r>
          </a:p>
          <a:p>
            <a:r>
              <a:rPr lang="tr-TR" altLang="tr-TR" sz="1600" smtClean="0">
                <a:latin typeface="Comic Sans MS" pitchFamily="66" charset="0"/>
              </a:rPr>
              <a:t>Mynders JM. How hearing aids work. Goldenberg RA, ed. Hearing Aids. 1st ed. Philadelphia: Lippincott-Raven; 1996 p:117-140.</a:t>
            </a:r>
          </a:p>
          <a:p>
            <a:r>
              <a:rPr lang="tr-TR" altLang="tr-TR" sz="1600" smtClean="0">
                <a:latin typeface="Comic Sans MS" pitchFamily="66" charset="0"/>
              </a:rPr>
              <a:t>Kim HH, Barrs MD. Hearing aids: a review of what’s new. Otolaryngol Head Neck Surgery 2006;131:1043-50.</a:t>
            </a:r>
          </a:p>
          <a:p>
            <a:r>
              <a:rPr lang="tr-TR" altLang="tr-TR" sz="1600" smtClean="0">
                <a:latin typeface="Comic Sans MS" pitchFamily="66" charset="0"/>
              </a:rPr>
              <a:t>Suna Tokgöz-Yılmaz, Ahmet Ataş. İşitme Cihazlarında Teknolojik Gelişmeler. N Tan Ergin (Ed.), Kulak Burun Boğaz Hastalıklarında İleri Teknoloji. İstanbul: Amerikan Hastanesi Yayınları 201; (20): ss.48-68. </a:t>
            </a:r>
          </a:p>
          <a:p>
            <a:endParaRPr lang="tr-TR" altLang="tr-TR" sz="1600" smtClean="0">
              <a:latin typeface="Comic Sans MS" pitchFamily="66" charset="0"/>
            </a:endParaRPr>
          </a:p>
          <a:p>
            <a:endParaRPr lang="tr-TR" altLang="tr-TR" sz="160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556</Words>
  <Application>Microsoft Office PowerPoint</Application>
  <PresentationFormat>Ekran Gösterisi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0" baseType="lpstr">
      <vt:lpstr>Ofis Teması</vt:lpstr>
      <vt:lpstr>Grafik</vt:lpstr>
      <vt:lpstr>İŞİTME ENGELLİ ÇOCUKLAR CGL413 Çocuk Gelişimi Yrd. Doç. Suna YILMAZ</vt:lpstr>
      <vt:lpstr>İŞİTME KAYIPLILARDA İLETİŞİM YÖNTEMLERİ </vt:lpstr>
      <vt:lpstr>Manuel metod</vt:lpstr>
      <vt:lpstr>İşaret Dili </vt:lpstr>
      <vt:lpstr>Total iletişim yöntemi </vt:lpstr>
      <vt:lpstr>Doğal İşitsel-sözel yöntem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İŞİTME ENGELLİ ÇOCUKLAR CGL413 Çocuk Gelişimi Yrd. Doç. Suna YILMAZ</dc:title>
  <dc:creator>Sb</dc:creator>
  <cp:lastModifiedBy>Sb</cp:lastModifiedBy>
  <cp:revision>14</cp:revision>
  <dcterms:created xsi:type="dcterms:W3CDTF">2019-03-14T14:20:54Z</dcterms:created>
  <dcterms:modified xsi:type="dcterms:W3CDTF">2019-03-14T14:46:49Z</dcterms:modified>
</cp:coreProperties>
</file>