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9" r:id="rId5"/>
    <p:sldId id="278" r:id="rId6"/>
    <p:sldId id="280" r:id="rId7"/>
    <p:sldId id="28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İzotermal 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/>
              <a:t>9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diyagramlarındaki eş sıcaklık çizgilerine </a:t>
                </a:r>
                <a:r>
                  <a:rPr lang="tr-TR" b="1" i="1" dirty="0"/>
                  <a:t>izoterm</a:t>
                </a:r>
                <a:r>
                  <a:rPr lang="tr-TR" dirty="0"/>
                  <a:t>, bu çizgiler üzerinde yürüyen işlemlere </a:t>
                </a:r>
                <a:r>
                  <a:rPr lang="tr-TR" b="1" i="1" dirty="0"/>
                  <a:t>izotermal işlem</a:t>
                </a:r>
                <a:r>
                  <a:rPr lang="tr-TR" b="1" dirty="0"/>
                  <a:t> </a:t>
                </a:r>
                <a:r>
                  <a:rPr lang="tr-TR" dirty="0"/>
                  <a:t>denir. </a:t>
                </a:r>
              </a:p>
              <a:p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𝑑𝑇</m:t>
                      </m:r>
                      <m:r>
                        <a:rPr lang="tr-TR" i="1"/>
                        <m:t>=0,  </m:t>
                      </m:r>
                      <m:r>
                        <a:rPr lang="tr-TR" i="1"/>
                        <m:t>𝑇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𝑠𝑎𝑏𝑖𝑡</m:t>
                      </m:r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</a:t>
            </a:r>
            <a:r>
              <a:rPr lang="tr-TR" dirty="0" smtClean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İzotermal </a:t>
                </a:r>
                <a:r>
                  <a:rPr lang="tr-TR" dirty="0"/>
                  <a:t>işlemlerin termodinamik niceliklerindeki değişmeler buhar tabloları ya da termodinamik diyagramlar kullanılarak </a:t>
                </a:r>
                <a:r>
                  <a:rPr lang="tr-TR" dirty="0" err="1" smtClean="0"/>
                  <a:t>slaytın</a:t>
                </a:r>
                <a:r>
                  <a:rPr lang="tr-TR" dirty="0" smtClean="0"/>
                  <a:t> devamındaki </a:t>
                </a:r>
                <a:r>
                  <a:rPr lang="tr-TR" dirty="0"/>
                  <a:t>bağıntılardan bulunur.</a:t>
                </a:r>
              </a:p>
              <a:p>
                <a:endParaRPr lang="tr-TR" i="1" dirty="0" smtClean="0"/>
              </a:p>
              <a:p>
                <a:r>
                  <a:rPr lang="tr-TR" i="1" dirty="0" smtClean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=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−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𝑝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𝑝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16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</a:t>
            </a:r>
            <a:r>
              <a:rPr lang="tr-TR" dirty="0" smtClean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Entalpi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h</m:t>
                      </m:r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𝑝</m:t>
                      </m:r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𝑝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𝑝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Hacim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𝑣</m:t>
                      </m:r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</a:t>
            </a:r>
            <a:r>
              <a:rPr lang="tr-TR" dirty="0" smtClean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İş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𝑤</m:t>
                          </m:r>
                        </m:e>
                        <m:sub>
                          <m:r>
                            <a:rPr lang="tr-TR" i="1"/>
                            <m:t>𝑚𝑎𝑥</m:t>
                          </m:r>
                        </m:sub>
                      </m:sSub>
                      <m:r>
                        <a:rPr lang="tr-TR" i="1"/>
                        <m:t>=∆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𝑞</m:t>
                          </m:r>
                        </m:e>
                        <m:sub>
                          <m:r>
                            <a:rPr lang="tr-TR" i="1"/>
                            <m:t>𝑡𝑟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Isı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𝑞</m:t>
                          </m:r>
                        </m:e>
                        <m:sub>
                          <m:r>
                            <a:rPr lang="tr-TR" i="1"/>
                            <m:t>𝑡𝑟</m:t>
                          </m:r>
                        </m:sub>
                      </m:sSub>
                      <m:r>
                        <a:rPr lang="tr-TR" i="1"/>
                        <m:t>=</m:t>
                      </m:r>
                      <m:r>
                        <a:rPr lang="tr-TR" i="1"/>
                        <m:t>𝑇</m:t>
                      </m:r>
                      <m:r>
                        <a:rPr lang="tr-TR" i="1"/>
                        <m:t> ∆</m:t>
                      </m:r>
                      <m:r>
                        <a:rPr lang="tr-TR" i="1"/>
                        <m:t>𝑠</m:t>
                      </m:r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err="1" smtClean="0"/>
                  <a:t>Entropi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𝑠</m:t>
                      </m:r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91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</a:t>
            </a:r>
            <a:r>
              <a:rPr lang="tr-TR" dirty="0" smtClean="0"/>
              <a:t> 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</a:t>
            </a:r>
            <a:r>
              <a:rPr lang="tr-TR" dirty="0"/>
              <a:t>haller için özgül termodinamik nicelikler termodinamik tablolardan okunarak yukarıdaki bağıntılarda doğrudan kullanılır.</a:t>
            </a:r>
          </a:p>
          <a:p>
            <a:endParaRPr lang="tr-TR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22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İzotermal işlemler ile </a:t>
            </a:r>
            <a:r>
              <a:rPr lang="tr-TR" dirty="0" smtClean="0"/>
              <a:t>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100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İzotermal İşlemler</vt:lpstr>
      <vt:lpstr>İzotermal İşlem</vt:lpstr>
      <vt:lpstr>İzotermal İşlem</vt:lpstr>
      <vt:lpstr>İzotermal İşlem</vt:lpstr>
      <vt:lpstr>İzotermal İşlem</vt:lpstr>
      <vt:lpstr>İzotermal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14</cp:revision>
  <dcterms:created xsi:type="dcterms:W3CDTF">2018-04-28T07:33:16Z</dcterms:created>
  <dcterms:modified xsi:type="dcterms:W3CDTF">2018-06-29T13:32:48Z</dcterms:modified>
</cp:coreProperties>
</file>