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63" r:id="rId5"/>
    <p:sldId id="258" r:id="rId6"/>
    <p:sldId id="269" r:id="rId7"/>
    <p:sldId id="265" r:id="rId8"/>
    <p:sldId id="266" r:id="rId9"/>
    <p:sldId id="259" r:id="rId10"/>
    <p:sldId id="264" r:id="rId11"/>
    <p:sldId id="260" r:id="rId12"/>
    <p:sldId id="267" r:id="rId13"/>
    <p:sldId id="268" r:id="rId14"/>
    <p:sldId id="261"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C2A5D-052F-43DD-B465-4B26707DDB48}" type="datetimeFigureOut">
              <a:rPr lang="tr-TR" smtClean="0"/>
              <a:t>15.03.2019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6DE95-5CE8-4379-91CC-2E1304603FDE}" type="slidenum">
              <a:rPr lang="tr-TR" smtClean="0"/>
              <a:t>‹#›</a:t>
            </a:fld>
            <a:endParaRPr lang="tr-TR"/>
          </a:p>
        </p:txBody>
      </p:sp>
    </p:spTree>
    <p:extLst>
      <p:ext uri="{BB962C8B-B14F-4D97-AF65-F5344CB8AC3E}">
        <p14:creationId xmlns:p14="http://schemas.microsoft.com/office/powerpoint/2010/main" val="219397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1269B-378B-441E-9D44-7304C5887DED}" type="slidenum">
              <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10597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2B0436-7078-40EB-99FD-11E64447F09A}" type="slidenum">
              <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13749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D5A5DFD-3716-4AAD-B1FE-13E2F3AE086C}" type="datetimeFigureOut">
              <a:rPr lang="tr-TR" smtClean="0"/>
              <a:t>15.03.2019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20524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D5A5DFD-3716-4AAD-B1FE-13E2F3AE086C}" type="datetimeFigureOut">
              <a:rPr lang="tr-TR" smtClean="0"/>
              <a:t>15.03.2019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138462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D5A5DFD-3716-4AAD-B1FE-13E2F3AE086C}" type="datetimeFigureOut">
              <a:rPr lang="tr-TR" smtClean="0"/>
              <a:t>15.03.2019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269647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CA9CE3D-8376-4E93-9D05-082FD43D5779}" type="slidenum">
              <a:rPr lang="tr-TR" altLang="tr-TR"/>
              <a:pPr>
                <a:defRPr/>
              </a:pPr>
              <a:t>‹#›</a:t>
            </a:fld>
            <a:endParaRPr lang="tr-TR" altLang="tr-TR"/>
          </a:p>
        </p:txBody>
      </p:sp>
    </p:spTree>
    <p:extLst>
      <p:ext uri="{BB962C8B-B14F-4D97-AF65-F5344CB8AC3E}">
        <p14:creationId xmlns:p14="http://schemas.microsoft.com/office/powerpoint/2010/main" val="2346507867"/>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B579A60-3579-4B0F-82C1-28BF2F6831AB}" type="slidenum">
              <a:rPr lang="tr-TR" altLang="tr-TR"/>
              <a:pPr>
                <a:defRPr/>
              </a:pPr>
              <a:t>‹#›</a:t>
            </a:fld>
            <a:endParaRPr lang="tr-TR" altLang="tr-TR"/>
          </a:p>
        </p:txBody>
      </p:sp>
    </p:spTree>
    <p:extLst>
      <p:ext uri="{BB962C8B-B14F-4D97-AF65-F5344CB8AC3E}">
        <p14:creationId xmlns:p14="http://schemas.microsoft.com/office/powerpoint/2010/main" val="4080129009"/>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30EF312-9EB9-4778-85DE-222FF1338BE4}" type="slidenum">
              <a:rPr lang="tr-TR" altLang="tr-TR"/>
              <a:pPr>
                <a:defRPr/>
              </a:pPr>
              <a:t>‹#›</a:t>
            </a:fld>
            <a:endParaRPr lang="tr-TR" altLang="tr-TR"/>
          </a:p>
        </p:txBody>
      </p:sp>
    </p:spTree>
    <p:extLst>
      <p:ext uri="{BB962C8B-B14F-4D97-AF65-F5344CB8AC3E}">
        <p14:creationId xmlns:p14="http://schemas.microsoft.com/office/powerpoint/2010/main" val="2629167280"/>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198F07C-B03B-4FEA-9710-20AC51B24FE7}" type="slidenum">
              <a:rPr lang="tr-TR" altLang="tr-TR"/>
              <a:pPr>
                <a:defRPr/>
              </a:pPr>
              <a:t>‹#›</a:t>
            </a:fld>
            <a:endParaRPr lang="tr-TR" altLang="tr-TR"/>
          </a:p>
        </p:txBody>
      </p:sp>
    </p:spTree>
    <p:extLst>
      <p:ext uri="{BB962C8B-B14F-4D97-AF65-F5344CB8AC3E}">
        <p14:creationId xmlns:p14="http://schemas.microsoft.com/office/powerpoint/2010/main" val="3751217646"/>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D2B6CEA9-770D-4DE4-AD53-56CC01120DF7}" type="slidenum">
              <a:rPr lang="tr-TR" altLang="tr-TR"/>
              <a:pPr>
                <a:defRPr/>
              </a:pPr>
              <a:t>‹#›</a:t>
            </a:fld>
            <a:endParaRPr lang="tr-TR" altLang="tr-TR"/>
          </a:p>
        </p:txBody>
      </p:sp>
    </p:spTree>
    <p:extLst>
      <p:ext uri="{BB962C8B-B14F-4D97-AF65-F5344CB8AC3E}">
        <p14:creationId xmlns:p14="http://schemas.microsoft.com/office/powerpoint/2010/main" val="3016723144"/>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F87D000A-0105-47AA-BB25-48A77A101A1B}" type="slidenum">
              <a:rPr lang="tr-TR" altLang="tr-TR"/>
              <a:pPr>
                <a:defRPr/>
              </a:pPr>
              <a:t>‹#›</a:t>
            </a:fld>
            <a:endParaRPr lang="tr-TR" altLang="tr-TR"/>
          </a:p>
        </p:txBody>
      </p:sp>
    </p:spTree>
    <p:extLst>
      <p:ext uri="{BB962C8B-B14F-4D97-AF65-F5344CB8AC3E}">
        <p14:creationId xmlns:p14="http://schemas.microsoft.com/office/powerpoint/2010/main" val="3712146216"/>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213E948-BE31-4EC1-875C-BA962C5E7E80}" type="slidenum">
              <a:rPr lang="tr-TR" altLang="tr-TR"/>
              <a:pPr>
                <a:defRPr/>
              </a:pPr>
              <a:t>‹#›</a:t>
            </a:fld>
            <a:endParaRPr lang="tr-TR" altLang="tr-TR"/>
          </a:p>
        </p:txBody>
      </p:sp>
    </p:spTree>
    <p:extLst>
      <p:ext uri="{BB962C8B-B14F-4D97-AF65-F5344CB8AC3E}">
        <p14:creationId xmlns:p14="http://schemas.microsoft.com/office/powerpoint/2010/main" val="995236213"/>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CC308A2-9F13-4604-8737-6A58E2B8A979}" type="slidenum">
              <a:rPr lang="tr-TR" altLang="tr-TR"/>
              <a:pPr>
                <a:defRPr/>
              </a:pPr>
              <a:t>‹#›</a:t>
            </a:fld>
            <a:endParaRPr lang="tr-TR" altLang="tr-TR"/>
          </a:p>
        </p:txBody>
      </p:sp>
    </p:spTree>
    <p:extLst>
      <p:ext uri="{BB962C8B-B14F-4D97-AF65-F5344CB8AC3E}">
        <p14:creationId xmlns:p14="http://schemas.microsoft.com/office/powerpoint/2010/main" val="300787424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D5A5DFD-3716-4AAD-B1FE-13E2F3AE086C}" type="datetimeFigureOut">
              <a:rPr lang="tr-TR" smtClean="0"/>
              <a:t>15.03.2019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2476661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68B67FE-F774-41F2-97DB-5B6F241A3D6C}" type="slidenum">
              <a:rPr lang="tr-TR" altLang="tr-TR"/>
              <a:pPr>
                <a:defRPr/>
              </a:pPr>
              <a:t>‹#›</a:t>
            </a:fld>
            <a:endParaRPr lang="tr-TR" altLang="tr-TR"/>
          </a:p>
        </p:txBody>
      </p:sp>
    </p:spTree>
    <p:extLst>
      <p:ext uri="{BB962C8B-B14F-4D97-AF65-F5344CB8AC3E}">
        <p14:creationId xmlns:p14="http://schemas.microsoft.com/office/powerpoint/2010/main" val="2004637055"/>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15F3002-0C87-4B86-826C-D7A9CD7C9046}" type="slidenum">
              <a:rPr lang="tr-TR" altLang="tr-TR"/>
              <a:pPr>
                <a:defRPr/>
              </a:pPr>
              <a:t>‹#›</a:t>
            </a:fld>
            <a:endParaRPr lang="tr-TR" altLang="tr-TR"/>
          </a:p>
        </p:txBody>
      </p:sp>
    </p:spTree>
    <p:extLst>
      <p:ext uri="{BB962C8B-B14F-4D97-AF65-F5344CB8AC3E}">
        <p14:creationId xmlns:p14="http://schemas.microsoft.com/office/powerpoint/2010/main" val="1091005006"/>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CCBB212-F6D2-45BE-8168-870265DAD3EF}" type="slidenum">
              <a:rPr lang="tr-TR" altLang="tr-TR"/>
              <a:pPr>
                <a:defRPr/>
              </a:pPr>
              <a:t>‹#›</a:t>
            </a:fld>
            <a:endParaRPr lang="tr-TR" altLang="tr-TR"/>
          </a:p>
        </p:txBody>
      </p:sp>
    </p:spTree>
    <p:extLst>
      <p:ext uri="{BB962C8B-B14F-4D97-AF65-F5344CB8AC3E}">
        <p14:creationId xmlns:p14="http://schemas.microsoft.com/office/powerpoint/2010/main" val="98415817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D5A5DFD-3716-4AAD-B1FE-13E2F3AE086C}" type="datetimeFigureOut">
              <a:rPr lang="tr-TR" smtClean="0"/>
              <a:t>15.03.2019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56760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D5A5DFD-3716-4AAD-B1FE-13E2F3AE086C}" type="datetimeFigureOut">
              <a:rPr lang="tr-TR" smtClean="0"/>
              <a:t>15.03.2019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156633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D5A5DFD-3716-4AAD-B1FE-13E2F3AE086C}" type="datetimeFigureOut">
              <a:rPr lang="tr-TR" smtClean="0"/>
              <a:t>15.03.2019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426256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D5A5DFD-3716-4AAD-B1FE-13E2F3AE086C}" type="datetimeFigureOut">
              <a:rPr lang="tr-TR" smtClean="0"/>
              <a:t>15.03.2019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395005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5A5DFD-3716-4AAD-B1FE-13E2F3AE086C}" type="datetimeFigureOut">
              <a:rPr lang="tr-TR" smtClean="0"/>
              <a:t>15.03.2019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145240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D5A5DFD-3716-4AAD-B1FE-13E2F3AE086C}" type="datetimeFigureOut">
              <a:rPr lang="tr-TR" smtClean="0"/>
              <a:t>15.03.2019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323391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D5A5DFD-3716-4AAD-B1FE-13E2F3AE086C}" type="datetimeFigureOut">
              <a:rPr lang="tr-TR" smtClean="0"/>
              <a:t>15.03.2019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8DD477-28CF-4CBD-AA23-C00E456D2E0B}" type="slidenum">
              <a:rPr lang="tr-TR" smtClean="0"/>
              <a:t>‹#›</a:t>
            </a:fld>
            <a:endParaRPr lang="tr-TR"/>
          </a:p>
        </p:txBody>
      </p:sp>
    </p:spTree>
    <p:extLst>
      <p:ext uri="{BB962C8B-B14F-4D97-AF65-F5344CB8AC3E}">
        <p14:creationId xmlns:p14="http://schemas.microsoft.com/office/powerpoint/2010/main" val="2865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A5DFD-3716-4AAD-B1FE-13E2F3AE086C}" type="datetimeFigureOut">
              <a:rPr lang="tr-TR" smtClean="0"/>
              <a:t>15.03.2019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DD477-28CF-4CBD-AA23-C00E456D2E0B}" type="slidenum">
              <a:rPr lang="tr-TR" smtClean="0"/>
              <a:t>‹#›</a:t>
            </a:fld>
            <a:endParaRPr lang="tr-TR"/>
          </a:p>
        </p:txBody>
      </p:sp>
    </p:spTree>
    <p:extLst>
      <p:ext uri="{BB962C8B-B14F-4D97-AF65-F5344CB8AC3E}">
        <p14:creationId xmlns:p14="http://schemas.microsoft.com/office/powerpoint/2010/main" val="193372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31D4A6B-693E-4DB3-BB64-D3B85BF598AF}" type="slidenum">
              <a:rPr lang="tr-TR" altLang="tr-TR"/>
              <a:pPr>
                <a:defRPr/>
              </a:pPr>
              <a:t>‹#›</a:t>
            </a:fld>
            <a:endParaRPr lang="tr-TR" altLang="tr-TR"/>
          </a:p>
        </p:txBody>
      </p:sp>
    </p:spTree>
    <p:extLst>
      <p:ext uri="{BB962C8B-B14F-4D97-AF65-F5344CB8AC3E}">
        <p14:creationId xmlns:p14="http://schemas.microsoft.com/office/powerpoint/2010/main" val="71738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54036" y="415632"/>
            <a:ext cx="6844145" cy="618630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tr-TR" b="1" u="sng" dirty="0" err="1">
                <a:ln/>
                <a:solidFill>
                  <a:srgbClr val="0000FF"/>
                </a:solidFill>
              </a:rPr>
              <a:t>Regiones</a:t>
            </a:r>
            <a:r>
              <a:rPr lang="tr-TR" b="1" u="sng" dirty="0">
                <a:ln/>
                <a:solidFill>
                  <a:srgbClr val="0000FF"/>
                </a:solidFill>
              </a:rPr>
              <a:t> </a:t>
            </a:r>
            <a:r>
              <a:rPr lang="tr-TR" b="1" u="sng" dirty="0" err="1">
                <a:ln/>
                <a:solidFill>
                  <a:srgbClr val="0000FF"/>
                </a:solidFill>
              </a:rPr>
              <a:t>faciei</a:t>
            </a:r>
            <a:r>
              <a:rPr lang="tr-TR" b="1" u="sng" dirty="0">
                <a:ln/>
                <a:solidFill>
                  <a:srgbClr val="0000FF"/>
                </a:solidFill>
              </a:rPr>
              <a:t> (</a:t>
            </a:r>
            <a:r>
              <a:rPr lang="tr-TR" b="1" u="sng" dirty="0" err="1">
                <a:ln/>
                <a:solidFill>
                  <a:srgbClr val="0000FF"/>
                </a:solidFill>
              </a:rPr>
              <a:t>cranium</a:t>
            </a:r>
            <a:r>
              <a:rPr lang="tr-TR" b="1" u="sng" dirty="0">
                <a:ln/>
                <a:solidFill>
                  <a:srgbClr val="0000FF"/>
                </a:solidFill>
              </a:rPr>
              <a:t> </a:t>
            </a:r>
            <a:r>
              <a:rPr lang="tr-TR" b="1" u="sng" dirty="0" err="1">
                <a:ln/>
                <a:solidFill>
                  <a:srgbClr val="0000FF"/>
                </a:solidFill>
              </a:rPr>
              <a:t>viscerale</a:t>
            </a:r>
            <a:r>
              <a:rPr lang="tr-TR" b="1" u="sng" dirty="0">
                <a:ln/>
                <a:solidFill>
                  <a:srgbClr val="0000FF"/>
                </a:solidFill>
              </a:rPr>
              <a:t> – </a:t>
            </a:r>
            <a:r>
              <a:rPr lang="tr-TR" b="1" u="sng" dirty="0" err="1">
                <a:ln/>
                <a:solidFill>
                  <a:srgbClr val="0000FF"/>
                </a:solidFill>
              </a:rPr>
              <a:t>splanchnocranium</a:t>
            </a:r>
            <a:r>
              <a:rPr lang="tr-TR" b="1" u="sng" dirty="0">
                <a:ln/>
                <a:solidFill>
                  <a:srgbClr val="0000FF"/>
                </a:solidFill>
              </a:rPr>
              <a:t> – </a:t>
            </a:r>
            <a:r>
              <a:rPr lang="tr-TR" b="1" u="sng" dirty="0" err="1">
                <a:ln/>
                <a:solidFill>
                  <a:srgbClr val="0000FF"/>
                </a:solidFill>
              </a:rPr>
              <a:t>facies</a:t>
            </a:r>
            <a:r>
              <a:rPr lang="tr-TR" b="1" u="sng" dirty="0">
                <a:ln/>
                <a:solidFill>
                  <a:srgbClr val="0000FF"/>
                </a:solidFill>
              </a:rPr>
              <a:t>)</a:t>
            </a:r>
          </a:p>
          <a:p>
            <a:endParaRPr lang="tr-TR" b="1" dirty="0" smtClean="0">
              <a:ln/>
              <a:solidFill>
                <a:srgbClr val="333300"/>
              </a:solidFill>
            </a:endParaRPr>
          </a:p>
          <a:p>
            <a:r>
              <a:rPr lang="tr-TR" b="1" dirty="0" smtClean="0">
                <a:ln/>
                <a:solidFill>
                  <a:srgbClr val="333300"/>
                </a:solidFill>
              </a:rPr>
              <a:t>1-   </a:t>
            </a:r>
            <a:r>
              <a:rPr lang="tr-TR" b="1" dirty="0" err="1">
                <a:ln/>
                <a:solidFill>
                  <a:srgbClr val="333300"/>
                </a:solidFill>
              </a:rPr>
              <a:t>Regio</a:t>
            </a:r>
            <a:r>
              <a:rPr lang="tr-TR" b="1" dirty="0">
                <a:ln/>
                <a:solidFill>
                  <a:srgbClr val="333300"/>
                </a:solidFill>
              </a:rPr>
              <a:t> </a:t>
            </a:r>
            <a:r>
              <a:rPr lang="tr-TR" b="1" dirty="0" err="1">
                <a:ln/>
                <a:solidFill>
                  <a:srgbClr val="333300"/>
                </a:solidFill>
              </a:rPr>
              <a:t>nasalis</a:t>
            </a:r>
            <a:endParaRPr lang="tr-TR" b="1" dirty="0">
              <a:ln/>
              <a:solidFill>
                <a:srgbClr val="333300"/>
              </a:solidFill>
            </a:endParaRPr>
          </a:p>
          <a:p>
            <a:r>
              <a:rPr lang="tr-TR" b="1" dirty="0">
                <a:ln/>
                <a:solidFill>
                  <a:srgbClr val="333300"/>
                </a:solidFill>
              </a:rPr>
              <a:t>	a) </a:t>
            </a:r>
            <a:r>
              <a:rPr lang="tr-TR" b="1" dirty="0" err="1">
                <a:ln/>
                <a:solidFill>
                  <a:srgbClr val="333300"/>
                </a:solidFill>
              </a:rPr>
              <a:t>regio</a:t>
            </a:r>
            <a:r>
              <a:rPr lang="tr-TR" b="1" dirty="0">
                <a:ln/>
                <a:solidFill>
                  <a:srgbClr val="333300"/>
                </a:solidFill>
              </a:rPr>
              <a:t> </a:t>
            </a:r>
            <a:r>
              <a:rPr lang="tr-TR" b="1" dirty="0" err="1">
                <a:ln/>
                <a:solidFill>
                  <a:srgbClr val="333300"/>
                </a:solidFill>
              </a:rPr>
              <a:t>dorsalis</a:t>
            </a:r>
            <a:r>
              <a:rPr lang="tr-TR" b="1" dirty="0">
                <a:ln/>
                <a:solidFill>
                  <a:srgbClr val="333300"/>
                </a:solidFill>
              </a:rPr>
              <a:t> </a:t>
            </a:r>
            <a:r>
              <a:rPr lang="tr-TR" b="1" dirty="0" err="1">
                <a:ln/>
                <a:solidFill>
                  <a:srgbClr val="333300"/>
                </a:solidFill>
              </a:rPr>
              <a:t>nasi</a:t>
            </a:r>
            <a:endParaRPr lang="tr-TR" b="1" dirty="0">
              <a:ln/>
              <a:solidFill>
                <a:srgbClr val="333300"/>
              </a:solidFill>
            </a:endParaRPr>
          </a:p>
          <a:p>
            <a:r>
              <a:rPr lang="tr-TR" b="1" dirty="0">
                <a:ln/>
                <a:solidFill>
                  <a:srgbClr val="333300"/>
                </a:solidFill>
              </a:rPr>
              <a:t>	b) </a:t>
            </a:r>
            <a:r>
              <a:rPr lang="tr-TR" b="1" dirty="0" err="1">
                <a:ln/>
                <a:solidFill>
                  <a:srgbClr val="333300"/>
                </a:solidFill>
              </a:rPr>
              <a:t>regio</a:t>
            </a:r>
            <a:r>
              <a:rPr lang="tr-TR" b="1" dirty="0">
                <a:ln/>
                <a:solidFill>
                  <a:srgbClr val="333300"/>
                </a:solidFill>
              </a:rPr>
              <a:t> </a:t>
            </a:r>
            <a:r>
              <a:rPr lang="tr-TR" b="1" dirty="0" err="1">
                <a:ln/>
                <a:solidFill>
                  <a:srgbClr val="333300"/>
                </a:solidFill>
              </a:rPr>
              <a:t>lateralis</a:t>
            </a:r>
            <a:r>
              <a:rPr lang="tr-TR" b="1" dirty="0">
                <a:ln/>
                <a:solidFill>
                  <a:srgbClr val="333300"/>
                </a:solidFill>
              </a:rPr>
              <a:t> </a:t>
            </a:r>
            <a:r>
              <a:rPr lang="tr-TR" b="1" dirty="0" err="1">
                <a:ln/>
                <a:solidFill>
                  <a:srgbClr val="333300"/>
                </a:solidFill>
              </a:rPr>
              <a:t>nasi</a:t>
            </a:r>
            <a:endParaRPr lang="tr-TR" b="1" dirty="0">
              <a:ln/>
              <a:solidFill>
                <a:srgbClr val="333300"/>
              </a:solidFill>
            </a:endParaRPr>
          </a:p>
          <a:p>
            <a:r>
              <a:rPr lang="tr-TR" b="1" dirty="0">
                <a:ln/>
                <a:solidFill>
                  <a:srgbClr val="333300"/>
                </a:solidFill>
              </a:rPr>
              <a:t>	c) </a:t>
            </a:r>
            <a:r>
              <a:rPr lang="tr-TR" b="1" dirty="0" err="1">
                <a:ln/>
                <a:solidFill>
                  <a:srgbClr val="333300"/>
                </a:solidFill>
              </a:rPr>
              <a:t>regio</a:t>
            </a:r>
            <a:r>
              <a:rPr lang="tr-TR" b="1" dirty="0">
                <a:ln/>
                <a:solidFill>
                  <a:srgbClr val="333300"/>
                </a:solidFill>
              </a:rPr>
              <a:t> </a:t>
            </a:r>
            <a:r>
              <a:rPr lang="tr-TR" b="1" dirty="0" err="1">
                <a:ln/>
                <a:solidFill>
                  <a:srgbClr val="333300"/>
                </a:solidFill>
              </a:rPr>
              <a:t>naris</a:t>
            </a:r>
            <a:endParaRPr lang="tr-TR" b="1" dirty="0">
              <a:ln/>
              <a:solidFill>
                <a:srgbClr val="333300"/>
              </a:solidFill>
            </a:endParaRPr>
          </a:p>
          <a:p>
            <a:r>
              <a:rPr lang="tr-TR" b="1" dirty="0">
                <a:ln/>
                <a:solidFill>
                  <a:srgbClr val="333300"/>
                </a:solidFill>
              </a:rPr>
              <a:t>2-   </a:t>
            </a:r>
            <a:r>
              <a:rPr lang="tr-TR" b="1" dirty="0" err="1">
                <a:ln/>
                <a:solidFill>
                  <a:srgbClr val="333300"/>
                </a:solidFill>
              </a:rPr>
              <a:t>Regio</a:t>
            </a:r>
            <a:r>
              <a:rPr lang="tr-TR" b="1" dirty="0">
                <a:ln/>
                <a:solidFill>
                  <a:srgbClr val="333300"/>
                </a:solidFill>
              </a:rPr>
              <a:t> </a:t>
            </a:r>
            <a:r>
              <a:rPr lang="tr-TR" b="1" dirty="0" err="1">
                <a:ln/>
                <a:solidFill>
                  <a:srgbClr val="333300"/>
                </a:solidFill>
              </a:rPr>
              <a:t>oralis</a:t>
            </a:r>
            <a:endParaRPr lang="tr-TR" b="1" dirty="0">
              <a:ln/>
              <a:solidFill>
                <a:srgbClr val="333300"/>
              </a:solidFill>
            </a:endParaRPr>
          </a:p>
          <a:p>
            <a:r>
              <a:rPr lang="tr-TR" b="1" dirty="0">
                <a:ln/>
                <a:solidFill>
                  <a:srgbClr val="333300"/>
                </a:solidFill>
              </a:rPr>
              <a:t>	a) </a:t>
            </a:r>
            <a:r>
              <a:rPr lang="tr-TR" b="1" dirty="0" err="1">
                <a:ln/>
                <a:solidFill>
                  <a:srgbClr val="333300"/>
                </a:solidFill>
              </a:rPr>
              <a:t>regio</a:t>
            </a:r>
            <a:r>
              <a:rPr lang="tr-TR" b="1" dirty="0">
                <a:ln/>
                <a:solidFill>
                  <a:srgbClr val="333300"/>
                </a:solidFill>
              </a:rPr>
              <a:t> </a:t>
            </a:r>
            <a:r>
              <a:rPr lang="tr-TR" b="1" dirty="0" err="1">
                <a:ln/>
                <a:solidFill>
                  <a:srgbClr val="333300"/>
                </a:solidFill>
              </a:rPr>
              <a:t>labialis</a:t>
            </a:r>
            <a:r>
              <a:rPr lang="tr-TR" b="1" dirty="0">
                <a:ln/>
                <a:solidFill>
                  <a:srgbClr val="333300"/>
                </a:solidFill>
              </a:rPr>
              <a:t> </a:t>
            </a:r>
            <a:r>
              <a:rPr lang="tr-TR" b="1" dirty="0" err="1">
                <a:ln/>
                <a:solidFill>
                  <a:srgbClr val="333300"/>
                </a:solidFill>
              </a:rPr>
              <a:t>superior</a:t>
            </a:r>
            <a:endParaRPr lang="tr-TR" b="1" dirty="0">
              <a:ln/>
              <a:solidFill>
                <a:srgbClr val="333300"/>
              </a:solidFill>
            </a:endParaRPr>
          </a:p>
          <a:p>
            <a:r>
              <a:rPr lang="tr-TR" b="1" dirty="0">
                <a:ln/>
                <a:solidFill>
                  <a:srgbClr val="333300"/>
                </a:solidFill>
              </a:rPr>
              <a:t>	b) </a:t>
            </a:r>
            <a:r>
              <a:rPr lang="tr-TR" b="1" dirty="0" err="1">
                <a:ln/>
                <a:solidFill>
                  <a:srgbClr val="333300"/>
                </a:solidFill>
              </a:rPr>
              <a:t>regio</a:t>
            </a:r>
            <a:r>
              <a:rPr lang="tr-TR" b="1" dirty="0">
                <a:ln/>
                <a:solidFill>
                  <a:srgbClr val="333300"/>
                </a:solidFill>
              </a:rPr>
              <a:t> </a:t>
            </a:r>
            <a:r>
              <a:rPr lang="tr-TR" b="1" dirty="0" err="1">
                <a:ln/>
                <a:solidFill>
                  <a:srgbClr val="333300"/>
                </a:solidFill>
              </a:rPr>
              <a:t>labialis</a:t>
            </a:r>
            <a:r>
              <a:rPr lang="tr-TR" b="1" dirty="0">
                <a:ln/>
                <a:solidFill>
                  <a:srgbClr val="333300"/>
                </a:solidFill>
              </a:rPr>
              <a:t> </a:t>
            </a:r>
            <a:r>
              <a:rPr lang="tr-TR" b="1" dirty="0" err="1">
                <a:ln/>
                <a:solidFill>
                  <a:srgbClr val="333300"/>
                </a:solidFill>
              </a:rPr>
              <a:t>inferior</a:t>
            </a:r>
            <a:endParaRPr lang="tr-TR" b="1" dirty="0">
              <a:ln/>
              <a:solidFill>
                <a:srgbClr val="333300"/>
              </a:solidFill>
            </a:endParaRPr>
          </a:p>
          <a:p>
            <a:r>
              <a:rPr lang="tr-TR" b="1" dirty="0">
                <a:ln/>
                <a:solidFill>
                  <a:srgbClr val="333300"/>
                </a:solidFill>
              </a:rPr>
              <a:t>3-   </a:t>
            </a:r>
            <a:r>
              <a:rPr lang="tr-TR" b="1" dirty="0" err="1">
                <a:ln/>
                <a:solidFill>
                  <a:srgbClr val="333300"/>
                </a:solidFill>
              </a:rPr>
              <a:t>Regio</a:t>
            </a:r>
            <a:r>
              <a:rPr lang="tr-TR" b="1" dirty="0">
                <a:ln/>
                <a:solidFill>
                  <a:srgbClr val="333300"/>
                </a:solidFill>
              </a:rPr>
              <a:t> </a:t>
            </a:r>
            <a:r>
              <a:rPr lang="tr-TR" b="1" dirty="0" err="1">
                <a:ln/>
                <a:solidFill>
                  <a:srgbClr val="333300"/>
                </a:solidFill>
              </a:rPr>
              <a:t>mentalis</a:t>
            </a:r>
            <a:endParaRPr lang="tr-TR" b="1" dirty="0">
              <a:ln/>
              <a:solidFill>
                <a:srgbClr val="333300"/>
              </a:solidFill>
            </a:endParaRPr>
          </a:p>
          <a:p>
            <a:r>
              <a:rPr lang="tr-TR" b="1" dirty="0">
                <a:ln/>
                <a:solidFill>
                  <a:srgbClr val="333300"/>
                </a:solidFill>
              </a:rPr>
              <a:t>4-   </a:t>
            </a:r>
            <a:r>
              <a:rPr lang="tr-TR" b="1" dirty="0" err="1">
                <a:ln/>
                <a:solidFill>
                  <a:srgbClr val="333300"/>
                </a:solidFill>
              </a:rPr>
              <a:t>Regio</a:t>
            </a:r>
            <a:r>
              <a:rPr lang="tr-TR" b="1" dirty="0">
                <a:ln/>
                <a:solidFill>
                  <a:srgbClr val="333300"/>
                </a:solidFill>
              </a:rPr>
              <a:t> </a:t>
            </a:r>
            <a:r>
              <a:rPr lang="tr-TR" b="1" dirty="0" err="1">
                <a:ln/>
                <a:solidFill>
                  <a:srgbClr val="333300"/>
                </a:solidFill>
              </a:rPr>
              <a:t>orbitalis</a:t>
            </a:r>
            <a:endParaRPr lang="tr-TR" b="1" dirty="0">
              <a:ln/>
              <a:solidFill>
                <a:srgbClr val="333300"/>
              </a:solidFill>
            </a:endParaRPr>
          </a:p>
          <a:p>
            <a:r>
              <a:rPr lang="tr-TR" b="1" dirty="0">
                <a:ln/>
                <a:solidFill>
                  <a:srgbClr val="333300"/>
                </a:solidFill>
              </a:rPr>
              <a:t>	a) </a:t>
            </a:r>
            <a:r>
              <a:rPr lang="tr-TR" b="1" dirty="0" err="1">
                <a:ln/>
                <a:solidFill>
                  <a:srgbClr val="333300"/>
                </a:solidFill>
              </a:rPr>
              <a:t>regio</a:t>
            </a:r>
            <a:r>
              <a:rPr lang="tr-TR" b="1" dirty="0">
                <a:ln/>
                <a:solidFill>
                  <a:srgbClr val="333300"/>
                </a:solidFill>
              </a:rPr>
              <a:t> </a:t>
            </a:r>
            <a:r>
              <a:rPr lang="tr-TR" b="1" dirty="0" err="1">
                <a:ln/>
                <a:solidFill>
                  <a:srgbClr val="333300"/>
                </a:solidFill>
              </a:rPr>
              <a:t>palpebralis</a:t>
            </a:r>
            <a:r>
              <a:rPr lang="tr-TR" b="1" dirty="0">
                <a:ln/>
                <a:solidFill>
                  <a:srgbClr val="333300"/>
                </a:solidFill>
              </a:rPr>
              <a:t> </a:t>
            </a:r>
            <a:r>
              <a:rPr lang="tr-TR" b="1" dirty="0" err="1">
                <a:ln/>
                <a:solidFill>
                  <a:srgbClr val="333300"/>
                </a:solidFill>
              </a:rPr>
              <a:t>superior</a:t>
            </a:r>
            <a:endParaRPr lang="tr-TR" b="1" dirty="0">
              <a:ln/>
              <a:solidFill>
                <a:srgbClr val="333300"/>
              </a:solidFill>
            </a:endParaRPr>
          </a:p>
          <a:p>
            <a:r>
              <a:rPr lang="tr-TR" b="1" dirty="0">
                <a:ln/>
                <a:solidFill>
                  <a:srgbClr val="333300"/>
                </a:solidFill>
              </a:rPr>
              <a:t>	b) </a:t>
            </a:r>
            <a:r>
              <a:rPr lang="tr-TR" b="1" dirty="0" err="1">
                <a:ln/>
                <a:solidFill>
                  <a:srgbClr val="333300"/>
                </a:solidFill>
              </a:rPr>
              <a:t>regio</a:t>
            </a:r>
            <a:r>
              <a:rPr lang="tr-TR" b="1" dirty="0">
                <a:ln/>
                <a:solidFill>
                  <a:srgbClr val="333300"/>
                </a:solidFill>
              </a:rPr>
              <a:t> </a:t>
            </a:r>
            <a:r>
              <a:rPr lang="tr-TR" b="1" dirty="0" err="1">
                <a:ln/>
                <a:solidFill>
                  <a:srgbClr val="333300"/>
                </a:solidFill>
              </a:rPr>
              <a:t>palpebralis</a:t>
            </a:r>
            <a:r>
              <a:rPr lang="tr-TR" b="1" dirty="0">
                <a:ln/>
                <a:solidFill>
                  <a:srgbClr val="333300"/>
                </a:solidFill>
              </a:rPr>
              <a:t> </a:t>
            </a:r>
            <a:r>
              <a:rPr lang="tr-TR" b="1" dirty="0" err="1">
                <a:ln/>
                <a:solidFill>
                  <a:srgbClr val="333300"/>
                </a:solidFill>
              </a:rPr>
              <a:t>inferior</a:t>
            </a:r>
            <a:endParaRPr lang="tr-TR" b="1" dirty="0">
              <a:ln/>
              <a:solidFill>
                <a:srgbClr val="333300"/>
              </a:solidFill>
            </a:endParaRPr>
          </a:p>
          <a:p>
            <a:r>
              <a:rPr lang="tr-TR" b="1" dirty="0">
                <a:ln/>
                <a:solidFill>
                  <a:srgbClr val="333300"/>
                </a:solidFill>
              </a:rPr>
              <a:t>5-   </a:t>
            </a:r>
            <a:r>
              <a:rPr lang="tr-TR" b="1" dirty="0" err="1">
                <a:ln/>
                <a:solidFill>
                  <a:srgbClr val="333300"/>
                </a:solidFill>
              </a:rPr>
              <a:t>Regio</a:t>
            </a:r>
            <a:r>
              <a:rPr lang="tr-TR" b="1" dirty="0">
                <a:ln/>
                <a:solidFill>
                  <a:srgbClr val="333300"/>
                </a:solidFill>
              </a:rPr>
              <a:t> </a:t>
            </a:r>
            <a:r>
              <a:rPr lang="tr-TR" b="1" dirty="0" err="1">
                <a:ln/>
                <a:solidFill>
                  <a:srgbClr val="333300"/>
                </a:solidFill>
              </a:rPr>
              <a:t>zygomatica</a:t>
            </a:r>
            <a:endParaRPr lang="tr-TR" b="1" dirty="0">
              <a:ln/>
              <a:solidFill>
                <a:srgbClr val="333300"/>
              </a:solidFill>
            </a:endParaRPr>
          </a:p>
          <a:p>
            <a:r>
              <a:rPr lang="tr-TR" b="1" dirty="0">
                <a:ln/>
                <a:solidFill>
                  <a:srgbClr val="333300"/>
                </a:solidFill>
              </a:rPr>
              <a:t>6-   </a:t>
            </a:r>
            <a:r>
              <a:rPr lang="tr-TR" b="1" dirty="0" err="1">
                <a:ln/>
                <a:solidFill>
                  <a:srgbClr val="333300"/>
                </a:solidFill>
              </a:rPr>
              <a:t>Regio</a:t>
            </a:r>
            <a:r>
              <a:rPr lang="tr-TR" b="1" dirty="0">
                <a:ln/>
                <a:solidFill>
                  <a:srgbClr val="333300"/>
                </a:solidFill>
              </a:rPr>
              <a:t> </a:t>
            </a:r>
            <a:r>
              <a:rPr lang="tr-TR" b="1" dirty="0" err="1">
                <a:ln/>
                <a:solidFill>
                  <a:srgbClr val="333300"/>
                </a:solidFill>
              </a:rPr>
              <a:t>infraorbitalis</a:t>
            </a:r>
            <a:endParaRPr lang="tr-TR" b="1" dirty="0">
              <a:ln/>
              <a:solidFill>
                <a:srgbClr val="333300"/>
              </a:solidFill>
            </a:endParaRPr>
          </a:p>
          <a:p>
            <a:r>
              <a:rPr lang="tr-TR" b="1" dirty="0">
                <a:ln/>
                <a:solidFill>
                  <a:srgbClr val="333300"/>
                </a:solidFill>
              </a:rPr>
              <a:t>7-   </a:t>
            </a:r>
            <a:r>
              <a:rPr lang="tr-TR" b="1" dirty="0" err="1">
                <a:ln/>
                <a:solidFill>
                  <a:srgbClr val="333300"/>
                </a:solidFill>
              </a:rPr>
              <a:t>Regio</a:t>
            </a:r>
            <a:r>
              <a:rPr lang="tr-TR" b="1" dirty="0">
                <a:ln/>
                <a:solidFill>
                  <a:srgbClr val="333300"/>
                </a:solidFill>
              </a:rPr>
              <a:t> </a:t>
            </a:r>
            <a:r>
              <a:rPr lang="tr-TR" b="1" dirty="0" err="1">
                <a:ln/>
                <a:solidFill>
                  <a:srgbClr val="333300"/>
                </a:solidFill>
              </a:rPr>
              <a:t>articulationis</a:t>
            </a:r>
            <a:r>
              <a:rPr lang="tr-TR" b="1" dirty="0">
                <a:ln/>
                <a:solidFill>
                  <a:srgbClr val="333300"/>
                </a:solidFill>
              </a:rPr>
              <a:t> </a:t>
            </a:r>
            <a:r>
              <a:rPr lang="tr-TR" b="1" dirty="0" err="1">
                <a:ln/>
                <a:solidFill>
                  <a:srgbClr val="333300"/>
                </a:solidFill>
              </a:rPr>
              <a:t>temporomandibularis</a:t>
            </a:r>
            <a:endParaRPr lang="tr-TR" b="1" dirty="0">
              <a:ln/>
              <a:solidFill>
                <a:srgbClr val="333300"/>
              </a:solidFill>
            </a:endParaRPr>
          </a:p>
          <a:p>
            <a:r>
              <a:rPr lang="tr-TR" b="1" dirty="0">
                <a:ln/>
                <a:solidFill>
                  <a:srgbClr val="333300"/>
                </a:solidFill>
              </a:rPr>
              <a:t>8-   </a:t>
            </a:r>
            <a:r>
              <a:rPr lang="tr-TR" b="1" dirty="0" err="1">
                <a:ln/>
                <a:solidFill>
                  <a:srgbClr val="333300"/>
                </a:solidFill>
              </a:rPr>
              <a:t>Regio</a:t>
            </a:r>
            <a:r>
              <a:rPr lang="tr-TR" b="1" dirty="0">
                <a:ln/>
                <a:solidFill>
                  <a:srgbClr val="333300"/>
                </a:solidFill>
              </a:rPr>
              <a:t> </a:t>
            </a:r>
            <a:r>
              <a:rPr lang="tr-TR" b="1" dirty="0" err="1">
                <a:ln/>
                <a:solidFill>
                  <a:srgbClr val="333300"/>
                </a:solidFill>
              </a:rPr>
              <a:t>masseterica</a:t>
            </a:r>
            <a:endParaRPr lang="tr-TR" b="1" dirty="0">
              <a:ln/>
              <a:solidFill>
                <a:srgbClr val="333300"/>
              </a:solidFill>
            </a:endParaRPr>
          </a:p>
          <a:p>
            <a:r>
              <a:rPr lang="tr-TR" b="1" dirty="0">
                <a:ln/>
                <a:solidFill>
                  <a:srgbClr val="333300"/>
                </a:solidFill>
              </a:rPr>
              <a:t>9-   </a:t>
            </a:r>
            <a:r>
              <a:rPr lang="tr-TR" b="1" dirty="0" err="1">
                <a:ln/>
                <a:solidFill>
                  <a:srgbClr val="333300"/>
                </a:solidFill>
              </a:rPr>
              <a:t>Regio</a:t>
            </a:r>
            <a:r>
              <a:rPr lang="tr-TR" b="1" dirty="0">
                <a:ln/>
                <a:solidFill>
                  <a:srgbClr val="333300"/>
                </a:solidFill>
              </a:rPr>
              <a:t> </a:t>
            </a:r>
            <a:r>
              <a:rPr lang="tr-TR" b="1" dirty="0" err="1">
                <a:ln/>
                <a:solidFill>
                  <a:srgbClr val="333300"/>
                </a:solidFill>
              </a:rPr>
              <a:t>buccalis</a:t>
            </a:r>
            <a:endParaRPr lang="tr-TR" b="1" dirty="0">
              <a:ln/>
              <a:solidFill>
                <a:srgbClr val="333300"/>
              </a:solidFill>
            </a:endParaRPr>
          </a:p>
          <a:p>
            <a:r>
              <a:rPr lang="tr-TR" b="1" dirty="0">
                <a:ln/>
                <a:solidFill>
                  <a:srgbClr val="333300"/>
                </a:solidFill>
              </a:rPr>
              <a:t>10- </a:t>
            </a:r>
            <a:r>
              <a:rPr lang="tr-TR" b="1" dirty="0" err="1">
                <a:ln/>
                <a:solidFill>
                  <a:srgbClr val="333300"/>
                </a:solidFill>
              </a:rPr>
              <a:t>Regio</a:t>
            </a:r>
            <a:r>
              <a:rPr lang="tr-TR" b="1" dirty="0">
                <a:ln/>
                <a:solidFill>
                  <a:srgbClr val="333300"/>
                </a:solidFill>
              </a:rPr>
              <a:t> </a:t>
            </a:r>
            <a:r>
              <a:rPr lang="tr-TR" b="1" dirty="0" err="1">
                <a:ln/>
                <a:solidFill>
                  <a:srgbClr val="333300"/>
                </a:solidFill>
              </a:rPr>
              <a:t>maxillaris</a:t>
            </a:r>
            <a:endParaRPr lang="tr-TR" b="1" dirty="0">
              <a:ln/>
              <a:solidFill>
                <a:srgbClr val="333300"/>
              </a:solidFill>
            </a:endParaRPr>
          </a:p>
          <a:p>
            <a:r>
              <a:rPr lang="tr-TR" b="1" dirty="0">
                <a:ln/>
                <a:solidFill>
                  <a:srgbClr val="333300"/>
                </a:solidFill>
              </a:rPr>
              <a:t>11- </a:t>
            </a:r>
            <a:r>
              <a:rPr lang="tr-TR" b="1" dirty="0" err="1">
                <a:ln/>
                <a:solidFill>
                  <a:srgbClr val="333300"/>
                </a:solidFill>
              </a:rPr>
              <a:t>Regio</a:t>
            </a:r>
            <a:r>
              <a:rPr lang="tr-TR" b="1" dirty="0">
                <a:ln/>
                <a:solidFill>
                  <a:srgbClr val="333300"/>
                </a:solidFill>
              </a:rPr>
              <a:t> </a:t>
            </a:r>
            <a:r>
              <a:rPr lang="tr-TR" b="1" dirty="0" err="1">
                <a:ln/>
                <a:solidFill>
                  <a:srgbClr val="333300"/>
                </a:solidFill>
              </a:rPr>
              <a:t>mandibularis</a:t>
            </a:r>
            <a:endParaRPr lang="tr-TR" b="1" dirty="0">
              <a:ln/>
              <a:solidFill>
                <a:srgbClr val="333300"/>
              </a:solidFill>
            </a:endParaRPr>
          </a:p>
          <a:p>
            <a:r>
              <a:rPr lang="tr-TR" b="1" dirty="0">
                <a:ln/>
                <a:solidFill>
                  <a:srgbClr val="333300"/>
                </a:solidFill>
              </a:rPr>
              <a:t>12- </a:t>
            </a:r>
            <a:r>
              <a:rPr lang="tr-TR" b="1" dirty="0" err="1">
                <a:ln/>
                <a:solidFill>
                  <a:srgbClr val="333300"/>
                </a:solidFill>
              </a:rPr>
              <a:t>Regio</a:t>
            </a:r>
            <a:r>
              <a:rPr lang="tr-TR" b="1" dirty="0">
                <a:ln/>
                <a:solidFill>
                  <a:srgbClr val="333300"/>
                </a:solidFill>
              </a:rPr>
              <a:t> </a:t>
            </a:r>
            <a:r>
              <a:rPr lang="tr-TR" b="1" dirty="0" err="1">
                <a:ln/>
                <a:solidFill>
                  <a:srgbClr val="333300"/>
                </a:solidFill>
              </a:rPr>
              <a:t>intermandibularis</a:t>
            </a:r>
            <a:endParaRPr lang="tr-TR" b="1" dirty="0">
              <a:ln/>
              <a:solidFill>
                <a:srgbClr val="333300"/>
              </a:solidFill>
            </a:endParaRPr>
          </a:p>
          <a:p>
            <a:r>
              <a:rPr lang="tr-TR" b="1" dirty="0">
                <a:ln/>
                <a:solidFill>
                  <a:srgbClr val="333300"/>
                </a:solidFill>
              </a:rPr>
              <a:t>13- </a:t>
            </a:r>
            <a:r>
              <a:rPr lang="tr-TR" b="1" dirty="0" err="1">
                <a:ln/>
                <a:solidFill>
                  <a:srgbClr val="333300"/>
                </a:solidFill>
              </a:rPr>
              <a:t>Regio</a:t>
            </a:r>
            <a:r>
              <a:rPr lang="tr-TR" b="1" dirty="0">
                <a:ln/>
                <a:solidFill>
                  <a:srgbClr val="333300"/>
                </a:solidFill>
              </a:rPr>
              <a:t> </a:t>
            </a:r>
            <a:r>
              <a:rPr lang="tr-TR" b="1" dirty="0" err="1">
                <a:ln/>
                <a:solidFill>
                  <a:srgbClr val="333300"/>
                </a:solidFill>
              </a:rPr>
              <a:t>subhyoidea</a:t>
            </a:r>
            <a:endParaRPr lang="tr-TR" b="1" dirty="0">
              <a:ln/>
              <a:solidFill>
                <a:srgbClr val="333300"/>
              </a:solidFill>
            </a:endParaRPr>
          </a:p>
        </p:txBody>
      </p:sp>
    </p:spTree>
    <p:extLst>
      <p:ext uri="{BB962C8B-B14F-4D97-AF65-F5344CB8AC3E}">
        <p14:creationId xmlns:p14="http://schemas.microsoft.com/office/powerpoint/2010/main" val="264463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49927" y="1468560"/>
            <a:ext cx="9975277" cy="409342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4400" b="1" dirty="0" err="1">
                <a:ln/>
                <a:solidFill>
                  <a:srgbClr val="0000FF"/>
                </a:solidFill>
                <a:latin typeface="Arial" panose="020B0604020202020204" pitchFamily="34" charset="0"/>
                <a:cs typeface="Arial" panose="020B0604020202020204" pitchFamily="34" charset="0"/>
              </a:rPr>
              <a:t>Regio</a:t>
            </a:r>
            <a:r>
              <a:rPr lang="tr-TR" sz="4400" b="1" dirty="0">
                <a:ln/>
                <a:solidFill>
                  <a:srgbClr val="0000FF"/>
                </a:solidFill>
                <a:latin typeface="Arial" panose="020B0604020202020204" pitchFamily="34" charset="0"/>
                <a:cs typeface="Arial" panose="020B0604020202020204" pitchFamily="34" charset="0"/>
              </a:rPr>
              <a:t> </a:t>
            </a:r>
            <a:r>
              <a:rPr lang="tr-TR" sz="4400" b="1" dirty="0" err="1">
                <a:ln/>
                <a:solidFill>
                  <a:srgbClr val="0000FF"/>
                </a:solidFill>
                <a:latin typeface="Arial" panose="020B0604020202020204" pitchFamily="34" charset="0"/>
                <a:cs typeface="Arial" panose="020B0604020202020204" pitchFamily="34" charset="0"/>
              </a:rPr>
              <a:t>oralis</a:t>
            </a:r>
            <a:endParaRPr lang="tr-TR" sz="4400" b="1" dirty="0">
              <a:ln/>
              <a:solidFill>
                <a:srgbClr val="0000FF"/>
              </a:solidFill>
              <a:latin typeface="Arial" panose="020B0604020202020204" pitchFamily="34" charset="0"/>
              <a:cs typeface="Arial" panose="020B0604020202020204" pitchFamily="34" charset="0"/>
            </a:endParaRPr>
          </a:p>
          <a:p>
            <a:pPr algn="just"/>
            <a:r>
              <a:rPr lang="tr-TR" sz="2400" b="1" dirty="0">
                <a:ln/>
                <a:solidFill>
                  <a:srgbClr val="333300"/>
                </a:solidFill>
                <a:latin typeface="Arial" panose="020B0604020202020204" pitchFamily="34" charset="0"/>
                <a:cs typeface="Arial" panose="020B0604020202020204" pitchFamily="34" charset="0"/>
              </a:rPr>
              <a:t>	</a:t>
            </a:r>
            <a:endParaRPr lang="tr-TR" sz="2400" b="1" dirty="0" smtClean="0">
              <a:ln/>
              <a:solidFill>
                <a:srgbClr val="333300"/>
              </a:solidFill>
              <a:latin typeface="Arial" panose="020B0604020202020204" pitchFamily="34" charset="0"/>
              <a:cs typeface="Arial" panose="020B0604020202020204" pitchFamily="34" charset="0"/>
            </a:endParaRPr>
          </a:p>
          <a:p>
            <a:pPr algn="just"/>
            <a:r>
              <a:rPr lang="tr-TR" sz="2400" b="1" dirty="0" smtClean="0">
                <a:ln/>
                <a:solidFill>
                  <a:srgbClr val="333300"/>
                </a:solidFill>
                <a:latin typeface="Arial" panose="020B0604020202020204" pitchFamily="34" charset="0"/>
                <a:cs typeface="Arial" panose="020B0604020202020204" pitchFamily="34" charset="0"/>
              </a:rPr>
              <a:t>Ağız</a:t>
            </a:r>
            <a:r>
              <a:rPr lang="tr-TR" sz="2400" b="1" dirty="0">
                <a:ln/>
                <a:solidFill>
                  <a:srgbClr val="333300"/>
                </a:solidFill>
                <a:latin typeface="Arial" panose="020B0604020202020204" pitchFamily="34" charset="0"/>
                <a:cs typeface="Arial" panose="020B0604020202020204" pitchFamily="34" charset="0"/>
              </a:rPr>
              <a:t>, sindirim kanalının başlangıç bölümünü oluşturur. İki dudak arasındaki </a:t>
            </a:r>
            <a:r>
              <a:rPr lang="tr-TR" sz="2400" b="1" dirty="0" err="1">
                <a:ln/>
                <a:solidFill>
                  <a:srgbClr val="333300"/>
                </a:solidFill>
                <a:latin typeface="Arial" panose="020B0604020202020204" pitchFamily="34" charset="0"/>
                <a:cs typeface="Arial" panose="020B0604020202020204" pitchFamily="34" charset="0"/>
              </a:rPr>
              <a:t>rima</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oris’ten</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cavum</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oris’e</a:t>
            </a:r>
            <a:r>
              <a:rPr lang="tr-TR" sz="2400" b="1" dirty="0">
                <a:ln/>
                <a:solidFill>
                  <a:srgbClr val="333300"/>
                </a:solidFill>
                <a:latin typeface="Arial" panose="020B0604020202020204" pitchFamily="34" charset="0"/>
                <a:cs typeface="Arial" panose="020B0604020202020204" pitchFamily="34" charset="0"/>
              </a:rPr>
              <a:t> girilir. </a:t>
            </a:r>
            <a:r>
              <a:rPr lang="tr-TR" sz="2400" b="1" dirty="0" err="1">
                <a:ln/>
                <a:solidFill>
                  <a:srgbClr val="333300"/>
                </a:solidFill>
                <a:latin typeface="Arial" panose="020B0604020202020204" pitchFamily="34" charset="0"/>
                <a:cs typeface="Arial" panose="020B0604020202020204" pitchFamily="34" charset="0"/>
              </a:rPr>
              <a:t>Labia</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oris</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equidae</a:t>
            </a:r>
            <a:r>
              <a:rPr lang="tr-TR" sz="2400" b="1" dirty="0">
                <a:ln/>
                <a:solidFill>
                  <a:srgbClr val="333300"/>
                </a:solidFill>
                <a:latin typeface="Arial" panose="020B0604020202020204" pitchFamily="34" charset="0"/>
                <a:cs typeface="Arial" panose="020B0604020202020204" pitchFamily="34" charset="0"/>
              </a:rPr>
              <a:t> ve küçük </a:t>
            </a:r>
            <a:r>
              <a:rPr lang="tr-TR" sz="2400" b="1" dirty="0" err="1">
                <a:ln/>
                <a:solidFill>
                  <a:srgbClr val="333300"/>
                </a:solidFill>
                <a:latin typeface="Arial" panose="020B0604020202020204" pitchFamily="34" charset="0"/>
                <a:cs typeface="Arial" panose="020B0604020202020204" pitchFamily="34" charset="0"/>
              </a:rPr>
              <a:t>ruminantia’da</a:t>
            </a:r>
            <a:r>
              <a:rPr lang="tr-TR" sz="2400" b="1" dirty="0">
                <a:ln/>
                <a:solidFill>
                  <a:srgbClr val="333300"/>
                </a:solidFill>
                <a:latin typeface="Arial" panose="020B0604020202020204" pitchFamily="34" charset="0"/>
                <a:cs typeface="Arial" panose="020B0604020202020204" pitchFamily="34" charset="0"/>
              </a:rPr>
              <a:t> uzun, </a:t>
            </a:r>
            <a:r>
              <a:rPr lang="tr-TR" sz="2400" b="1" dirty="0" err="1">
                <a:ln/>
                <a:solidFill>
                  <a:srgbClr val="333300"/>
                </a:solidFill>
                <a:latin typeface="Arial" panose="020B0604020202020204" pitchFamily="34" charset="0"/>
                <a:cs typeface="Arial" panose="020B0604020202020204" pitchFamily="34" charset="0"/>
              </a:rPr>
              <a:t>carnivora</a:t>
            </a:r>
            <a:r>
              <a:rPr lang="tr-TR" sz="2400" b="1" dirty="0">
                <a:ln/>
                <a:solidFill>
                  <a:srgbClr val="333300"/>
                </a:solidFill>
                <a:latin typeface="Arial" panose="020B0604020202020204" pitchFamily="34" charset="0"/>
                <a:cs typeface="Arial" panose="020B0604020202020204" pitchFamily="34" charset="0"/>
              </a:rPr>
              <a:t> ve </a:t>
            </a:r>
            <a:r>
              <a:rPr lang="tr-TR" sz="2400" b="1" dirty="0" err="1">
                <a:ln/>
                <a:solidFill>
                  <a:srgbClr val="333300"/>
                </a:solidFill>
                <a:latin typeface="Arial" panose="020B0604020202020204" pitchFamily="34" charset="0"/>
                <a:cs typeface="Arial" panose="020B0604020202020204" pitchFamily="34" charset="0"/>
              </a:rPr>
              <a:t>sus’ta</a:t>
            </a:r>
            <a:r>
              <a:rPr lang="tr-TR" sz="2400" b="1" dirty="0">
                <a:ln/>
                <a:solidFill>
                  <a:srgbClr val="333300"/>
                </a:solidFill>
                <a:latin typeface="Arial" panose="020B0604020202020204" pitchFamily="34" charset="0"/>
                <a:cs typeface="Arial" panose="020B0604020202020204" pitchFamily="34" charset="0"/>
              </a:rPr>
              <a:t> orta uzunlukta (aynı zamanda </a:t>
            </a:r>
            <a:r>
              <a:rPr lang="tr-TR" sz="2400" b="1" dirty="0" err="1">
                <a:ln/>
                <a:solidFill>
                  <a:srgbClr val="333300"/>
                </a:solidFill>
                <a:latin typeface="Arial" panose="020B0604020202020204" pitchFamily="34" charset="0"/>
                <a:cs typeface="Arial" panose="020B0604020202020204" pitchFamily="34" charset="0"/>
              </a:rPr>
              <a:t>labium</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superior</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labium</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inferior’dan</a:t>
            </a:r>
            <a:r>
              <a:rPr lang="tr-TR" sz="2400" b="1" dirty="0">
                <a:ln/>
                <a:solidFill>
                  <a:srgbClr val="333300"/>
                </a:solidFill>
                <a:latin typeface="Arial" panose="020B0604020202020204" pitchFamily="34" charset="0"/>
                <a:cs typeface="Arial" panose="020B0604020202020204" pitchFamily="34" charset="0"/>
              </a:rPr>
              <a:t> daha uzun), büyük </a:t>
            </a:r>
            <a:r>
              <a:rPr lang="tr-TR" sz="2400" b="1" dirty="0" err="1">
                <a:ln/>
                <a:solidFill>
                  <a:srgbClr val="333300"/>
                </a:solidFill>
                <a:latin typeface="Arial" panose="020B0604020202020204" pitchFamily="34" charset="0"/>
                <a:cs typeface="Arial" panose="020B0604020202020204" pitchFamily="34" charset="0"/>
              </a:rPr>
              <a:t>ruminantia’da</a:t>
            </a:r>
            <a:r>
              <a:rPr lang="tr-TR" sz="2400" b="1" dirty="0">
                <a:ln/>
                <a:solidFill>
                  <a:srgbClr val="333300"/>
                </a:solidFill>
                <a:latin typeface="Arial" panose="020B0604020202020204" pitchFamily="34" charset="0"/>
                <a:cs typeface="Arial" panose="020B0604020202020204" pitchFamily="34" charset="0"/>
              </a:rPr>
              <a:t> ise kısa olarak bulunur. </a:t>
            </a:r>
            <a:r>
              <a:rPr lang="tr-TR" sz="2400" b="1" dirty="0" err="1">
                <a:ln/>
                <a:solidFill>
                  <a:srgbClr val="333300"/>
                </a:solidFill>
                <a:latin typeface="Arial" panose="020B0604020202020204" pitchFamily="34" charset="0"/>
                <a:cs typeface="Arial" panose="020B0604020202020204" pitchFamily="34" charset="0"/>
              </a:rPr>
              <a:t>Equidae</a:t>
            </a:r>
            <a:r>
              <a:rPr lang="tr-TR" sz="2400" b="1" dirty="0">
                <a:ln/>
                <a:solidFill>
                  <a:srgbClr val="333300"/>
                </a:solidFill>
                <a:latin typeface="Arial" panose="020B0604020202020204" pitchFamily="34" charset="0"/>
                <a:cs typeface="Arial" panose="020B0604020202020204" pitchFamily="34" charset="0"/>
              </a:rPr>
              <a:t> muayenesi sırasında “yavaşa” uygulaması üst dudağa da yapılabilir. </a:t>
            </a:r>
            <a:r>
              <a:rPr lang="tr-TR" sz="2400" b="1" dirty="0" err="1">
                <a:ln/>
                <a:solidFill>
                  <a:srgbClr val="333300"/>
                </a:solidFill>
                <a:latin typeface="Arial" panose="020B0604020202020204" pitchFamily="34" charset="0"/>
                <a:cs typeface="Arial" panose="020B0604020202020204" pitchFamily="34" charset="0"/>
              </a:rPr>
              <a:t>Ruminantia’da</a:t>
            </a:r>
            <a:r>
              <a:rPr lang="tr-TR" sz="2400" b="1" dirty="0">
                <a:ln/>
                <a:solidFill>
                  <a:srgbClr val="333300"/>
                </a:solidFill>
                <a:latin typeface="Arial" panose="020B0604020202020204" pitchFamily="34" charset="0"/>
                <a:cs typeface="Arial" panose="020B0604020202020204" pitchFamily="34" charset="0"/>
              </a:rPr>
              <a:t> sindirim sistemi rahatsızlıkları sırasında sonda uygulaması bu bölgeden yapılır. </a:t>
            </a:r>
          </a:p>
        </p:txBody>
      </p:sp>
    </p:spTree>
    <p:extLst>
      <p:ext uri="{BB962C8B-B14F-4D97-AF65-F5344CB8AC3E}">
        <p14:creationId xmlns:p14="http://schemas.microsoft.com/office/powerpoint/2010/main" val="247600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3F753452-BDE7-43A0-978E-2DA5B06E022C}" type="slidenum">
              <a:rPr lang="tr-TR" altLang="tr-TR" sz="1200">
                <a:solidFill>
                  <a:srgbClr val="898989"/>
                </a:solidFill>
                <a:latin typeface="Tahoma" panose="020B0604030504040204" pitchFamily="34" charset="0"/>
              </a:rPr>
              <a:pPr fontAlgn="base">
                <a:spcBef>
                  <a:spcPct val="0"/>
                </a:spcBef>
                <a:spcAft>
                  <a:spcPct val="0"/>
                </a:spcAft>
                <a:buNone/>
              </a:pPr>
              <a:t>11</a:t>
            </a:fld>
            <a:endParaRPr lang="tr-TR" altLang="tr-TR" sz="1200">
              <a:solidFill>
                <a:srgbClr val="898989"/>
              </a:solidFill>
              <a:latin typeface="Tahoma" panose="020B0604030504040204" pitchFamily="34" charset="0"/>
            </a:endParaRPr>
          </a:p>
        </p:txBody>
      </p:sp>
      <p:sp>
        <p:nvSpPr>
          <p:cNvPr id="172039" name="Text Box 7"/>
          <p:cNvSpPr txBox="1">
            <a:spLocks noChangeArrowheads="1"/>
          </p:cNvSpPr>
          <p:nvPr/>
        </p:nvSpPr>
        <p:spPr bwMode="auto">
          <a:xfrm>
            <a:off x="1992313" y="765176"/>
            <a:ext cx="8280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tr-TR" altLang="tr-TR" sz="2000" b="1" dirty="0">
                <a:solidFill>
                  <a:prstClr val="white"/>
                </a:solidFill>
                <a:latin typeface="Tahoma" panose="020B0604030504040204" pitchFamily="34" charset="0"/>
              </a:rPr>
              <a:t>                            ATLARDA (EQUIDE’LERDE)</a:t>
            </a:r>
          </a:p>
          <a:p>
            <a:pPr fontAlgn="base">
              <a:spcBef>
                <a:spcPct val="0"/>
              </a:spcBef>
              <a:spcAft>
                <a:spcPct val="0"/>
              </a:spcAft>
              <a:buNone/>
            </a:pPr>
            <a:r>
              <a:rPr lang="tr-TR" altLang="tr-TR" sz="2000" b="1" dirty="0">
                <a:solidFill>
                  <a:prstClr val="white"/>
                </a:solidFill>
                <a:latin typeface="Tahoma" panose="020B0604030504040204" pitchFamily="34" charset="0"/>
              </a:rPr>
              <a:t>			    YAŞ TAYİNİ</a:t>
            </a:r>
          </a:p>
          <a:p>
            <a:pPr fontAlgn="base">
              <a:spcBef>
                <a:spcPct val="0"/>
              </a:spcBef>
              <a:spcAft>
                <a:spcPct val="0"/>
              </a:spcAft>
              <a:buNone/>
            </a:pPr>
            <a:r>
              <a:rPr lang="tr-TR" altLang="tr-TR" sz="1400" b="1" dirty="0">
                <a:solidFill>
                  <a:prstClr val="white"/>
                </a:solidFill>
                <a:latin typeface="Tahoma" panose="020B0604030504040204" pitchFamily="34" charset="0"/>
              </a:rPr>
              <a:t>     </a:t>
            </a:r>
            <a:r>
              <a:rPr lang="tr-TR" altLang="tr-TR" sz="1400" b="1" dirty="0" err="1">
                <a:solidFill>
                  <a:prstClr val="white"/>
                </a:solidFill>
                <a:latin typeface="Tahoma" panose="020B0604030504040204" pitchFamily="34" charset="0"/>
              </a:rPr>
              <a:t>Equidelerin</a:t>
            </a:r>
            <a:r>
              <a:rPr lang="tr-TR" altLang="tr-TR" sz="1400" b="1" dirty="0">
                <a:solidFill>
                  <a:prstClr val="white"/>
                </a:solidFill>
                <a:latin typeface="Tahoma" panose="020B0604030504040204" pitchFamily="34" charset="0"/>
              </a:rPr>
              <a:t> tüm dişleri </a:t>
            </a:r>
            <a:r>
              <a:rPr lang="tr-TR" altLang="tr-TR" sz="1400" b="1" dirty="0" err="1">
                <a:solidFill>
                  <a:prstClr val="white"/>
                </a:solidFill>
                <a:latin typeface="Tahoma" panose="020B0604030504040204" pitchFamily="34" charset="0"/>
              </a:rPr>
              <a:t>hypsodont</a:t>
            </a:r>
            <a:r>
              <a:rPr lang="tr-TR" altLang="tr-TR" sz="1400" b="1" dirty="0">
                <a:solidFill>
                  <a:prstClr val="white"/>
                </a:solidFill>
                <a:latin typeface="Tahoma" panose="020B0604030504040204" pitchFamily="34" charset="0"/>
              </a:rPr>
              <a:t> tiptedir. Yani bu dişlerin </a:t>
            </a:r>
            <a:r>
              <a:rPr lang="tr-TR" altLang="tr-TR" sz="1400" b="1" dirty="0" err="1">
                <a:solidFill>
                  <a:prstClr val="white"/>
                </a:solidFill>
                <a:latin typeface="Tahoma" panose="020B0604030504040204" pitchFamily="34" charset="0"/>
              </a:rPr>
              <a:t>radix</a:t>
            </a:r>
            <a:r>
              <a:rPr lang="tr-TR" altLang="tr-TR" sz="1400" b="1" dirty="0">
                <a:solidFill>
                  <a:prstClr val="white"/>
                </a:solidFill>
                <a:latin typeface="Tahoma" panose="020B0604030504040204" pitchFamily="34" charset="0"/>
              </a:rPr>
              <a:t> </a:t>
            </a:r>
            <a:r>
              <a:rPr lang="tr-TR" altLang="tr-TR" sz="1400" b="1" dirty="0" err="1">
                <a:solidFill>
                  <a:prstClr val="white"/>
                </a:solidFill>
                <a:latin typeface="Tahoma" panose="020B0604030504040204" pitchFamily="34" charset="0"/>
              </a:rPr>
              <a:t>dentis’inde</a:t>
            </a:r>
            <a:r>
              <a:rPr lang="tr-TR" altLang="tr-TR" sz="1400" b="1" dirty="0">
                <a:solidFill>
                  <a:prstClr val="white"/>
                </a:solidFill>
                <a:latin typeface="Tahoma" panose="020B0604030504040204" pitchFamily="34" charset="0"/>
              </a:rPr>
              <a:t> bulunan </a:t>
            </a:r>
            <a:r>
              <a:rPr lang="tr-TR" altLang="tr-TR" sz="1400" b="1" dirty="0" err="1">
                <a:solidFill>
                  <a:prstClr val="white"/>
                </a:solidFill>
                <a:latin typeface="Tahoma" panose="020B0604030504040204" pitchFamily="34" charset="0"/>
              </a:rPr>
              <a:t>foramen</a:t>
            </a:r>
            <a:r>
              <a:rPr lang="tr-TR" altLang="tr-TR" sz="1400" b="1" dirty="0">
                <a:solidFill>
                  <a:prstClr val="white"/>
                </a:solidFill>
                <a:latin typeface="Tahoma" panose="020B0604030504040204" pitchFamily="34" charset="0"/>
              </a:rPr>
              <a:t> </a:t>
            </a:r>
            <a:r>
              <a:rPr lang="tr-TR" altLang="tr-TR" sz="1400" b="1" dirty="0" err="1">
                <a:solidFill>
                  <a:prstClr val="white"/>
                </a:solidFill>
                <a:latin typeface="Tahoma" panose="020B0604030504040204" pitchFamily="34" charset="0"/>
              </a:rPr>
              <a:t>apicis</a:t>
            </a:r>
            <a:r>
              <a:rPr lang="tr-TR" altLang="tr-TR" sz="1400" b="1" dirty="0">
                <a:solidFill>
                  <a:prstClr val="white"/>
                </a:solidFill>
                <a:latin typeface="Tahoma" panose="020B0604030504040204" pitchFamily="34" charset="0"/>
              </a:rPr>
              <a:t> </a:t>
            </a:r>
            <a:r>
              <a:rPr lang="tr-TR" altLang="tr-TR" sz="1400" b="1" dirty="0" err="1">
                <a:solidFill>
                  <a:prstClr val="white"/>
                </a:solidFill>
                <a:latin typeface="Tahoma" panose="020B0604030504040204" pitchFamily="34" charset="0"/>
              </a:rPr>
              <a:t>dentis</a:t>
            </a:r>
            <a:r>
              <a:rPr lang="tr-TR" altLang="tr-TR" sz="1400" b="1" dirty="0">
                <a:solidFill>
                  <a:prstClr val="white"/>
                </a:solidFill>
                <a:latin typeface="Tahoma" panose="020B0604030504040204" pitchFamily="34" charset="0"/>
              </a:rPr>
              <a:t> geniştir ve yaşam boyu açık kalır, dolayısıyla bu dişler yaşam boyu uzama yeteneğine sahiptir (yılda 2 mm).</a:t>
            </a:r>
            <a:r>
              <a:rPr lang="tr-TR" altLang="tr-TR" sz="1400" b="1" dirty="0">
                <a:solidFill>
                  <a:srgbClr val="FF0000"/>
                </a:solidFill>
                <a:latin typeface="Tahoma" panose="020B0604030504040204" pitchFamily="34" charset="0"/>
              </a:rPr>
              <a:t> </a:t>
            </a:r>
          </a:p>
        </p:txBody>
      </p:sp>
      <p:sp>
        <p:nvSpPr>
          <p:cNvPr id="172040" name="Text Box 8"/>
          <p:cNvSpPr txBox="1">
            <a:spLocks noChangeArrowheads="1"/>
          </p:cNvSpPr>
          <p:nvPr/>
        </p:nvSpPr>
        <p:spPr bwMode="auto">
          <a:xfrm>
            <a:off x="1136073" y="1340769"/>
            <a:ext cx="10280072" cy="1492716"/>
          </a:xfrm>
          <a:prstGeom prst="rect">
            <a:avLst/>
          </a:prstGeom>
          <a:noFill/>
          <a:ln w="9525">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50000"/>
              </a:spcBef>
              <a:spcAft>
                <a:spcPct val="0"/>
              </a:spcAft>
              <a:defRPr/>
            </a:pPr>
            <a:r>
              <a:rPr lang="tr-TR" sz="1400" b="1" dirty="0">
                <a:ln w="50800"/>
                <a:solidFill>
                  <a:srgbClr val="C00000"/>
                </a:solidFill>
                <a:latin typeface="Arial" panose="020B0604020202020204" pitchFamily="34" charset="0"/>
                <a:cs typeface="Arial" panose="020B0604020202020204" pitchFamily="34" charset="0"/>
              </a:rPr>
              <a:t>Ayrıca yaş tayininde şu üç </a:t>
            </a:r>
            <a:r>
              <a:rPr lang="tr-TR" sz="1400" b="1" dirty="0" err="1">
                <a:ln w="50800"/>
                <a:solidFill>
                  <a:srgbClr val="C00000"/>
                </a:solidFill>
                <a:latin typeface="Arial" panose="020B0604020202020204" pitchFamily="34" charset="0"/>
                <a:cs typeface="Arial" panose="020B0604020202020204" pitchFamily="34" charset="0"/>
              </a:rPr>
              <a:t>kriterede</a:t>
            </a:r>
            <a:r>
              <a:rPr lang="tr-TR" sz="1400" b="1" dirty="0">
                <a:ln w="50800"/>
                <a:solidFill>
                  <a:srgbClr val="C00000"/>
                </a:solidFill>
                <a:latin typeface="Arial" panose="020B0604020202020204" pitchFamily="34" charset="0"/>
                <a:cs typeface="Arial" panose="020B0604020202020204" pitchFamily="34" charset="0"/>
              </a:rPr>
              <a:t> dikkat edilmelidir;</a:t>
            </a:r>
          </a:p>
          <a:p>
            <a:pPr fontAlgn="base">
              <a:spcBef>
                <a:spcPct val="50000"/>
              </a:spcBef>
              <a:spcAft>
                <a:spcPct val="0"/>
              </a:spcAft>
              <a:defRPr/>
            </a:pPr>
            <a:r>
              <a:rPr lang="tr-TR" sz="1400" b="1" dirty="0">
                <a:ln w="50800"/>
                <a:solidFill>
                  <a:srgbClr val="C00000"/>
                </a:solidFill>
                <a:latin typeface="Arial" panose="020B0604020202020204" pitchFamily="34" charset="0"/>
                <a:cs typeface="Arial" panose="020B0604020202020204" pitchFamily="34" charset="0"/>
              </a:rPr>
              <a:t>1- Dişlere profilden bakıldığı zaman üst ve alt </a:t>
            </a:r>
            <a:r>
              <a:rPr lang="tr-TR" sz="1400" b="1" dirty="0" err="1">
                <a:ln w="50800"/>
                <a:solidFill>
                  <a:srgbClr val="C00000"/>
                </a:solidFill>
                <a:latin typeface="Arial" panose="020B0604020202020204" pitchFamily="34" charset="0"/>
                <a:cs typeface="Arial" panose="020B0604020202020204" pitchFamily="34" charset="0"/>
              </a:rPr>
              <a:t>insisivler</a:t>
            </a:r>
            <a:r>
              <a:rPr lang="tr-TR" sz="1400" b="1" dirty="0">
                <a:ln w="50800"/>
                <a:solidFill>
                  <a:srgbClr val="C00000"/>
                </a:solidFill>
                <a:latin typeface="Arial" panose="020B0604020202020204" pitchFamily="34" charset="0"/>
                <a:cs typeface="Arial" panose="020B0604020202020204" pitchFamily="34" charset="0"/>
              </a:rPr>
              <a:t> arasındaki açı yaş ilerledikçe küçülür.</a:t>
            </a:r>
          </a:p>
          <a:p>
            <a:pPr fontAlgn="base">
              <a:spcBef>
                <a:spcPct val="50000"/>
              </a:spcBef>
              <a:spcAft>
                <a:spcPct val="0"/>
              </a:spcAft>
              <a:defRPr/>
            </a:pPr>
            <a:r>
              <a:rPr lang="tr-TR" sz="1400" b="1" dirty="0">
                <a:ln w="50800"/>
                <a:solidFill>
                  <a:srgbClr val="C00000"/>
                </a:solidFill>
                <a:latin typeface="Arial" panose="020B0604020202020204" pitchFamily="34" charset="0"/>
                <a:cs typeface="Arial" panose="020B0604020202020204" pitchFamily="34" charset="0"/>
              </a:rPr>
              <a:t>2- Dişlere önden bakıldığı zaman genç hayvanlarda dişlerin </a:t>
            </a:r>
            <a:r>
              <a:rPr lang="tr-TR" sz="1400" b="1" dirty="0" err="1">
                <a:ln w="50800"/>
                <a:solidFill>
                  <a:srgbClr val="C00000"/>
                </a:solidFill>
                <a:latin typeface="Arial" panose="020B0604020202020204" pitchFamily="34" charset="0"/>
                <a:cs typeface="Arial" panose="020B0604020202020204" pitchFamily="34" charset="0"/>
              </a:rPr>
              <a:t>median</a:t>
            </a:r>
            <a:r>
              <a:rPr lang="tr-TR" sz="1400" b="1" dirty="0">
                <a:ln w="50800"/>
                <a:solidFill>
                  <a:srgbClr val="C00000"/>
                </a:solidFill>
                <a:latin typeface="Arial" panose="020B0604020202020204" pitchFamily="34" charset="0"/>
                <a:cs typeface="Arial" panose="020B0604020202020204" pitchFamily="34" charset="0"/>
              </a:rPr>
              <a:t> hattan uzaklaştığı, yaşlı hayvanlarda ise </a:t>
            </a:r>
            <a:r>
              <a:rPr lang="tr-TR" sz="1400" b="1" dirty="0" err="1">
                <a:ln w="50800"/>
                <a:solidFill>
                  <a:srgbClr val="C00000"/>
                </a:solidFill>
                <a:latin typeface="Arial" panose="020B0604020202020204" pitchFamily="34" charset="0"/>
                <a:cs typeface="Arial" panose="020B0604020202020204" pitchFamily="34" charset="0"/>
              </a:rPr>
              <a:t>median</a:t>
            </a:r>
            <a:r>
              <a:rPr lang="tr-TR" sz="1400" b="1" dirty="0">
                <a:ln w="50800"/>
                <a:solidFill>
                  <a:srgbClr val="C00000"/>
                </a:solidFill>
                <a:latin typeface="Arial" panose="020B0604020202020204" pitchFamily="34" charset="0"/>
                <a:cs typeface="Arial" panose="020B0604020202020204" pitchFamily="34" charset="0"/>
              </a:rPr>
              <a:t> hatta yaklaştığı görülür.</a:t>
            </a:r>
          </a:p>
          <a:p>
            <a:pPr fontAlgn="base">
              <a:spcBef>
                <a:spcPct val="50000"/>
              </a:spcBef>
              <a:spcAft>
                <a:spcPct val="0"/>
              </a:spcAft>
              <a:defRPr/>
            </a:pPr>
            <a:r>
              <a:rPr lang="tr-TR" sz="1400" b="1" dirty="0">
                <a:ln w="50800"/>
                <a:solidFill>
                  <a:srgbClr val="C00000"/>
                </a:solidFill>
                <a:latin typeface="Arial" panose="020B0604020202020204" pitchFamily="34" charset="0"/>
                <a:cs typeface="Arial" panose="020B0604020202020204" pitchFamily="34" charset="0"/>
              </a:rPr>
              <a:t>3-  Genç hayvanlarda </a:t>
            </a:r>
            <a:r>
              <a:rPr lang="tr-TR" sz="1400" b="1" dirty="0" err="1">
                <a:ln w="50800"/>
                <a:solidFill>
                  <a:srgbClr val="C00000"/>
                </a:solidFill>
                <a:latin typeface="Arial" panose="020B0604020202020204" pitchFamily="34" charset="0"/>
                <a:cs typeface="Arial" panose="020B0604020202020204" pitchFamily="34" charset="0"/>
              </a:rPr>
              <a:t>arcus</a:t>
            </a:r>
            <a:r>
              <a:rPr lang="tr-TR" sz="1400" b="1" dirty="0">
                <a:ln w="50800"/>
                <a:solidFill>
                  <a:srgbClr val="C00000"/>
                </a:solidFill>
                <a:latin typeface="Arial" panose="020B0604020202020204" pitchFamily="34" charset="0"/>
                <a:cs typeface="Arial" panose="020B0604020202020204" pitchFamily="34" charset="0"/>
              </a:rPr>
              <a:t> </a:t>
            </a:r>
            <a:r>
              <a:rPr lang="tr-TR" sz="1400" b="1" dirty="0" err="1">
                <a:ln w="50800"/>
                <a:solidFill>
                  <a:srgbClr val="C00000"/>
                </a:solidFill>
                <a:latin typeface="Arial" panose="020B0604020202020204" pitchFamily="34" charset="0"/>
                <a:cs typeface="Arial" panose="020B0604020202020204" pitchFamily="34" charset="0"/>
              </a:rPr>
              <a:t>dentalis</a:t>
            </a:r>
            <a:r>
              <a:rPr lang="tr-TR" sz="1400" b="1" dirty="0">
                <a:ln w="50800"/>
                <a:solidFill>
                  <a:srgbClr val="C00000"/>
                </a:solidFill>
                <a:latin typeface="Arial" panose="020B0604020202020204" pitchFamily="34" charset="0"/>
                <a:cs typeface="Arial" panose="020B0604020202020204" pitchFamily="34" charset="0"/>
              </a:rPr>
              <a:t> yarım daire şeklinde, yaşlılarda ise düz bir hat şeklini almıştır.</a:t>
            </a:r>
          </a:p>
        </p:txBody>
      </p:sp>
      <p:pic>
        <p:nvPicPr>
          <p:cNvPr id="172041" name="Picture 9" descr="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363" y="2852739"/>
            <a:ext cx="21955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0"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026" y="2781301"/>
            <a:ext cx="14509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1"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8388" y="4508501"/>
            <a:ext cx="19796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4" name="Picture 12" descr="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6364" y="4508500"/>
            <a:ext cx="21605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Line 13"/>
          <p:cNvSpPr>
            <a:spLocks noChangeShapeType="1"/>
          </p:cNvSpPr>
          <p:nvPr/>
        </p:nvSpPr>
        <p:spPr bwMode="auto">
          <a:xfrm flipH="1">
            <a:off x="9264651" y="2997200"/>
            <a:ext cx="144463" cy="10795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Tahoma" panose="020B0604030504040204" pitchFamily="34" charset="0"/>
            </a:endParaRPr>
          </a:p>
        </p:txBody>
      </p:sp>
      <p:sp>
        <p:nvSpPr>
          <p:cNvPr id="75786" name="Line 14"/>
          <p:cNvSpPr>
            <a:spLocks noChangeShapeType="1"/>
          </p:cNvSpPr>
          <p:nvPr/>
        </p:nvSpPr>
        <p:spPr bwMode="auto">
          <a:xfrm flipH="1" flipV="1">
            <a:off x="9048750" y="3213100"/>
            <a:ext cx="647700" cy="108108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Tahoma" panose="020B0604030504040204" pitchFamily="34" charset="0"/>
            </a:endParaRPr>
          </a:p>
        </p:txBody>
      </p:sp>
      <p:sp>
        <p:nvSpPr>
          <p:cNvPr id="75787" name="Line 15"/>
          <p:cNvSpPr>
            <a:spLocks noChangeShapeType="1"/>
          </p:cNvSpPr>
          <p:nvPr/>
        </p:nvSpPr>
        <p:spPr bwMode="auto">
          <a:xfrm flipH="1">
            <a:off x="9048750" y="4724401"/>
            <a:ext cx="647700" cy="7207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Tahoma" panose="020B0604030504040204" pitchFamily="34" charset="0"/>
            </a:endParaRPr>
          </a:p>
        </p:txBody>
      </p:sp>
      <p:sp>
        <p:nvSpPr>
          <p:cNvPr id="75788" name="Line 16"/>
          <p:cNvSpPr>
            <a:spLocks noChangeShapeType="1"/>
          </p:cNvSpPr>
          <p:nvPr/>
        </p:nvSpPr>
        <p:spPr bwMode="auto">
          <a:xfrm flipH="1" flipV="1">
            <a:off x="9120188" y="4797425"/>
            <a:ext cx="576262" cy="8636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a:solidFill>
                <a:prstClr val="black"/>
              </a:solidFill>
              <a:latin typeface="Tahoma" panose="020B0604030504040204" pitchFamily="34" charset="0"/>
            </a:endParaRPr>
          </a:p>
        </p:txBody>
      </p:sp>
      <p:pic>
        <p:nvPicPr>
          <p:cNvPr id="75789" name="Picture 17" descr="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950" y="2997201"/>
            <a:ext cx="467995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Dikdörtgen"/>
          <p:cNvSpPr/>
          <p:nvPr/>
        </p:nvSpPr>
        <p:spPr>
          <a:xfrm>
            <a:off x="1011381" y="201414"/>
            <a:ext cx="10086109" cy="1107996"/>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defRPr/>
            </a:pPr>
            <a:r>
              <a:rPr lang="tr-TR" b="1" dirty="0">
                <a:ln w="50800"/>
                <a:solidFill>
                  <a:srgbClr val="3333FF"/>
                </a:solidFill>
                <a:latin typeface="Tahoma" panose="020B0604030504040204" pitchFamily="34" charset="0"/>
              </a:rPr>
              <a:t>ATLARDA DİŞTEN YAŞ TAYİNİ</a:t>
            </a:r>
          </a:p>
          <a:p>
            <a:pPr algn="just" fontAlgn="base">
              <a:spcBef>
                <a:spcPct val="0"/>
              </a:spcBef>
              <a:spcAft>
                <a:spcPct val="0"/>
              </a:spcAft>
              <a:defRPr/>
            </a:pPr>
            <a:r>
              <a:rPr lang="tr-TR" sz="1200" b="1" dirty="0">
                <a:ln w="50800"/>
                <a:solidFill>
                  <a:srgbClr val="3333FF"/>
                </a:solidFill>
                <a:latin typeface="Tahoma" panose="020B0604030504040204" pitchFamily="34" charset="0"/>
              </a:rPr>
              <a:t>     </a:t>
            </a:r>
            <a:r>
              <a:rPr lang="tr-TR" sz="1600" b="1" dirty="0" err="1">
                <a:ln w="50800"/>
                <a:solidFill>
                  <a:srgbClr val="C00000"/>
                </a:solidFill>
                <a:latin typeface="Tahoma" panose="020B0604030504040204" pitchFamily="34" charset="0"/>
              </a:rPr>
              <a:t>Equidelerin</a:t>
            </a:r>
            <a:r>
              <a:rPr lang="tr-TR" sz="1600" b="1" dirty="0">
                <a:ln w="50800"/>
                <a:solidFill>
                  <a:srgbClr val="C00000"/>
                </a:solidFill>
                <a:latin typeface="Tahoma" panose="020B0604030504040204" pitchFamily="34" charset="0"/>
              </a:rPr>
              <a:t> tüm dişleri </a:t>
            </a:r>
            <a:r>
              <a:rPr lang="tr-TR" sz="1600" b="1" dirty="0" err="1">
                <a:ln w="50800"/>
                <a:solidFill>
                  <a:srgbClr val="C00000"/>
                </a:solidFill>
                <a:latin typeface="Tahoma" panose="020B0604030504040204" pitchFamily="34" charset="0"/>
              </a:rPr>
              <a:t>hypsodont</a:t>
            </a:r>
            <a:r>
              <a:rPr lang="tr-TR" sz="1600" b="1" dirty="0">
                <a:ln w="50800"/>
                <a:solidFill>
                  <a:srgbClr val="C00000"/>
                </a:solidFill>
                <a:latin typeface="Tahoma" panose="020B0604030504040204" pitchFamily="34" charset="0"/>
              </a:rPr>
              <a:t> tiptedir. Yani bu dişlerin </a:t>
            </a:r>
            <a:r>
              <a:rPr lang="tr-TR" sz="1600" b="1" dirty="0" err="1">
                <a:ln w="50800"/>
                <a:solidFill>
                  <a:srgbClr val="C00000"/>
                </a:solidFill>
                <a:latin typeface="Tahoma" panose="020B0604030504040204" pitchFamily="34" charset="0"/>
              </a:rPr>
              <a:t>radix</a:t>
            </a:r>
            <a:r>
              <a:rPr lang="tr-TR" sz="1600" b="1" dirty="0">
                <a:ln w="50800"/>
                <a:solidFill>
                  <a:srgbClr val="C00000"/>
                </a:solidFill>
                <a:latin typeface="Tahoma" panose="020B0604030504040204" pitchFamily="34" charset="0"/>
              </a:rPr>
              <a:t> </a:t>
            </a:r>
            <a:r>
              <a:rPr lang="tr-TR" sz="1600" b="1" dirty="0" err="1">
                <a:ln w="50800"/>
                <a:solidFill>
                  <a:srgbClr val="C00000"/>
                </a:solidFill>
                <a:latin typeface="Tahoma" panose="020B0604030504040204" pitchFamily="34" charset="0"/>
              </a:rPr>
              <a:t>dentis’inde</a:t>
            </a:r>
            <a:r>
              <a:rPr lang="tr-TR" sz="1600" b="1" dirty="0">
                <a:ln w="50800"/>
                <a:solidFill>
                  <a:srgbClr val="C00000"/>
                </a:solidFill>
                <a:latin typeface="Tahoma" panose="020B0604030504040204" pitchFamily="34" charset="0"/>
              </a:rPr>
              <a:t> bulunan </a:t>
            </a:r>
            <a:r>
              <a:rPr lang="tr-TR" sz="1600" b="1" dirty="0" err="1">
                <a:ln w="50800"/>
                <a:solidFill>
                  <a:srgbClr val="C00000"/>
                </a:solidFill>
                <a:latin typeface="Tahoma" panose="020B0604030504040204" pitchFamily="34" charset="0"/>
              </a:rPr>
              <a:t>foramen</a:t>
            </a:r>
            <a:r>
              <a:rPr lang="tr-TR" sz="1600" b="1" dirty="0">
                <a:ln w="50800"/>
                <a:solidFill>
                  <a:srgbClr val="C00000"/>
                </a:solidFill>
                <a:latin typeface="Tahoma" panose="020B0604030504040204" pitchFamily="34" charset="0"/>
              </a:rPr>
              <a:t> </a:t>
            </a:r>
            <a:r>
              <a:rPr lang="tr-TR" sz="1600" b="1" dirty="0" err="1">
                <a:ln w="50800"/>
                <a:solidFill>
                  <a:srgbClr val="C00000"/>
                </a:solidFill>
                <a:latin typeface="Tahoma" panose="020B0604030504040204" pitchFamily="34" charset="0"/>
              </a:rPr>
              <a:t>apicis</a:t>
            </a:r>
            <a:r>
              <a:rPr lang="tr-TR" sz="1600" b="1" dirty="0">
                <a:ln w="50800"/>
                <a:solidFill>
                  <a:srgbClr val="C00000"/>
                </a:solidFill>
                <a:latin typeface="Tahoma" panose="020B0604030504040204" pitchFamily="34" charset="0"/>
              </a:rPr>
              <a:t> </a:t>
            </a:r>
            <a:r>
              <a:rPr lang="tr-TR" sz="1600" b="1" dirty="0" err="1">
                <a:ln w="50800"/>
                <a:solidFill>
                  <a:srgbClr val="C00000"/>
                </a:solidFill>
                <a:latin typeface="Tahoma" panose="020B0604030504040204" pitchFamily="34" charset="0"/>
              </a:rPr>
              <a:t>dentis</a:t>
            </a:r>
            <a:r>
              <a:rPr lang="tr-TR" sz="1600" b="1" dirty="0">
                <a:ln w="50800"/>
                <a:solidFill>
                  <a:srgbClr val="C00000"/>
                </a:solidFill>
                <a:latin typeface="Tahoma" panose="020B0604030504040204" pitchFamily="34" charset="0"/>
              </a:rPr>
              <a:t> geniştir ve yaşam boyu açık kalır, dolayısıyla bu dişler yaşam boyu uzama yeteneğine sahiptir (yılda 2 mm). </a:t>
            </a:r>
          </a:p>
        </p:txBody>
      </p:sp>
    </p:spTree>
    <p:extLst>
      <p:ext uri="{BB962C8B-B14F-4D97-AF65-F5344CB8AC3E}">
        <p14:creationId xmlns:p14="http://schemas.microsoft.com/office/powerpoint/2010/main" val="32060792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2039"/>
                                        </p:tgtEl>
                                        <p:attrNameLst>
                                          <p:attrName>style.visibility</p:attrName>
                                        </p:attrNameLst>
                                      </p:cBhvr>
                                      <p:to>
                                        <p:strVal val="visible"/>
                                      </p:to>
                                    </p:set>
                                    <p:anim calcmode="lin" valueType="num">
                                      <p:cBhvr>
                                        <p:cTn id="7" dur="500" fill="hold"/>
                                        <p:tgtEl>
                                          <p:spTgt spid="172039"/>
                                        </p:tgtEl>
                                        <p:attrNameLst>
                                          <p:attrName>ppt_w</p:attrName>
                                        </p:attrNameLst>
                                      </p:cBhvr>
                                      <p:tavLst>
                                        <p:tav tm="0">
                                          <p:val>
                                            <p:fltVal val="0"/>
                                          </p:val>
                                        </p:tav>
                                        <p:tav tm="100000">
                                          <p:val>
                                            <p:strVal val="#ppt_w"/>
                                          </p:val>
                                        </p:tav>
                                      </p:tavLst>
                                    </p:anim>
                                    <p:anim calcmode="lin" valueType="num">
                                      <p:cBhvr>
                                        <p:cTn id="8" dur="500" fill="hold"/>
                                        <p:tgtEl>
                                          <p:spTgt spid="172039"/>
                                        </p:tgtEl>
                                        <p:attrNameLst>
                                          <p:attrName>ppt_h</p:attrName>
                                        </p:attrNameLst>
                                      </p:cBhvr>
                                      <p:tavLst>
                                        <p:tav tm="0">
                                          <p:val>
                                            <p:fltVal val="0"/>
                                          </p:val>
                                        </p:tav>
                                        <p:tav tm="100000">
                                          <p:val>
                                            <p:strVal val="#ppt_h"/>
                                          </p:val>
                                        </p:tav>
                                      </p:tavLst>
                                    </p:anim>
                                    <p:animEffect transition="in" filter="fade">
                                      <p:cBhvr>
                                        <p:cTn id="9" dur="500"/>
                                        <p:tgtEl>
                                          <p:spTgt spid="172039"/>
                                        </p:tgtEl>
                                      </p:cBhvr>
                                    </p:animEffect>
                                  </p:childTnLst>
                                </p:cTn>
                              </p:par>
                              <p:par>
                                <p:cTn id="10" presetID="9" presetClass="entr" presetSubtype="0" fill="hold" nodeType="withEffect">
                                  <p:stCondLst>
                                    <p:cond delay="0"/>
                                  </p:stCondLst>
                                  <p:childTnLst>
                                    <p:set>
                                      <p:cBhvr>
                                        <p:cTn id="11" dur="1" fill="hold">
                                          <p:stCondLst>
                                            <p:cond delay="0"/>
                                          </p:stCondLst>
                                        </p:cTn>
                                        <p:tgtEl>
                                          <p:spTgt spid="172041"/>
                                        </p:tgtEl>
                                        <p:attrNameLst>
                                          <p:attrName>style.visibility</p:attrName>
                                        </p:attrNameLst>
                                      </p:cBhvr>
                                      <p:to>
                                        <p:strVal val="visible"/>
                                      </p:to>
                                    </p:set>
                                    <p:animEffect transition="in" filter="dissolve">
                                      <p:cBhvr>
                                        <p:cTn id="12" dur="500"/>
                                        <p:tgtEl>
                                          <p:spTgt spid="172041"/>
                                        </p:tgtEl>
                                      </p:cBhvr>
                                    </p:animEffect>
                                  </p:childTnLst>
                                </p:cTn>
                              </p:par>
                              <p:par>
                                <p:cTn id="13" presetID="53" presetClass="entr" presetSubtype="0" fill="hold" nodeType="withEffect">
                                  <p:stCondLst>
                                    <p:cond delay="0"/>
                                  </p:stCondLst>
                                  <p:childTnLst>
                                    <p:set>
                                      <p:cBhvr>
                                        <p:cTn id="14" dur="1" fill="hold">
                                          <p:stCondLst>
                                            <p:cond delay="0"/>
                                          </p:stCondLst>
                                        </p:cTn>
                                        <p:tgtEl>
                                          <p:spTgt spid="172044"/>
                                        </p:tgtEl>
                                        <p:attrNameLst>
                                          <p:attrName>style.visibility</p:attrName>
                                        </p:attrNameLst>
                                      </p:cBhvr>
                                      <p:to>
                                        <p:strVal val="visible"/>
                                      </p:to>
                                    </p:set>
                                    <p:anim calcmode="lin" valueType="num">
                                      <p:cBhvr>
                                        <p:cTn id="15" dur="500" fill="hold"/>
                                        <p:tgtEl>
                                          <p:spTgt spid="172044"/>
                                        </p:tgtEl>
                                        <p:attrNameLst>
                                          <p:attrName>ppt_w</p:attrName>
                                        </p:attrNameLst>
                                      </p:cBhvr>
                                      <p:tavLst>
                                        <p:tav tm="0">
                                          <p:val>
                                            <p:fltVal val="0"/>
                                          </p:val>
                                        </p:tav>
                                        <p:tav tm="100000">
                                          <p:val>
                                            <p:strVal val="#ppt_w"/>
                                          </p:val>
                                        </p:tav>
                                      </p:tavLst>
                                    </p:anim>
                                    <p:anim calcmode="lin" valueType="num">
                                      <p:cBhvr>
                                        <p:cTn id="16" dur="500" fill="hold"/>
                                        <p:tgtEl>
                                          <p:spTgt spid="172044"/>
                                        </p:tgtEl>
                                        <p:attrNameLst>
                                          <p:attrName>ppt_h</p:attrName>
                                        </p:attrNameLst>
                                      </p:cBhvr>
                                      <p:tavLst>
                                        <p:tav tm="0">
                                          <p:val>
                                            <p:fltVal val="0"/>
                                          </p:val>
                                        </p:tav>
                                        <p:tav tm="100000">
                                          <p:val>
                                            <p:strVal val="#ppt_h"/>
                                          </p:val>
                                        </p:tav>
                                      </p:tavLst>
                                    </p:anim>
                                    <p:animEffect transition="in" filter="fade">
                                      <p:cBhvr>
                                        <p:cTn id="17" dur="500"/>
                                        <p:tgtEl>
                                          <p:spTgt spid="172044"/>
                                        </p:tgtEl>
                                      </p:cBhvr>
                                    </p:animEffect>
                                  </p:childTnLst>
                                </p:cTn>
                              </p:par>
                            </p:childTnLst>
                          </p:cTn>
                        </p:par>
                        <p:par>
                          <p:cTn id="18" fill="hold" nodeType="afterGroup">
                            <p:stCondLst>
                              <p:cond delay="500"/>
                            </p:stCondLst>
                            <p:childTnLst>
                              <p:par>
                                <p:cTn id="19" presetID="53" presetClass="entr" presetSubtype="0" fill="hold" nodeType="afterEffect">
                                  <p:stCondLst>
                                    <p:cond delay="0"/>
                                  </p:stCondLst>
                                  <p:childTnLst>
                                    <p:set>
                                      <p:cBhvr>
                                        <p:cTn id="20" dur="1" fill="hold">
                                          <p:stCondLst>
                                            <p:cond delay="0"/>
                                          </p:stCondLst>
                                        </p:cTn>
                                        <p:tgtEl>
                                          <p:spTgt spid="172040"/>
                                        </p:tgtEl>
                                        <p:attrNameLst>
                                          <p:attrName>style.visibility</p:attrName>
                                        </p:attrNameLst>
                                      </p:cBhvr>
                                      <p:to>
                                        <p:strVal val="visible"/>
                                      </p:to>
                                    </p:set>
                                    <p:anim calcmode="lin" valueType="num">
                                      <p:cBhvr>
                                        <p:cTn id="21" dur="500" fill="hold"/>
                                        <p:tgtEl>
                                          <p:spTgt spid="172040"/>
                                        </p:tgtEl>
                                        <p:attrNameLst>
                                          <p:attrName>ppt_w</p:attrName>
                                        </p:attrNameLst>
                                      </p:cBhvr>
                                      <p:tavLst>
                                        <p:tav tm="0">
                                          <p:val>
                                            <p:fltVal val="0"/>
                                          </p:val>
                                        </p:tav>
                                        <p:tav tm="100000">
                                          <p:val>
                                            <p:strVal val="#ppt_w"/>
                                          </p:val>
                                        </p:tav>
                                      </p:tavLst>
                                    </p:anim>
                                    <p:anim calcmode="lin" valueType="num">
                                      <p:cBhvr>
                                        <p:cTn id="22" dur="500" fill="hold"/>
                                        <p:tgtEl>
                                          <p:spTgt spid="172040"/>
                                        </p:tgtEl>
                                        <p:attrNameLst>
                                          <p:attrName>ppt_h</p:attrName>
                                        </p:attrNameLst>
                                      </p:cBhvr>
                                      <p:tavLst>
                                        <p:tav tm="0">
                                          <p:val>
                                            <p:fltVal val="0"/>
                                          </p:val>
                                        </p:tav>
                                        <p:tav tm="100000">
                                          <p:val>
                                            <p:strVal val="#ppt_h"/>
                                          </p:val>
                                        </p:tav>
                                      </p:tavLst>
                                    </p:anim>
                                    <p:animEffect transition="in" filter="fade">
                                      <p:cBhvr>
                                        <p:cTn id="23" dur="500"/>
                                        <p:tgtEl>
                                          <p:spTgt spid="17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DSC028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550" y="763589"/>
            <a:ext cx="65151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8"/>
          <p:cNvSpPr txBox="1">
            <a:spLocks noChangeArrowheads="1"/>
          </p:cNvSpPr>
          <p:nvPr/>
        </p:nvSpPr>
        <p:spPr bwMode="auto">
          <a:xfrm>
            <a:off x="2711451" y="6092825"/>
            <a:ext cx="6697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tr-TR" altLang="tr-TR" sz="1800" b="1">
                <a:solidFill>
                  <a:srgbClr val="333300"/>
                </a:solidFill>
                <a:latin typeface="Tahoma" panose="020B0604030504040204" pitchFamily="34" charset="0"/>
              </a:rPr>
              <a:t>Sığır 2 yaş – İlk kalıcı incisive diş  çıkmış – (kapak atma)</a:t>
            </a:r>
          </a:p>
        </p:txBody>
      </p:sp>
    </p:spTree>
    <p:extLst>
      <p:ext uri="{BB962C8B-B14F-4D97-AF65-F5344CB8AC3E}">
        <p14:creationId xmlns:p14="http://schemas.microsoft.com/office/powerpoint/2010/main" val="35974380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57745" y="1759524"/>
            <a:ext cx="9601200" cy="304698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tr-TR" sz="2400" b="1">
                <a:ln/>
                <a:solidFill>
                  <a:srgbClr val="333300"/>
                </a:solidFill>
                <a:latin typeface="Arial" panose="020B0604020202020204" pitchFamily="34" charset="0"/>
                <a:cs typeface="Arial" panose="020B0604020202020204" pitchFamily="34" charset="0"/>
              </a:rPr>
              <a:t>Equidae ve ruminantia’da ağızın açılması gerekiyorsa arcus dentalis superior ve inferior üzerinde bulunan dişsiz bölgeler yani margo interalveolaris’ten (diastema) yararlanılır. Subcutis tabakası olmadığı için dudak derisini yüzmek zordur. Cavum oris denilen ağız boşluğu içinde dil (lingua, glosso, hyoid), dişler (dentes) ve damak (palatum) yer alır. Sığır dilinde torus linguae’ye takılan yabancı cisimler bazen sindirim kanalı tıkanmalarına neden olabilir.</a:t>
            </a:r>
            <a:endParaRPr lang="tr-TR" sz="2400" b="1" dirty="0">
              <a:ln/>
              <a:solidFill>
                <a:srgbClr val="33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4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77636" y="1080655"/>
            <a:ext cx="10446328" cy="529375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200" b="1" dirty="0" err="1" smtClean="0">
                <a:ln/>
                <a:solidFill>
                  <a:srgbClr val="0000FF"/>
                </a:solidFill>
                <a:latin typeface="Arial" panose="020B0604020202020204" pitchFamily="34" charset="0"/>
                <a:cs typeface="Arial" panose="020B0604020202020204" pitchFamily="34" charset="0"/>
              </a:rPr>
              <a:t>Regio</a:t>
            </a:r>
            <a:r>
              <a:rPr lang="tr-TR" sz="3200" b="1" dirty="0" smtClean="0">
                <a:ln/>
                <a:solidFill>
                  <a:srgbClr val="0000FF"/>
                </a:solidFill>
                <a:latin typeface="Arial" panose="020B0604020202020204" pitchFamily="34" charset="0"/>
                <a:cs typeface="Arial" panose="020B0604020202020204" pitchFamily="34" charset="0"/>
              </a:rPr>
              <a:t> </a:t>
            </a:r>
            <a:r>
              <a:rPr lang="tr-TR" sz="3200" b="1" dirty="0" err="1" smtClean="0">
                <a:ln/>
                <a:solidFill>
                  <a:srgbClr val="0000FF"/>
                </a:solidFill>
                <a:latin typeface="Arial" panose="020B0604020202020204" pitchFamily="34" charset="0"/>
                <a:cs typeface="Arial" panose="020B0604020202020204" pitchFamily="34" charset="0"/>
              </a:rPr>
              <a:t>nasalis</a:t>
            </a:r>
            <a:endParaRPr lang="tr-TR" sz="3200" b="1" dirty="0" smtClean="0">
              <a:ln/>
              <a:solidFill>
                <a:srgbClr val="0000FF"/>
              </a:solidFill>
              <a:latin typeface="Arial" panose="020B0604020202020204" pitchFamily="34" charset="0"/>
              <a:cs typeface="Arial" panose="020B0604020202020204" pitchFamily="34" charset="0"/>
            </a:endParaRPr>
          </a:p>
          <a:p>
            <a:pPr algn="just"/>
            <a:endParaRPr lang="tr-TR" b="1" dirty="0" smtClean="0">
              <a:ln/>
              <a:solidFill>
                <a:srgbClr val="C00000"/>
              </a:solidFill>
              <a:latin typeface="Arial" panose="020B0604020202020204" pitchFamily="34" charset="0"/>
              <a:cs typeface="Arial" panose="020B0604020202020204" pitchFamily="34" charset="0"/>
            </a:endParaRPr>
          </a:p>
          <a:p>
            <a:pPr algn="just"/>
            <a:r>
              <a:rPr lang="tr-TR" sz="2400" b="1" dirty="0" smtClean="0">
                <a:ln/>
                <a:solidFill>
                  <a:srgbClr val="C00000"/>
                </a:solidFill>
                <a:latin typeface="Arial" panose="020B0604020202020204" pitchFamily="34" charset="0"/>
                <a:cs typeface="Arial" panose="020B0604020202020204" pitchFamily="34" charset="0"/>
              </a:rPr>
              <a:t>Bu </a:t>
            </a:r>
            <a:r>
              <a:rPr lang="tr-TR" sz="2400" b="1" dirty="0">
                <a:ln/>
                <a:solidFill>
                  <a:srgbClr val="C00000"/>
                </a:solidFill>
                <a:latin typeface="Arial" panose="020B0604020202020204" pitchFamily="34" charset="0"/>
                <a:cs typeface="Arial" panose="020B0604020202020204" pitchFamily="34" charset="0"/>
              </a:rPr>
              <a:t>bölge </a:t>
            </a:r>
            <a:r>
              <a:rPr lang="tr-TR" sz="2400" b="1" dirty="0" err="1">
                <a:ln/>
                <a:solidFill>
                  <a:srgbClr val="C00000"/>
                </a:solidFill>
                <a:latin typeface="Arial" panose="020B0604020202020204" pitchFamily="34" charset="0"/>
                <a:cs typeface="Arial" panose="020B0604020202020204" pitchFamily="34" charset="0"/>
              </a:rPr>
              <a:t>equidae’de</a:t>
            </a:r>
            <a:r>
              <a:rPr lang="tr-TR" sz="2400" b="1" dirty="0">
                <a:ln/>
                <a:solidFill>
                  <a:srgbClr val="C00000"/>
                </a:solidFill>
                <a:latin typeface="Arial" panose="020B0604020202020204" pitchFamily="34" charset="0"/>
                <a:cs typeface="Arial" panose="020B0604020202020204" pitchFamily="34" charset="0"/>
              </a:rPr>
              <a:t> burun - mide (</a:t>
            </a:r>
            <a:r>
              <a:rPr lang="tr-TR" sz="2400" b="1" dirty="0" err="1">
                <a:ln/>
                <a:solidFill>
                  <a:srgbClr val="C00000"/>
                </a:solidFill>
                <a:latin typeface="Arial" panose="020B0604020202020204" pitchFamily="34" charset="0"/>
                <a:cs typeface="Arial" panose="020B0604020202020204" pitchFamily="34" charset="0"/>
              </a:rPr>
              <a:t>naso</a:t>
            </a:r>
            <a:r>
              <a:rPr lang="tr-TR" sz="2400" b="1" dirty="0">
                <a:ln/>
                <a:solidFill>
                  <a:srgbClr val="C00000"/>
                </a:solidFill>
                <a:latin typeface="Arial" panose="020B0604020202020204" pitchFamily="34" charset="0"/>
                <a:cs typeface="Arial" panose="020B0604020202020204" pitchFamily="34" charset="0"/>
              </a:rPr>
              <a:t> - </a:t>
            </a:r>
            <a:r>
              <a:rPr lang="tr-TR" sz="2400" b="1" dirty="0" err="1">
                <a:ln/>
                <a:solidFill>
                  <a:srgbClr val="C00000"/>
                </a:solidFill>
                <a:latin typeface="Arial" panose="020B0604020202020204" pitchFamily="34" charset="0"/>
                <a:cs typeface="Arial" panose="020B0604020202020204" pitchFamily="34" charset="0"/>
              </a:rPr>
              <a:t>gastrik</a:t>
            </a:r>
            <a:r>
              <a:rPr lang="tr-TR" sz="2400" b="1" dirty="0">
                <a:ln/>
                <a:solidFill>
                  <a:srgbClr val="C00000"/>
                </a:solidFill>
                <a:latin typeface="Arial" panose="020B0604020202020204" pitchFamily="34" charset="0"/>
                <a:cs typeface="Arial" panose="020B0604020202020204" pitchFamily="34" charset="0"/>
              </a:rPr>
              <a:t>, burun - </a:t>
            </a:r>
            <a:r>
              <a:rPr lang="tr-TR" sz="2400" b="1" dirty="0" err="1">
                <a:ln/>
                <a:solidFill>
                  <a:srgbClr val="C00000"/>
                </a:solidFill>
                <a:latin typeface="Arial" panose="020B0604020202020204" pitchFamily="34" charset="0"/>
                <a:cs typeface="Arial" panose="020B0604020202020204" pitchFamily="34" charset="0"/>
              </a:rPr>
              <a:t>esophagus</a:t>
            </a:r>
            <a:r>
              <a:rPr lang="tr-TR" sz="2400" b="1" dirty="0">
                <a:ln/>
                <a:solidFill>
                  <a:srgbClr val="C00000"/>
                </a:solidFill>
                <a:latin typeface="Arial" panose="020B0604020202020204" pitchFamily="34" charset="0"/>
                <a:cs typeface="Arial" panose="020B0604020202020204" pitchFamily="34" charset="0"/>
              </a:rPr>
              <a:t>, burun - meri) sondası uygulaması, </a:t>
            </a:r>
            <a:r>
              <a:rPr lang="tr-TR" sz="2400" b="1" dirty="0" err="1">
                <a:ln/>
                <a:solidFill>
                  <a:srgbClr val="C00000"/>
                </a:solidFill>
                <a:latin typeface="Arial" panose="020B0604020202020204" pitchFamily="34" charset="0"/>
                <a:cs typeface="Arial" panose="020B0604020202020204" pitchFamily="34" charset="0"/>
              </a:rPr>
              <a:t>laryngoscop</a:t>
            </a:r>
            <a:r>
              <a:rPr lang="tr-TR" sz="2400" b="1" dirty="0">
                <a:ln/>
                <a:solidFill>
                  <a:srgbClr val="C00000"/>
                </a:solidFill>
                <a:latin typeface="Arial" panose="020B0604020202020204" pitchFamily="34" charset="0"/>
                <a:cs typeface="Arial" panose="020B0604020202020204" pitchFamily="34" charset="0"/>
              </a:rPr>
              <a:t> girişi ve burun boşluğu </a:t>
            </a:r>
            <a:r>
              <a:rPr lang="tr-TR" sz="2400" b="1" dirty="0" err="1">
                <a:ln/>
                <a:solidFill>
                  <a:srgbClr val="C00000"/>
                </a:solidFill>
                <a:latin typeface="Arial" panose="020B0604020202020204" pitchFamily="34" charset="0"/>
                <a:cs typeface="Arial" panose="020B0604020202020204" pitchFamily="34" charset="0"/>
              </a:rPr>
              <a:t>trepanasyonu</a:t>
            </a:r>
            <a:r>
              <a:rPr lang="tr-TR" sz="2400" b="1" dirty="0">
                <a:ln/>
                <a:solidFill>
                  <a:srgbClr val="C00000"/>
                </a:solidFill>
                <a:latin typeface="Arial" panose="020B0604020202020204" pitchFamily="34" charset="0"/>
                <a:cs typeface="Arial" panose="020B0604020202020204" pitchFamily="34" charset="0"/>
              </a:rPr>
              <a:t> için kullanılır. </a:t>
            </a:r>
            <a:r>
              <a:rPr lang="tr-TR" sz="2400" b="1" dirty="0" err="1">
                <a:ln/>
                <a:solidFill>
                  <a:srgbClr val="C00000"/>
                </a:solidFill>
                <a:latin typeface="Arial" panose="020B0604020202020204" pitchFamily="34" charset="0"/>
                <a:cs typeface="Arial" panose="020B0604020202020204" pitchFamily="34" charset="0"/>
              </a:rPr>
              <a:t>Equidae’de</a:t>
            </a:r>
            <a:r>
              <a:rPr lang="tr-TR" sz="2400" b="1" dirty="0">
                <a:ln/>
                <a:solidFill>
                  <a:srgbClr val="C00000"/>
                </a:solidFill>
                <a:latin typeface="Arial" panose="020B0604020202020204" pitchFamily="34" charset="0"/>
                <a:cs typeface="Arial" panose="020B0604020202020204" pitchFamily="34" charset="0"/>
              </a:rPr>
              <a:t> burun delikleri büyüktür ve kuvvetli kıkırdak desteklerle açık tutulur. Burun -mide sondası uygulamasında, sonda burun deliği tabanı yoluyla dikkatli bir şekilde ileri itilmelidir. Bu yapılmadığı takdirde sonda burun deliğinin üst kısmında yer alan ve çıkmaz bir yol olan </a:t>
            </a:r>
            <a:r>
              <a:rPr lang="tr-TR" sz="2400" b="1" dirty="0" err="1">
                <a:ln/>
                <a:solidFill>
                  <a:srgbClr val="C00000"/>
                </a:solidFill>
                <a:latin typeface="Arial" panose="020B0604020202020204" pitchFamily="34" charset="0"/>
                <a:cs typeface="Arial" panose="020B0604020202020204" pitchFamily="34" charset="0"/>
              </a:rPr>
              <a:t>diverticulum</a:t>
            </a:r>
            <a:r>
              <a:rPr lang="tr-TR" sz="2400" b="1" dirty="0">
                <a:ln/>
                <a:solidFill>
                  <a:srgbClr val="C00000"/>
                </a:solidFill>
                <a:latin typeface="Arial" panose="020B0604020202020204" pitchFamily="34" charset="0"/>
                <a:cs typeface="Arial" panose="020B0604020202020204" pitchFamily="34" charset="0"/>
              </a:rPr>
              <a:t> </a:t>
            </a:r>
            <a:r>
              <a:rPr lang="tr-TR" sz="2400" b="1" dirty="0" err="1">
                <a:ln/>
                <a:solidFill>
                  <a:srgbClr val="C00000"/>
                </a:solidFill>
                <a:latin typeface="Arial" panose="020B0604020202020204" pitchFamily="34" charset="0"/>
                <a:cs typeface="Arial" panose="020B0604020202020204" pitchFamily="34" charset="0"/>
              </a:rPr>
              <a:t>nasi’ye</a:t>
            </a:r>
            <a:r>
              <a:rPr lang="tr-TR" sz="2400" b="1" dirty="0">
                <a:ln/>
                <a:solidFill>
                  <a:srgbClr val="C00000"/>
                </a:solidFill>
                <a:latin typeface="Arial" panose="020B0604020202020204" pitchFamily="34" charset="0"/>
                <a:cs typeface="Arial" panose="020B0604020202020204" pitchFamily="34" charset="0"/>
              </a:rPr>
              <a:t> takılarak bölgede yoğun olarak bulunan kılcal damarlara zarar verebilir. Sonuç itibarıyla şiddetli burun kanamaları (</a:t>
            </a:r>
            <a:r>
              <a:rPr lang="tr-TR" sz="2400" b="1" dirty="0" err="1">
                <a:ln/>
                <a:solidFill>
                  <a:srgbClr val="C00000"/>
                </a:solidFill>
                <a:latin typeface="Arial" panose="020B0604020202020204" pitchFamily="34" charset="0"/>
                <a:cs typeface="Arial" panose="020B0604020202020204" pitchFamily="34" charset="0"/>
              </a:rPr>
              <a:t>epistaxis</a:t>
            </a:r>
            <a:r>
              <a:rPr lang="tr-TR" sz="2400" b="1" dirty="0">
                <a:ln/>
                <a:solidFill>
                  <a:srgbClr val="C00000"/>
                </a:solidFill>
                <a:latin typeface="Arial" panose="020B0604020202020204" pitchFamily="34" charset="0"/>
                <a:cs typeface="Arial" panose="020B0604020202020204" pitchFamily="34" charset="0"/>
              </a:rPr>
              <a:t> - </a:t>
            </a:r>
            <a:r>
              <a:rPr lang="tr-TR" sz="2400" b="1" dirty="0" err="1">
                <a:ln/>
                <a:solidFill>
                  <a:srgbClr val="C00000"/>
                </a:solidFill>
                <a:latin typeface="Arial" panose="020B0604020202020204" pitchFamily="34" charset="0"/>
                <a:cs typeface="Arial" panose="020B0604020202020204" pitchFamily="34" charset="0"/>
              </a:rPr>
              <a:t>rhinorragie</a:t>
            </a:r>
            <a:r>
              <a:rPr lang="tr-TR" sz="2400" b="1" dirty="0">
                <a:ln/>
                <a:solidFill>
                  <a:srgbClr val="C00000"/>
                </a:solidFill>
                <a:latin typeface="Arial" panose="020B0604020202020204" pitchFamily="34" charset="0"/>
                <a:cs typeface="Arial" panose="020B0604020202020204" pitchFamily="34" charset="0"/>
              </a:rPr>
              <a:t>) meydana gelebilir. Sonda doğru uygulanıp </a:t>
            </a:r>
            <a:r>
              <a:rPr lang="tr-TR" sz="2400" b="1" dirty="0" err="1">
                <a:ln/>
                <a:solidFill>
                  <a:srgbClr val="C00000"/>
                </a:solidFill>
                <a:latin typeface="Arial" panose="020B0604020202020204" pitchFamily="34" charset="0"/>
                <a:cs typeface="Arial" panose="020B0604020202020204" pitchFamily="34" charset="0"/>
              </a:rPr>
              <a:t>pharynx’ten</a:t>
            </a:r>
            <a:r>
              <a:rPr lang="tr-TR" sz="2400" b="1" dirty="0">
                <a:ln/>
                <a:solidFill>
                  <a:srgbClr val="C00000"/>
                </a:solidFill>
                <a:latin typeface="Arial" panose="020B0604020202020204" pitchFamily="34" charset="0"/>
                <a:cs typeface="Arial" panose="020B0604020202020204" pitchFamily="34" charset="0"/>
              </a:rPr>
              <a:t> geçerek </a:t>
            </a:r>
            <a:r>
              <a:rPr lang="tr-TR" sz="2400" b="1" dirty="0" err="1">
                <a:ln/>
                <a:solidFill>
                  <a:srgbClr val="C00000"/>
                </a:solidFill>
                <a:latin typeface="Arial" panose="020B0604020202020204" pitchFamily="34" charset="0"/>
                <a:cs typeface="Arial" panose="020B0604020202020204" pitchFamily="34" charset="0"/>
              </a:rPr>
              <a:t>esophagus’a</a:t>
            </a:r>
            <a:r>
              <a:rPr lang="tr-TR" sz="2400" b="1" dirty="0">
                <a:ln/>
                <a:solidFill>
                  <a:srgbClr val="C00000"/>
                </a:solidFill>
                <a:latin typeface="Arial" panose="020B0604020202020204" pitchFamily="34" charset="0"/>
                <a:cs typeface="Arial" panose="020B0604020202020204" pitchFamily="34" charset="0"/>
              </a:rPr>
              <a:t> girildiğinde ise ilerlemesi sol </a:t>
            </a:r>
            <a:r>
              <a:rPr lang="tr-TR" sz="2400" b="1" dirty="0" err="1">
                <a:ln/>
                <a:solidFill>
                  <a:srgbClr val="C00000"/>
                </a:solidFill>
                <a:latin typeface="Arial" panose="020B0604020202020204" pitchFamily="34" charset="0"/>
                <a:cs typeface="Arial" panose="020B0604020202020204" pitchFamily="34" charset="0"/>
              </a:rPr>
              <a:t>sulcus</a:t>
            </a:r>
            <a:r>
              <a:rPr lang="tr-TR" sz="2400" b="1" dirty="0">
                <a:ln/>
                <a:solidFill>
                  <a:srgbClr val="C00000"/>
                </a:solidFill>
                <a:latin typeface="Arial" panose="020B0604020202020204" pitchFamily="34" charset="0"/>
                <a:cs typeface="Arial" panose="020B0604020202020204" pitchFamily="34" charset="0"/>
              </a:rPr>
              <a:t> </a:t>
            </a:r>
            <a:r>
              <a:rPr lang="tr-TR" sz="2400" b="1" dirty="0" err="1">
                <a:ln/>
                <a:solidFill>
                  <a:srgbClr val="C00000"/>
                </a:solidFill>
                <a:latin typeface="Arial" panose="020B0604020202020204" pitchFamily="34" charset="0"/>
                <a:cs typeface="Arial" panose="020B0604020202020204" pitchFamily="34" charset="0"/>
              </a:rPr>
              <a:t>jugularis’te</a:t>
            </a:r>
            <a:r>
              <a:rPr lang="tr-TR" sz="2400" b="1" dirty="0">
                <a:ln/>
                <a:solidFill>
                  <a:srgbClr val="C00000"/>
                </a:solidFill>
                <a:latin typeface="Arial" panose="020B0604020202020204" pitchFamily="34" charset="0"/>
                <a:cs typeface="Arial" panose="020B0604020202020204" pitchFamily="34" charset="0"/>
              </a:rPr>
              <a:t> izlenebilir.</a:t>
            </a:r>
          </a:p>
        </p:txBody>
      </p:sp>
    </p:spTree>
    <p:extLst>
      <p:ext uri="{BB962C8B-B14F-4D97-AF65-F5344CB8AC3E}">
        <p14:creationId xmlns:p14="http://schemas.microsoft.com/office/powerpoint/2010/main" val="307444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Text Box 5"/>
          <p:cNvSpPr txBox="1">
            <a:spLocks noChangeArrowheads="1"/>
          </p:cNvSpPr>
          <p:nvPr/>
        </p:nvSpPr>
        <p:spPr bwMode="auto">
          <a:xfrm>
            <a:off x="6384034" y="6237288"/>
            <a:ext cx="2952327" cy="400110"/>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2000" b="1" dirty="0">
                <a:ln w="50800"/>
                <a:solidFill>
                  <a:srgbClr val="333300"/>
                </a:solidFill>
                <a:latin typeface="Arial Black" pitchFamily="34" charset="0"/>
              </a:rPr>
              <a:t>At başı </a:t>
            </a:r>
            <a:r>
              <a:rPr lang="tr-TR" sz="2000" b="1" dirty="0" err="1">
                <a:ln w="50800"/>
                <a:solidFill>
                  <a:srgbClr val="333300"/>
                </a:solidFill>
                <a:latin typeface="Arial Black" pitchFamily="34" charset="0"/>
              </a:rPr>
              <a:t>regio’ları</a:t>
            </a:r>
            <a:endParaRPr lang="tr-TR" sz="2000" b="1" dirty="0">
              <a:ln w="50800"/>
              <a:solidFill>
                <a:srgbClr val="333300"/>
              </a:solidFill>
              <a:latin typeface="Arial Black" pitchFamily="34" charset="0"/>
            </a:endParaRPr>
          </a:p>
        </p:txBody>
      </p:sp>
      <p:sp>
        <p:nvSpPr>
          <p:cNvPr id="121863" name="Rectangle 7"/>
          <p:cNvSpPr>
            <a:spLocks noChangeArrowheads="1"/>
          </p:cNvSpPr>
          <p:nvPr/>
        </p:nvSpPr>
        <p:spPr bwMode="auto">
          <a:xfrm>
            <a:off x="1703388" y="5949950"/>
            <a:ext cx="2232372" cy="431800"/>
          </a:xfrm>
          <a:prstGeom prst="rect">
            <a:avLst/>
          </a:prstGeom>
          <a:solidFill>
            <a:schemeClr val="bg1">
              <a:lumMod val="95000"/>
            </a:schemeClr>
          </a:solidFill>
          <a:ln w="9525">
            <a:noFill/>
            <a:miter lim="800000"/>
            <a:headEnd/>
            <a:tailEnd/>
          </a:ln>
          <a:effectLst>
            <a:outerShdw dist="35921" dir="2700000" algn="ctr" rotWithShape="0">
              <a:schemeClr val="bg2"/>
            </a:outerShdw>
          </a:effectLst>
        </p:spPr>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defRPr/>
            </a:pPr>
            <a:r>
              <a:rPr lang="tr-TR" sz="2000" b="1">
                <a:ln w="50800"/>
                <a:solidFill>
                  <a:srgbClr val="3333FF"/>
                </a:solidFill>
                <a:latin typeface="Arial Black" pitchFamily="34" charset="0"/>
              </a:rPr>
              <a:t>Regio nares</a:t>
            </a:r>
          </a:p>
        </p:txBody>
      </p:sp>
      <p:pic>
        <p:nvPicPr>
          <p:cNvPr id="563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9" y="476250"/>
            <a:ext cx="44799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6"/>
          <p:cNvSpPr>
            <a:spLocks noChangeShapeType="1"/>
          </p:cNvSpPr>
          <p:nvPr/>
        </p:nvSpPr>
        <p:spPr bwMode="auto">
          <a:xfrm flipV="1">
            <a:off x="3071665" y="5014118"/>
            <a:ext cx="1081087" cy="719138"/>
          </a:xfrm>
          <a:prstGeom prst="line">
            <a:avLst/>
          </a:prstGeom>
          <a:noFill/>
          <a:ln w="57150">
            <a:solidFill>
              <a:srgbClr val="FFFF00"/>
            </a:solidFill>
            <a:round/>
            <a:headEnd/>
            <a:tailEnd type="triangle" w="med" len="med"/>
          </a:ln>
          <a:effectLst>
            <a:outerShdw blurRad="50800" dist="38100" dir="8100000" algn="tr" rotWithShape="0">
              <a:prstClr val="black">
                <a:alpha val="40000"/>
              </a:prstClr>
            </a:outerShdw>
          </a:effectLst>
          <a:scene3d>
            <a:camera prst="orthographicFront"/>
            <a:lightRig rig="threePt" dir="t"/>
          </a:scene3d>
          <a:sp3d>
            <a:bevelT prst="slope"/>
          </a:sp3d>
        </p:spPr>
        <p:txBody>
          <a:bodyPr/>
          <a:lstStyle/>
          <a:p>
            <a:pPr fontAlgn="base">
              <a:spcBef>
                <a:spcPct val="0"/>
              </a:spcBef>
              <a:spcAft>
                <a:spcPct val="0"/>
              </a:spcAft>
              <a:defRPr/>
            </a:pPr>
            <a:endParaRPr lang="tr-TR">
              <a:solidFill>
                <a:prstClr val="black"/>
              </a:solidFill>
              <a:latin typeface="Tahoma" panose="020B0604030504040204" pitchFamily="34" charset="0"/>
            </a:endParaRPr>
          </a:p>
        </p:txBody>
      </p:sp>
      <p:sp>
        <p:nvSpPr>
          <p:cNvPr id="38918" name="Line 8"/>
          <p:cNvSpPr>
            <a:spLocks noChangeShapeType="1"/>
          </p:cNvSpPr>
          <p:nvPr/>
        </p:nvSpPr>
        <p:spPr bwMode="auto">
          <a:xfrm flipH="1">
            <a:off x="6023992" y="3212977"/>
            <a:ext cx="1944216" cy="576063"/>
          </a:xfrm>
          <a:prstGeom prst="line">
            <a:avLst/>
          </a:prstGeom>
          <a:noFill/>
          <a:ln w="38100">
            <a:solidFill>
              <a:srgbClr val="FFFF00"/>
            </a:solidFill>
            <a:round/>
            <a:headEnd/>
            <a:tailEnd type="triangle" w="med" len="med"/>
          </a:ln>
          <a:effectLst>
            <a:outerShdw blurRad="50800" dist="38100" dir="8100000" algn="tr" rotWithShape="0">
              <a:prstClr val="black">
                <a:alpha val="40000"/>
              </a:prstClr>
            </a:outerShdw>
          </a:effectLst>
          <a:scene3d>
            <a:camera prst="orthographicFront"/>
            <a:lightRig rig="threePt" dir="t"/>
          </a:scene3d>
          <a:sp3d>
            <a:bevelT prst="slope"/>
          </a:sp3d>
        </p:spPr>
        <p:txBody>
          <a:bodyPr/>
          <a:lstStyle/>
          <a:p>
            <a:pPr fontAlgn="base">
              <a:spcBef>
                <a:spcPct val="0"/>
              </a:spcBef>
              <a:spcAft>
                <a:spcPct val="0"/>
              </a:spcAft>
              <a:defRPr/>
            </a:pPr>
            <a:endParaRPr lang="tr-TR">
              <a:solidFill>
                <a:prstClr val="black"/>
              </a:solidFill>
              <a:latin typeface="Tahoma" panose="020B0604030504040204" pitchFamily="34" charset="0"/>
            </a:endParaRPr>
          </a:p>
        </p:txBody>
      </p:sp>
      <p:sp>
        <p:nvSpPr>
          <p:cNvPr id="121865" name="Text Box 9"/>
          <p:cNvSpPr txBox="1">
            <a:spLocks noChangeArrowheads="1"/>
          </p:cNvSpPr>
          <p:nvPr/>
        </p:nvSpPr>
        <p:spPr bwMode="auto">
          <a:xfrm>
            <a:off x="8184232" y="2924944"/>
            <a:ext cx="2304256" cy="338554"/>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a:ln w="50800"/>
                <a:solidFill>
                  <a:srgbClr val="3333FF"/>
                </a:solidFill>
                <a:latin typeface="Tahoma" panose="020B0604030504040204" pitchFamily="34" charset="0"/>
              </a:rPr>
              <a:t>Fossa </a:t>
            </a:r>
            <a:r>
              <a:rPr lang="tr-TR" sz="1600" b="1" dirty="0" err="1">
                <a:ln w="50800"/>
                <a:solidFill>
                  <a:srgbClr val="3333FF"/>
                </a:solidFill>
                <a:latin typeface="Tahoma" panose="020B0604030504040204" pitchFamily="34" charset="0"/>
              </a:rPr>
              <a:t>supraorbitalis</a:t>
            </a:r>
            <a:endParaRPr lang="tr-TR" sz="1600" b="1" dirty="0">
              <a:ln w="50800"/>
              <a:solidFill>
                <a:srgbClr val="3333FF"/>
              </a:solidFill>
              <a:latin typeface="Tahoma" panose="020B0604030504040204" pitchFamily="34" charset="0"/>
            </a:endParaRPr>
          </a:p>
        </p:txBody>
      </p:sp>
      <p:cxnSp>
        <p:nvCxnSpPr>
          <p:cNvPr id="9" name="8 Düz Ok Bağlayıcısı"/>
          <p:cNvCxnSpPr/>
          <p:nvPr/>
        </p:nvCxnSpPr>
        <p:spPr>
          <a:xfrm>
            <a:off x="4223792" y="836712"/>
            <a:ext cx="1296144" cy="648072"/>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bwMode="auto">
          <a:xfrm>
            <a:off x="2279576" y="332656"/>
            <a:ext cx="2160240" cy="338554"/>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err="1">
                <a:ln w="50800"/>
                <a:solidFill>
                  <a:srgbClr val="3333FF"/>
                </a:solidFill>
                <a:latin typeface="Tahoma" panose="020B0604030504040204" pitchFamily="34" charset="0"/>
              </a:rPr>
              <a:t>Regio</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orbitalis</a:t>
            </a:r>
            <a:endParaRPr lang="tr-TR" sz="1600" b="1" dirty="0">
              <a:ln w="50800"/>
              <a:solidFill>
                <a:srgbClr val="3333FF"/>
              </a:solidFill>
              <a:latin typeface="Tahoma" panose="020B0604030504040204" pitchFamily="34" charset="0"/>
            </a:endParaRPr>
          </a:p>
        </p:txBody>
      </p:sp>
    </p:spTree>
    <p:extLst>
      <p:ext uri="{BB962C8B-B14F-4D97-AF65-F5344CB8AC3E}">
        <p14:creationId xmlns:p14="http://schemas.microsoft.com/office/powerpoint/2010/main" val="102216346"/>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86691" y="1302337"/>
            <a:ext cx="10224654" cy="415498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tr-TR" sz="2400" b="1" dirty="0">
                <a:ln/>
                <a:solidFill>
                  <a:srgbClr val="333300"/>
                </a:solidFill>
                <a:latin typeface="Arial" panose="020B0604020202020204" pitchFamily="34" charset="0"/>
                <a:cs typeface="Arial" panose="020B0604020202020204" pitchFamily="34" charset="0"/>
              </a:rPr>
              <a:t>Atlarda burun deliklerinin tabanı civarında, </a:t>
            </a:r>
            <a:r>
              <a:rPr lang="tr-TR" sz="2400" b="1" dirty="0" err="1">
                <a:ln/>
                <a:solidFill>
                  <a:srgbClr val="333300"/>
                </a:solidFill>
                <a:latin typeface="Arial" panose="020B0604020202020204" pitchFamily="34" charset="0"/>
                <a:cs typeface="Arial" panose="020B0604020202020204" pitchFamily="34" charset="0"/>
              </a:rPr>
              <a:t>mucosa</a:t>
            </a:r>
            <a:r>
              <a:rPr lang="tr-TR" sz="2400" b="1" dirty="0">
                <a:ln/>
                <a:solidFill>
                  <a:srgbClr val="333300"/>
                </a:solidFill>
                <a:latin typeface="Arial" panose="020B0604020202020204" pitchFamily="34" charset="0"/>
                <a:cs typeface="Arial" panose="020B0604020202020204" pitchFamily="34" charset="0"/>
              </a:rPr>
              <a:t> ile dış deri sınırına yakın olarak, </a:t>
            </a:r>
            <a:r>
              <a:rPr lang="tr-TR" sz="2400" b="1" dirty="0" err="1">
                <a:ln/>
                <a:solidFill>
                  <a:srgbClr val="333300"/>
                </a:solidFill>
                <a:latin typeface="Arial" panose="020B0604020202020204" pitchFamily="34" charset="0"/>
                <a:cs typeface="Arial" panose="020B0604020202020204" pitchFamily="34" charset="0"/>
              </a:rPr>
              <a:t>ductus</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nasolacrimalis’in</a:t>
            </a:r>
            <a:r>
              <a:rPr lang="tr-TR" sz="2400" b="1" dirty="0">
                <a:ln/>
                <a:solidFill>
                  <a:srgbClr val="333300"/>
                </a:solidFill>
                <a:latin typeface="Arial" panose="020B0604020202020204" pitchFamily="34" charset="0"/>
                <a:cs typeface="Arial" panose="020B0604020202020204" pitchFamily="34" charset="0"/>
              </a:rPr>
              <a:t> burun tarafına açılan </a:t>
            </a:r>
            <a:r>
              <a:rPr lang="tr-TR" sz="2400" b="1" dirty="0" smtClean="0">
                <a:ln/>
                <a:solidFill>
                  <a:srgbClr val="333300"/>
                </a:solidFill>
                <a:latin typeface="Arial" panose="020B0604020202020204" pitchFamily="34" charset="0"/>
                <a:cs typeface="Arial" panose="020B0604020202020204" pitchFamily="34" charset="0"/>
              </a:rPr>
              <a:t>deliği, </a:t>
            </a:r>
            <a:r>
              <a:rPr lang="tr-TR" sz="2400" b="1" dirty="0" err="1" smtClean="0">
                <a:ln/>
                <a:solidFill>
                  <a:srgbClr val="333300"/>
                </a:solidFill>
                <a:latin typeface="Arial" panose="020B0604020202020204" pitchFamily="34" charset="0"/>
                <a:cs typeface="Arial" panose="020B0604020202020204" pitchFamily="34" charset="0"/>
              </a:rPr>
              <a:t>ostium</a:t>
            </a:r>
            <a:r>
              <a:rPr lang="tr-TR" sz="2400" b="1" dirty="0" smtClean="0">
                <a:ln/>
                <a:solidFill>
                  <a:srgbClr val="333300"/>
                </a:solidFill>
                <a:latin typeface="Arial" panose="020B0604020202020204" pitchFamily="34" charset="0"/>
                <a:cs typeface="Arial" panose="020B0604020202020204" pitchFamily="34" charset="0"/>
              </a:rPr>
              <a:t> </a:t>
            </a:r>
            <a:r>
              <a:rPr lang="tr-TR" sz="2400" b="1" dirty="0" err="1" smtClean="0">
                <a:ln/>
                <a:solidFill>
                  <a:srgbClr val="333300"/>
                </a:solidFill>
                <a:latin typeface="Arial" panose="020B0604020202020204" pitchFamily="34" charset="0"/>
                <a:cs typeface="Arial" panose="020B0604020202020204" pitchFamily="34" charset="0"/>
              </a:rPr>
              <a:t>lacrimale</a:t>
            </a:r>
            <a:r>
              <a:rPr lang="tr-TR" sz="2400" b="1" dirty="0" smtClean="0">
                <a:ln/>
                <a:solidFill>
                  <a:srgbClr val="333300"/>
                </a:solidFill>
                <a:latin typeface="Arial" panose="020B0604020202020204" pitchFamily="34" charset="0"/>
                <a:cs typeface="Arial" panose="020B0604020202020204" pitchFamily="34" charset="0"/>
              </a:rPr>
              <a:t> orale </a:t>
            </a:r>
            <a:r>
              <a:rPr lang="tr-TR" sz="2400" b="1" dirty="0">
                <a:ln/>
                <a:solidFill>
                  <a:srgbClr val="333300"/>
                </a:solidFill>
                <a:latin typeface="Arial" panose="020B0604020202020204" pitchFamily="34" charset="0"/>
                <a:cs typeface="Arial" panose="020B0604020202020204" pitchFamily="34" charset="0"/>
              </a:rPr>
              <a:t>görülür. Bazen kanal tıkanır ve açmak için bir </a:t>
            </a:r>
            <a:r>
              <a:rPr lang="tr-TR" sz="2400" b="1" dirty="0" err="1">
                <a:ln/>
                <a:solidFill>
                  <a:srgbClr val="333300"/>
                </a:solidFill>
                <a:latin typeface="Arial" panose="020B0604020202020204" pitchFamily="34" charset="0"/>
                <a:cs typeface="Arial" panose="020B0604020202020204" pitchFamily="34" charset="0"/>
              </a:rPr>
              <a:t>kateter</a:t>
            </a:r>
            <a:r>
              <a:rPr lang="tr-TR" sz="2400" b="1" dirty="0">
                <a:ln/>
                <a:solidFill>
                  <a:srgbClr val="333300"/>
                </a:solidFill>
                <a:latin typeface="Arial" panose="020B0604020202020204" pitchFamily="34" charset="0"/>
                <a:cs typeface="Arial" panose="020B0604020202020204" pitchFamily="34" charset="0"/>
              </a:rPr>
              <a:t> vasıtasıyla </a:t>
            </a:r>
            <a:r>
              <a:rPr lang="tr-TR" sz="2400" b="1" dirty="0" err="1">
                <a:ln/>
                <a:solidFill>
                  <a:srgbClr val="333300"/>
                </a:solidFill>
                <a:latin typeface="Arial" panose="020B0604020202020204" pitchFamily="34" charset="0"/>
                <a:cs typeface="Arial" panose="020B0604020202020204" pitchFamily="34" charset="0"/>
              </a:rPr>
              <a:t>ductus</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nasolacrimalis’e</a:t>
            </a:r>
            <a:r>
              <a:rPr lang="tr-TR" sz="2400" b="1" dirty="0">
                <a:ln/>
                <a:solidFill>
                  <a:srgbClr val="333300"/>
                </a:solidFill>
                <a:latin typeface="Arial" panose="020B0604020202020204" pitchFamily="34" charset="0"/>
                <a:cs typeface="Arial" panose="020B0604020202020204" pitchFamily="34" charset="0"/>
              </a:rPr>
              <a:t> buradan girmek mümkündür. Diğer hayvanlarda bu delik, </a:t>
            </a:r>
            <a:r>
              <a:rPr lang="tr-TR" sz="2400" b="1" dirty="0" err="1">
                <a:ln/>
                <a:solidFill>
                  <a:srgbClr val="333300"/>
                </a:solidFill>
                <a:latin typeface="Arial" panose="020B0604020202020204" pitchFamily="34" charset="0"/>
                <a:cs typeface="Arial" panose="020B0604020202020204" pitchFamily="34" charset="0"/>
              </a:rPr>
              <a:t>concha</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nasalis</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ventralis’in</a:t>
            </a:r>
            <a:r>
              <a:rPr lang="tr-TR" sz="2400" b="1" dirty="0">
                <a:ln/>
                <a:solidFill>
                  <a:srgbClr val="333300"/>
                </a:solidFill>
                <a:latin typeface="Arial" panose="020B0604020202020204" pitchFamily="34" charset="0"/>
                <a:cs typeface="Arial" panose="020B0604020202020204" pitchFamily="34" charset="0"/>
              </a:rPr>
              <a:t> oral ucu yakınında bulunur.</a:t>
            </a:r>
          </a:p>
          <a:p>
            <a:pPr algn="just"/>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Regio</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nasalis’te</a:t>
            </a:r>
            <a:r>
              <a:rPr lang="tr-TR" sz="2400" b="1" dirty="0">
                <a:ln/>
                <a:solidFill>
                  <a:srgbClr val="333300"/>
                </a:solidFill>
                <a:latin typeface="Arial" panose="020B0604020202020204" pitchFamily="34" charset="0"/>
                <a:cs typeface="Arial" panose="020B0604020202020204" pitchFamily="34" charset="0"/>
              </a:rPr>
              <a:t> normal şartlarda sürekli nemli olarak görülen kılsız deri bölgesine büyük </a:t>
            </a:r>
            <a:r>
              <a:rPr lang="tr-TR" sz="2400" b="1" dirty="0" err="1">
                <a:ln/>
                <a:solidFill>
                  <a:srgbClr val="333300"/>
                </a:solidFill>
                <a:latin typeface="Arial" panose="020B0604020202020204" pitchFamily="34" charset="0"/>
                <a:cs typeface="Arial" panose="020B0604020202020204" pitchFamily="34" charset="0"/>
              </a:rPr>
              <a:t>ruminantia’da</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planum</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nasolabiale</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merme</a:t>
            </a:r>
            <a:r>
              <a:rPr lang="tr-TR" sz="2400" b="1" dirty="0">
                <a:ln/>
                <a:solidFill>
                  <a:srgbClr val="333300"/>
                </a:solidFill>
                <a:latin typeface="Arial" panose="020B0604020202020204" pitchFamily="34" charset="0"/>
                <a:cs typeface="Arial" panose="020B0604020202020204" pitchFamily="34" charset="0"/>
              </a:rPr>
              <a:t> - burun aynası), küçük </a:t>
            </a:r>
            <a:r>
              <a:rPr lang="tr-TR" sz="2400" b="1" dirty="0" err="1">
                <a:ln/>
                <a:solidFill>
                  <a:srgbClr val="333300"/>
                </a:solidFill>
                <a:latin typeface="Arial" panose="020B0604020202020204" pitchFamily="34" charset="0"/>
                <a:cs typeface="Arial" panose="020B0604020202020204" pitchFamily="34" charset="0"/>
              </a:rPr>
              <a:t>ruminantia</a:t>
            </a:r>
            <a:r>
              <a:rPr lang="tr-TR" sz="2400" b="1" dirty="0">
                <a:ln/>
                <a:solidFill>
                  <a:srgbClr val="333300"/>
                </a:solidFill>
                <a:latin typeface="Arial" panose="020B0604020202020204" pitchFamily="34" charset="0"/>
                <a:cs typeface="Arial" panose="020B0604020202020204" pitchFamily="34" charset="0"/>
              </a:rPr>
              <a:t> ve </a:t>
            </a:r>
            <a:r>
              <a:rPr lang="tr-TR" sz="2400" b="1" dirty="0" err="1">
                <a:ln/>
                <a:solidFill>
                  <a:srgbClr val="333300"/>
                </a:solidFill>
                <a:latin typeface="Arial" panose="020B0604020202020204" pitchFamily="34" charset="0"/>
                <a:cs typeface="Arial" panose="020B0604020202020204" pitchFamily="34" charset="0"/>
              </a:rPr>
              <a:t>carnivora’da</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planum</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nasale</a:t>
            </a:r>
            <a:r>
              <a:rPr lang="tr-TR" sz="2400" b="1" dirty="0">
                <a:ln/>
                <a:solidFill>
                  <a:srgbClr val="333300"/>
                </a:solidFill>
                <a:latin typeface="Arial" panose="020B0604020202020204" pitchFamily="34" charset="0"/>
                <a:cs typeface="Arial" panose="020B0604020202020204" pitchFamily="34" charset="0"/>
              </a:rPr>
              <a:t>, domuzda ise </a:t>
            </a:r>
            <a:r>
              <a:rPr lang="tr-TR" sz="2400" b="1" dirty="0" err="1">
                <a:ln/>
                <a:solidFill>
                  <a:srgbClr val="333300"/>
                </a:solidFill>
                <a:latin typeface="Arial" panose="020B0604020202020204" pitchFamily="34" charset="0"/>
                <a:cs typeface="Arial" panose="020B0604020202020204" pitchFamily="34" charset="0"/>
              </a:rPr>
              <a:t>planum</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rostrale</a:t>
            </a:r>
            <a:r>
              <a:rPr lang="tr-TR" sz="2400" b="1" dirty="0">
                <a:ln/>
                <a:solidFill>
                  <a:srgbClr val="333300"/>
                </a:solidFill>
                <a:latin typeface="Arial" panose="020B0604020202020204" pitchFamily="34" charset="0"/>
                <a:cs typeface="Arial" panose="020B0604020202020204" pitchFamily="34" charset="0"/>
              </a:rPr>
              <a:t> adı verilir. Bu bölgenin kuruması hayvanın vücut ısısının yüksekliğine işaret eder.</a:t>
            </a:r>
          </a:p>
        </p:txBody>
      </p:sp>
    </p:spTree>
    <p:extLst>
      <p:ext uri="{BB962C8B-B14F-4D97-AF65-F5344CB8AC3E}">
        <p14:creationId xmlns:p14="http://schemas.microsoft.com/office/powerpoint/2010/main" val="9869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280989"/>
            <a:ext cx="467995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4"/>
          <p:cNvSpPr>
            <a:spLocks noChangeShapeType="1"/>
          </p:cNvSpPr>
          <p:nvPr/>
        </p:nvSpPr>
        <p:spPr bwMode="auto">
          <a:xfrm flipH="1">
            <a:off x="6456363" y="2420938"/>
            <a:ext cx="1439862" cy="2520950"/>
          </a:xfrm>
          <a:prstGeom prst="line">
            <a:avLst/>
          </a:prstGeom>
          <a:noFill/>
          <a:ln w="57150">
            <a:solidFill>
              <a:srgbClr val="0066FF"/>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prst="slope"/>
          </a:sp3d>
        </p:spPr>
        <p:txBody>
          <a:bodyPr/>
          <a:lstStyle/>
          <a:p>
            <a:pPr fontAlgn="base">
              <a:spcBef>
                <a:spcPct val="0"/>
              </a:spcBef>
              <a:spcAft>
                <a:spcPct val="0"/>
              </a:spcAft>
              <a:defRPr/>
            </a:pPr>
            <a:endParaRPr lang="tr-TR">
              <a:solidFill>
                <a:prstClr val="black"/>
              </a:solidFill>
              <a:latin typeface="Tahoma" panose="020B0604030504040204" pitchFamily="34" charset="0"/>
            </a:endParaRPr>
          </a:p>
        </p:txBody>
      </p:sp>
      <p:sp>
        <p:nvSpPr>
          <p:cNvPr id="4" name="Rectangle 3"/>
          <p:cNvSpPr>
            <a:spLocks noChangeArrowheads="1"/>
          </p:cNvSpPr>
          <p:nvPr/>
        </p:nvSpPr>
        <p:spPr bwMode="auto">
          <a:xfrm>
            <a:off x="7464426" y="1628802"/>
            <a:ext cx="2879725" cy="576063"/>
          </a:xfrm>
          <a:prstGeom prst="rect">
            <a:avLst/>
          </a:prstGeom>
          <a:solidFill>
            <a:schemeClr val="bg1">
              <a:lumMod val="95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defRPr/>
            </a:pPr>
            <a:r>
              <a:rPr lang="tr-TR" sz="2800" b="1" dirty="0" err="1">
                <a:ln w="50800"/>
                <a:solidFill>
                  <a:srgbClr val="3366FF"/>
                </a:solidFill>
                <a:latin typeface="Calibri"/>
              </a:rPr>
              <a:t>Diverticulum</a:t>
            </a:r>
            <a:r>
              <a:rPr lang="tr-TR" sz="2800" b="1" dirty="0">
                <a:ln w="50800"/>
                <a:solidFill>
                  <a:srgbClr val="3366FF"/>
                </a:solidFill>
                <a:latin typeface="Calibri"/>
              </a:rPr>
              <a:t> </a:t>
            </a:r>
            <a:r>
              <a:rPr lang="tr-TR" sz="2800" b="1" dirty="0" err="1">
                <a:ln w="50800"/>
                <a:solidFill>
                  <a:srgbClr val="3366FF"/>
                </a:solidFill>
                <a:latin typeface="Calibri"/>
              </a:rPr>
              <a:t>nasi</a:t>
            </a:r>
            <a:endParaRPr lang="tr-TR" sz="2800" b="1" dirty="0">
              <a:ln w="50800"/>
              <a:solidFill>
                <a:srgbClr val="3366FF"/>
              </a:solidFill>
              <a:latin typeface="Calibri"/>
            </a:endParaRPr>
          </a:p>
        </p:txBody>
      </p:sp>
      <p:sp>
        <p:nvSpPr>
          <p:cNvPr id="5" name="Line 5"/>
          <p:cNvSpPr>
            <a:spLocks noChangeShapeType="1"/>
          </p:cNvSpPr>
          <p:nvPr/>
        </p:nvSpPr>
        <p:spPr bwMode="auto">
          <a:xfrm flipH="1" flipV="1">
            <a:off x="6600825" y="5516564"/>
            <a:ext cx="1079500" cy="433387"/>
          </a:xfrm>
          <a:prstGeom prst="line">
            <a:avLst/>
          </a:prstGeom>
          <a:noFill/>
          <a:ln w="57150">
            <a:solidFill>
              <a:srgbClr val="FFFF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prst="slope"/>
          </a:sp3d>
        </p:spPr>
        <p:txBody>
          <a:bodyPr/>
          <a:lstStyle/>
          <a:p>
            <a:pPr fontAlgn="base">
              <a:spcBef>
                <a:spcPct val="0"/>
              </a:spcBef>
              <a:spcAft>
                <a:spcPct val="0"/>
              </a:spcAft>
              <a:defRPr/>
            </a:pPr>
            <a:endParaRPr lang="tr-TR">
              <a:solidFill>
                <a:prstClr val="black"/>
              </a:solidFill>
              <a:latin typeface="Tahoma" panose="020B0604030504040204" pitchFamily="34" charset="0"/>
            </a:endParaRPr>
          </a:p>
        </p:txBody>
      </p:sp>
      <p:sp>
        <p:nvSpPr>
          <p:cNvPr id="6" name="Text Box 6"/>
          <p:cNvSpPr txBox="1">
            <a:spLocks noChangeArrowheads="1"/>
          </p:cNvSpPr>
          <p:nvPr/>
        </p:nvSpPr>
        <p:spPr bwMode="auto">
          <a:xfrm>
            <a:off x="7392144" y="6093296"/>
            <a:ext cx="3168352" cy="369332"/>
          </a:xfrm>
          <a:prstGeom prst="rect">
            <a:avLst/>
          </a:prstGeom>
          <a:solidFill>
            <a:schemeClr val="bg1">
              <a:lumMod val="9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50000"/>
              </a:spcBef>
              <a:spcAft>
                <a:spcPct val="0"/>
              </a:spcAft>
              <a:defRPr/>
            </a:pPr>
            <a:r>
              <a:rPr lang="tr-TR" b="1" dirty="0">
                <a:ln w="50800"/>
                <a:solidFill>
                  <a:srgbClr val="3366FF"/>
                </a:solidFill>
                <a:latin typeface="Arial Black" pitchFamily="34" charset="0"/>
              </a:rPr>
              <a:t> </a:t>
            </a:r>
            <a:r>
              <a:rPr lang="tr-TR" b="1" dirty="0" err="1">
                <a:ln w="50800"/>
                <a:solidFill>
                  <a:srgbClr val="3366FF"/>
                </a:solidFill>
                <a:latin typeface="Arial Black" pitchFamily="34" charset="0"/>
              </a:rPr>
              <a:t>Ostium</a:t>
            </a:r>
            <a:r>
              <a:rPr lang="tr-TR" b="1" dirty="0">
                <a:ln w="50800"/>
                <a:solidFill>
                  <a:srgbClr val="3366FF"/>
                </a:solidFill>
                <a:latin typeface="Arial Black" pitchFamily="34" charset="0"/>
              </a:rPr>
              <a:t> </a:t>
            </a:r>
            <a:r>
              <a:rPr lang="tr-TR" b="1" dirty="0" err="1">
                <a:ln w="50800"/>
                <a:solidFill>
                  <a:srgbClr val="3366FF"/>
                </a:solidFill>
                <a:latin typeface="Arial Black" pitchFamily="34" charset="0"/>
              </a:rPr>
              <a:t>lacrimale</a:t>
            </a:r>
            <a:r>
              <a:rPr lang="tr-TR" b="1" dirty="0">
                <a:ln w="50800"/>
                <a:solidFill>
                  <a:srgbClr val="3366FF"/>
                </a:solidFill>
                <a:latin typeface="Arial Black" pitchFamily="34" charset="0"/>
              </a:rPr>
              <a:t> </a:t>
            </a:r>
            <a:r>
              <a:rPr lang="tr-TR" b="1" dirty="0" err="1">
                <a:ln w="50800"/>
                <a:solidFill>
                  <a:srgbClr val="3366FF"/>
                </a:solidFill>
                <a:latin typeface="Arial Black" pitchFamily="34" charset="0"/>
              </a:rPr>
              <a:t>orale</a:t>
            </a:r>
            <a:endParaRPr lang="tr-TR" b="1" dirty="0">
              <a:ln w="50800"/>
              <a:solidFill>
                <a:srgbClr val="3366FF"/>
              </a:solidFill>
              <a:latin typeface="Arial Black" pitchFamily="34" charset="0"/>
            </a:endParaRPr>
          </a:p>
        </p:txBody>
      </p:sp>
      <p:sp>
        <p:nvSpPr>
          <p:cNvPr id="114699" name="7 Metin kutusu"/>
          <p:cNvSpPr txBox="1">
            <a:spLocks noChangeArrowheads="1"/>
          </p:cNvSpPr>
          <p:nvPr/>
        </p:nvSpPr>
        <p:spPr bwMode="auto">
          <a:xfrm>
            <a:off x="7680325" y="4365625"/>
            <a:ext cx="2736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tr-TR" altLang="tr-TR" sz="1400">
                <a:solidFill>
                  <a:prstClr val="black"/>
                </a:solidFill>
                <a:latin typeface="Tahoma" panose="020B0604030504040204" pitchFamily="34" charset="0"/>
              </a:rPr>
              <a:t>Burun meri (esophagus) sondası</a:t>
            </a:r>
          </a:p>
          <a:p>
            <a:pPr fontAlgn="base">
              <a:spcBef>
                <a:spcPct val="0"/>
              </a:spcBef>
              <a:spcAft>
                <a:spcPct val="0"/>
              </a:spcAft>
              <a:buNone/>
            </a:pPr>
            <a:r>
              <a:rPr lang="tr-TR" altLang="tr-TR" sz="1400">
                <a:solidFill>
                  <a:prstClr val="black"/>
                </a:solidFill>
                <a:latin typeface="Tahoma" panose="020B0604030504040204" pitchFamily="34" charset="0"/>
              </a:rPr>
              <a:t>Burun mide sondası</a:t>
            </a:r>
          </a:p>
          <a:p>
            <a:pPr fontAlgn="base">
              <a:spcBef>
                <a:spcPct val="0"/>
              </a:spcBef>
              <a:spcAft>
                <a:spcPct val="0"/>
              </a:spcAft>
              <a:buNone/>
            </a:pPr>
            <a:r>
              <a:rPr lang="tr-TR" altLang="tr-TR" sz="1400">
                <a:solidFill>
                  <a:prstClr val="black"/>
                </a:solidFill>
                <a:latin typeface="Tahoma" panose="020B0604030504040204" pitchFamily="34" charset="0"/>
              </a:rPr>
              <a:t>Nasogastric sonda</a:t>
            </a:r>
          </a:p>
        </p:txBody>
      </p:sp>
      <p:pic>
        <p:nvPicPr>
          <p:cNvPr id="114700" name="Picture 5" descr="http://www.medaks.com.tr/img/ghKsyc8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9" y="2595564"/>
            <a:ext cx="2262187"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880781"/>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9" y="1106489"/>
            <a:ext cx="7881937"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etin kutusu"/>
          <p:cNvSpPr txBox="1"/>
          <p:nvPr/>
        </p:nvSpPr>
        <p:spPr bwMode="auto">
          <a:xfrm>
            <a:off x="3791744" y="548680"/>
            <a:ext cx="2376264" cy="338554"/>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err="1">
                <a:ln w="50800"/>
                <a:solidFill>
                  <a:srgbClr val="3333FF"/>
                </a:solidFill>
                <a:latin typeface="Tahoma" panose="020B0604030504040204" pitchFamily="34" charset="0"/>
              </a:rPr>
              <a:t>Plexus</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venosi</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nasalis</a:t>
            </a:r>
            <a:endParaRPr lang="tr-TR" sz="1600" b="1" dirty="0">
              <a:ln w="50800"/>
              <a:solidFill>
                <a:srgbClr val="3333FF"/>
              </a:solidFill>
              <a:latin typeface="Tahoma" panose="020B0604030504040204" pitchFamily="34" charset="0"/>
            </a:endParaRPr>
          </a:p>
        </p:txBody>
      </p:sp>
      <p:sp>
        <p:nvSpPr>
          <p:cNvPr id="4" name="3 Metin kutusu"/>
          <p:cNvSpPr txBox="1"/>
          <p:nvPr/>
        </p:nvSpPr>
        <p:spPr bwMode="auto">
          <a:xfrm>
            <a:off x="3575720" y="6093297"/>
            <a:ext cx="3024336" cy="584775"/>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err="1">
                <a:ln w="50800"/>
                <a:solidFill>
                  <a:srgbClr val="3333FF"/>
                </a:solidFill>
                <a:latin typeface="Tahoma" panose="020B0604030504040204" pitchFamily="34" charset="0"/>
              </a:rPr>
              <a:t>Plexus</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venosi</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palati</a:t>
            </a:r>
            <a:r>
              <a:rPr lang="tr-TR" sz="1600" b="1" dirty="0">
                <a:ln w="50800"/>
                <a:solidFill>
                  <a:srgbClr val="3333FF"/>
                </a:solidFill>
                <a:latin typeface="Tahoma" panose="020B0604030504040204" pitchFamily="34" charset="0"/>
              </a:rPr>
              <a:t> – damaktan ilaç emilimi</a:t>
            </a:r>
          </a:p>
        </p:txBody>
      </p:sp>
      <p:cxnSp>
        <p:nvCxnSpPr>
          <p:cNvPr id="6" name="5 Düz Ok Bağlayıcısı"/>
          <p:cNvCxnSpPr/>
          <p:nvPr/>
        </p:nvCxnSpPr>
        <p:spPr>
          <a:xfrm>
            <a:off x="4655840" y="1052736"/>
            <a:ext cx="792088" cy="2304256"/>
          </a:xfrm>
          <a:prstGeom prst="straightConnector1">
            <a:avLst/>
          </a:prstGeom>
          <a:ln w="38100">
            <a:solidFill>
              <a:srgbClr val="FFFF00"/>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flipH="1" flipV="1">
            <a:off x="3791744" y="4149080"/>
            <a:ext cx="936104" cy="1728192"/>
          </a:xfrm>
          <a:prstGeom prst="straightConnector1">
            <a:avLst/>
          </a:prstGeom>
          <a:ln w="38100">
            <a:solidFill>
              <a:srgbClr val="FFFF00"/>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008236"/>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366714"/>
            <a:ext cx="489585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Düz Ok Bağlayıcısı"/>
          <p:cNvCxnSpPr/>
          <p:nvPr/>
        </p:nvCxnSpPr>
        <p:spPr>
          <a:xfrm flipH="1">
            <a:off x="7032104" y="548680"/>
            <a:ext cx="1224136" cy="1152128"/>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bwMode="auto">
          <a:xfrm>
            <a:off x="8328248" y="188640"/>
            <a:ext cx="2016224" cy="338554"/>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a:ln w="50800"/>
                <a:solidFill>
                  <a:srgbClr val="3333FF"/>
                </a:solidFill>
                <a:latin typeface="Tahoma" panose="020B0604030504040204" pitchFamily="34" charset="0"/>
              </a:rPr>
              <a:t>N.</a:t>
            </a:r>
            <a:r>
              <a:rPr lang="tr-TR" sz="1600" b="1" dirty="0" err="1">
                <a:ln w="50800"/>
                <a:solidFill>
                  <a:srgbClr val="3333FF"/>
                </a:solidFill>
                <a:latin typeface="Tahoma" panose="020B0604030504040204" pitchFamily="34" charset="0"/>
              </a:rPr>
              <a:t>infraorbitalis</a:t>
            </a:r>
            <a:endParaRPr lang="tr-TR" sz="1600" b="1" dirty="0">
              <a:ln w="50800"/>
              <a:solidFill>
                <a:srgbClr val="3333FF"/>
              </a:solidFill>
              <a:latin typeface="Tahoma" panose="020B0604030504040204" pitchFamily="34" charset="0"/>
            </a:endParaRPr>
          </a:p>
        </p:txBody>
      </p:sp>
      <p:cxnSp>
        <p:nvCxnSpPr>
          <p:cNvPr id="8" name="7 Düz Ok Bağlayıcısı"/>
          <p:cNvCxnSpPr/>
          <p:nvPr/>
        </p:nvCxnSpPr>
        <p:spPr>
          <a:xfrm>
            <a:off x="3215680" y="1556792"/>
            <a:ext cx="2376264" cy="864096"/>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bwMode="auto">
          <a:xfrm>
            <a:off x="1847528" y="980728"/>
            <a:ext cx="1584176" cy="338554"/>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err="1">
                <a:ln w="50800"/>
                <a:solidFill>
                  <a:srgbClr val="3333FF"/>
                </a:solidFill>
                <a:latin typeface="Tahoma" panose="020B0604030504040204" pitchFamily="34" charset="0"/>
              </a:rPr>
              <a:t>Plexus</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venosi</a:t>
            </a:r>
            <a:endParaRPr lang="tr-TR" sz="1600" b="1" dirty="0">
              <a:ln w="50800"/>
              <a:solidFill>
                <a:srgbClr val="3333FF"/>
              </a:solidFill>
              <a:latin typeface="Tahoma" panose="020B0604030504040204" pitchFamily="34" charset="0"/>
            </a:endParaRPr>
          </a:p>
        </p:txBody>
      </p:sp>
      <p:cxnSp>
        <p:nvCxnSpPr>
          <p:cNvPr id="11" name="10 Düz Ok Bağlayıcısı"/>
          <p:cNvCxnSpPr/>
          <p:nvPr/>
        </p:nvCxnSpPr>
        <p:spPr>
          <a:xfrm flipH="1" flipV="1">
            <a:off x="6744073" y="2852936"/>
            <a:ext cx="2015877" cy="1152128"/>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bwMode="auto">
          <a:xfrm>
            <a:off x="8508268" y="4077073"/>
            <a:ext cx="1692188" cy="584775"/>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err="1">
                <a:ln w="50800"/>
                <a:solidFill>
                  <a:srgbClr val="3333FF"/>
                </a:solidFill>
                <a:latin typeface="Tahoma" panose="020B0604030504040204" pitchFamily="34" charset="0"/>
              </a:rPr>
              <a:t>Meatus</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nasi</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ventralis</a:t>
            </a:r>
            <a:endParaRPr lang="tr-TR" sz="1600" b="1" dirty="0">
              <a:ln w="50800"/>
              <a:solidFill>
                <a:srgbClr val="3333FF"/>
              </a:solidFill>
              <a:latin typeface="Tahoma" panose="020B0604030504040204" pitchFamily="34" charset="0"/>
            </a:endParaRPr>
          </a:p>
        </p:txBody>
      </p:sp>
      <p:cxnSp>
        <p:nvCxnSpPr>
          <p:cNvPr id="14" name="13 Düz Ok Bağlayıcısı"/>
          <p:cNvCxnSpPr/>
          <p:nvPr/>
        </p:nvCxnSpPr>
        <p:spPr>
          <a:xfrm flipV="1">
            <a:off x="2927648" y="2492896"/>
            <a:ext cx="1368152" cy="792088"/>
          </a:xfrm>
          <a:prstGeom prst="straightConnector1">
            <a:avLst/>
          </a:prstGeom>
          <a:ln w="38100">
            <a:solidFill>
              <a:srgbClr val="0000FF"/>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bwMode="auto">
          <a:xfrm>
            <a:off x="1868425" y="3445128"/>
            <a:ext cx="1944216" cy="338554"/>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err="1">
                <a:ln w="50800"/>
                <a:solidFill>
                  <a:srgbClr val="3333FF"/>
                </a:solidFill>
                <a:latin typeface="Tahoma" panose="020B0604030504040204" pitchFamily="34" charset="0"/>
              </a:rPr>
              <a:t>Sinus</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maxillaris</a:t>
            </a:r>
            <a:endParaRPr lang="tr-TR" sz="1600" b="1" dirty="0">
              <a:ln w="50800"/>
              <a:solidFill>
                <a:srgbClr val="3333FF"/>
              </a:solidFill>
              <a:latin typeface="Tahoma" panose="020B0604030504040204" pitchFamily="34" charset="0"/>
            </a:endParaRPr>
          </a:p>
        </p:txBody>
      </p:sp>
      <p:cxnSp>
        <p:nvCxnSpPr>
          <p:cNvPr id="7" name="Düz Ok Bağlayıcısı 6"/>
          <p:cNvCxnSpPr/>
          <p:nvPr/>
        </p:nvCxnSpPr>
        <p:spPr>
          <a:xfrm flipV="1">
            <a:off x="3431704" y="4869160"/>
            <a:ext cx="1728192" cy="792088"/>
          </a:xfrm>
          <a:prstGeom prst="straightConnector1">
            <a:avLst/>
          </a:prstGeom>
          <a:ln w="381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bwMode="auto">
          <a:xfrm>
            <a:off x="1991544" y="5589240"/>
            <a:ext cx="1440160" cy="338554"/>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eaLnBrk="0" fontAlgn="base" hangingPunct="0">
              <a:spcBef>
                <a:spcPct val="50000"/>
              </a:spcBef>
              <a:spcAft>
                <a:spcPct val="0"/>
              </a:spcAft>
              <a:defRPr/>
            </a:pPr>
            <a:r>
              <a:rPr lang="tr-TR" sz="1600" b="1" dirty="0" err="1">
                <a:ln w="50800"/>
                <a:solidFill>
                  <a:srgbClr val="3333FF"/>
                </a:solidFill>
                <a:latin typeface="Tahoma" panose="020B0604030504040204" pitchFamily="34" charset="0"/>
              </a:rPr>
              <a:t>Mandibula</a:t>
            </a:r>
            <a:r>
              <a:rPr lang="tr-TR" sz="1600" b="1" dirty="0">
                <a:ln w="50800"/>
                <a:solidFill>
                  <a:srgbClr val="3333FF"/>
                </a:solidFill>
                <a:latin typeface="Tahoma" panose="020B0604030504040204" pitchFamily="34" charset="0"/>
              </a:rPr>
              <a:t> </a:t>
            </a:r>
          </a:p>
        </p:txBody>
      </p:sp>
      <p:cxnSp>
        <p:nvCxnSpPr>
          <p:cNvPr id="16" name="Düz Ok Bağlayıcısı 15"/>
          <p:cNvCxnSpPr/>
          <p:nvPr/>
        </p:nvCxnSpPr>
        <p:spPr>
          <a:xfrm flipH="1" flipV="1">
            <a:off x="6168008" y="3573016"/>
            <a:ext cx="2232248" cy="1800200"/>
          </a:xfrm>
          <a:prstGeom prst="straightConnector1">
            <a:avLst/>
          </a:prstGeom>
          <a:ln w="381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bwMode="auto">
          <a:xfrm>
            <a:off x="8543926" y="5229200"/>
            <a:ext cx="1008112" cy="338554"/>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eaLnBrk="0" fontAlgn="base" hangingPunct="0">
              <a:spcBef>
                <a:spcPct val="50000"/>
              </a:spcBef>
              <a:spcAft>
                <a:spcPct val="0"/>
              </a:spcAft>
              <a:defRPr/>
            </a:pPr>
            <a:r>
              <a:rPr lang="tr-TR" sz="1600" b="1" dirty="0" err="1">
                <a:ln w="50800"/>
                <a:solidFill>
                  <a:srgbClr val="3333FF"/>
                </a:solidFill>
                <a:latin typeface="Tahoma" panose="020B0604030504040204" pitchFamily="34" charset="0"/>
              </a:rPr>
              <a:t>Lingua</a:t>
            </a:r>
            <a:r>
              <a:rPr lang="tr-TR" sz="1600" b="1" dirty="0">
                <a:ln w="50800"/>
                <a:solidFill>
                  <a:srgbClr val="3333FF"/>
                </a:solidFill>
                <a:latin typeface="Tahoma" panose="020B0604030504040204" pitchFamily="34" charset="0"/>
              </a:rPr>
              <a:t> </a:t>
            </a:r>
          </a:p>
        </p:txBody>
      </p:sp>
    </p:spTree>
    <p:extLst>
      <p:ext uri="{BB962C8B-B14F-4D97-AF65-F5344CB8AC3E}">
        <p14:creationId xmlns:p14="http://schemas.microsoft.com/office/powerpoint/2010/main" val="3807735936"/>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78877" y="1620995"/>
            <a:ext cx="10737272" cy="34163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tr-TR" sz="2400" b="1" dirty="0">
                <a:ln/>
                <a:solidFill>
                  <a:srgbClr val="333300"/>
                </a:solidFill>
                <a:latin typeface="Arial" panose="020B0604020202020204" pitchFamily="34" charset="0"/>
                <a:cs typeface="Arial" panose="020B0604020202020204" pitchFamily="34" charset="0"/>
              </a:rPr>
              <a:t>Bazı hayvanlarda (</a:t>
            </a:r>
            <a:r>
              <a:rPr lang="tr-TR" sz="2400" b="1" dirty="0" err="1">
                <a:ln/>
                <a:solidFill>
                  <a:srgbClr val="333300"/>
                </a:solidFill>
                <a:latin typeface="Arial" panose="020B0604020202020204" pitchFamily="34" charset="0"/>
                <a:cs typeface="Arial" panose="020B0604020202020204" pitchFamily="34" charset="0"/>
              </a:rPr>
              <a:t>bufalo</a:t>
            </a:r>
            <a:r>
              <a:rPr lang="tr-TR" sz="2400" b="1" dirty="0">
                <a:ln/>
                <a:solidFill>
                  <a:srgbClr val="333300"/>
                </a:solidFill>
                <a:latin typeface="Arial" panose="020B0604020202020204" pitchFamily="34" charset="0"/>
                <a:cs typeface="Arial" panose="020B0604020202020204" pitchFamily="34" charset="0"/>
              </a:rPr>
              <a:t>, geyik, kaplan, lama, </a:t>
            </a:r>
            <a:r>
              <a:rPr lang="tr-TR" sz="2400" b="1" dirty="0" err="1">
                <a:ln/>
                <a:solidFill>
                  <a:srgbClr val="333300"/>
                </a:solidFill>
                <a:latin typeface="Arial" panose="020B0604020202020204" pitchFamily="34" charset="0"/>
                <a:cs typeface="Arial" panose="020B0604020202020204" pitchFamily="34" charset="0"/>
              </a:rPr>
              <a:t>zürefa</a:t>
            </a:r>
            <a:r>
              <a:rPr lang="tr-TR" sz="2400" b="1" dirty="0">
                <a:ln/>
                <a:solidFill>
                  <a:srgbClr val="333300"/>
                </a:solidFill>
                <a:latin typeface="Arial" panose="020B0604020202020204" pitchFamily="34" charset="0"/>
                <a:cs typeface="Arial" panose="020B0604020202020204" pitchFamily="34" charset="0"/>
              </a:rPr>
              <a:t>, aslan, tapir ve keçi) ve özellikle atlarda ve evcil kedilerde daha belirgin olarak, dişi </a:t>
            </a:r>
            <a:r>
              <a:rPr lang="tr-TR" sz="2400" b="1" dirty="0" err="1">
                <a:ln/>
                <a:solidFill>
                  <a:srgbClr val="333300"/>
                </a:solidFill>
                <a:latin typeface="Arial" panose="020B0604020202020204" pitchFamily="34" charset="0"/>
                <a:cs typeface="Arial" panose="020B0604020202020204" pitchFamily="34" charset="0"/>
              </a:rPr>
              <a:t>genital</a:t>
            </a:r>
            <a:r>
              <a:rPr lang="tr-TR" sz="2400" b="1" dirty="0">
                <a:ln/>
                <a:solidFill>
                  <a:srgbClr val="333300"/>
                </a:solidFill>
                <a:latin typeface="Arial" panose="020B0604020202020204" pitchFamily="34" charset="0"/>
                <a:cs typeface="Arial" panose="020B0604020202020204" pitchFamily="34" charset="0"/>
              </a:rPr>
              <a:t> organlarının ve </a:t>
            </a:r>
            <a:r>
              <a:rPr lang="tr-TR" sz="2400" b="1" dirty="0" err="1">
                <a:ln/>
                <a:solidFill>
                  <a:srgbClr val="333300"/>
                </a:solidFill>
                <a:latin typeface="Arial" panose="020B0604020202020204" pitchFamily="34" charset="0"/>
                <a:cs typeface="Arial" panose="020B0604020202020204" pitchFamily="34" charset="0"/>
              </a:rPr>
              <a:t>idrarırın</a:t>
            </a:r>
            <a:r>
              <a:rPr lang="tr-TR" sz="2400" b="1" dirty="0">
                <a:ln/>
                <a:solidFill>
                  <a:srgbClr val="333300"/>
                </a:solidFill>
                <a:latin typeface="Arial" panose="020B0604020202020204" pitchFamily="34" charset="0"/>
                <a:cs typeface="Arial" panose="020B0604020202020204" pitchFamily="34" charset="0"/>
              </a:rPr>
              <a:t> koklanması sonucunda, kokunun </a:t>
            </a:r>
            <a:r>
              <a:rPr lang="tr-TR" sz="2400" b="1" dirty="0" err="1">
                <a:ln/>
                <a:solidFill>
                  <a:srgbClr val="333300"/>
                </a:solidFill>
                <a:latin typeface="Arial" panose="020B0604020202020204" pitchFamily="34" charset="0"/>
                <a:cs typeface="Arial" panose="020B0604020202020204" pitchFamily="34" charset="0"/>
              </a:rPr>
              <a:t>organum</a:t>
            </a:r>
            <a:r>
              <a:rPr lang="tr-TR" sz="2400" b="1" dirty="0">
                <a:ln/>
                <a:solidFill>
                  <a:srgbClr val="333300"/>
                </a:solidFill>
                <a:latin typeface="Arial" panose="020B0604020202020204" pitchFamily="34" charset="0"/>
                <a:cs typeface="Arial" panose="020B0604020202020204" pitchFamily="34" charset="0"/>
              </a:rPr>
              <a:t> </a:t>
            </a:r>
            <a:r>
              <a:rPr lang="tr-TR" sz="2400" b="1" dirty="0" err="1">
                <a:ln/>
                <a:solidFill>
                  <a:srgbClr val="333300"/>
                </a:solidFill>
                <a:latin typeface="Arial" panose="020B0604020202020204" pitchFamily="34" charset="0"/>
                <a:cs typeface="Arial" panose="020B0604020202020204" pitchFamily="34" charset="0"/>
              </a:rPr>
              <a:t>vomeronasale’ye</a:t>
            </a:r>
            <a:r>
              <a:rPr lang="tr-TR" sz="2400" b="1" dirty="0">
                <a:ln/>
                <a:solidFill>
                  <a:srgbClr val="333300"/>
                </a:solidFill>
                <a:latin typeface="Arial" panose="020B0604020202020204" pitchFamily="34" charset="0"/>
                <a:cs typeface="Arial" panose="020B0604020202020204" pitchFamily="34" charset="0"/>
              </a:rPr>
              <a:t> iletilmesi ve dişinin </a:t>
            </a:r>
            <a:r>
              <a:rPr lang="tr-TR" sz="2400" b="1" dirty="0" err="1">
                <a:ln/>
                <a:solidFill>
                  <a:srgbClr val="333300"/>
                </a:solidFill>
                <a:latin typeface="Arial" panose="020B0604020202020204" pitchFamily="34" charset="0"/>
                <a:cs typeface="Arial" panose="020B0604020202020204" pitchFamily="34" charset="0"/>
              </a:rPr>
              <a:t>estrus’un</a:t>
            </a:r>
            <a:r>
              <a:rPr lang="tr-TR" sz="2400" b="1" dirty="0">
                <a:ln/>
                <a:solidFill>
                  <a:srgbClr val="333300"/>
                </a:solidFill>
                <a:latin typeface="Arial" panose="020B0604020202020204" pitchFamily="34" charset="0"/>
                <a:cs typeface="Arial" panose="020B0604020202020204" pitchFamily="34" charset="0"/>
              </a:rPr>
              <a:t> hangi devresinde olduğunu anlamak amacıyla, başın öne ve yukarı uzatılması ve üst dudağın yukarı bükülmesiyle karakterize, “</a:t>
            </a:r>
            <a:r>
              <a:rPr lang="tr-TR" sz="2400" b="1" dirty="0" err="1">
                <a:ln/>
                <a:solidFill>
                  <a:srgbClr val="333300"/>
                </a:solidFill>
                <a:latin typeface="Arial" panose="020B0604020202020204" pitchFamily="34" charset="0"/>
                <a:cs typeface="Arial" panose="020B0604020202020204" pitchFamily="34" charset="0"/>
              </a:rPr>
              <a:t>flehmen</a:t>
            </a:r>
            <a:r>
              <a:rPr lang="tr-TR" sz="2400" b="1" dirty="0">
                <a:ln/>
                <a:solidFill>
                  <a:srgbClr val="333300"/>
                </a:solidFill>
                <a:latin typeface="Arial" panose="020B0604020202020204" pitchFamily="34" charset="0"/>
                <a:cs typeface="Arial" panose="020B0604020202020204" pitchFamily="34" charset="0"/>
              </a:rPr>
              <a:t> reaksiyonu” şekillenir. Ancak yüz buruşturma olarak nitelenebilecek bazı hareketler vücudun herhangi bir yerindeki hafif ağrılarda ve atlarda düşük düzeyli </a:t>
            </a:r>
            <a:r>
              <a:rPr lang="tr-TR" sz="2400" b="1" dirty="0" err="1">
                <a:ln/>
                <a:solidFill>
                  <a:srgbClr val="333300"/>
                </a:solidFill>
                <a:latin typeface="Arial" panose="020B0604020202020204" pitchFamily="34" charset="0"/>
                <a:cs typeface="Arial" panose="020B0604020202020204" pitchFamily="34" charset="0"/>
              </a:rPr>
              <a:t>abdominal</a:t>
            </a:r>
            <a:r>
              <a:rPr lang="tr-TR" sz="2400" b="1" dirty="0">
                <a:ln/>
                <a:solidFill>
                  <a:srgbClr val="333300"/>
                </a:solidFill>
                <a:latin typeface="Arial" panose="020B0604020202020204" pitchFamily="34" charset="0"/>
                <a:cs typeface="Arial" panose="020B0604020202020204" pitchFamily="34" charset="0"/>
              </a:rPr>
              <a:t> sancılarda da görülebilir.</a:t>
            </a:r>
          </a:p>
        </p:txBody>
      </p:sp>
    </p:spTree>
    <p:extLst>
      <p:ext uri="{BB962C8B-B14F-4D97-AF65-F5344CB8AC3E}">
        <p14:creationId xmlns:p14="http://schemas.microsoft.com/office/powerpoint/2010/main" val="375434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Rectangle 6"/>
          <p:cNvSpPr>
            <a:spLocks noChangeArrowheads="1"/>
          </p:cNvSpPr>
          <p:nvPr/>
        </p:nvSpPr>
        <p:spPr bwMode="auto">
          <a:xfrm>
            <a:off x="4008439" y="260351"/>
            <a:ext cx="3457575" cy="620713"/>
          </a:xfrm>
          <a:prstGeom prst="rect">
            <a:avLst/>
          </a:prstGeom>
          <a:solidFill>
            <a:schemeClr val="bg1">
              <a:lumMod val="95000"/>
            </a:schemeClr>
          </a:solidFill>
          <a:ln w="9525">
            <a:solidFill>
              <a:schemeClr val="tx1"/>
            </a:solidFill>
            <a:miter lim="800000"/>
            <a:headEnd/>
            <a:tailEnd/>
          </a:ln>
          <a:effectLst/>
        </p:spPr>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defRPr/>
            </a:pPr>
            <a:r>
              <a:rPr lang="tr-TR" sz="2800" b="1" dirty="0" err="1">
                <a:ln w="50800"/>
                <a:solidFill>
                  <a:srgbClr val="3333FF"/>
                </a:solidFill>
                <a:latin typeface="Arial Black" pitchFamily="34" charset="0"/>
              </a:rPr>
              <a:t>Palatum</a:t>
            </a:r>
            <a:r>
              <a:rPr lang="tr-TR" sz="2800" b="1" dirty="0">
                <a:ln w="50800"/>
                <a:solidFill>
                  <a:srgbClr val="3333FF"/>
                </a:solidFill>
                <a:latin typeface="Arial Black" pitchFamily="34" charset="0"/>
              </a:rPr>
              <a:t> </a:t>
            </a:r>
            <a:r>
              <a:rPr lang="tr-TR" sz="2800" b="1" dirty="0" err="1">
                <a:ln w="50800"/>
                <a:solidFill>
                  <a:srgbClr val="3333FF"/>
                </a:solidFill>
                <a:latin typeface="Arial Black" pitchFamily="34" charset="0"/>
              </a:rPr>
              <a:t>molle</a:t>
            </a:r>
            <a:endParaRPr lang="tr-TR" sz="2800" b="1" dirty="0">
              <a:ln w="50800"/>
              <a:solidFill>
                <a:srgbClr val="3333FF"/>
              </a:solidFill>
              <a:latin typeface="Arial Black" pitchFamily="34" charset="0"/>
            </a:endParaRPr>
          </a:p>
        </p:txBody>
      </p:sp>
      <p:sp>
        <p:nvSpPr>
          <p:cNvPr id="128008" name="Rectangle 8"/>
          <p:cNvSpPr>
            <a:spLocks noChangeArrowheads="1"/>
          </p:cNvSpPr>
          <p:nvPr/>
        </p:nvSpPr>
        <p:spPr bwMode="auto">
          <a:xfrm>
            <a:off x="8616950" y="6237288"/>
            <a:ext cx="1511300" cy="431800"/>
          </a:xfrm>
          <a:prstGeom prst="rect">
            <a:avLst/>
          </a:prstGeom>
          <a:solidFill>
            <a:schemeClr val="bg1">
              <a:lumMod val="95000"/>
            </a:schemeClr>
          </a:solidFill>
          <a:ln w="9525">
            <a:solidFill>
              <a:schemeClr val="tx1"/>
            </a:solidFill>
            <a:miter lim="800000"/>
            <a:headEnd/>
            <a:tailEnd/>
          </a:ln>
          <a:effectLst/>
        </p:spPr>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defRPr/>
            </a:pPr>
            <a:r>
              <a:rPr lang="tr-TR" sz="2400" b="1" dirty="0" err="1">
                <a:ln w="50800"/>
                <a:solidFill>
                  <a:srgbClr val="3333FF"/>
                </a:solidFill>
                <a:latin typeface="Calibri"/>
              </a:rPr>
              <a:t>Epiglottis</a:t>
            </a:r>
            <a:endParaRPr lang="tr-TR" sz="2400" b="1" dirty="0">
              <a:ln w="50800"/>
              <a:solidFill>
                <a:srgbClr val="3333FF"/>
              </a:solidFill>
              <a:latin typeface="Calibri"/>
            </a:endParaRPr>
          </a:p>
        </p:txBody>
      </p:sp>
      <p:sp>
        <p:nvSpPr>
          <p:cNvPr id="128010" name="Text Box 10"/>
          <p:cNvSpPr txBox="1">
            <a:spLocks noChangeArrowheads="1"/>
          </p:cNvSpPr>
          <p:nvPr/>
        </p:nvSpPr>
        <p:spPr bwMode="auto">
          <a:xfrm>
            <a:off x="1703389" y="836614"/>
            <a:ext cx="1800225" cy="396875"/>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50000"/>
              </a:spcBef>
              <a:spcAft>
                <a:spcPct val="0"/>
              </a:spcAft>
              <a:defRPr/>
            </a:pPr>
            <a:r>
              <a:rPr lang="tr-TR" sz="2000" b="1" dirty="0" err="1">
                <a:ln w="50800"/>
                <a:solidFill>
                  <a:srgbClr val="3333FF"/>
                </a:solidFill>
                <a:latin typeface="Tahoma" panose="020B0604030504040204" pitchFamily="34" charset="0"/>
              </a:rPr>
              <a:t>Septum</a:t>
            </a:r>
            <a:r>
              <a:rPr lang="tr-TR" sz="2000" b="1" dirty="0">
                <a:ln w="50800"/>
                <a:solidFill>
                  <a:srgbClr val="3333FF"/>
                </a:solidFill>
                <a:latin typeface="Tahoma" panose="020B0604030504040204" pitchFamily="34" charset="0"/>
              </a:rPr>
              <a:t> </a:t>
            </a:r>
            <a:r>
              <a:rPr lang="tr-TR" sz="2000" b="1" dirty="0" err="1">
                <a:ln w="50800"/>
                <a:solidFill>
                  <a:srgbClr val="3333FF"/>
                </a:solidFill>
                <a:latin typeface="Tahoma" panose="020B0604030504040204" pitchFamily="34" charset="0"/>
              </a:rPr>
              <a:t>nasi</a:t>
            </a:r>
            <a:endParaRPr lang="tr-TR" sz="2000" b="1" dirty="0">
              <a:ln w="50800"/>
              <a:solidFill>
                <a:srgbClr val="3333FF"/>
              </a:solidFill>
              <a:latin typeface="Tahoma" panose="020B0604030504040204" pitchFamily="34" charset="0"/>
            </a:endParaRPr>
          </a:p>
        </p:txBody>
      </p:sp>
      <p:pic>
        <p:nvPicPr>
          <p:cNvPr id="665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1412875"/>
            <a:ext cx="69119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H="1" flipV="1">
            <a:off x="7608888" y="4365625"/>
            <a:ext cx="1655762" cy="1727200"/>
          </a:xfrm>
          <a:prstGeom prst="line">
            <a:avLst/>
          </a:prstGeom>
          <a:noFill/>
          <a:ln w="57150">
            <a:solidFill>
              <a:srgbClr val="002060"/>
            </a:solidFill>
            <a:round/>
            <a:headEnd/>
            <a:tailEnd type="triangle" w="med" len="med"/>
          </a:ln>
          <a:scene3d>
            <a:camera prst="orthographicFront"/>
            <a:lightRig rig="threePt" dir="t"/>
          </a:scene3d>
          <a:sp3d>
            <a:bevelT w="114300" prst="artDeco"/>
          </a:sp3d>
        </p:spPr>
        <p:txBody>
          <a:bodyPr/>
          <a:lstStyle/>
          <a:p>
            <a:pPr fontAlgn="base">
              <a:spcBef>
                <a:spcPct val="0"/>
              </a:spcBef>
              <a:spcAft>
                <a:spcPct val="0"/>
              </a:spcAft>
              <a:defRPr/>
            </a:pPr>
            <a:endParaRPr lang="tr-TR">
              <a:solidFill>
                <a:prstClr val="black"/>
              </a:solidFill>
              <a:latin typeface="Tahoma" panose="020B0604030504040204" pitchFamily="34" charset="0"/>
            </a:endParaRPr>
          </a:p>
        </p:txBody>
      </p:sp>
      <p:sp>
        <p:nvSpPr>
          <p:cNvPr id="41987" name="Line 5"/>
          <p:cNvSpPr>
            <a:spLocks noChangeShapeType="1"/>
          </p:cNvSpPr>
          <p:nvPr/>
        </p:nvSpPr>
        <p:spPr bwMode="auto">
          <a:xfrm>
            <a:off x="6311901" y="1052514"/>
            <a:ext cx="576263" cy="2663825"/>
          </a:xfrm>
          <a:prstGeom prst="line">
            <a:avLst/>
          </a:prstGeom>
          <a:noFill/>
          <a:ln w="57150">
            <a:solidFill>
              <a:srgbClr val="0066FF"/>
            </a:solidFill>
            <a:round/>
            <a:headEnd/>
            <a:tailEnd type="triangle" w="med" len="med"/>
          </a:ln>
          <a:effectLst>
            <a:outerShdw blurRad="50800" dist="38100" dir="8100000" algn="tr" rotWithShape="0">
              <a:prstClr val="black">
                <a:alpha val="40000"/>
              </a:prstClr>
            </a:outerShdw>
          </a:effectLst>
          <a:scene3d>
            <a:camera prst="orthographicFront"/>
            <a:lightRig rig="threePt" dir="t"/>
          </a:scene3d>
          <a:sp3d>
            <a:bevelT prst="slope"/>
          </a:sp3d>
        </p:spPr>
        <p:txBody>
          <a:bodyPr/>
          <a:lstStyle/>
          <a:p>
            <a:pPr fontAlgn="base">
              <a:spcBef>
                <a:spcPct val="0"/>
              </a:spcBef>
              <a:spcAft>
                <a:spcPct val="0"/>
              </a:spcAft>
              <a:defRPr/>
            </a:pPr>
            <a:endParaRPr lang="tr-TR">
              <a:solidFill>
                <a:prstClr val="black"/>
              </a:solidFill>
              <a:latin typeface="Tahoma" panose="020B0604030504040204" pitchFamily="34" charset="0"/>
            </a:endParaRPr>
          </a:p>
        </p:txBody>
      </p:sp>
      <p:sp>
        <p:nvSpPr>
          <p:cNvPr id="41991" name="Line 9"/>
          <p:cNvSpPr>
            <a:spLocks noChangeShapeType="1"/>
          </p:cNvSpPr>
          <p:nvPr/>
        </p:nvSpPr>
        <p:spPr bwMode="auto">
          <a:xfrm>
            <a:off x="3000375" y="1412875"/>
            <a:ext cx="1511300" cy="1944688"/>
          </a:xfrm>
          <a:prstGeom prst="line">
            <a:avLst/>
          </a:prstGeom>
          <a:noFill/>
          <a:ln w="38100">
            <a:solidFill>
              <a:srgbClr val="000000"/>
            </a:solidFill>
            <a:round/>
            <a:headEnd/>
            <a:tailEnd type="triangle" w="med" len="med"/>
          </a:ln>
          <a:effectLst>
            <a:outerShdw blurRad="50800" dist="38100" dir="8100000" algn="tr" rotWithShape="0">
              <a:prstClr val="black">
                <a:alpha val="40000"/>
              </a:prstClr>
            </a:outerShdw>
          </a:effectLst>
          <a:scene3d>
            <a:camera prst="orthographicFront"/>
            <a:lightRig rig="threePt" dir="t"/>
          </a:scene3d>
          <a:sp3d>
            <a:bevelT prst="slope"/>
          </a:sp3d>
        </p:spPr>
        <p:txBody>
          <a:bodyPr/>
          <a:lstStyle/>
          <a:p>
            <a:pPr fontAlgn="base">
              <a:spcBef>
                <a:spcPct val="0"/>
              </a:spcBef>
              <a:spcAft>
                <a:spcPct val="0"/>
              </a:spcAft>
              <a:defRPr/>
            </a:pPr>
            <a:endParaRPr lang="tr-TR">
              <a:solidFill>
                <a:prstClr val="black"/>
              </a:solidFill>
              <a:latin typeface="Tahoma" panose="020B0604030504040204" pitchFamily="34" charset="0"/>
            </a:endParaRPr>
          </a:p>
        </p:txBody>
      </p:sp>
      <p:sp>
        <p:nvSpPr>
          <p:cNvPr id="9" name="8 Metin kutusu"/>
          <p:cNvSpPr txBox="1"/>
          <p:nvPr/>
        </p:nvSpPr>
        <p:spPr bwMode="auto">
          <a:xfrm>
            <a:off x="3215680" y="5805265"/>
            <a:ext cx="5184576" cy="830997"/>
          </a:xfrm>
          <a:prstGeom prst="rect">
            <a:avLst/>
          </a:prstGeom>
          <a:solidFill>
            <a:schemeClr val="bg1">
              <a:lumMod val="95000"/>
            </a:schemeClr>
          </a:solidFill>
          <a:ln w="9525">
            <a:noFill/>
            <a:miter lim="800000"/>
            <a:headEnd/>
            <a:tailEnd/>
          </a:ln>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50000"/>
              </a:spcBef>
              <a:spcAft>
                <a:spcPct val="0"/>
              </a:spcAft>
              <a:defRPr/>
            </a:pPr>
            <a:r>
              <a:rPr lang="tr-TR" sz="1600" b="1" dirty="0" err="1">
                <a:ln w="50800"/>
                <a:solidFill>
                  <a:srgbClr val="3333FF"/>
                </a:solidFill>
                <a:latin typeface="Tahoma" panose="020B0604030504040204" pitchFamily="34" charset="0"/>
              </a:rPr>
              <a:t>Palatum</a:t>
            </a:r>
            <a:r>
              <a:rPr lang="tr-TR" sz="1600" b="1" dirty="0">
                <a:ln w="50800"/>
                <a:solidFill>
                  <a:srgbClr val="3333FF"/>
                </a:solidFill>
                <a:latin typeface="Tahoma" panose="020B0604030504040204" pitchFamily="34" charset="0"/>
              </a:rPr>
              <a:t> </a:t>
            </a:r>
            <a:r>
              <a:rPr lang="tr-TR" sz="1600" b="1" dirty="0" err="1">
                <a:ln w="50800"/>
                <a:solidFill>
                  <a:srgbClr val="3333FF"/>
                </a:solidFill>
                <a:latin typeface="Tahoma" panose="020B0604030504040204" pitchFamily="34" charset="0"/>
              </a:rPr>
              <a:t>molle</a:t>
            </a:r>
            <a:r>
              <a:rPr lang="tr-TR" sz="1600" b="1" dirty="0">
                <a:ln w="50800"/>
                <a:solidFill>
                  <a:srgbClr val="3333FF"/>
                </a:solidFill>
                <a:latin typeface="Tahoma" panose="020B0604030504040204" pitchFamily="34" charset="0"/>
              </a:rPr>
              <a:t> uzun – atlar ağızdan nefes alamaz – atlara ağızdan burun </a:t>
            </a:r>
            <a:r>
              <a:rPr lang="tr-TR" sz="1600" b="1" dirty="0" err="1">
                <a:ln w="50800"/>
                <a:solidFill>
                  <a:srgbClr val="3333FF"/>
                </a:solidFill>
                <a:latin typeface="Tahoma" panose="020B0604030504040204" pitchFamily="34" charset="0"/>
              </a:rPr>
              <a:t>esophagus</a:t>
            </a:r>
            <a:r>
              <a:rPr lang="tr-TR" sz="1600" b="1" dirty="0">
                <a:ln w="50800"/>
                <a:solidFill>
                  <a:srgbClr val="3333FF"/>
                </a:solidFill>
                <a:latin typeface="Tahoma" panose="020B0604030504040204" pitchFamily="34" charset="0"/>
              </a:rPr>
              <a:t> sondası uygulanamaz</a:t>
            </a:r>
          </a:p>
        </p:txBody>
      </p:sp>
      <p:cxnSp>
        <p:nvCxnSpPr>
          <p:cNvPr id="11" name="10 Düz Ok Bağlayıcısı"/>
          <p:cNvCxnSpPr/>
          <p:nvPr/>
        </p:nvCxnSpPr>
        <p:spPr>
          <a:xfrm flipV="1">
            <a:off x="6528048" y="4221088"/>
            <a:ext cx="720080" cy="1512168"/>
          </a:xfrm>
          <a:prstGeom prst="straightConnector1">
            <a:avLst/>
          </a:prstGeom>
          <a:ln w="38100">
            <a:solidFill>
              <a:srgbClr val="FFFF00"/>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278831"/>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FF00"/>
          </a:solidFill>
          <a:round/>
          <a:headEnd/>
          <a:tailEnd type="triangle" w="med" len="med"/>
        </a:ln>
        <a:effectLst>
          <a:outerShdw blurRad="50800" dist="38100" dir="8100000" algn="tr" rotWithShape="0">
            <a:prstClr val="black">
              <a:alpha val="40000"/>
            </a:prstClr>
          </a:outerShdw>
        </a:effectLst>
        <a:scene3d>
          <a:camera prst="orthographicFront"/>
          <a:lightRig rig="threePt" dir="t"/>
        </a:scene3d>
        <a:sp3d>
          <a:bevelT prst="slope"/>
        </a:sp3d>
      </a:spPr>
      <a:bodyPr/>
      <a:lstStyle>
        <a:defPPr>
          <a:defRPr/>
        </a:defPPr>
      </a:lstStyle>
    </a:spDef>
    <a:lnDef>
      <a:spPr>
        <a:ln w="38100">
          <a:solidFill>
            <a:srgbClr val="0000FF"/>
          </a:solidFill>
          <a:tailEnd type="arrow"/>
        </a:ln>
        <a:scene3d>
          <a:camera prst="orthographicFront"/>
          <a:lightRig rig="threePt" dir="t"/>
        </a:scene3d>
        <a:sp3d>
          <a:bevelT prst="convex"/>
        </a:sp3d>
      </a:spPr>
      <a:bodyPr/>
      <a:lstStyle/>
      <a:style>
        <a:lnRef idx="1">
          <a:schemeClr val="accent1"/>
        </a:lnRef>
        <a:fillRef idx="0">
          <a:schemeClr val="accent1"/>
        </a:fillRef>
        <a:effectRef idx="0">
          <a:schemeClr val="accent1"/>
        </a:effectRef>
        <a:fontRef idx="minor">
          <a:schemeClr val="tx1"/>
        </a:fontRef>
      </a:style>
    </a:lnDef>
    <a:txDef>
      <a:spPr bwMode="auto">
        <a:solidFill>
          <a:schemeClr val="bg1">
            <a:lumMod val="95000"/>
          </a:schemeClr>
        </a:solidFill>
        <a:ln w="9525">
          <a:noFill/>
          <a:miter lim="800000"/>
          <a:headEnd/>
          <a:tailEnd/>
        </a:ln>
        <a:effectLst/>
      </a:spPr>
      <a:bodyPr>
        <a:spAutoFit/>
        <a:scene3d>
          <a:camera prst="orthographicFront"/>
          <a:lightRig rig="balanced" dir="t">
            <a:rot lat="0" lon="0" rev="2100000"/>
          </a:lightRig>
        </a:scene3d>
        <a:sp3d extrusionH="57150" prstMaterial="metal">
          <a:bevelT w="38100" h="25400"/>
          <a:contourClr>
            <a:schemeClr val="bg2"/>
          </a:contourClr>
        </a:sp3d>
      </a:bodyPr>
      <a:lstStyle>
        <a:defPPr algn="ctr">
          <a:spcBef>
            <a:spcPct val="50000"/>
          </a:spcBef>
          <a:defRPr sz="1600" b="1" dirty="0">
            <a:ln w="50800"/>
            <a:solidFill>
              <a:srgbClr val="3333FF"/>
            </a:solidFill>
          </a:defRPr>
        </a:defPPr>
      </a:lst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535</Words>
  <Application>Microsoft Office PowerPoint</Application>
  <PresentationFormat>Geniş ekran</PresentationFormat>
  <Paragraphs>66</Paragraphs>
  <Slides>13</Slides>
  <Notes>2</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13</vt:i4>
      </vt:variant>
    </vt:vector>
  </HeadingPairs>
  <TitlesOfParts>
    <vt:vector size="20" baseType="lpstr">
      <vt:lpstr>Arial</vt:lpstr>
      <vt:lpstr>Arial Black</vt:lpstr>
      <vt:lpstr>Calibri</vt:lpstr>
      <vt:lpstr>Calibri Light</vt:lpstr>
      <vt:lpstr>Tahoma</vt:lpstr>
      <vt:lpstr>Office Teması</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Çakır</dc:creator>
  <cp:lastModifiedBy>Ahmet Çakır</cp:lastModifiedBy>
  <cp:revision>14</cp:revision>
  <dcterms:created xsi:type="dcterms:W3CDTF">2019-02-28T11:59:14Z</dcterms:created>
  <dcterms:modified xsi:type="dcterms:W3CDTF">2019-03-15T11:20:46Z</dcterms:modified>
</cp:coreProperties>
</file>