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64" r:id="rId5"/>
    <p:sldId id="259" r:id="rId6"/>
    <p:sldId id="265" r:id="rId7"/>
    <p:sldId id="266" r:id="rId8"/>
    <p:sldId id="260" r:id="rId9"/>
    <p:sldId id="267" r:id="rId10"/>
    <p:sldId id="261" r:id="rId11"/>
    <p:sldId id="268" r:id="rId12"/>
    <p:sldId id="262" r:id="rId13"/>
    <p:sldId id="263"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96DD70-EAD2-4485-9ED2-7C39F213EE8F}" type="datetimeFigureOut">
              <a:rPr lang="tr-TR" smtClean="0"/>
              <a:t>19.03.2019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CDD8FD-B572-43E9-B56D-313BFCA4D4FB}" type="slidenum">
              <a:rPr lang="tr-TR" smtClean="0"/>
              <a:t>‹#›</a:t>
            </a:fld>
            <a:endParaRPr lang="tr-TR"/>
          </a:p>
        </p:txBody>
      </p:sp>
    </p:spTree>
    <p:extLst>
      <p:ext uri="{BB962C8B-B14F-4D97-AF65-F5344CB8AC3E}">
        <p14:creationId xmlns:p14="http://schemas.microsoft.com/office/powerpoint/2010/main" val="537771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9FE715D-3099-4AEA-9915-4C827FA63D55}" type="slidenum">
              <a:rPr lang="tr-TR" altLang="tr-TR" smtClean="0"/>
              <a:pPr>
                <a:spcBef>
                  <a:spcPct val="0"/>
                </a:spcBef>
              </a:pPr>
              <a:t>4</a:t>
            </a:fld>
            <a:endParaRPr lang="tr-TR" altLang="tr-TR" smtClean="0"/>
          </a:p>
        </p:txBody>
      </p:sp>
      <p:sp>
        <p:nvSpPr>
          <p:cNvPr id="9219" name="Rectangle 2"/>
          <p:cNvSpPr>
            <a:spLocks noRo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panose="020B0604020202020204" pitchFamily="34" charset="0"/>
            </a:endParaRPr>
          </a:p>
        </p:txBody>
      </p:sp>
    </p:spTree>
    <p:extLst>
      <p:ext uri="{BB962C8B-B14F-4D97-AF65-F5344CB8AC3E}">
        <p14:creationId xmlns:p14="http://schemas.microsoft.com/office/powerpoint/2010/main" val="418395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BBD323F-FA5F-496D-9424-0C1C0BAC9309}" type="slidenum">
              <a:rPr lang="tr-TR" altLang="tr-TR" smtClean="0"/>
              <a:pPr>
                <a:spcBef>
                  <a:spcPct val="0"/>
                </a:spcBef>
              </a:pPr>
              <a:t>6</a:t>
            </a:fld>
            <a:endParaRPr lang="tr-TR" altLang="tr-TR" smtClean="0"/>
          </a:p>
        </p:txBody>
      </p:sp>
      <p:sp>
        <p:nvSpPr>
          <p:cNvPr id="13315" name="Rectangle 2"/>
          <p:cNvSpPr>
            <a:spLocks noRo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panose="020B0604020202020204" pitchFamily="34" charset="0"/>
            </a:endParaRPr>
          </a:p>
        </p:txBody>
      </p:sp>
    </p:spTree>
    <p:extLst>
      <p:ext uri="{BB962C8B-B14F-4D97-AF65-F5344CB8AC3E}">
        <p14:creationId xmlns:p14="http://schemas.microsoft.com/office/powerpoint/2010/main" val="851412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578F044-B58F-4AAF-B28B-2C4E6724404C}" type="slidenum">
              <a:rPr lang="tr-TR" altLang="tr-TR" smtClean="0"/>
              <a:pPr>
                <a:spcBef>
                  <a:spcPct val="0"/>
                </a:spcBef>
              </a:pPr>
              <a:t>7</a:t>
            </a:fld>
            <a:endParaRPr lang="tr-TR" altLang="tr-TR" smtClean="0"/>
          </a:p>
        </p:txBody>
      </p:sp>
      <p:sp>
        <p:nvSpPr>
          <p:cNvPr id="24579" name="Rectangle 2"/>
          <p:cNvSpPr>
            <a:spLocks noRo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panose="020B0604020202020204" pitchFamily="34" charset="0"/>
            </a:endParaRPr>
          </a:p>
        </p:txBody>
      </p:sp>
    </p:spTree>
    <p:extLst>
      <p:ext uri="{BB962C8B-B14F-4D97-AF65-F5344CB8AC3E}">
        <p14:creationId xmlns:p14="http://schemas.microsoft.com/office/powerpoint/2010/main" val="2708211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976F01-EA5A-47CB-BE30-BDFA40278D81}" type="slidenum">
              <a:rPr lang="tr-TR" altLang="tr-TR" smtClean="0"/>
              <a:pPr>
                <a:spcBef>
                  <a:spcPct val="0"/>
                </a:spcBef>
              </a:pPr>
              <a:t>9</a:t>
            </a:fld>
            <a:endParaRPr lang="tr-TR" altLang="tr-TR" smtClean="0"/>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panose="020B0604020202020204" pitchFamily="34" charset="0"/>
            </a:endParaRPr>
          </a:p>
        </p:txBody>
      </p:sp>
    </p:spTree>
    <p:extLst>
      <p:ext uri="{BB962C8B-B14F-4D97-AF65-F5344CB8AC3E}">
        <p14:creationId xmlns:p14="http://schemas.microsoft.com/office/powerpoint/2010/main" val="1448563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9181963-3B34-4C55-9160-BFBF6E159D89}" type="slidenum">
              <a:rPr lang="tr-TR" altLang="tr-TR" smtClean="0"/>
              <a:pPr>
                <a:spcBef>
                  <a:spcPct val="0"/>
                </a:spcBef>
              </a:pPr>
              <a:t>11</a:t>
            </a:fld>
            <a:endParaRPr lang="tr-TR" altLang="tr-TR" smtClean="0"/>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panose="020B0604020202020204" pitchFamily="34" charset="0"/>
            </a:endParaRPr>
          </a:p>
        </p:txBody>
      </p:sp>
    </p:spTree>
    <p:extLst>
      <p:ext uri="{BB962C8B-B14F-4D97-AF65-F5344CB8AC3E}">
        <p14:creationId xmlns:p14="http://schemas.microsoft.com/office/powerpoint/2010/main" val="2261352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C57A627D-376F-451F-BEBC-1A3E3B7922EA}" type="datetimeFigureOut">
              <a:rPr lang="tr-TR" smtClean="0"/>
              <a:t>19.03.2019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4F3A49-7D9D-4A69-9E2B-A34473F46B66}" type="slidenum">
              <a:rPr lang="tr-TR" smtClean="0"/>
              <a:t>‹#›</a:t>
            </a:fld>
            <a:endParaRPr lang="tr-TR"/>
          </a:p>
        </p:txBody>
      </p:sp>
    </p:spTree>
    <p:extLst>
      <p:ext uri="{BB962C8B-B14F-4D97-AF65-F5344CB8AC3E}">
        <p14:creationId xmlns:p14="http://schemas.microsoft.com/office/powerpoint/2010/main" val="258900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57A627D-376F-451F-BEBC-1A3E3B7922EA}" type="datetimeFigureOut">
              <a:rPr lang="tr-TR" smtClean="0"/>
              <a:t>19.03.2019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4F3A49-7D9D-4A69-9E2B-A34473F46B66}" type="slidenum">
              <a:rPr lang="tr-TR" smtClean="0"/>
              <a:t>‹#›</a:t>
            </a:fld>
            <a:endParaRPr lang="tr-TR"/>
          </a:p>
        </p:txBody>
      </p:sp>
    </p:spTree>
    <p:extLst>
      <p:ext uri="{BB962C8B-B14F-4D97-AF65-F5344CB8AC3E}">
        <p14:creationId xmlns:p14="http://schemas.microsoft.com/office/powerpoint/2010/main" val="1764580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57A627D-376F-451F-BEBC-1A3E3B7922EA}" type="datetimeFigureOut">
              <a:rPr lang="tr-TR" smtClean="0"/>
              <a:t>19.03.2019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4F3A49-7D9D-4A69-9E2B-A34473F46B66}" type="slidenum">
              <a:rPr lang="tr-TR" smtClean="0"/>
              <a:t>‹#›</a:t>
            </a:fld>
            <a:endParaRPr lang="tr-TR"/>
          </a:p>
        </p:txBody>
      </p:sp>
    </p:spTree>
    <p:extLst>
      <p:ext uri="{BB962C8B-B14F-4D97-AF65-F5344CB8AC3E}">
        <p14:creationId xmlns:p14="http://schemas.microsoft.com/office/powerpoint/2010/main" val="3517930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57A627D-376F-451F-BEBC-1A3E3B7922EA}" type="datetimeFigureOut">
              <a:rPr lang="tr-TR" smtClean="0"/>
              <a:t>19.03.2019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4F3A49-7D9D-4A69-9E2B-A34473F46B66}" type="slidenum">
              <a:rPr lang="tr-TR" smtClean="0"/>
              <a:t>‹#›</a:t>
            </a:fld>
            <a:endParaRPr lang="tr-TR"/>
          </a:p>
        </p:txBody>
      </p:sp>
    </p:spTree>
    <p:extLst>
      <p:ext uri="{BB962C8B-B14F-4D97-AF65-F5344CB8AC3E}">
        <p14:creationId xmlns:p14="http://schemas.microsoft.com/office/powerpoint/2010/main" val="1075131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C57A627D-376F-451F-BEBC-1A3E3B7922EA}" type="datetimeFigureOut">
              <a:rPr lang="tr-TR" smtClean="0"/>
              <a:t>19.03.2019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4F3A49-7D9D-4A69-9E2B-A34473F46B66}" type="slidenum">
              <a:rPr lang="tr-TR" smtClean="0"/>
              <a:t>‹#›</a:t>
            </a:fld>
            <a:endParaRPr lang="tr-TR"/>
          </a:p>
        </p:txBody>
      </p:sp>
    </p:spTree>
    <p:extLst>
      <p:ext uri="{BB962C8B-B14F-4D97-AF65-F5344CB8AC3E}">
        <p14:creationId xmlns:p14="http://schemas.microsoft.com/office/powerpoint/2010/main" val="1025633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57A627D-376F-451F-BEBC-1A3E3B7922EA}" type="datetimeFigureOut">
              <a:rPr lang="tr-TR" smtClean="0"/>
              <a:t>19.03.2019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E4F3A49-7D9D-4A69-9E2B-A34473F46B66}" type="slidenum">
              <a:rPr lang="tr-TR" smtClean="0"/>
              <a:t>‹#›</a:t>
            </a:fld>
            <a:endParaRPr lang="tr-TR"/>
          </a:p>
        </p:txBody>
      </p:sp>
    </p:spTree>
    <p:extLst>
      <p:ext uri="{BB962C8B-B14F-4D97-AF65-F5344CB8AC3E}">
        <p14:creationId xmlns:p14="http://schemas.microsoft.com/office/powerpoint/2010/main" val="3922736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C57A627D-376F-451F-BEBC-1A3E3B7922EA}" type="datetimeFigureOut">
              <a:rPr lang="tr-TR" smtClean="0"/>
              <a:t>19.03.2019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E4F3A49-7D9D-4A69-9E2B-A34473F46B66}" type="slidenum">
              <a:rPr lang="tr-TR" smtClean="0"/>
              <a:t>‹#›</a:t>
            </a:fld>
            <a:endParaRPr lang="tr-TR"/>
          </a:p>
        </p:txBody>
      </p:sp>
    </p:spTree>
    <p:extLst>
      <p:ext uri="{BB962C8B-B14F-4D97-AF65-F5344CB8AC3E}">
        <p14:creationId xmlns:p14="http://schemas.microsoft.com/office/powerpoint/2010/main" val="2309324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C57A627D-376F-451F-BEBC-1A3E3B7922EA}" type="datetimeFigureOut">
              <a:rPr lang="tr-TR" smtClean="0"/>
              <a:t>19.03.2019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E4F3A49-7D9D-4A69-9E2B-A34473F46B66}" type="slidenum">
              <a:rPr lang="tr-TR" smtClean="0"/>
              <a:t>‹#›</a:t>
            </a:fld>
            <a:endParaRPr lang="tr-TR"/>
          </a:p>
        </p:txBody>
      </p:sp>
    </p:spTree>
    <p:extLst>
      <p:ext uri="{BB962C8B-B14F-4D97-AF65-F5344CB8AC3E}">
        <p14:creationId xmlns:p14="http://schemas.microsoft.com/office/powerpoint/2010/main" val="928799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57A627D-376F-451F-BEBC-1A3E3B7922EA}" type="datetimeFigureOut">
              <a:rPr lang="tr-TR" smtClean="0"/>
              <a:t>19.03.2019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E4F3A49-7D9D-4A69-9E2B-A34473F46B66}" type="slidenum">
              <a:rPr lang="tr-TR" smtClean="0"/>
              <a:t>‹#›</a:t>
            </a:fld>
            <a:endParaRPr lang="tr-TR"/>
          </a:p>
        </p:txBody>
      </p:sp>
    </p:spTree>
    <p:extLst>
      <p:ext uri="{BB962C8B-B14F-4D97-AF65-F5344CB8AC3E}">
        <p14:creationId xmlns:p14="http://schemas.microsoft.com/office/powerpoint/2010/main" val="1645986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C57A627D-376F-451F-BEBC-1A3E3B7922EA}" type="datetimeFigureOut">
              <a:rPr lang="tr-TR" smtClean="0"/>
              <a:t>19.03.2019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E4F3A49-7D9D-4A69-9E2B-A34473F46B66}" type="slidenum">
              <a:rPr lang="tr-TR" smtClean="0"/>
              <a:t>‹#›</a:t>
            </a:fld>
            <a:endParaRPr lang="tr-TR"/>
          </a:p>
        </p:txBody>
      </p:sp>
    </p:spTree>
    <p:extLst>
      <p:ext uri="{BB962C8B-B14F-4D97-AF65-F5344CB8AC3E}">
        <p14:creationId xmlns:p14="http://schemas.microsoft.com/office/powerpoint/2010/main" val="348680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C57A627D-376F-451F-BEBC-1A3E3B7922EA}" type="datetimeFigureOut">
              <a:rPr lang="tr-TR" smtClean="0"/>
              <a:t>19.03.2019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E4F3A49-7D9D-4A69-9E2B-A34473F46B66}" type="slidenum">
              <a:rPr lang="tr-TR" smtClean="0"/>
              <a:t>‹#›</a:t>
            </a:fld>
            <a:endParaRPr lang="tr-TR"/>
          </a:p>
        </p:txBody>
      </p:sp>
    </p:spTree>
    <p:extLst>
      <p:ext uri="{BB962C8B-B14F-4D97-AF65-F5344CB8AC3E}">
        <p14:creationId xmlns:p14="http://schemas.microsoft.com/office/powerpoint/2010/main" val="1584497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7A627D-376F-451F-BEBC-1A3E3B7922EA}" type="datetimeFigureOut">
              <a:rPr lang="tr-TR" smtClean="0"/>
              <a:t>19.03.2019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4F3A49-7D9D-4A69-9E2B-A34473F46B66}" type="slidenum">
              <a:rPr lang="tr-TR" smtClean="0"/>
              <a:t>‹#›</a:t>
            </a:fld>
            <a:endParaRPr lang="tr-TR"/>
          </a:p>
        </p:txBody>
      </p:sp>
    </p:spTree>
    <p:extLst>
      <p:ext uri="{BB962C8B-B14F-4D97-AF65-F5344CB8AC3E}">
        <p14:creationId xmlns:p14="http://schemas.microsoft.com/office/powerpoint/2010/main" val="4229199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81894" y="307553"/>
            <a:ext cx="11083635" cy="6186309"/>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lnSpc>
                <a:spcPct val="150000"/>
              </a:lnSpc>
              <a:spcAft>
                <a:spcPts val="0"/>
              </a:spcAft>
            </a:pPr>
            <a:r>
              <a:rPr lang="tr-TR" sz="2800" b="1" u="sng" dirty="0" smtClean="0">
                <a:ln/>
                <a:solidFill>
                  <a:srgbClr val="0000FF"/>
                </a:solidFill>
                <a:latin typeface="Arial" panose="020B0604020202020204" pitchFamily="34" charset="0"/>
                <a:cs typeface="Arial" panose="020B0604020202020204" pitchFamily="34" charset="0"/>
              </a:rPr>
              <a:t>III - TRUNCUS - GÖVDE</a:t>
            </a:r>
          </a:p>
          <a:p>
            <a:pPr algn="just">
              <a:lnSpc>
                <a:spcPct val="150000"/>
              </a:lnSpc>
              <a:spcAft>
                <a:spcPts val="0"/>
              </a:spcAft>
            </a:pPr>
            <a:r>
              <a:rPr lang="tr-TR" sz="2000" b="1" dirty="0"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 </a:t>
            </a:r>
            <a:endParaRPr lang="tr-TR" sz="1400" b="1" dirty="0"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tr-TR" sz="2000" b="1" dirty="0"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	</a:t>
            </a:r>
            <a:r>
              <a:rPr lang="tr-TR" sz="2400" b="1" dirty="0"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Gövde vücudun en büyük bölümünü oluşturur. İskeletini </a:t>
            </a:r>
            <a:r>
              <a:rPr lang="tr-TR" sz="2400" b="1" dirty="0" err="1"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axial</a:t>
            </a:r>
            <a:r>
              <a:rPr lang="tr-TR" sz="2400" b="1" dirty="0"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 olarak yer alan </a:t>
            </a:r>
            <a:r>
              <a:rPr lang="tr-TR" sz="2400" b="1" dirty="0" err="1"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columna</a:t>
            </a:r>
            <a:r>
              <a:rPr lang="tr-TR" sz="2400" b="1" dirty="0"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 </a:t>
            </a:r>
            <a:r>
              <a:rPr lang="tr-TR" sz="2400" b="1" dirty="0" err="1"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vertebralis’in</a:t>
            </a:r>
            <a:r>
              <a:rPr lang="tr-TR" sz="2400" b="1" dirty="0"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 pars </a:t>
            </a:r>
            <a:r>
              <a:rPr lang="tr-TR" sz="2400" b="1" dirty="0" err="1"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thoracica</a:t>
            </a:r>
            <a:r>
              <a:rPr lang="tr-TR" sz="2400" b="1" dirty="0"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 pars </a:t>
            </a:r>
            <a:r>
              <a:rPr lang="tr-TR" sz="2400" b="1" dirty="0" err="1"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lumbalis</a:t>
            </a:r>
            <a:r>
              <a:rPr lang="tr-TR" sz="2400" b="1" dirty="0"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 pars </a:t>
            </a:r>
            <a:r>
              <a:rPr lang="tr-TR" sz="2400" b="1" dirty="0" err="1"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sacralis’i</a:t>
            </a:r>
            <a:r>
              <a:rPr lang="tr-TR" sz="2400" b="1" dirty="0"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 ile ilk iki </a:t>
            </a:r>
            <a:r>
              <a:rPr lang="tr-TR" sz="2400" b="1" dirty="0" err="1"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vertebra</a:t>
            </a:r>
            <a:r>
              <a:rPr lang="tr-TR" sz="2400" b="1" dirty="0"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 </a:t>
            </a:r>
            <a:r>
              <a:rPr lang="tr-TR" sz="2400" b="1" dirty="0" err="1"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caudalis</a:t>
            </a:r>
            <a:r>
              <a:rPr lang="tr-TR" sz="2400" b="1" dirty="0"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 </a:t>
            </a:r>
            <a:r>
              <a:rPr lang="tr-TR" sz="2400" b="1" dirty="0" err="1"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costa’lar</a:t>
            </a:r>
            <a:r>
              <a:rPr lang="tr-TR" sz="2400" b="1" dirty="0"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 </a:t>
            </a:r>
            <a:r>
              <a:rPr lang="tr-TR" sz="2400" b="1" dirty="0" err="1"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sternum</a:t>
            </a:r>
            <a:r>
              <a:rPr lang="tr-TR" sz="2400" b="1" dirty="0"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 ve her iki taraflı </a:t>
            </a:r>
            <a:r>
              <a:rPr lang="tr-TR" sz="2400" b="1" dirty="0" err="1"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os</a:t>
            </a:r>
            <a:r>
              <a:rPr lang="tr-TR" sz="2400" b="1" dirty="0"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 </a:t>
            </a:r>
            <a:r>
              <a:rPr lang="tr-TR" sz="2400" b="1" dirty="0" err="1"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coxae</a:t>
            </a:r>
            <a:r>
              <a:rPr lang="tr-TR" sz="2400" b="1" dirty="0"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 oluşturur. Gövdenin şekli de baş ve boyunda olduğu gibi türler arasında değişiklik gösterir. Bu farklılıklar iskeleti oluşturan kemiklerin sayı, boyut ve lokalizasyonuna bağlıdır. Büyük vücut boşlukları, içlerinde yer alan organlarla birlikte gövdede bulunurlar. Bunlar </a:t>
            </a:r>
            <a:r>
              <a:rPr lang="tr-TR" sz="2400" b="1" dirty="0" err="1"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cavum</a:t>
            </a:r>
            <a:r>
              <a:rPr lang="tr-TR" sz="2400" b="1" dirty="0"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 </a:t>
            </a:r>
            <a:r>
              <a:rPr lang="tr-TR" sz="2400" b="1" dirty="0" err="1"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pectoris</a:t>
            </a:r>
            <a:r>
              <a:rPr lang="tr-TR" sz="2400" b="1" dirty="0"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 </a:t>
            </a:r>
            <a:r>
              <a:rPr lang="tr-TR" sz="2400" b="1" dirty="0" err="1"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cavum</a:t>
            </a:r>
            <a:r>
              <a:rPr lang="tr-TR" sz="2400" b="1" dirty="0"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 </a:t>
            </a:r>
            <a:r>
              <a:rPr lang="tr-TR" sz="2400" b="1" dirty="0" err="1"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abdominis</a:t>
            </a:r>
            <a:r>
              <a:rPr lang="tr-TR" sz="2400" b="1" dirty="0"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 ve </a:t>
            </a:r>
            <a:r>
              <a:rPr lang="tr-TR" sz="2400" b="1" dirty="0" err="1"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cavum</a:t>
            </a:r>
            <a:r>
              <a:rPr lang="tr-TR" sz="2400" b="1" dirty="0"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 </a:t>
            </a:r>
            <a:r>
              <a:rPr lang="tr-TR" sz="2400" b="1" dirty="0" err="1"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pelvis’tir</a:t>
            </a:r>
            <a:r>
              <a:rPr lang="tr-TR" sz="2400" b="1" dirty="0"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 İlk iki boşluk </a:t>
            </a:r>
            <a:r>
              <a:rPr lang="tr-TR" sz="2400" b="1" dirty="0" err="1"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diaphragma</a:t>
            </a:r>
            <a:r>
              <a:rPr lang="tr-TR" sz="2400" b="1" dirty="0"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 ile kesin sınırlarla ayrılmıştır.</a:t>
            </a:r>
            <a:endParaRPr lang="tr-TR" sz="1600" b="1" dirty="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9514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33044" y="1263636"/>
            <a:ext cx="9615054" cy="4524315"/>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just">
              <a:lnSpc>
                <a:spcPct val="150000"/>
              </a:lnSpc>
              <a:spcAft>
                <a:spcPts val="0"/>
              </a:spcAft>
            </a:pPr>
            <a:r>
              <a:rPr lang="tr-TR" sz="2400" b="1" dirty="0">
                <a:ln/>
                <a:solidFill>
                  <a:srgbClr val="333300"/>
                </a:solidFill>
                <a:latin typeface="Arial" panose="020B0604020202020204" pitchFamily="34" charset="0"/>
                <a:ea typeface="Times New Roman" panose="02020603050405020304" pitchFamily="18" charset="0"/>
                <a:cs typeface="Arial" panose="020B0604020202020204" pitchFamily="34" charset="0"/>
              </a:rPr>
              <a:t>Geride </a:t>
            </a:r>
            <a:r>
              <a:rPr lang="tr-TR" sz="2400" b="1" dirty="0" err="1">
                <a:ln/>
                <a:solidFill>
                  <a:srgbClr val="333300"/>
                </a:solidFill>
                <a:latin typeface="Arial" panose="020B0604020202020204" pitchFamily="34" charset="0"/>
                <a:ea typeface="Times New Roman" panose="02020603050405020304" pitchFamily="18" charset="0"/>
                <a:cs typeface="Arial" panose="020B0604020202020204" pitchFamily="34" charset="0"/>
              </a:rPr>
              <a:t>diaphragma</a:t>
            </a:r>
            <a:r>
              <a:rPr lang="tr-TR" sz="2400" b="1" dirty="0">
                <a:ln/>
                <a:solidFill>
                  <a:srgbClr val="333300"/>
                </a:solidFill>
                <a:latin typeface="Arial" panose="020B0604020202020204" pitchFamily="34" charset="0"/>
                <a:ea typeface="Times New Roman" panose="02020603050405020304" pitchFamily="18" charset="0"/>
                <a:cs typeface="Arial" panose="020B0604020202020204" pitchFamily="34" charset="0"/>
              </a:rPr>
              <a:t> üzerinde bazı oluşumların geçmesi için açıklıklar bulunur. Bu geçitler ile onları kullanan oluşumlar aşağıda belirtilmiştir.</a:t>
            </a:r>
            <a:endParaRPr lang="tr-TR" sz="1600" b="1" dirty="0" smtClean="0">
              <a:ln/>
              <a:solidFill>
                <a:srgbClr val="3333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tr-TR" sz="2400" b="1" dirty="0">
                <a:ln/>
                <a:solidFill>
                  <a:srgbClr val="333300"/>
                </a:solidFill>
                <a:latin typeface="Arial" panose="020B0604020202020204" pitchFamily="34" charset="0"/>
                <a:ea typeface="Times New Roman" panose="02020603050405020304" pitchFamily="18" charset="0"/>
                <a:cs typeface="Arial" panose="020B0604020202020204" pitchFamily="34" charset="0"/>
              </a:rPr>
              <a:t>	a) </a:t>
            </a:r>
            <a:r>
              <a:rPr lang="tr-TR" sz="2400" b="1" dirty="0" err="1">
                <a:ln/>
                <a:solidFill>
                  <a:srgbClr val="333300"/>
                </a:solidFill>
                <a:latin typeface="Arial" panose="020B0604020202020204" pitchFamily="34" charset="0"/>
                <a:ea typeface="Times New Roman" panose="02020603050405020304" pitchFamily="18" charset="0"/>
                <a:cs typeface="Arial" panose="020B0604020202020204" pitchFamily="34" charset="0"/>
              </a:rPr>
              <a:t>Hiatus</a:t>
            </a:r>
            <a:r>
              <a:rPr lang="tr-TR" sz="2400" b="1" dirty="0">
                <a:ln/>
                <a:solidFill>
                  <a:srgbClr val="333300"/>
                </a:solidFill>
                <a:latin typeface="Arial" panose="020B0604020202020204" pitchFamily="34" charset="0"/>
                <a:ea typeface="Times New Roman" panose="02020603050405020304" pitchFamily="18" charset="0"/>
                <a:cs typeface="Arial" panose="020B0604020202020204" pitchFamily="34" charset="0"/>
              </a:rPr>
              <a:t> </a:t>
            </a:r>
            <a:r>
              <a:rPr lang="tr-TR" sz="2400" b="1" dirty="0" err="1">
                <a:ln/>
                <a:solidFill>
                  <a:srgbClr val="333300"/>
                </a:solidFill>
                <a:latin typeface="Arial" panose="020B0604020202020204" pitchFamily="34" charset="0"/>
                <a:ea typeface="Times New Roman" panose="02020603050405020304" pitchFamily="18" charset="0"/>
                <a:cs typeface="Arial" panose="020B0604020202020204" pitchFamily="34" charset="0"/>
              </a:rPr>
              <a:t>aorticus</a:t>
            </a:r>
            <a:r>
              <a:rPr lang="tr-TR" sz="2400" b="1" dirty="0">
                <a:ln/>
                <a:solidFill>
                  <a:srgbClr val="333300"/>
                </a:solidFill>
                <a:latin typeface="Arial" panose="020B0604020202020204" pitchFamily="34" charset="0"/>
                <a:ea typeface="Times New Roman" panose="02020603050405020304" pitchFamily="18" charset="0"/>
                <a:cs typeface="Arial" panose="020B0604020202020204" pitchFamily="34" charset="0"/>
              </a:rPr>
              <a:t> : aorta </a:t>
            </a:r>
            <a:r>
              <a:rPr lang="tr-TR" sz="2400" b="1" dirty="0" err="1">
                <a:ln/>
                <a:solidFill>
                  <a:srgbClr val="333300"/>
                </a:solidFill>
                <a:latin typeface="Arial" panose="020B0604020202020204" pitchFamily="34" charset="0"/>
                <a:ea typeface="Times New Roman" panose="02020603050405020304" pitchFamily="18" charset="0"/>
                <a:cs typeface="Arial" panose="020B0604020202020204" pitchFamily="34" charset="0"/>
              </a:rPr>
              <a:t>descendens</a:t>
            </a:r>
            <a:r>
              <a:rPr lang="tr-TR" sz="2400" b="1" dirty="0">
                <a:ln/>
                <a:solidFill>
                  <a:srgbClr val="333300"/>
                </a:solidFill>
                <a:latin typeface="Arial" panose="020B0604020202020204" pitchFamily="34" charset="0"/>
                <a:ea typeface="Times New Roman" panose="02020603050405020304" pitchFamily="18" charset="0"/>
                <a:cs typeface="Arial" panose="020B0604020202020204" pitchFamily="34" charset="0"/>
              </a:rPr>
              <a:t>, vena </a:t>
            </a:r>
            <a:r>
              <a:rPr lang="tr-TR" sz="2400" b="1" dirty="0" err="1">
                <a:ln/>
                <a:solidFill>
                  <a:srgbClr val="333300"/>
                </a:solidFill>
                <a:latin typeface="Arial" panose="020B0604020202020204" pitchFamily="34" charset="0"/>
                <a:ea typeface="Times New Roman" panose="02020603050405020304" pitchFamily="18" charset="0"/>
                <a:cs typeface="Arial" panose="020B0604020202020204" pitchFamily="34" charset="0"/>
              </a:rPr>
              <a:t>azygos</a:t>
            </a:r>
            <a:r>
              <a:rPr lang="tr-TR" sz="2400" b="1" dirty="0">
                <a:ln/>
                <a:solidFill>
                  <a:srgbClr val="333300"/>
                </a:solidFill>
                <a:latin typeface="Arial" panose="020B0604020202020204" pitchFamily="34" charset="0"/>
                <a:ea typeface="Times New Roman" panose="02020603050405020304" pitchFamily="18" charset="0"/>
                <a:cs typeface="Arial" panose="020B0604020202020204" pitchFamily="34" charset="0"/>
              </a:rPr>
              <a:t>, </a:t>
            </a:r>
            <a:r>
              <a:rPr lang="tr-TR" sz="2400" b="1" dirty="0" err="1">
                <a:ln/>
                <a:solidFill>
                  <a:srgbClr val="333300"/>
                </a:solidFill>
                <a:latin typeface="Arial" panose="020B0604020202020204" pitchFamily="34" charset="0"/>
                <a:ea typeface="Times New Roman" panose="02020603050405020304" pitchFamily="18" charset="0"/>
                <a:cs typeface="Arial" panose="020B0604020202020204" pitchFamily="34" charset="0"/>
              </a:rPr>
              <a:t>ductus</a:t>
            </a:r>
            <a:r>
              <a:rPr lang="tr-TR" sz="2400" b="1" dirty="0">
                <a:ln/>
                <a:solidFill>
                  <a:srgbClr val="333300"/>
                </a:solidFill>
                <a:latin typeface="Arial" panose="020B0604020202020204" pitchFamily="34" charset="0"/>
                <a:ea typeface="Times New Roman" panose="02020603050405020304" pitchFamily="18" charset="0"/>
                <a:cs typeface="Arial" panose="020B0604020202020204" pitchFamily="34" charset="0"/>
              </a:rPr>
              <a:t> </a:t>
            </a:r>
            <a:r>
              <a:rPr lang="tr-TR" sz="2400" b="1" dirty="0" err="1">
                <a:ln/>
                <a:solidFill>
                  <a:srgbClr val="333300"/>
                </a:solidFill>
                <a:latin typeface="Arial" panose="020B0604020202020204" pitchFamily="34" charset="0"/>
                <a:ea typeface="Times New Roman" panose="02020603050405020304" pitchFamily="18" charset="0"/>
                <a:cs typeface="Arial" panose="020B0604020202020204" pitchFamily="34" charset="0"/>
              </a:rPr>
              <a:t>thoracicus</a:t>
            </a:r>
            <a:r>
              <a:rPr lang="tr-TR" sz="2400" b="1" dirty="0">
                <a:ln/>
                <a:solidFill>
                  <a:srgbClr val="333300"/>
                </a:solidFill>
                <a:latin typeface="Arial" panose="020B0604020202020204" pitchFamily="34" charset="0"/>
                <a:ea typeface="Times New Roman" panose="02020603050405020304" pitchFamily="18" charset="0"/>
                <a:cs typeface="Arial" panose="020B0604020202020204" pitchFamily="34" charset="0"/>
              </a:rPr>
              <a:t>, </a:t>
            </a:r>
            <a:r>
              <a:rPr lang="tr-TR" sz="2400" b="1" dirty="0" err="1">
                <a:ln/>
                <a:solidFill>
                  <a:srgbClr val="333300"/>
                </a:solidFill>
                <a:latin typeface="Arial" panose="020B0604020202020204" pitchFamily="34" charset="0"/>
                <a:ea typeface="Times New Roman" panose="02020603050405020304" pitchFamily="18" charset="0"/>
                <a:cs typeface="Arial" panose="020B0604020202020204" pitchFamily="34" charset="0"/>
              </a:rPr>
              <a:t>truncus</a:t>
            </a:r>
            <a:r>
              <a:rPr lang="tr-TR" sz="2400" b="1" dirty="0">
                <a:ln/>
                <a:solidFill>
                  <a:srgbClr val="333300"/>
                </a:solidFill>
                <a:latin typeface="Arial" panose="020B0604020202020204" pitchFamily="34" charset="0"/>
                <a:ea typeface="Times New Roman" panose="02020603050405020304" pitchFamily="18" charset="0"/>
                <a:cs typeface="Arial" panose="020B0604020202020204" pitchFamily="34" charset="0"/>
              </a:rPr>
              <a:t> </a:t>
            </a:r>
            <a:r>
              <a:rPr lang="tr-TR" sz="2400" b="1" dirty="0" err="1">
                <a:ln/>
                <a:solidFill>
                  <a:srgbClr val="333300"/>
                </a:solidFill>
                <a:latin typeface="Arial" panose="020B0604020202020204" pitchFamily="34" charset="0"/>
                <a:ea typeface="Times New Roman" panose="02020603050405020304" pitchFamily="18" charset="0"/>
                <a:cs typeface="Arial" panose="020B0604020202020204" pitchFamily="34" charset="0"/>
              </a:rPr>
              <a:t>sympathicus</a:t>
            </a:r>
            <a:endParaRPr lang="tr-TR" sz="1600" b="1" dirty="0" smtClean="0">
              <a:ln/>
              <a:solidFill>
                <a:srgbClr val="3333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tr-TR" sz="2400" b="1" dirty="0">
                <a:ln/>
                <a:solidFill>
                  <a:srgbClr val="333300"/>
                </a:solidFill>
                <a:latin typeface="Arial" panose="020B0604020202020204" pitchFamily="34" charset="0"/>
                <a:ea typeface="Times New Roman" panose="02020603050405020304" pitchFamily="18" charset="0"/>
                <a:cs typeface="Arial" panose="020B0604020202020204" pitchFamily="34" charset="0"/>
              </a:rPr>
              <a:t>	b) </a:t>
            </a:r>
            <a:r>
              <a:rPr lang="tr-TR" sz="2400" b="1" dirty="0" err="1">
                <a:ln/>
                <a:solidFill>
                  <a:srgbClr val="333300"/>
                </a:solidFill>
                <a:latin typeface="Arial" panose="020B0604020202020204" pitchFamily="34" charset="0"/>
                <a:ea typeface="Times New Roman" panose="02020603050405020304" pitchFamily="18" charset="0"/>
                <a:cs typeface="Arial" panose="020B0604020202020204" pitchFamily="34" charset="0"/>
              </a:rPr>
              <a:t>Hiatus</a:t>
            </a:r>
            <a:r>
              <a:rPr lang="tr-TR" sz="2400" b="1" dirty="0">
                <a:ln/>
                <a:solidFill>
                  <a:srgbClr val="333300"/>
                </a:solidFill>
                <a:latin typeface="Arial" panose="020B0604020202020204" pitchFamily="34" charset="0"/>
                <a:ea typeface="Times New Roman" panose="02020603050405020304" pitchFamily="18" charset="0"/>
                <a:cs typeface="Arial" panose="020B0604020202020204" pitchFamily="34" charset="0"/>
              </a:rPr>
              <a:t> </a:t>
            </a:r>
            <a:r>
              <a:rPr lang="tr-TR" sz="2400" b="1" dirty="0" err="1">
                <a:ln/>
                <a:solidFill>
                  <a:srgbClr val="333300"/>
                </a:solidFill>
                <a:latin typeface="Arial" panose="020B0604020202020204" pitchFamily="34" charset="0"/>
                <a:ea typeface="Times New Roman" panose="02020603050405020304" pitchFamily="18" charset="0"/>
                <a:cs typeface="Arial" panose="020B0604020202020204" pitchFamily="34" charset="0"/>
              </a:rPr>
              <a:t>esophageus</a:t>
            </a:r>
            <a:r>
              <a:rPr lang="tr-TR" sz="2400" b="1" dirty="0">
                <a:ln/>
                <a:solidFill>
                  <a:srgbClr val="333300"/>
                </a:solidFill>
                <a:latin typeface="Arial" panose="020B0604020202020204" pitchFamily="34" charset="0"/>
                <a:ea typeface="Times New Roman" panose="02020603050405020304" pitchFamily="18" charset="0"/>
                <a:cs typeface="Arial" panose="020B0604020202020204" pitchFamily="34" charset="0"/>
              </a:rPr>
              <a:t> : </a:t>
            </a:r>
            <a:r>
              <a:rPr lang="tr-TR" sz="2400" b="1" dirty="0" err="1">
                <a:ln/>
                <a:solidFill>
                  <a:srgbClr val="333300"/>
                </a:solidFill>
                <a:latin typeface="Arial" panose="020B0604020202020204" pitchFamily="34" charset="0"/>
                <a:ea typeface="Times New Roman" panose="02020603050405020304" pitchFamily="18" charset="0"/>
                <a:cs typeface="Arial" panose="020B0604020202020204" pitchFamily="34" charset="0"/>
              </a:rPr>
              <a:t>esophagus</a:t>
            </a:r>
            <a:r>
              <a:rPr lang="tr-TR" sz="2400" b="1" dirty="0">
                <a:ln/>
                <a:solidFill>
                  <a:srgbClr val="333300"/>
                </a:solidFill>
                <a:latin typeface="Arial" panose="020B0604020202020204" pitchFamily="34" charset="0"/>
                <a:ea typeface="Times New Roman" panose="02020603050405020304" pitchFamily="18" charset="0"/>
                <a:cs typeface="Arial" panose="020B0604020202020204" pitchFamily="34" charset="0"/>
              </a:rPr>
              <a:t>, </a:t>
            </a:r>
            <a:r>
              <a:rPr lang="tr-TR" sz="2400" b="1" dirty="0" err="1">
                <a:ln/>
                <a:solidFill>
                  <a:srgbClr val="333300"/>
                </a:solidFill>
                <a:latin typeface="Arial" panose="020B0604020202020204" pitchFamily="34" charset="0"/>
                <a:ea typeface="Times New Roman" panose="02020603050405020304" pitchFamily="18" charset="0"/>
                <a:cs typeface="Arial" panose="020B0604020202020204" pitchFamily="34" charset="0"/>
              </a:rPr>
              <a:t>truncus</a:t>
            </a:r>
            <a:r>
              <a:rPr lang="tr-TR" sz="2400" b="1" dirty="0">
                <a:ln/>
                <a:solidFill>
                  <a:srgbClr val="333300"/>
                </a:solidFill>
                <a:latin typeface="Arial" panose="020B0604020202020204" pitchFamily="34" charset="0"/>
                <a:ea typeface="Times New Roman" panose="02020603050405020304" pitchFamily="18" charset="0"/>
                <a:cs typeface="Arial" panose="020B0604020202020204" pitchFamily="34" charset="0"/>
              </a:rPr>
              <a:t> </a:t>
            </a:r>
            <a:r>
              <a:rPr lang="tr-TR" sz="2400" b="1" dirty="0" err="1">
                <a:ln/>
                <a:solidFill>
                  <a:srgbClr val="333300"/>
                </a:solidFill>
                <a:latin typeface="Arial" panose="020B0604020202020204" pitchFamily="34" charset="0"/>
                <a:ea typeface="Times New Roman" panose="02020603050405020304" pitchFamily="18" charset="0"/>
                <a:cs typeface="Arial" panose="020B0604020202020204" pitchFamily="34" charset="0"/>
              </a:rPr>
              <a:t>vagalis</a:t>
            </a:r>
            <a:r>
              <a:rPr lang="tr-TR" sz="2400" b="1" dirty="0">
                <a:ln/>
                <a:solidFill>
                  <a:srgbClr val="333300"/>
                </a:solidFill>
                <a:latin typeface="Arial" panose="020B0604020202020204" pitchFamily="34" charset="0"/>
                <a:ea typeface="Times New Roman" panose="02020603050405020304" pitchFamily="18" charset="0"/>
                <a:cs typeface="Arial" panose="020B0604020202020204" pitchFamily="34" charset="0"/>
              </a:rPr>
              <a:t> </a:t>
            </a:r>
            <a:r>
              <a:rPr lang="tr-TR" sz="2400" b="1" dirty="0" err="1">
                <a:ln/>
                <a:solidFill>
                  <a:srgbClr val="333300"/>
                </a:solidFill>
                <a:latin typeface="Arial" panose="020B0604020202020204" pitchFamily="34" charset="0"/>
                <a:ea typeface="Times New Roman" panose="02020603050405020304" pitchFamily="18" charset="0"/>
                <a:cs typeface="Arial" panose="020B0604020202020204" pitchFamily="34" charset="0"/>
              </a:rPr>
              <a:t>dorsalis</a:t>
            </a:r>
            <a:r>
              <a:rPr lang="tr-TR" sz="2400" b="1" dirty="0">
                <a:ln/>
                <a:solidFill>
                  <a:srgbClr val="333300"/>
                </a:solidFill>
                <a:latin typeface="Arial" panose="020B0604020202020204" pitchFamily="34" charset="0"/>
                <a:ea typeface="Times New Roman" panose="02020603050405020304" pitchFamily="18" charset="0"/>
                <a:cs typeface="Arial" panose="020B0604020202020204" pitchFamily="34" charset="0"/>
              </a:rPr>
              <a:t> ve </a:t>
            </a:r>
            <a:r>
              <a:rPr lang="tr-TR" sz="2400" b="1" dirty="0" err="1">
                <a:ln/>
                <a:solidFill>
                  <a:srgbClr val="333300"/>
                </a:solidFill>
                <a:latin typeface="Arial" panose="020B0604020202020204" pitchFamily="34" charset="0"/>
                <a:ea typeface="Times New Roman" panose="02020603050405020304" pitchFamily="18" charset="0"/>
                <a:cs typeface="Arial" panose="020B0604020202020204" pitchFamily="34" charset="0"/>
              </a:rPr>
              <a:t>ventralis</a:t>
            </a:r>
            <a:endParaRPr lang="tr-TR" sz="1600" b="1" dirty="0" smtClean="0">
              <a:ln/>
              <a:solidFill>
                <a:srgbClr val="3333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tr-TR" sz="2400" b="1" dirty="0">
                <a:ln/>
                <a:solidFill>
                  <a:srgbClr val="333300"/>
                </a:solidFill>
                <a:latin typeface="Arial" panose="020B0604020202020204" pitchFamily="34" charset="0"/>
                <a:ea typeface="Times New Roman" panose="02020603050405020304" pitchFamily="18" charset="0"/>
                <a:cs typeface="Arial" panose="020B0604020202020204" pitchFamily="34" charset="0"/>
              </a:rPr>
              <a:t>	c) </a:t>
            </a:r>
            <a:r>
              <a:rPr lang="tr-TR" sz="2400" b="1" dirty="0" err="1">
                <a:ln/>
                <a:solidFill>
                  <a:srgbClr val="333300"/>
                </a:solidFill>
                <a:latin typeface="Arial" panose="020B0604020202020204" pitchFamily="34" charset="0"/>
                <a:ea typeface="Times New Roman" panose="02020603050405020304" pitchFamily="18" charset="0"/>
                <a:cs typeface="Arial" panose="020B0604020202020204" pitchFamily="34" charset="0"/>
              </a:rPr>
              <a:t>Foramen</a:t>
            </a:r>
            <a:r>
              <a:rPr lang="tr-TR" sz="2400" b="1" dirty="0">
                <a:ln/>
                <a:solidFill>
                  <a:srgbClr val="333300"/>
                </a:solidFill>
                <a:latin typeface="Arial" panose="020B0604020202020204" pitchFamily="34" charset="0"/>
                <a:ea typeface="Times New Roman" panose="02020603050405020304" pitchFamily="18" charset="0"/>
                <a:cs typeface="Arial" panose="020B0604020202020204" pitchFamily="34" charset="0"/>
              </a:rPr>
              <a:t> vena </a:t>
            </a:r>
            <a:r>
              <a:rPr lang="tr-TR" sz="2400" b="1" dirty="0" err="1">
                <a:ln/>
                <a:solidFill>
                  <a:srgbClr val="333300"/>
                </a:solidFill>
                <a:latin typeface="Arial" panose="020B0604020202020204" pitchFamily="34" charset="0"/>
                <a:ea typeface="Times New Roman" panose="02020603050405020304" pitchFamily="18" charset="0"/>
                <a:cs typeface="Arial" panose="020B0604020202020204" pitchFamily="34" charset="0"/>
              </a:rPr>
              <a:t>cavae</a:t>
            </a:r>
            <a:r>
              <a:rPr lang="tr-TR" sz="2400" b="1" dirty="0">
                <a:ln/>
                <a:solidFill>
                  <a:srgbClr val="333300"/>
                </a:solidFill>
                <a:latin typeface="Arial" panose="020B0604020202020204" pitchFamily="34" charset="0"/>
                <a:ea typeface="Times New Roman" panose="02020603050405020304" pitchFamily="18" charset="0"/>
                <a:cs typeface="Arial" panose="020B0604020202020204" pitchFamily="34" charset="0"/>
              </a:rPr>
              <a:t> : vena cava </a:t>
            </a:r>
            <a:r>
              <a:rPr lang="tr-TR" sz="2400" b="1" dirty="0" err="1">
                <a:ln/>
                <a:solidFill>
                  <a:srgbClr val="333300"/>
                </a:solidFill>
                <a:latin typeface="Arial" panose="020B0604020202020204" pitchFamily="34" charset="0"/>
                <a:ea typeface="Times New Roman" panose="02020603050405020304" pitchFamily="18" charset="0"/>
                <a:cs typeface="Arial" panose="020B0604020202020204" pitchFamily="34" charset="0"/>
              </a:rPr>
              <a:t>caudalis</a:t>
            </a:r>
            <a:endParaRPr lang="tr-TR" sz="1600" b="1" dirty="0">
              <a:ln/>
              <a:solidFill>
                <a:srgbClr val="33330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60858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4" name="Text Box 6"/>
          <p:cNvSpPr txBox="1">
            <a:spLocks noChangeArrowheads="1"/>
          </p:cNvSpPr>
          <p:nvPr/>
        </p:nvSpPr>
        <p:spPr bwMode="auto">
          <a:xfrm>
            <a:off x="1847406" y="115888"/>
            <a:ext cx="2880443" cy="369332"/>
          </a:xfrm>
          <a:prstGeom prst="rect">
            <a:avLst/>
          </a:prstGeom>
          <a:noFill/>
          <a:ln w="9525">
            <a:noFill/>
            <a:miter lim="800000"/>
            <a:headEnd/>
            <a:tailEnd/>
          </a:ln>
          <a:effectLst/>
        </p:spPr>
        <p:txBody>
          <a:bodyPr>
            <a:spAutoFit/>
          </a:bodyPr>
          <a:lstStyle/>
          <a:p>
            <a:pPr eaLnBrk="1" hangingPunct="1">
              <a:spcBef>
                <a:spcPct val="50000"/>
              </a:spcBef>
              <a:defRPr/>
            </a:pPr>
            <a:r>
              <a:rPr lang="tr-TR" b="1" spc="50" dirty="0" err="1">
                <a:ln w="0"/>
                <a:solidFill>
                  <a:srgbClr val="333300"/>
                </a:solidFill>
                <a:effectLst>
                  <a:innerShdw blurRad="63500" dist="50800" dir="13500000">
                    <a:srgbClr val="000000">
                      <a:alpha val="50000"/>
                    </a:srgbClr>
                  </a:innerShdw>
                </a:effectLst>
                <a:cs typeface="Arial" pitchFamily="34" charset="0"/>
              </a:rPr>
              <a:t>Truncus</a:t>
            </a:r>
            <a:r>
              <a:rPr lang="tr-TR" b="1" spc="50" dirty="0">
                <a:ln w="0"/>
                <a:solidFill>
                  <a:srgbClr val="333300"/>
                </a:solidFill>
                <a:effectLst>
                  <a:innerShdw blurRad="63500" dist="50800" dir="13500000">
                    <a:srgbClr val="000000">
                      <a:alpha val="50000"/>
                    </a:srgbClr>
                  </a:innerShdw>
                </a:effectLst>
                <a:cs typeface="Arial" pitchFamily="34" charset="0"/>
              </a:rPr>
              <a:t> </a:t>
            </a:r>
            <a:r>
              <a:rPr lang="tr-TR" b="1" spc="50" dirty="0" err="1">
                <a:ln w="0"/>
                <a:solidFill>
                  <a:srgbClr val="333300"/>
                </a:solidFill>
                <a:effectLst>
                  <a:innerShdw blurRad="63500" dist="50800" dir="13500000">
                    <a:srgbClr val="000000">
                      <a:alpha val="50000"/>
                    </a:srgbClr>
                  </a:innerShdw>
                </a:effectLst>
                <a:cs typeface="Arial" pitchFamily="34" charset="0"/>
              </a:rPr>
              <a:t>sympathicus</a:t>
            </a:r>
            <a:endParaRPr lang="tr-TR" b="1" spc="50" dirty="0">
              <a:ln w="0"/>
              <a:solidFill>
                <a:srgbClr val="333300"/>
              </a:solidFill>
              <a:effectLst>
                <a:innerShdw blurRad="63500" dist="50800" dir="13500000">
                  <a:srgbClr val="000000">
                    <a:alpha val="50000"/>
                  </a:srgbClr>
                </a:innerShdw>
              </a:effectLst>
              <a:cs typeface="Arial" pitchFamily="34" charset="0"/>
            </a:endParaRPr>
          </a:p>
        </p:txBody>
      </p:sp>
      <p:pic>
        <p:nvPicPr>
          <p:cNvPr id="4198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2888" y="765176"/>
            <a:ext cx="6718300" cy="585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Line 5"/>
          <p:cNvSpPr>
            <a:spLocks noChangeShapeType="1"/>
          </p:cNvSpPr>
          <p:nvPr/>
        </p:nvSpPr>
        <p:spPr bwMode="auto">
          <a:xfrm>
            <a:off x="3432176" y="549275"/>
            <a:ext cx="792163" cy="1366838"/>
          </a:xfrm>
          <a:prstGeom prst="line">
            <a:avLst/>
          </a:prstGeom>
          <a:noFill/>
          <a:ln w="38100">
            <a:solidFill>
              <a:srgbClr val="0000FF"/>
            </a:solidFill>
            <a:round/>
            <a:headEnd/>
            <a:tailEnd type="triangle" w="med" len="med"/>
          </a:ln>
          <a:effectLst>
            <a:outerShdw dist="35921" dir="2700000" algn="ctr" rotWithShape="0">
              <a:srgbClr val="0000FF"/>
            </a:outerShdw>
          </a:effectLst>
          <a:scene3d>
            <a:camera prst="orthographicFront"/>
            <a:lightRig rig="threePt" dir="t"/>
          </a:scene3d>
          <a:sp3d>
            <a:bevelT/>
          </a:sp3d>
        </p:spPr>
        <p:txBody>
          <a:bodyPr/>
          <a:lstStyle/>
          <a:p>
            <a:pPr eaLnBrk="1" hangingPunct="1">
              <a:defRPr/>
            </a:pPr>
            <a:endParaRPr lang="tr-TR">
              <a:latin typeface="Arial" charset="0"/>
            </a:endParaRPr>
          </a:p>
        </p:txBody>
      </p:sp>
      <p:cxnSp>
        <p:nvCxnSpPr>
          <p:cNvPr id="3" name="Düz Ok Bağlayıcısı 2"/>
          <p:cNvCxnSpPr/>
          <p:nvPr/>
        </p:nvCxnSpPr>
        <p:spPr>
          <a:xfrm flipH="1">
            <a:off x="6744072" y="765176"/>
            <a:ext cx="1728192" cy="2303785"/>
          </a:xfrm>
          <a:prstGeom prst="straightConnector1">
            <a:avLst/>
          </a:prstGeom>
          <a:ln w="38100">
            <a:solidFill>
              <a:srgbClr val="0000FF"/>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6" name="Metin kutusu 5"/>
          <p:cNvSpPr txBox="1"/>
          <p:nvPr/>
        </p:nvSpPr>
        <p:spPr bwMode="auto">
          <a:xfrm>
            <a:off x="8400256" y="332656"/>
            <a:ext cx="1224136" cy="400110"/>
          </a:xfrm>
          <a:prstGeom prst="rect">
            <a:avLst/>
          </a:prstGeom>
          <a:noFill/>
          <a:ln>
            <a:noFill/>
            <a:headEnd/>
            <a:tailEnd/>
          </a:ln>
          <a:effectLst/>
        </p:spPr>
        <p:style>
          <a:lnRef idx="0">
            <a:schemeClr val="accent5"/>
          </a:lnRef>
          <a:fillRef idx="3">
            <a:schemeClr val="accent5"/>
          </a:fillRef>
          <a:effectRef idx="3">
            <a:schemeClr val="accent5"/>
          </a:effectRef>
          <a:fontRef idx="minor">
            <a:schemeClr val="lt1"/>
          </a:fontRef>
        </p:style>
        <p:txBody>
          <a:bodyPr>
            <a:spAutoFit/>
          </a:bodyPr>
          <a:lstStyle/>
          <a:p>
            <a:pPr eaLnBrk="1" hangingPunct="1">
              <a:spcBef>
                <a:spcPct val="50000"/>
              </a:spcBef>
              <a:defRPr/>
            </a:pPr>
            <a:r>
              <a:rPr lang="tr-TR" sz="2000" b="1" spc="50" dirty="0">
                <a:ln w="0"/>
                <a:solidFill>
                  <a:srgbClr val="333300"/>
                </a:solidFill>
                <a:effectLst>
                  <a:innerShdw blurRad="63500" dist="50800" dir="13500000">
                    <a:srgbClr val="000000">
                      <a:alpha val="50000"/>
                    </a:srgbClr>
                  </a:innerShdw>
                </a:effectLst>
              </a:rPr>
              <a:t>V. </a:t>
            </a:r>
            <a:r>
              <a:rPr lang="tr-TR" sz="2000" b="1" spc="50" dirty="0" err="1">
                <a:ln w="0"/>
                <a:solidFill>
                  <a:srgbClr val="333300"/>
                </a:solidFill>
                <a:effectLst>
                  <a:innerShdw blurRad="63500" dist="50800" dir="13500000">
                    <a:srgbClr val="000000">
                      <a:alpha val="50000"/>
                    </a:srgbClr>
                  </a:innerShdw>
                </a:effectLst>
              </a:rPr>
              <a:t>azygos</a:t>
            </a:r>
            <a:endParaRPr lang="tr-TR" sz="2000" b="1" spc="50" dirty="0">
              <a:ln w="0"/>
              <a:solidFill>
                <a:srgbClr val="333300"/>
              </a:solidFill>
              <a:effectLst>
                <a:innerShdw blurRad="63500" dist="50800" dir="13500000">
                  <a:srgbClr val="000000">
                    <a:alpha val="50000"/>
                  </a:srgbClr>
                </a:innerShdw>
              </a:effectLst>
            </a:endParaRPr>
          </a:p>
        </p:txBody>
      </p:sp>
      <p:cxnSp>
        <p:nvCxnSpPr>
          <p:cNvPr id="8" name="Düz Ok Bağlayıcısı 7"/>
          <p:cNvCxnSpPr/>
          <p:nvPr/>
        </p:nvCxnSpPr>
        <p:spPr>
          <a:xfrm flipH="1">
            <a:off x="5015880" y="836712"/>
            <a:ext cx="792088" cy="1584176"/>
          </a:xfrm>
          <a:prstGeom prst="straightConnector1">
            <a:avLst/>
          </a:prstGeom>
          <a:ln w="38100">
            <a:solidFill>
              <a:srgbClr val="0000FF"/>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9" name="Metin kutusu 8"/>
          <p:cNvSpPr txBox="1"/>
          <p:nvPr/>
        </p:nvSpPr>
        <p:spPr bwMode="auto">
          <a:xfrm>
            <a:off x="5447928" y="404664"/>
            <a:ext cx="1151582" cy="400110"/>
          </a:xfrm>
          <a:prstGeom prst="rect">
            <a:avLst/>
          </a:prstGeom>
          <a:noFill/>
          <a:ln>
            <a:noFill/>
            <a:headEnd/>
            <a:tailEnd/>
          </a:ln>
          <a:effectLst/>
        </p:spPr>
        <p:style>
          <a:lnRef idx="0">
            <a:schemeClr val="accent5"/>
          </a:lnRef>
          <a:fillRef idx="3">
            <a:schemeClr val="accent5"/>
          </a:fillRef>
          <a:effectRef idx="3">
            <a:schemeClr val="accent5"/>
          </a:effectRef>
          <a:fontRef idx="minor">
            <a:schemeClr val="lt1"/>
          </a:fontRef>
        </p:style>
        <p:txBody>
          <a:bodyPr>
            <a:spAutoFit/>
          </a:bodyPr>
          <a:lstStyle/>
          <a:p>
            <a:pPr eaLnBrk="1" hangingPunct="1">
              <a:spcBef>
                <a:spcPct val="50000"/>
              </a:spcBef>
              <a:defRPr/>
            </a:pPr>
            <a:r>
              <a:rPr lang="tr-TR" sz="2000" b="1" spc="50" dirty="0">
                <a:ln w="0"/>
                <a:solidFill>
                  <a:srgbClr val="333300"/>
                </a:solidFill>
                <a:effectLst>
                  <a:innerShdw blurRad="63500" dist="50800" dir="13500000">
                    <a:srgbClr val="000000">
                      <a:alpha val="50000"/>
                    </a:srgbClr>
                  </a:innerShdw>
                </a:effectLst>
              </a:rPr>
              <a:t>Aorta </a:t>
            </a:r>
          </a:p>
        </p:txBody>
      </p:sp>
      <p:cxnSp>
        <p:nvCxnSpPr>
          <p:cNvPr id="11" name="Düz Ok Bağlayıcısı 10"/>
          <p:cNvCxnSpPr/>
          <p:nvPr/>
        </p:nvCxnSpPr>
        <p:spPr>
          <a:xfrm flipV="1">
            <a:off x="4079776" y="4149080"/>
            <a:ext cx="1368152" cy="2160240"/>
          </a:xfrm>
          <a:prstGeom prst="straightConnector1">
            <a:avLst/>
          </a:prstGeom>
          <a:ln w="38100">
            <a:solidFill>
              <a:srgbClr val="0000FF"/>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12" name="Metin kutusu 11"/>
          <p:cNvSpPr txBox="1"/>
          <p:nvPr/>
        </p:nvSpPr>
        <p:spPr bwMode="auto">
          <a:xfrm>
            <a:off x="2639616" y="6309320"/>
            <a:ext cx="2016224" cy="400110"/>
          </a:xfrm>
          <a:prstGeom prst="rect">
            <a:avLst/>
          </a:prstGeom>
          <a:noFill/>
          <a:ln>
            <a:noFill/>
            <a:headEnd/>
            <a:tailEnd/>
          </a:ln>
          <a:effectLst/>
        </p:spPr>
        <p:style>
          <a:lnRef idx="0">
            <a:schemeClr val="accent5"/>
          </a:lnRef>
          <a:fillRef idx="3">
            <a:schemeClr val="accent5"/>
          </a:fillRef>
          <a:effectRef idx="3">
            <a:schemeClr val="accent5"/>
          </a:effectRef>
          <a:fontRef idx="minor">
            <a:schemeClr val="lt1"/>
          </a:fontRef>
        </p:style>
        <p:txBody>
          <a:bodyPr>
            <a:spAutoFit/>
          </a:bodyPr>
          <a:lstStyle/>
          <a:p>
            <a:pPr eaLnBrk="1" hangingPunct="1">
              <a:spcBef>
                <a:spcPct val="50000"/>
              </a:spcBef>
              <a:defRPr/>
            </a:pPr>
            <a:r>
              <a:rPr lang="tr-TR" sz="2000" b="1" spc="50" dirty="0">
                <a:ln w="0"/>
                <a:solidFill>
                  <a:srgbClr val="333300"/>
                </a:solidFill>
                <a:effectLst>
                  <a:innerShdw blurRad="63500" dist="50800" dir="13500000">
                    <a:srgbClr val="000000">
                      <a:alpha val="50000"/>
                    </a:srgbClr>
                  </a:innerShdw>
                </a:effectLst>
              </a:rPr>
              <a:t>V. cava </a:t>
            </a:r>
            <a:r>
              <a:rPr lang="tr-TR" sz="2000" b="1" spc="50" dirty="0" err="1">
                <a:ln w="0"/>
                <a:solidFill>
                  <a:srgbClr val="333300"/>
                </a:solidFill>
                <a:effectLst>
                  <a:innerShdw blurRad="63500" dist="50800" dir="13500000">
                    <a:srgbClr val="000000">
                      <a:alpha val="50000"/>
                    </a:srgbClr>
                  </a:innerShdw>
                </a:effectLst>
              </a:rPr>
              <a:t>caudalis</a:t>
            </a:r>
            <a:endParaRPr lang="tr-TR" sz="2000" b="1" spc="50" dirty="0">
              <a:ln w="0"/>
              <a:solidFill>
                <a:srgbClr val="333300"/>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5553861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757055" y="307906"/>
            <a:ext cx="7287491" cy="6370975"/>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r>
              <a:rPr lang="tr-TR" sz="2400" b="1" dirty="0" err="1" smtClean="0">
                <a:ln/>
                <a:solidFill>
                  <a:srgbClr val="333300"/>
                </a:solidFill>
                <a:latin typeface="Arial" panose="020B0604020202020204" pitchFamily="34" charset="0"/>
                <a:cs typeface="Arial" panose="020B0604020202020204" pitchFamily="34" charset="0"/>
              </a:rPr>
              <a:t>Regiones</a:t>
            </a:r>
            <a:r>
              <a:rPr lang="tr-TR" sz="2400" b="1" dirty="0" smtClean="0">
                <a:ln/>
                <a:solidFill>
                  <a:srgbClr val="333300"/>
                </a:solidFill>
                <a:latin typeface="Arial" panose="020B0604020202020204" pitchFamily="34" charset="0"/>
                <a:cs typeface="Arial" panose="020B0604020202020204" pitchFamily="34" charset="0"/>
              </a:rPr>
              <a:t> </a:t>
            </a:r>
            <a:r>
              <a:rPr lang="tr-TR" sz="2400" b="1" dirty="0" err="1" smtClean="0">
                <a:ln/>
                <a:solidFill>
                  <a:srgbClr val="333300"/>
                </a:solidFill>
                <a:latin typeface="Arial" panose="020B0604020202020204" pitchFamily="34" charset="0"/>
                <a:cs typeface="Arial" panose="020B0604020202020204" pitchFamily="34" charset="0"/>
              </a:rPr>
              <a:t>pectoris</a:t>
            </a:r>
            <a:endParaRPr lang="tr-TR" sz="2400" b="1" dirty="0" smtClean="0">
              <a:ln/>
              <a:solidFill>
                <a:srgbClr val="333300"/>
              </a:solidFill>
              <a:latin typeface="Arial" panose="020B0604020202020204" pitchFamily="34" charset="0"/>
              <a:cs typeface="Arial" panose="020B0604020202020204" pitchFamily="34" charset="0"/>
            </a:endParaRPr>
          </a:p>
          <a:p>
            <a:r>
              <a:rPr lang="tr-TR" sz="2400" b="1" dirty="0" smtClean="0">
                <a:ln/>
                <a:solidFill>
                  <a:srgbClr val="333300"/>
                </a:solidFill>
                <a:latin typeface="Arial" panose="020B0604020202020204" pitchFamily="34" charset="0"/>
                <a:cs typeface="Arial" panose="020B0604020202020204" pitchFamily="34" charset="0"/>
              </a:rPr>
              <a:t>1-   </a:t>
            </a:r>
            <a:r>
              <a:rPr lang="tr-TR" sz="2400" b="1" dirty="0" err="1" smtClean="0">
                <a:ln/>
                <a:solidFill>
                  <a:srgbClr val="333300"/>
                </a:solidFill>
                <a:latin typeface="Arial" panose="020B0604020202020204" pitchFamily="34" charset="0"/>
                <a:cs typeface="Arial" panose="020B0604020202020204" pitchFamily="34" charset="0"/>
              </a:rPr>
              <a:t>Regio</a:t>
            </a:r>
            <a:r>
              <a:rPr lang="tr-TR" sz="2400" b="1" dirty="0" smtClean="0">
                <a:ln/>
                <a:solidFill>
                  <a:srgbClr val="333300"/>
                </a:solidFill>
                <a:latin typeface="Arial" panose="020B0604020202020204" pitchFamily="34" charset="0"/>
                <a:cs typeface="Arial" panose="020B0604020202020204" pitchFamily="34" charset="0"/>
              </a:rPr>
              <a:t> </a:t>
            </a:r>
            <a:r>
              <a:rPr lang="tr-TR" sz="2400" b="1" dirty="0" err="1" smtClean="0">
                <a:ln/>
                <a:solidFill>
                  <a:srgbClr val="333300"/>
                </a:solidFill>
                <a:latin typeface="Arial" panose="020B0604020202020204" pitchFamily="34" charset="0"/>
                <a:cs typeface="Arial" panose="020B0604020202020204" pitchFamily="34" charset="0"/>
              </a:rPr>
              <a:t>presternalis</a:t>
            </a:r>
            <a:endParaRPr lang="tr-TR" sz="2400" b="1" dirty="0" smtClean="0">
              <a:ln/>
              <a:solidFill>
                <a:srgbClr val="333300"/>
              </a:solidFill>
              <a:latin typeface="Arial" panose="020B0604020202020204" pitchFamily="34" charset="0"/>
              <a:cs typeface="Arial" panose="020B0604020202020204" pitchFamily="34" charset="0"/>
            </a:endParaRPr>
          </a:p>
          <a:p>
            <a:r>
              <a:rPr lang="tr-TR" sz="2400" b="1" dirty="0" smtClean="0">
                <a:ln/>
                <a:solidFill>
                  <a:srgbClr val="333300"/>
                </a:solidFill>
                <a:latin typeface="Arial" panose="020B0604020202020204" pitchFamily="34" charset="0"/>
                <a:cs typeface="Arial" panose="020B0604020202020204" pitchFamily="34" charset="0"/>
              </a:rPr>
              <a:t>2-   </a:t>
            </a:r>
            <a:r>
              <a:rPr lang="tr-TR" sz="2400" b="1" dirty="0" err="1" smtClean="0">
                <a:ln/>
                <a:solidFill>
                  <a:srgbClr val="333300"/>
                </a:solidFill>
                <a:latin typeface="Arial" panose="020B0604020202020204" pitchFamily="34" charset="0"/>
                <a:cs typeface="Arial" panose="020B0604020202020204" pitchFamily="34" charset="0"/>
              </a:rPr>
              <a:t>Sulcus</a:t>
            </a:r>
            <a:r>
              <a:rPr lang="tr-TR" sz="2400" b="1" dirty="0" smtClean="0">
                <a:ln/>
                <a:solidFill>
                  <a:srgbClr val="333300"/>
                </a:solidFill>
                <a:latin typeface="Arial" panose="020B0604020202020204" pitchFamily="34" charset="0"/>
                <a:cs typeface="Arial" panose="020B0604020202020204" pitchFamily="34" charset="0"/>
              </a:rPr>
              <a:t> </a:t>
            </a:r>
            <a:r>
              <a:rPr lang="tr-TR" sz="2400" b="1" dirty="0" err="1" smtClean="0">
                <a:ln/>
                <a:solidFill>
                  <a:srgbClr val="333300"/>
                </a:solidFill>
                <a:latin typeface="Arial" panose="020B0604020202020204" pitchFamily="34" charset="0"/>
                <a:cs typeface="Arial" panose="020B0604020202020204" pitchFamily="34" charset="0"/>
              </a:rPr>
              <a:t>pectoralis</a:t>
            </a:r>
            <a:r>
              <a:rPr lang="tr-TR" sz="2400" b="1" dirty="0" smtClean="0">
                <a:ln/>
                <a:solidFill>
                  <a:srgbClr val="333300"/>
                </a:solidFill>
                <a:latin typeface="Arial" panose="020B0604020202020204" pitchFamily="34" charset="0"/>
                <a:cs typeface="Arial" panose="020B0604020202020204" pitchFamily="34" charset="0"/>
              </a:rPr>
              <a:t> </a:t>
            </a:r>
            <a:r>
              <a:rPr lang="tr-TR" sz="2400" b="1" dirty="0" err="1" smtClean="0">
                <a:ln/>
                <a:solidFill>
                  <a:srgbClr val="333300"/>
                </a:solidFill>
                <a:latin typeface="Arial" panose="020B0604020202020204" pitchFamily="34" charset="0"/>
                <a:cs typeface="Arial" panose="020B0604020202020204" pitchFamily="34" charset="0"/>
              </a:rPr>
              <a:t>medianus</a:t>
            </a:r>
            <a:endParaRPr lang="tr-TR" sz="2400" b="1" dirty="0" smtClean="0">
              <a:ln/>
              <a:solidFill>
                <a:srgbClr val="333300"/>
              </a:solidFill>
              <a:latin typeface="Arial" panose="020B0604020202020204" pitchFamily="34" charset="0"/>
              <a:cs typeface="Arial" panose="020B0604020202020204" pitchFamily="34" charset="0"/>
            </a:endParaRPr>
          </a:p>
          <a:p>
            <a:r>
              <a:rPr lang="tr-TR" sz="2400" b="1" dirty="0" smtClean="0">
                <a:ln/>
                <a:solidFill>
                  <a:srgbClr val="333300"/>
                </a:solidFill>
                <a:latin typeface="Arial" panose="020B0604020202020204" pitchFamily="34" charset="0"/>
                <a:cs typeface="Arial" panose="020B0604020202020204" pitchFamily="34" charset="0"/>
              </a:rPr>
              <a:t>3-   </a:t>
            </a:r>
            <a:r>
              <a:rPr lang="tr-TR" sz="2400" b="1" dirty="0" err="1" smtClean="0">
                <a:ln/>
                <a:solidFill>
                  <a:srgbClr val="333300"/>
                </a:solidFill>
                <a:latin typeface="Arial" panose="020B0604020202020204" pitchFamily="34" charset="0"/>
                <a:cs typeface="Arial" panose="020B0604020202020204" pitchFamily="34" charset="0"/>
              </a:rPr>
              <a:t>Sulcus</a:t>
            </a:r>
            <a:r>
              <a:rPr lang="tr-TR" sz="2400" b="1" dirty="0" smtClean="0">
                <a:ln/>
                <a:solidFill>
                  <a:srgbClr val="333300"/>
                </a:solidFill>
                <a:latin typeface="Arial" panose="020B0604020202020204" pitchFamily="34" charset="0"/>
                <a:cs typeface="Arial" panose="020B0604020202020204" pitchFamily="34" charset="0"/>
              </a:rPr>
              <a:t> </a:t>
            </a:r>
            <a:r>
              <a:rPr lang="tr-TR" sz="2400" b="1" dirty="0" err="1" smtClean="0">
                <a:ln/>
                <a:solidFill>
                  <a:srgbClr val="333300"/>
                </a:solidFill>
                <a:latin typeface="Arial" panose="020B0604020202020204" pitchFamily="34" charset="0"/>
                <a:cs typeface="Arial" panose="020B0604020202020204" pitchFamily="34" charset="0"/>
              </a:rPr>
              <a:t>pectoralis</a:t>
            </a:r>
            <a:r>
              <a:rPr lang="tr-TR" sz="2400" b="1" dirty="0" smtClean="0">
                <a:ln/>
                <a:solidFill>
                  <a:srgbClr val="333300"/>
                </a:solidFill>
                <a:latin typeface="Arial" panose="020B0604020202020204" pitchFamily="34" charset="0"/>
                <a:cs typeface="Arial" panose="020B0604020202020204" pitchFamily="34" charset="0"/>
              </a:rPr>
              <a:t> </a:t>
            </a:r>
            <a:r>
              <a:rPr lang="tr-TR" sz="2400" b="1" dirty="0" err="1" smtClean="0">
                <a:ln/>
                <a:solidFill>
                  <a:srgbClr val="333300"/>
                </a:solidFill>
                <a:latin typeface="Arial" panose="020B0604020202020204" pitchFamily="34" charset="0"/>
                <a:cs typeface="Arial" panose="020B0604020202020204" pitchFamily="34" charset="0"/>
              </a:rPr>
              <a:t>lateralis</a:t>
            </a:r>
            <a:endParaRPr lang="tr-TR" sz="2400" b="1" dirty="0" smtClean="0">
              <a:ln/>
              <a:solidFill>
                <a:srgbClr val="333300"/>
              </a:solidFill>
              <a:latin typeface="Arial" panose="020B0604020202020204" pitchFamily="34" charset="0"/>
              <a:cs typeface="Arial" panose="020B0604020202020204" pitchFamily="34" charset="0"/>
            </a:endParaRPr>
          </a:p>
          <a:p>
            <a:r>
              <a:rPr lang="tr-TR" sz="2400" b="1" dirty="0" smtClean="0">
                <a:ln/>
                <a:solidFill>
                  <a:srgbClr val="333300"/>
                </a:solidFill>
                <a:latin typeface="Arial" panose="020B0604020202020204" pitchFamily="34" charset="0"/>
                <a:cs typeface="Arial" panose="020B0604020202020204" pitchFamily="34" charset="0"/>
              </a:rPr>
              <a:t>4-   </a:t>
            </a:r>
            <a:r>
              <a:rPr lang="tr-TR" sz="2400" b="1" dirty="0" err="1" smtClean="0">
                <a:ln/>
                <a:solidFill>
                  <a:srgbClr val="333300"/>
                </a:solidFill>
                <a:latin typeface="Arial" panose="020B0604020202020204" pitchFamily="34" charset="0"/>
                <a:cs typeface="Arial" panose="020B0604020202020204" pitchFamily="34" charset="0"/>
              </a:rPr>
              <a:t>Regio</a:t>
            </a:r>
            <a:r>
              <a:rPr lang="tr-TR" sz="2400" b="1" dirty="0" smtClean="0">
                <a:ln/>
                <a:solidFill>
                  <a:srgbClr val="333300"/>
                </a:solidFill>
                <a:latin typeface="Arial" panose="020B0604020202020204" pitchFamily="34" charset="0"/>
                <a:cs typeface="Arial" panose="020B0604020202020204" pitchFamily="34" charset="0"/>
              </a:rPr>
              <a:t> </a:t>
            </a:r>
            <a:r>
              <a:rPr lang="tr-TR" sz="2400" b="1" dirty="0" err="1" smtClean="0">
                <a:ln/>
                <a:solidFill>
                  <a:srgbClr val="333300"/>
                </a:solidFill>
                <a:latin typeface="Arial" panose="020B0604020202020204" pitchFamily="34" charset="0"/>
                <a:cs typeface="Arial" panose="020B0604020202020204" pitchFamily="34" charset="0"/>
              </a:rPr>
              <a:t>sternalis</a:t>
            </a:r>
            <a:endParaRPr lang="tr-TR" sz="2400" b="1" dirty="0" smtClean="0">
              <a:ln/>
              <a:solidFill>
                <a:srgbClr val="333300"/>
              </a:solidFill>
              <a:latin typeface="Arial" panose="020B0604020202020204" pitchFamily="34" charset="0"/>
              <a:cs typeface="Arial" panose="020B0604020202020204" pitchFamily="34" charset="0"/>
            </a:endParaRPr>
          </a:p>
          <a:p>
            <a:r>
              <a:rPr lang="tr-TR" sz="2400" b="1" dirty="0" smtClean="0">
                <a:ln/>
                <a:solidFill>
                  <a:srgbClr val="333300"/>
                </a:solidFill>
                <a:latin typeface="Arial" panose="020B0604020202020204" pitchFamily="34" charset="0"/>
                <a:cs typeface="Arial" panose="020B0604020202020204" pitchFamily="34" charset="0"/>
              </a:rPr>
              <a:t>5-   </a:t>
            </a:r>
            <a:r>
              <a:rPr lang="tr-TR" sz="2400" b="1" dirty="0" err="1" smtClean="0">
                <a:ln/>
                <a:solidFill>
                  <a:srgbClr val="333300"/>
                </a:solidFill>
                <a:latin typeface="Arial" panose="020B0604020202020204" pitchFamily="34" charset="0"/>
                <a:cs typeface="Arial" panose="020B0604020202020204" pitchFamily="34" charset="0"/>
              </a:rPr>
              <a:t>Regio</a:t>
            </a:r>
            <a:r>
              <a:rPr lang="tr-TR" sz="2400" b="1" dirty="0" smtClean="0">
                <a:ln/>
                <a:solidFill>
                  <a:srgbClr val="333300"/>
                </a:solidFill>
                <a:latin typeface="Arial" panose="020B0604020202020204" pitchFamily="34" charset="0"/>
                <a:cs typeface="Arial" panose="020B0604020202020204" pitchFamily="34" charset="0"/>
              </a:rPr>
              <a:t> </a:t>
            </a:r>
            <a:r>
              <a:rPr lang="tr-TR" sz="2400" b="1" dirty="0" err="1" smtClean="0">
                <a:ln/>
                <a:solidFill>
                  <a:srgbClr val="333300"/>
                </a:solidFill>
                <a:latin typeface="Arial" panose="020B0604020202020204" pitchFamily="34" charset="0"/>
                <a:cs typeface="Arial" panose="020B0604020202020204" pitchFamily="34" charset="0"/>
              </a:rPr>
              <a:t>mammaria</a:t>
            </a:r>
            <a:r>
              <a:rPr lang="tr-TR" sz="2400" b="1" dirty="0" smtClean="0">
                <a:ln/>
                <a:solidFill>
                  <a:srgbClr val="333300"/>
                </a:solidFill>
                <a:latin typeface="Arial" panose="020B0604020202020204" pitchFamily="34" charset="0"/>
                <a:cs typeface="Arial" panose="020B0604020202020204" pitchFamily="34" charset="0"/>
              </a:rPr>
              <a:t> </a:t>
            </a:r>
            <a:r>
              <a:rPr lang="tr-TR" sz="2400" b="1" dirty="0" err="1" smtClean="0">
                <a:ln/>
                <a:solidFill>
                  <a:srgbClr val="333300"/>
                </a:solidFill>
                <a:latin typeface="Arial" panose="020B0604020202020204" pitchFamily="34" charset="0"/>
                <a:cs typeface="Arial" panose="020B0604020202020204" pitchFamily="34" charset="0"/>
              </a:rPr>
              <a:t>thoracica</a:t>
            </a:r>
            <a:endParaRPr lang="tr-TR" sz="2400" b="1" dirty="0" smtClean="0">
              <a:ln/>
              <a:solidFill>
                <a:srgbClr val="333300"/>
              </a:solidFill>
              <a:latin typeface="Arial" panose="020B0604020202020204" pitchFamily="34" charset="0"/>
              <a:cs typeface="Arial" panose="020B0604020202020204" pitchFamily="34" charset="0"/>
            </a:endParaRPr>
          </a:p>
          <a:p>
            <a:r>
              <a:rPr lang="tr-TR" sz="2400" b="1" dirty="0" smtClean="0">
                <a:ln/>
                <a:solidFill>
                  <a:srgbClr val="333300"/>
                </a:solidFill>
                <a:latin typeface="Arial" panose="020B0604020202020204" pitchFamily="34" charset="0"/>
                <a:cs typeface="Arial" panose="020B0604020202020204" pitchFamily="34" charset="0"/>
              </a:rPr>
              <a:t>6-   </a:t>
            </a:r>
            <a:r>
              <a:rPr lang="tr-TR" sz="2400" b="1" dirty="0" err="1" smtClean="0">
                <a:ln/>
                <a:solidFill>
                  <a:srgbClr val="333300"/>
                </a:solidFill>
                <a:latin typeface="Arial" panose="020B0604020202020204" pitchFamily="34" charset="0"/>
                <a:cs typeface="Arial" panose="020B0604020202020204" pitchFamily="34" charset="0"/>
              </a:rPr>
              <a:t>Regio</a:t>
            </a:r>
            <a:r>
              <a:rPr lang="tr-TR" sz="2400" b="1" dirty="0" smtClean="0">
                <a:ln/>
                <a:solidFill>
                  <a:srgbClr val="333300"/>
                </a:solidFill>
                <a:latin typeface="Arial" panose="020B0604020202020204" pitchFamily="34" charset="0"/>
                <a:cs typeface="Arial" panose="020B0604020202020204" pitchFamily="34" charset="0"/>
              </a:rPr>
              <a:t> </a:t>
            </a:r>
            <a:r>
              <a:rPr lang="tr-TR" sz="2400" b="1" dirty="0" err="1" smtClean="0">
                <a:ln/>
                <a:solidFill>
                  <a:srgbClr val="333300"/>
                </a:solidFill>
                <a:latin typeface="Arial" panose="020B0604020202020204" pitchFamily="34" charset="0"/>
                <a:cs typeface="Arial" panose="020B0604020202020204" pitchFamily="34" charset="0"/>
              </a:rPr>
              <a:t>scapularis</a:t>
            </a:r>
            <a:endParaRPr lang="tr-TR" sz="2400" b="1" dirty="0" smtClean="0">
              <a:ln/>
              <a:solidFill>
                <a:srgbClr val="333300"/>
              </a:solidFill>
              <a:latin typeface="Arial" panose="020B0604020202020204" pitchFamily="34" charset="0"/>
              <a:cs typeface="Arial" panose="020B0604020202020204" pitchFamily="34" charset="0"/>
            </a:endParaRPr>
          </a:p>
          <a:p>
            <a:r>
              <a:rPr lang="tr-TR" sz="2400" b="1" dirty="0" smtClean="0">
                <a:ln/>
                <a:solidFill>
                  <a:srgbClr val="333300"/>
                </a:solidFill>
                <a:latin typeface="Arial" panose="020B0604020202020204" pitchFamily="34" charset="0"/>
                <a:cs typeface="Arial" panose="020B0604020202020204" pitchFamily="34" charset="0"/>
              </a:rPr>
              <a:t>	</a:t>
            </a:r>
            <a:r>
              <a:rPr lang="tr-TR" sz="2400" b="1" dirty="0" err="1" smtClean="0">
                <a:ln/>
                <a:solidFill>
                  <a:srgbClr val="333300"/>
                </a:solidFill>
                <a:latin typeface="Arial" panose="020B0604020202020204" pitchFamily="34" charset="0"/>
                <a:cs typeface="Arial" panose="020B0604020202020204" pitchFamily="34" charset="0"/>
              </a:rPr>
              <a:t>Regio</a:t>
            </a:r>
            <a:r>
              <a:rPr lang="tr-TR" sz="2400" b="1" dirty="0" smtClean="0">
                <a:ln/>
                <a:solidFill>
                  <a:srgbClr val="333300"/>
                </a:solidFill>
                <a:latin typeface="Arial" panose="020B0604020202020204" pitchFamily="34" charset="0"/>
                <a:cs typeface="Arial" panose="020B0604020202020204" pitchFamily="34" charset="0"/>
              </a:rPr>
              <a:t> </a:t>
            </a:r>
            <a:r>
              <a:rPr lang="tr-TR" sz="2400" b="1" dirty="0" err="1" smtClean="0">
                <a:ln/>
                <a:solidFill>
                  <a:srgbClr val="333300"/>
                </a:solidFill>
                <a:latin typeface="Arial" panose="020B0604020202020204" pitchFamily="34" charset="0"/>
                <a:cs typeface="Arial" panose="020B0604020202020204" pitchFamily="34" charset="0"/>
              </a:rPr>
              <a:t>cartilaginis</a:t>
            </a:r>
            <a:r>
              <a:rPr lang="tr-TR" sz="2400" b="1" dirty="0" smtClean="0">
                <a:ln/>
                <a:solidFill>
                  <a:srgbClr val="333300"/>
                </a:solidFill>
                <a:latin typeface="Arial" panose="020B0604020202020204" pitchFamily="34" charset="0"/>
                <a:cs typeface="Arial" panose="020B0604020202020204" pitchFamily="34" charset="0"/>
              </a:rPr>
              <a:t> </a:t>
            </a:r>
            <a:r>
              <a:rPr lang="tr-TR" sz="2400" b="1" dirty="0" err="1" smtClean="0">
                <a:ln/>
                <a:solidFill>
                  <a:srgbClr val="333300"/>
                </a:solidFill>
                <a:latin typeface="Arial" panose="020B0604020202020204" pitchFamily="34" charset="0"/>
                <a:cs typeface="Arial" panose="020B0604020202020204" pitchFamily="34" charset="0"/>
              </a:rPr>
              <a:t>scapulae</a:t>
            </a:r>
            <a:endParaRPr lang="tr-TR" sz="2400" b="1" dirty="0" smtClean="0">
              <a:ln/>
              <a:solidFill>
                <a:srgbClr val="333300"/>
              </a:solidFill>
              <a:latin typeface="Arial" panose="020B0604020202020204" pitchFamily="34" charset="0"/>
              <a:cs typeface="Arial" panose="020B0604020202020204" pitchFamily="34" charset="0"/>
            </a:endParaRPr>
          </a:p>
          <a:p>
            <a:r>
              <a:rPr lang="tr-TR" sz="2400" b="1" dirty="0" smtClean="0">
                <a:ln/>
                <a:solidFill>
                  <a:srgbClr val="333300"/>
                </a:solidFill>
                <a:latin typeface="Arial" panose="020B0604020202020204" pitchFamily="34" charset="0"/>
                <a:cs typeface="Arial" panose="020B0604020202020204" pitchFamily="34" charset="0"/>
              </a:rPr>
              <a:t>	</a:t>
            </a:r>
            <a:r>
              <a:rPr lang="tr-TR" sz="2400" b="1" dirty="0" err="1" smtClean="0">
                <a:ln/>
                <a:solidFill>
                  <a:srgbClr val="333300"/>
                </a:solidFill>
                <a:latin typeface="Arial" panose="020B0604020202020204" pitchFamily="34" charset="0"/>
                <a:cs typeface="Arial" panose="020B0604020202020204" pitchFamily="34" charset="0"/>
              </a:rPr>
              <a:t>Regio</a:t>
            </a:r>
            <a:r>
              <a:rPr lang="tr-TR" sz="2400" b="1" dirty="0" smtClean="0">
                <a:ln/>
                <a:solidFill>
                  <a:srgbClr val="333300"/>
                </a:solidFill>
                <a:latin typeface="Arial" panose="020B0604020202020204" pitchFamily="34" charset="0"/>
                <a:cs typeface="Arial" panose="020B0604020202020204" pitchFamily="34" charset="0"/>
              </a:rPr>
              <a:t> </a:t>
            </a:r>
            <a:r>
              <a:rPr lang="tr-TR" sz="2400" b="1" dirty="0" err="1" smtClean="0">
                <a:ln/>
                <a:solidFill>
                  <a:srgbClr val="333300"/>
                </a:solidFill>
                <a:latin typeface="Arial" panose="020B0604020202020204" pitchFamily="34" charset="0"/>
                <a:cs typeface="Arial" panose="020B0604020202020204" pitchFamily="34" charset="0"/>
              </a:rPr>
              <a:t>supraspinata</a:t>
            </a:r>
            <a:endParaRPr lang="tr-TR" sz="2400" b="1" dirty="0" smtClean="0">
              <a:ln/>
              <a:solidFill>
                <a:srgbClr val="333300"/>
              </a:solidFill>
              <a:latin typeface="Arial" panose="020B0604020202020204" pitchFamily="34" charset="0"/>
              <a:cs typeface="Arial" panose="020B0604020202020204" pitchFamily="34" charset="0"/>
            </a:endParaRPr>
          </a:p>
          <a:p>
            <a:r>
              <a:rPr lang="tr-TR" sz="2400" b="1" dirty="0" smtClean="0">
                <a:ln/>
                <a:solidFill>
                  <a:srgbClr val="333300"/>
                </a:solidFill>
                <a:latin typeface="Arial" panose="020B0604020202020204" pitchFamily="34" charset="0"/>
                <a:cs typeface="Arial" panose="020B0604020202020204" pitchFamily="34" charset="0"/>
              </a:rPr>
              <a:t>	</a:t>
            </a:r>
            <a:r>
              <a:rPr lang="tr-TR" sz="2400" b="1" dirty="0" err="1" smtClean="0">
                <a:ln/>
                <a:solidFill>
                  <a:srgbClr val="333300"/>
                </a:solidFill>
                <a:latin typeface="Arial" panose="020B0604020202020204" pitchFamily="34" charset="0"/>
                <a:cs typeface="Arial" panose="020B0604020202020204" pitchFamily="34" charset="0"/>
              </a:rPr>
              <a:t>Regio</a:t>
            </a:r>
            <a:r>
              <a:rPr lang="tr-TR" sz="2400" b="1" dirty="0" smtClean="0">
                <a:ln/>
                <a:solidFill>
                  <a:srgbClr val="333300"/>
                </a:solidFill>
                <a:latin typeface="Arial" panose="020B0604020202020204" pitchFamily="34" charset="0"/>
                <a:cs typeface="Arial" panose="020B0604020202020204" pitchFamily="34" charset="0"/>
              </a:rPr>
              <a:t> </a:t>
            </a:r>
            <a:r>
              <a:rPr lang="tr-TR" sz="2400" b="1" dirty="0" err="1" smtClean="0">
                <a:ln/>
                <a:solidFill>
                  <a:srgbClr val="333300"/>
                </a:solidFill>
                <a:latin typeface="Arial" panose="020B0604020202020204" pitchFamily="34" charset="0"/>
                <a:cs typeface="Arial" panose="020B0604020202020204" pitchFamily="34" charset="0"/>
              </a:rPr>
              <a:t>infraspinata</a:t>
            </a:r>
            <a:endParaRPr lang="tr-TR" sz="2400" b="1" dirty="0" smtClean="0">
              <a:ln/>
              <a:solidFill>
                <a:srgbClr val="333300"/>
              </a:solidFill>
              <a:latin typeface="Arial" panose="020B0604020202020204" pitchFamily="34" charset="0"/>
              <a:cs typeface="Arial" panose="020B0604020202020204" pitchFamily="34" charset="0"/>
            </a:endParaRPr>
          </a:p>
          <a:p>
            <a:r>
              <a:rPr lang="tr-TR" sz="2400" b="1" dirty="0" smtClean="0">
                <a:ln/>
                <a:solidFill>
                  <a:srgbClr val="333300"/>
                </a:solidFill>
                <a:latin typeface="Arial" panose="020B0604020202020204" pitchFamily="34" charset="0"/>
                <a:cs typeface="Arial" panose="020B0604020202020204" pitchFamily="34" charset="0"/>
              </a:rPr>
              <a:t>	</a:t>
            </a:r>
            <a:r>
              <a:rPr lang="tr-TR" sz="2400" b="1" dirty="0" err="1" smtClean="0">
                <a:ln/>
                <a:solidFill>
                  <a:srgbClr val="333300"/>
                </a:solidFill>
                <a:latin typeface="Arial" panose="020B0604020202020204" pitchFamily="34" charset="0"/>
                <a:cs typeface="Arial" panose="020B0604020202020204" pitchFamily="34" charset="0"/>
              </a:rPr>
              <a:t>Regio</a:t>
            </a:r>
            <a:r>
              <a:rPr lang="tr-TR" sz="2400" b="1" dirty="0" smtClean="0">
                <a:ln/>
                <a:solidFill>
                  <a:srgbClr val="333300"/>
                </a:solidFill>
                <a:latin typeface="Arial" panose="020B0604020202020204" pitchFamily="34" charset="0"/>
                <a:cs typeface="Arial" panose="020B0604020202020204" pitchFamily="34" charset="0"/>
              </a:rPr>
              <a:t> </a:t>
            </a:r>
            <a:r>
              <a:rPr lang="tr-TR" sz="2400" b="1" dirty="0" err="1" smtClean="0">
                <a:ln/>
                <a:solidFill>
                  <a:srgbClr val="333300"/>
                </a:solidFill>
                <a:latin typeface="Arial" panose="020B0604020202020204" pitchFamily="34" charset="0"/>
                <a:cs typeface="Arial" panose="020B0604020202020204" pitchFamily="34" charset="0"/>
              </a:rPr>
              <a:t>acromialis</a:t>
            </a:r>
            <a:endParaRPr lang="tr-TR" sz="2400" b="1" dirty="0" smtClean="0">
              <a:ln/>
              <a:solidFill>
                <a:srgbClr val="333300"/>
              </a:solidFill>
              <a:latin typeface="Arial" panose="020B0604020202020204" pitchFamily="34" charset="0"/>
              <a:cs typeface="Arial" panose="020B0604020202020204" pitchFamily="34" charset="0"/>
            </a:endParaRPr>
          </a:p>
          <a:p>
            <a:r>
              <a:rPr lang="tr-TR" sz="2400" b="1" dirty="0" smtClean="0">
                <a:ln/>
                <a:solidFill>
                  <a:srgbClr val="333300"/>
                </a:solidFill>
                <a:latin typeface="Arial" panose="020B0604020202020204" pitchFamily="34" charset="0"/>
                <a:cs typeface="Arial" panose="020B0604020202020204" pitchFamily="34" charset="0"/>
              </a:rPr>
              <a:t>7- </a:t>
            </a:r>
            <a:r>
              <a:rPr lang="tr-TR" sz="2400" b="1" dirty="0" err="1" smtClean="0">
                <a:ln/>
                <a:solidFill>
                  <a:srgbClr val="333300"/>
                </a:solidFill>
                <a:latin typeface="Arial" panose="020B0604020202020204" pitchFamily="34" charset="0"/>
                <a:cs typeface="Arial" panose="020B0604020202020204" pitchFamily="34" charset="0"/>
              </a:rPr>
              <a:t>Regio</a:t>
            </a:r>
            <a:r>
              <a:rPr lang="tr-TR" sz="2400" b="1" dirty="0" smtClean="0">
                <a:ln/>
                <a:solidFill>
                  <a:srgbClr val="333300"/>
                </a:solidFill>
                <a:latin typeface="Arial" panose="020B0604020202020204" pitchFamily="34" charset="0"/>
                <a:cs typeface="Arial" panose="020B0604020202020204" pitchFamily="34" charset="0"/>
              </a:rPr>
              <a:t> </a:t>
            </a:r>
            <a:r>
              <a:rPr lang="tr-TR" sz="2400" b="1" dirty="0" err="1" smtClean="0">
                <a:ln/>
                <a:solidFill>
                  <a:srgbClr val="333300"/>
                </a:solidFill>
                <a:latin typeface="Arial" panose="020B0604020202020204" pitchFamily="34" charset="0"/>
                <a:cs typeface="Arial" panose="020B0604020202020204" pitchFamily="34" charset="0"/>
              </a:rPr>
              <a:t>costalis</a:t>
            </a:r>
            <a:endParaRPr lang="tr-TR" sz="2400" b="1" dirty="0" smtClean="0">
              <a:ln/>
              <a:solidFill>
                <a:srgbClr val="333300"/>
              </a:solidFill>
              <a:latin typeface="Arial" panose="020B0604020202020204" pitchFamily="34" charset="0"/>
              <a:cs typeface="Arial" panose="020B0604020202020204" pitchFamily="34" charset="0"/>
            </a:endParaRPr>
          </a:p>
          <a:p>
            <a:r>
              <a:rPr lang="tr-TR" sz="2400" b="1" dirty="0" smtClean="0">
                <a:ln/>
                <a:solidFill>
                  <a:srgbClr val="333300"/>
                </a:solidFill>
                <a:latin typeface="Arial" panose="020B0604020202020204" pitchFamily="34" charset="0"/>
                <a:cs typeface="Arial" panose="020B0604020202020204" pitchFamily="34" charset="0"/>
              </a:rPr>
              <a:t>	a. </a:t>
            </a:r>
            <a:r>
              <a:rPr lang="tr-TR" sz="2400" b="1" dirty="0" err="1" smtClean="0">
                <a:ln/>
                <a:solidFill>
                  <a:srgbClr val="333300"/>
                </a:solidFill>
                <a:latin typeface="Arial" panose="020B0604020202020204" pitchFamily="34" charset="0"/>
                <a:cs typeface="Arial" panose="020B0604020202020204" pitchFamily="34" charset="0"/>
              </a:rPr>
              <a:t>Regio</a:t>
            </a:r>
            <a:r>
              <a:rPr lang="tr-TR" sz="2400" b="1" dirty="0" smtClean="0">
                <a:ln/>
                <a:solidFill>
                  <a:srgbClr val="333300"/>
                </a:solidFill>
                <a:latin typeface="Arial" panose="020B0604020202020204" pitchFamily="34" charset="0"/>
                <a:cs typeface="Arial" panose="020B0604020202020204" pitchFamily="34" charset="0"/>
              </a:rPr>
              <a:t> </a:t>
            </a:r>
            <a:r>
              <a:rPr lang="tr-TR" sz="2400" b="1" dirty="0" err="1" smtClean="0">
                <a:ln/>
                <a:solidFill>
                  <a:srgbClr val="333300"/>
                </a:solidFill>
                <a:latin typeface="Arial" panose="020B0604020202020204" pitchFamily="34" charset="0"/>
                <a:cs typeface="Arial" panose="020B0604020202020204" pitchFamily="34" charset="0"/>
              </a:rPr>
              <a:t>costalis</a:t>
            </a:r>
            <a:r>
              <a:rPr lang="tr-TR" sz="2400" b="1" dirty="0" smtClean="0">
                <a:ln/>
                <a:solidFill>
                  <a:srgbClr val="333300"/>
                </a:solidFill>
                <a:latin typeface="Arial" panose="020B0604020202020204" pitchFamily="34" charset="0"/>
                <a:cs typeface="Arial" panose="020B0604020202020204" pitchFamily="34" charset="0"/>
              </a:rPr>
              <a:t> </a:t>
            </a:r>
            <a:r>
              <a:rPr lang="tr-TR" sz="2400" b="1" dirty="0" err="1" smtClean="0">
                <a:ln/>
                <a:solidFill>
                  <a:srgbClr val="333300"/>
                </a:solidFill>
                <a:latin typeface="Arial" panose="020B0604020202020204" pitchFamily="34" charset="0"/>
                <a:cs typeface="Arial" panose="020B0604020202020204" pitchFamily="34" charset="0"/>
              </a:rPr>
              <a:t>lateralis</a:t>
            </a:r>
            <a:endParaRPr lang="tr-TR" sz="2400" b="1" dirty="0" smtClean="0">
              <a:ln/>
              <a:solidFill>
                <a:srgbClr val="333300"/>
              </a:solidFill>
              <a:latin typeface="Arial" panose="020B0604020202020204" pitchFamily="34" charset="0"/>
              <a:cs typeface="Arial" panose="020B0604020202020204" pitchFamily="34" charset="0"/>
            </a:endParaRPr>
          </a:p>
          <a:p>
            <a:r>
              <a:rPr lang="tr-TR" sz="2400" b="1" dirty="0" smtClean="0">
                <a:ln/>
                <a:solidFill>
                  <a:srgbClr val="333300"/>
                </a:solidFill>
                <a:latin typeface="Arial" panose="020B0604020202020204" pitchFamily="34" charset="0"/>
                <a:cs typeface="Arial" panose="020B0604020202020204" pitchFamily="34" charset="0"/>
              </a:rPr>
              <a:t>	b. </a:t>
            </a:r>
            <a:r>
              <a:rPr lang="tr-TR" sz="2400" b="1" dirty="0" err="1" smtClean="0">
                <a:ln/>
                <a:solidFill>
                  <a:srgbClr val="333300"/>
                </a:solidFill>
                <a:latin typeface="Arial" panose="020B0604020202020204" pitchFamily="34" charset="0"/>
                <a:cs typeface="Arial" panose="020B0604020202020204" pitchFamily="34" charset="0"/>
              </a:rPr>
              <a:t>Regio</a:t>
            </a:r>
            <a:r>
              <a:rPr lang="tr-TR" sz="2400" b="1" dirty="0" smtClean="0">
                <a:ln/>
                <a:solidFill>
                  <a:srgbClr val="333300"/>
                </a:solidFill>
                <a:latin typeface="Arial" panose="020B0604020202020204" pitchFamily="34" charset="0"/>
                <a:cs typeface="Arial" panose="020B0604020202020204" pitchFamily="34" charset="0"/>
              </a:rPr>
              <a:t> </a:t>
            </a:r>
            <a:r>
              <a:rPr lang="tr-TR" sz="2400" b="1" dirty="0" err="1" smtClean="0">
                <a:ln/>
                <a:solidFill>
                  <a:srgbClr val="333300"/>
                </a:solidFill>
                <a:latin typeface="Arial" panose="020B0604020202020204" pitchFamily="34" charset="0"/>
                <a:cs typeface="Arial" panose="020B0604020202020204" pitchFamily="34" charset="0"/>
              </a:rPr>
              <a:t>costalis</a:t>
            </a:r>
            <a:r>
              <a:rPr lang="tr-TR" sz="2400" b="1" dirty="0" smtClean="0">
                <a:ln/>
                <a:solidFill>
                  <a:srgbClr val="333300"/>
                </a:solidFill>
                <a:latin typeface="Arial" panose="020B0604020202020204" pitchFamily="34" charset="0"/>
                <a:cs typeface="Arial" panose="020B0604020202020204" pitchFamily="34" charset="0"/>
              </a:rPr>
              <a:t> </a:t>
            </a:r>
            <a:r>
              <a:rPr lang="tr-TR" sz="2400" b="1" dirty="0" err="1" smtClean="0">
                <a:ln/>
                <a:solidFill>
                  <a:srgbClr val="333300"/>
                </a:solidFill>
                <a:latin typeface="Arial" panose="020B0604020202020204" pitchFamily="34" charset="0"/>
                <a:cs typeface="Arial" panose="020B0604020202020204" pitchFamily="34" charset="0"/>
              </a:rPr>
              <a:t>subscapularis</a:t>
            </a:r>
            <a:endParaRPr lang="tr-TR" sz="2400" b="1" dirty="0" smtClean="0">
              <a:ln/>
              <a:solidFill>
                <a:srgbClr val="333300"/>
              </a:solidFill>
              <a:latin typeface="Arial" panose="020B0604020202020204" pitchFamily="34" charset="0"/>
              <a:cs typeface="Arial" panose="020B0604020202020204" pitchFamily="34" charset="0"/>
            </a:endParaRPr>
          </a:p>
          <a:p>
            <a:r>
              <a:rPr lang="tr-TR" sz="2400" b="1" dirty="0" smtClean="0">
                <a:ln/>
                <a:solidFill>
                  <a:srgbClr val="333300"/>
                </a:solidFill>
                <a:latin typeface="Arial" panose="020B0604020202020204" pitchFamily="34" charset="0"/>
                <a:cs typeface="Arial" panose="020B0604020202020204" pitchFamily="34" charset="0"/>
              </a:rPr>
              <a:t>	c. Fossa </a:t>
            </a:r>
            <a:r>
              <a:rPr lang="tr-TR" sz="2400" b="1" dirty="0" err="1" smtClean="0">
                <a:ln/>
                <a:solidFill>
                  <a:srgbClr val="333300"/>
                </a:solidFill>
                <a:latin typeface="Arial" panose="020B0604020202020204" pitchFamily="34" charset="0"/>
                <a:cs typeface="Arial" panose="020B0604020202020204" pitchFamily="34" charset="0"/>
              </a:rPr>
              <a:t>axillaris</a:t>
            </a:r>
            <a:endParaRPr lang="tr-TR" sz="2400" b="1" dirty="0" smtClean="0">
              <a:ln/>
              <a:solidFill>
                <a:srgbClr val="333300"/>
              </a:solidFill>
              <a:latin typeface="Arial" panose="020B0604020202020204" pitchFamily="34" charset="0"/>
              <a:cs typeface="Arial" panose="020B0604020202020204" pitchFamily="34" charset="0"/>
            </a:endParaRPr>
          </a:p>
          <a:p>
            <a:r>
              <a:rPr lang="tr-TR" sz="2400" b="1" dirty="0" smtClean="0">
                <a:ln/>
                <a:solidFill>
                  <a:srgbClr val="333300"/>
                </a:solidFill>
                <a:latin typeface="Arial" panose="020B0604020202020204" pitchFamily="34" charset="0"/>
                <a:cs typeface="Arial" panose="020B0604020202020204" pitchFamily="34" charset="0"/>
              </a:rPr>
              <a:t>8- </a:t>
            </a:r>
            <a:r>
              <a:rPr lang="tr-TR" sz="2400" b="1" dirty="0" err="1" smtClean="0">
                <a:ln/>
                <a:solidFill>
                  <a:srgbClr val="333300"/>
                </a:solidFill>
                <a:latin typeface="Arial" panose="020B0604020202020204" pitchFamily="34" charset="0"/>
                <a:cs typeface="Arial" panose="020B0604020202020204" pitchFamily="34" charset="0"/>
              </a:rPr>
              <a:t>Regio</a:t>
            </a:r>
            <a:r>
              <a:rPr lang="tr-TR" sz="2400" b="1" dirty="0" smtClean="0">
                <a:ln/>
                <a:solidFill>
                  <a:srgbClr val="333300"/>
                </a:solidFill>
                <a:latin typeface="Arial" panose="020B0604020202020204" pitchFamily="34" charset="0"/>
                <a:cs typeface="Arial" panose="020B0604020202020204" pitchFamily="34" charset="0"/>
              </a:rPr>
              <a:t> </a:t>
            </a:r>
            <a:r>
              <a:rPr lang="tr-TR" sz="2400" b="1" dirty="0" err="1" smtClean="0">
                <a:ln/>
                <a:solidFill>
                  <a:srgbClr val="333300"/>
                </a:solidFill>
                <a:latin typeface="Arial" panose="020B0604020202020204" pitchFamily="34" charset="0"/>
                <a:cs typeface="Arial" panose="020B0604020202020204" pitchFamily="34" charset="0"/>
              </a:rPr>
              <a:t>cardiaca</a:t>
            </a:r>
            <a:endParaRPr lang="tr-TR" sz="2400" b="1" dirty="0" smtClean="0">
              <a:ln/>
              <a:solidFill>
                <a:srgbClr val="333300"/>
              </a:solidFill>
              <a:latin typeface="Arial" panose="020B0604020202020204" pitchFamily="34" charset="0"/>
              <a:cs typeface="Arial" panose="020B0604020202020204" pitchFamily="34" charset="0"/>
            </a:endParaRPr>
          </a:p>
          <a:p>
            <a:r>
              <a:rPr lang="tr-TR" sz="2400" b="1" dirty="0" smtClean="0">
                <a:ln/>
                <a:solidFill>
                  <a:srgbClr val="333300"/>
                </a:solidFill>
                <a:latin typeface="Arial" panose="020B0604020202020204" pitchFamily="34" charset="0"/>
                <a:cs typeface="Arial" panose="020B0604020202020204" pitchFamily="34" charset="0"/>
              </a:rPr>
              <a:t>9- </a:t>
            </a:r>
            <a:r>
              <a:rPr lang="tr-TR" sz="2400" b="1" dirty="0" err="1" smtClean="0">
                <a:ln/>
                <a:solidFill>
                  <a:srgbClr val="333300"/>
                </a:solidFill>
                <a:latin typeface="Arial" panose="020B0604020202020204" pitchFamily="34" charset="0"/>
                <a:cs typeface="Arial" panose="020B0604020202020204" pitchFamily="34" charset="0"/>
              </a:rPr>
              <a:t>Arcus</a:t>
            </a:r>
            <a:r>
              <a:rPr lang="tr-TR" sz="2400" b="1" dirty="0" smtClean="0">
                <a:ln/>
                <a:solidFill>
                  <a:srgbClr val="333300"/>
                </a:solidFill>
                <a:latin typeface="Arial" panose="020B0604020202020204" pitchFamily="34" charset="0"/>
                <a:cs typeface="Arial" panose="020B0604020202020204" pitchFamily="34" charset="0"/>
              </a:rPr>
              <a:t> </a:t>
            </a:r>
            <a:r>
              <a:rPr lang="tr-TR" sz="2400" b="1" dirty="0" err="1" smtClean="0">
                <a:ln/>
                <a:solidFill>
                  <a:srgbClr val="333300"/>
                </a:solidFill>
                <a:latin typeface="Arial" panose="020B0604020202020204" pitchFamily="34" charset="0"/>
                <a:cs typeface="Arial" panose="020B0604020202020204" pitchFamily="34" charset="0"/>
              </a:rPr>
              <a:t>costalis</a:t>
            </a:r>
            <a:endParaRPr lang="tr-TR" sz="2400" b="1" dirty="0">
              <a:ln/>
              <a:solidFill>
                <a:srgbClr val="3333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6133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40870" y="2177626"/>
            <a:ext cx="9337963" cy="3046988"/>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lnSpc>
                <a:spcPct val="150000"/>
              </a:lnSpc>
              <a:spcAft>
                <a:spcPts val="0"/>
              </a:spcAft>
            </a:pPr>
            <a:r>
              <a:rPr lang="tr-TR" sz="3200" b="1" u="sng" dirty="0" err="1" smtClean="0">
                <a:ln/>
                <a:solidFill>
                  <a:srgbClr val="0000FF"/>
                </a:solidFill>
                <a:latin typeface="Arial" panose="020B0604020202020204" pitchFamily="34" charset="0"/>
                <a:cs typeface="Arial" panose="020B0604020202020204" pitchFamily="34" charset="0"/>
              </a:rPr>
              <a:t>Regio</a:t>
            </a:r>
            <a:r>
              <a:rPr lang="tr-TR" sz="3200" b="1" u="sng" dirty="0" smtClean="0">
                <a:ln/>
                <a:solidFill>
                  <a:srgbClr val="0000FF"/>
                </a:solidFill>
                <a:latin typeface="Arial" panose="020B0604020202020204" pitchFamily="34" charset="0"/>
                <a:cs typeface="Arial" panose="020B0604020202020204" pitchFamily="34" charset="0"/>
              </a:rPr>
              <a:t> </a:t>
            </a:r>
            <a:r>
              <a:rPr lang="tr-TR" sz="3200" b="1" u="sng" dirty="0" err="1" smtClean="0">
                <a:ln/>
                <a:solidFill>
                  <a:srgbClr val="0000FF"/>
                </a:solidFill>
                <a:latin typeface="Arial" panose="020B0604020202020204" pitchFamily="34" charset="0"/>
                <a:cs typeface="Arial" panose="020B0604020202020204" pitchFamily="34" charset="0"/>
              </a:rPr>
              <a:t>presternalis</a:t>
            </a:r>
            <a:endParaRPr lang="tr-TR" sz="3200" b="1" u="sng" dirty="0" smtClean="0">
              <a:ln/>
              <a:solidFill>
                <a:srgbClr val="0000FF"/>
              </a:solidFill>
              <a:latin typeface="Arial" panose="020B0604020202020204" pitchFamily="34" charset="0"/>
              <a:cs typeface="Arial" panose="020B0604020202020204" pitchFamily="34" charset="0"/>
            </a:endParaRPr>
          </a:p>
          <a:p>
            <a:pPr indent="449580" algn="just">
              <a:lnSpc>
                <a:spcPct val="150000"/>
              </a:lnSpc>
              <a:spcAft>
                <a:spcPts val="0"/>
              </a:spcAft>
            </a:pPr>
            <a:r>
              <a:rPr lang="tr-TR" sz="2400" b="1" dirty="0" err="1"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Regio</a:t>
            </a:r>
            <a:r>
              <a:rPr lang="tr-TR" sz="2400" b="1" dirty="0"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 </a:t>
            </a:r>
            <a:r>
              <a:rPr lang="tr-TR" sz="2400" b="1" dirty="0" err="1"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sternalis</a:t>
            </a:r>
            <a:r>
              <a:rPr lang="tr-TR" sz="2400" b="1" dirty="0"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 ile birlikte </a:t>
            </a:r>
            <a:r>
              <a:rPr lang="tr-TR" sz="2400" b="1" dirty="0" err="1"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regio</a:t>
            </a:r>
            <a:r>
              <a:rPr lang="tr-TR" sz="2400" b="1" dirty="0"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 </a:t>
            </a:r>
            <a:r>
              <a:rPr lang="tr-TR" sz="2400" b="1" dirty="0" err="1"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pectoralis</a:t>
            </a:r>
            <a:r>
              <a:rPr lang="tr-TR" sz="2400" b="1" dirty="0"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 </a:t>
            </a:r>
            <a:r>
              <a:rPr lang="tr-TR" sz="2400" b="1" dirty="0" err="1"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ventralis’i</a:t>
            </a:r>
            <a:r>
              <a:rPr lang="tr-TR" sz="2400" b="1" dirty="0"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 oluştururlar. </a:t>
            </a:r>
            <a:r>
              <a:rPr lang="tr-TR" sz="2400" b="1" dirty="0" err="1"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Manubrium</a:t>
            </a:r>
            <a:r>
              <a:rPr lang="tr-TR" sz="2400" b="1" dirty="0"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 </a:t>
            </a:r>
            <a:r>
              <a:rPr lang="tr-TR" sz="2400" b="1" dirty="0" err="1"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sterni’nin</a:t>
            </a:r>
            <a:r>
              <a:rPr lang="tr-TR" sz="2400" b="1" dirty="0"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 bulunduğu bölgedir. Domuzda bu bölgede </a:t>
            </a:r>
            <a:r>
              <a:rPr lang="tr-TR" sz="2400" b="1" dirty="0" err="1"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arteria</a:t>
            </a:r>
            <a:r>
              <a:rPr lang="tr-TR" sz="2400" b="1" dirty="0"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 </a:t>
            </a:r>
            <a:r>
              <a:rPr lang="tr-TR" sz="2400" b="1" dirty="0" err="1"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brachiocephalica’ya</a:t>
            </a:r>
            <a:r>
              <a:rPr lang="tr-TR" sz="2400" b="1" dirty="0"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 </a:t>
            </a:r>
            <a:r>
              <a:rPr lang="tr-TR" sz="2400" b="1" dirty="0" err="1"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punksiyon</a:t>
            </a:r>
            <a:r>
              <a:rPr lang="tr-TR" sz="2400" b="1" dirty="0"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 yapılır.</a:t>
            </a:r>
            <a:endParaRPr lang="tr-TR" sz="1600" b="1" dirty="0">
              <a:ln/>
              <a:solidFill>
                <a:srgbClr val="33330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06628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27021" y="2136110"/>
            <a:ext cx="9781308" cy="2677656"/>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just">
              <a:lnSpc>
                <a:spcPct val="150000"/>
              </a:lnSpc>
              <a:spcAft>
                <a:spcPts val="0"/>
              </a:spcAft>
            </a:pPr>
            <a:r>
              <a:rPr lang="tr-TR" sz="2800" b="1" dirty="0"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Gövdeyi önden arkaya doğru üç bölümde inceleyebiliriz.</a:t>
            </a:r>
            <a:endParaRPr lang="tr-TR" b="1" dirty="0" smtClean="0">
              <a:ln/>
              <a:solidFill>
                <a:srgbClr val="3333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spcAft>
                <a:spcPts val="0"/>
              </a:spcAft>
              <a:buFont typeface="+mj-lt"/>
              <a:buAutoNum type="alphaUcPeriod"/>
              <a:tabLst>
                <a:tab pos="676275" algn="l"/>
              </a:tabLst>
            </a:pPr>
            <a:r>
              <a:rPr lang="tr-TR" sz="2800" b="1" dirty="0"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 </a:t>
            </a:r>
            <a:r>
              <a:rPr lang="tr-TR" sz="2800" b="1" dirty="0" err="1"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Thorax</a:t>
            </a:r>
            <a:r>
              <a:rPr lang="tr-TR" sz="2800" b="1" dirty="0"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 - Göğüs bölgesi</a:t>
            </a:r>
            <a:endParaRPr lang="tr-TR" b="1" dirty="0" smtClean="0">
              <a:ln/>
              <a:solidFill>
                <a:srgbClr val="3333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spcAft>
                <a:spcPts val="0"/>
              </a:spcAft>
              <a:buFont typeface="+mj-lt"/>
              <a:buAutoNum type="alphaUcPeriod"/>
              <a:tabLst>
                <a:tab pos="676275" algn="l"/>
              </a:tabLst>
            </a:pPr>
            <a:r>
              <a:rPr lang="tr-TR" sz="2800" b="1" dirty="0"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 Abdomen - Karın bölgesi</a:t>
            </a:r>
            <a:endParaRPr lang="tr-TR" b="1" dirty="0" smtClean="0">
              <a:ln/>
              <a:solidFill>
                <a:srgbClr val="3333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spcAft>
                <a:spcPts val="0"/>
              </a:spcAft>
              <a:buFont typeface="+mj-lt"/>
              <a:buAutoNum type="alphaUcPeriod"/>
              <a:tabLst>
                <a:tab pos="676275" algn="l"/>
              </a:tabLst>
            </a:pPr>
            <a:r>
              <a:rPr lang="tr-TR" sz="2800" b="1" dirty="0"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 </a:t>
            </a:r>
            <a:r>
              <a:rPr lang="tr-TR" sz="2800" b="1" dirty="0" err="1"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Pelvis</a:t>
            </a:r>
            <a:r>
              <a:rPr lang="tr-TR" sz="2800" b="1" dirty="0"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 - Leğen bölgesi</a:t>
            </a:r>
            <a:endParaRPr lang="tr-TR" b="1" dirty="0">
              <a:ln/>
              <a:solidFill>
                <a:srgbClr val="33330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533398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634838" y="1646596"/>
            <a:ext cx="8769926" cy="3231654"/>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lnSpc>
                <a:spcPct val="150000"/>
              </a:lnSpc>
              <a:spcAft>
                <a:spcPts val="0"/>
              </a:spcAft>
            </a:pPr>
            <a:r>
              <a:rPr lang="tr-TR" sz="2400" b="1" u="sng" dirty="0" smtClean="0">
                <a:ln/>
                <a:solidFill>
                  <a:srgbClr val="0000FF"/>
                </a:solidFill>
                <a:latin typeface="Arial" panose="020B0604020202020204" pitchFamily="34" charset="0"/>
                <a:cs typeface="Arial" panose="020B0604020202020204" pitchFamily="34" charset="0"/>
              </a:rPr>
              <a:t>A. THORAX – PECTUS - GÖĞÜS</a:t>
            </a:r>
          </a:p>
          <a:p>
            <a:pPr algn="just"/>
            <a:r>
              <a:rPr lang="tr-TR" sz="2400" b="1" dirty="0"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	</a:t>
            </a:r>
            <a:r>
              <a:rPr lang="tr-TR" sz="2400" b="1" dirty="0" err="1"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Vertebrae</a:t>
            </a:r>
            <a:r>
              <a:rPr lang="tr-TR" sz="2400" b="1" dirty="0"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 </a:t>
            </a:r>
            <a:r>
              <a:rPr lang="tr-TR" sz="2400" b="1" dirty="0" err="1"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thoracales</a:t>
            </a:r>
            <a:r>
              <a:rPr lang="tr-TR" sz="2400" b="1" dirty="0"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 ile </a:t>
            </a:r>
            <a:r>
              <a:rPr lang="tr-TR" sz="2400" b="1" dirty="0" err="1"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costae</a:t>
            </a:r>
            <a:r>
              <a:rPr lang="tr-TR" sz="2400" b="1" dirty="0"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 ve </a:t>
            </a:r>
            <a:r>
              <a:rPr lang="tr-TR" sz="2400" b="1" dirty="0" err="1"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sternum</a:t>
            </a:r>
            <a:r>
              <a:rPr lang="tr-TR" sz="2400" b="1" dirty="0"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 tarafından oluşturulan göğüs iskeletinin boşluğuna </a:t>
            </a:r>
            <a:r>
              <a:rPr lang="tr-TR" sz="2400" b="1" dirty="0" err="1"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cavum</a:t>
            </a:r>
            <a:r>
              <a:rPr lang="tr-TR" sz="2400" b="1" dirty="0"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 </a:t>
            </a:r>
            <a:r>
              <a:rPr lang="tr-TR" sz="2400" b="1" dirty="0" err="1"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thoracis</a:t>
            </a:r>
            <a:r>
              <a:rPr lang="tr-TR" sz="2400" b="1" dirty="0"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 adı verilir. Bu boşluğun ön tarafında bulunan giriş açıklığına </a:t>
            </a:r>
            <a:r>
              <a:rPr lang="tr-TR" sz="2400" b="1" dirty="0" err="1"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apertura</a:t>
            </a:r>
            <a:r>
              <a:rPr lang="tr-TR" sz="2400" b="1" dirty="0"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 </a:t>
            </a:r>
            <a:r>
              <a:rPr lang="tr-TR" sz="2400" b="1" dirty="0" err="1"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thoracis</a:t>
            </a:r>
            <a:r>
              <a:rPr lang="tr-TR" sz="2400" b="1" dirty="0"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 </a:t>
            </a:r>
            <a:r>
              <a:rPr lang="tr-TR" sz="2400" b="1" dirty="0" err="1"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cranialis</a:t>
            </a:r>
            <a:r>
              <a:rPr lang="tr-TR" sz="2400" b="1" dirty="0"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 arkadaki çıkış kısmına da </a:t>
            </a:r>
            <a:r>
              <a:rPr lang="tr-TR" sz="2400" b="1" dirty="0" err="1"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apertura</a:t>
            </a:r>
            <a:r>
              <a:rPr lang="tr-TR" sz="2400" b="1" dirty="0"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 </a:t>
            </a:r>
            <a:r>
              <a:rPr lang="tr-TR" sz="2400" b="1" dirty="0" err="1"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thoracis</a:t>
            </a:r>
            <a:r>
              <a:rPr lang="tr-TR" sz="2400" b="1" dirty="0"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 </a:t>
            </a:r>
            <a:r>
              <a:rPr lang="tr-TR" sz="2400" b="1" dirty="0" err="1"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caudalis</a:t>
            </a:r>
            <a:r>
              <a:rPr lang="tr-TR" sz="2400" b="1" dirty="0"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 denir. </a:t>
            </a:r>
            <a:r>
              <a:rPr lang="tr-TR" sz="2400" b="1" dirty="0" err="1"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Thorax</a:t>
            </a:r>
            <a:r>
              <a:rPr lang="tr-TR" sz="2400" b="1" dirty="0"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 </a:t>
            </a:r>
            <a:r>
              <a:rPr lang="tr-TR" sz="2400" b="1" dirty="0" err="1"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cranioventral</a:t>
            </a:r>
            <a:r>
              <a:rPr lang="tr-TR" sz="2400" b="1" dirty="0"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 ve </a:t>
            </a:r>
            <a:r>
              <a:rPr lang="tr-TR" sz="2400" b="1" dirty="0" err="1"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caudodorsal</a:t>
            </a:r>
            <a:r>
              <a:rPr lang="tr-TR" sz="2400" b="1" dirty="0"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 olarak meyilli bir şekilde duran </a:t>
            </a:r>
            <a:r>
              <a:rPr lang="tr-TR" sz="2400" b="1" dirty="0" err="1"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diaphragma</a:t>
            </a:r>
            <a:r>
              <a:rPr lang="tr-TR" sz="2400" b="1" dirty="0"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 tarafından iki boşluğa ayrılır. </a:t>
            </a:r>
            <a:endParaRPr lang="tr-TR" sz="3600" b="1" dirty="0">
              <a:ln/>
              <a:solidFill>
                <a:srgbClr val="3333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0905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0" y="1412875"/>
            <a:ext cx="8497888"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Metin kutusu"/>
          <p:cNvSpPr txBox="1"/>
          <p:nvPr/>
        </p:nvSpPr>
        <p:spPr>
          <a:xfrm>
            <a:off x="5808664" y="4941888"/>
            <a:ext cx="2951633" cy="338554"/>
          </a:xfrm>
          <a:prstGeom prst="rect">
            <a:avLst/>
          </a:prstGeom>
          <a:solidFill>
            <a:schemeClr val="bg1">
              <a:lumMod val="95000"/>
            </a:schemeClr>
          </a:solidFill>
        </p:spPr>
        <p:txBody>
          <a:bodyPr>
            <a:spAutoFit/>
          </a:bodyPr>
          <a:lstStyle/>
          <a:p>
            <a:pPr eaLnBrk="1" hangingPunct="1">
              <a:defRPr/>
            </a:pPr>
            <a:r>
              <a:rPr lang="tr-TR" sz="1600" b="1" spc="50" dirty="0" err="1">
                <a:ln w="0"/>
                <a:solidFill>
                  <a:srgbClr val="333300"/>
                </a:solidFill>
                <a:effectLst>
                  <a:innerShdw blurRad="63500" dist="50800" dir="13500000">
                    <a:srgbClr val="000000">
                      <a:alpha val="50000"/>
                    </a:srgbClr>
                  </a:innerShdw>
                </a:effectLst>
                <a:latin typeface="Arial" charset="0"/>
              </a:rPr>
              <a:t>Apertura</a:t>
            </a:r>
            <a:r>
              <a:rPr lang="tr-TR" sz="1600" b="1" spc="50" dirty="0">
                <a:ln w="0"/>
                <a:solidFill>
                  <a:srgbClr val="333300"/>
                </a:solidFill>
                <a:effectLst>
                  <a:innerShdw blurRad="63500" dist="50800" dir="13500000">
                    <a:srgbClr val="000000">
                      <a:alpha val="50000"/>
                    </a:srgbClr>
                  </a:innerShdw>
                </a:effectLst>
                <a:latin typeface="Arial" charset="0"/>
              </a:rPr>
              <a:t> </a:t>
            </a:r>
            <a:r>
              <a:rPr lang="tr-TR" sz="1600" b="1" spc="50" dirty="0" err="1">
                <a:ln w="0"/>
                <a:solidFill>
                  <a:srgbClr val="333300"/>
                </a:solidFill>
                <a:effectLst>
                  <a:innerShdw blurRad="63500" dist="50800" dir="13500000">
                    <a:srgbClr val="000000">
                      <a:alpha val="50000"/>
                    </a:srgbClr>
                  </a:innerShdw>
                </a:effectLst>
                <a:latin typeface="Arial" charset="0"/>
              </a:rPr>
              <a:t>thoracis</a:t>
            </a:r>
            <a:r>
              <a:rPr lang="tr-TR" sz="1600" b="1" spc="50" dirty="0">
                <a:ln w="0"/>
                <a:solidFill>
                  <a:srgbClr val="333300"/>
                </a:solidFill>
                <a:effectLst>
                  <a:innerShdw blurRad="63500" dist="50800" dir="13500000">
                    <a:srgbClr val="000000">
                      <a:alpha val="50000"/>
                    </a:srgbClr>
                  </a:innerShdw>
                </a:effectLst>
                <a:latin typeface="Arial" charset="0"/>
              </a:rPr>
              <a:t> </a:t>
            </a:r>
            <a:r>
              <a:rPr lang="tr-TR" sz="1600" b="1" spc="50" dirty="0" err="1">
                <a:ln w="0"/>
                <a:solidFill>
                  <a:srgbClr val="333300"/>
                </a:solidFill>
                <a:effectLst>
                  <a:innerShdw blurRad="63500" dist="50800" dir="13500000">
                    <a:srgbClr val="000000">
                      <a:alpha val="50000"/>
                    </a:srgbClr>
                  </a:innerShdw>
                </a:effectLst>
                <a:latin typeface="Arial" charset="0"/>
              </a:rPr>
              <a:t>caudalis</a:t>
            </a:r>
            <a:endParaRPr lang="tr-TR" sz="1600" b="1" spc="50" dirty="0">
              <a:ln w="0"/>
              <a:solidFill>
                <a:srgbClr val="333300"/>
              </a:solidFill>
              <a:effectLst>
                <a:innerShdw blurRad="63500" dist="50800" dir="13500000">
                  <a:srgbClr val="000000">
                    <a:alpha val="50000"/>
                  </a:srgbClr>
                </a:innerShdw>
              </a:effectLst>
              <a:latin typeface="Arial" charset="0"/>
            </a:endParaRPr>
          </a:p>
        </p:txBody>
      </p:sp>
      <p:sp>
        <p:nvSpPr>
          <p:cNvPr id="6" name="5 Metin kutusu"/>
          <p:cNvSpPr txBox="1"/>
          <p:nvPr/>
        </p:nvSpPr>
        <p:spPr>
          <a:xfrm>
            <a:off x="1703388" y="4437063"/>
            <a:ext cx="2952452" cy="338554"/>
          </a:xfrm>
          <a:prstGeom prst="rect">
            <a:avLst/>
          </a:prstGeom>
          <a:solidFill>
            <a:schemeClr val="bg1">
              <a:lumMod val="95000"/>
            </a:schemeClr>
          </a:solidFill>
        </p:spPr>
        <p:txBody>
          <a:bodyPr>
            <a:spAutoFit/>
          </a:bodyPr>
          <a:lstStyle/>
          <a:p>
            <a:pPr eaLnBrk="1" hangingPunct="1">
              <a:defRPr/>
            </a:pPr>
            <a:r>
              <a:rPr lang="tr-TR" sz="1600" b="1" spc="50" dirty="0" err="1">
                <a:ln w="0"/>
                <a:solidFill>
                  <a:srgbClr val="333300"/>
                </a:solidFill>
                <a:effectLst>
                  <a:innerShdw blurRad="63500" dist="50800" dir="13500000">
                    <a:srgbClr val="000000">
                      <a:alpha val="50000"/>
                    </a:srgbClr>
                  </a:innerShdw>
                </a:effectLst>
                <a:latin typeface="Arial" charset="0"/>
              </a:rPr>
              <a:t>Apertura</a:t>
            </a:r>
            <a:r>
              <a:rPr lang="tr-TR" sz="1600" b="1" spc="50" dirty="0">
                <a:ln w="0"/>
                <a:solidFill>
                  <a:srgbClr val="333300"/>
                </a:solidFill>
                <a:effectLst>
                  <a:innerShdw blurRad="63500" dist="50800" dir="13500000">
                    <a:srgbClr val="000000">
                      <a:alpha val="50000"/>
                    </a:srgbClr>
                  </a:innerShdw>
                </a:effectLst>
                <a:latin typeface="Arial" charset="0"/>
              </a:rPr>
              <a:t> </a:t>
            </a:r>
            <a:r>
              <a:rPr lang="tr-TR" sz="1600" b="1" spc="50" dirty="0" err="1">
                <a:ln w="0"/>
                <a:solidFill>
                  <a:srgbClr val="333300"/>
                </a:solidFill>
                <a:effectLst>
                  <a:innerShdw blurRad="63500" dist="50800" dir="13500000">
                    <a:srgbClr val="000000">
                      <a:alpha val="50000"/>
                    </a:srgbClr>
                  </a:innerShdw>
                </a:effectLst>
                <a:latin typeface="Arial" charset="0"/>
              </a:rPr>
              <a:t>thoracis</a:t>
            </a:r>
            <a:r>
              <a:rPr lang="tr-TR" sz="1600" b="1" spc="50" dirty="0">
                <a:ln w="0"/>
                <a:solidFill>
                  <a:srgbClr val="333300"/>
                </a:solidFill>
                <a:effectLst>
                  <a:innerShdw blurRad="63500" dist="50800" dir="13500000">
                    <a:srgbClr val="000000">
                      <a:alpha val="50000"/>
                    </a:srgbClr>
                  </a:innerShdw>
                </a:effectLst>
                <a:latin typeface="Arial" charset="0"/>
              </a:rPr>
              <a:t> </a:t>
            </a:r>
            <a:r>
              <a:rPr lang="tr-TR" sz="1600" b="1" spc="50" dirty="0" err="1">
                <a:ln w="0"/>
                <a:solidFill>
                  <a:srgbClr val="333300"/>
                </a:solidFill>
                <a:effectLst>
                  <a:innerShdw blurRad="63500" dist="50800" dir="13500000">
                    <a:srgbClr val="000000">
                      <a:alpha val="50000"/>
                    </a:srgbClr>
                  </a:innerShdw>
                </a:effectLst>
                <a:latin typeface="Arial" charset="0"/>
              </a:rPr>
              <a:t>cranialis</a:t>
            </a:r>
            <a:endParaRPr lang="tr-TR" sz="1600" b="1" spc="50" dirty="0">
              <a:ln w="0"/>
              <a:solidFill>
                <a:srgbClr val="333300"/>
              </a:solidFill>
              <a:effectLst>
                <a:innerShdw blurRad="63500" dist="50800" dir="13500000">
                  <a:srgbClr val="000000">
                    <a:alpha val="50000"/>
                  </a:srgbClr>
                </a:innerShdw>
              </a:effectLst>
              <a:latin typeface="Arial" charset="0"/>
            </a:endParaRPr>
          </a:p>
        </p:txBody>
      </p:sp>
      <p:sp>
        <p:nvSpPr>
          <p:cNvPr id="17" name="Rectangle 4"/>
          <p:cNvSpPr txBox="1">
            <a:spLocks noRot="1" noChangeArrowheads="1"/>
          </p:cNvSpPr>
          <p:nvPr/>
        </p:nvSpPr>
        <p:spPr>
          <a:xfrm>
            <a:off x="2927350" y="188914"/>
            <a:ext cx="6408738" cy="968375"/>
          </a:xfrm>
          <a:prstGeom prst="rect">
            <a:avLst/>
          </a:prstGeom>
          <a:solidFill>
            <a:schemeClr val="bg1">
              <a:lumMod val="95000"/>
            </a:schemeClr>
          </a:solidFill>
          <a:effectLst>
            <a:outerShdw dist="45791" dir="14178596" algn="ctr" rotWithShape="0">
              <a:srgbClr val="0000FF"/>
            </a:outerShdw>
          </a:effectLst>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tr-TR" sz="5400" b="1">
                <a:ln w="50800"/>
                <a:solidFill>
                  <a:srgbClr val="3333FF"/>
                </a:solidFill>
                <a:latin typeface="Arial Black" pitchFamily="34" charset="0"/>
                <a:ea typeface="+mj-ea"/>
                <a:cs typeface="+mj-cs"/>
              </a:rPr>
              <a:t>Pectus - thorax</a:t>
            </a:r>
            <a:endParaRPr lang="tr-TR" sz="5400" b="1" dirty="0">
              <a:ln w="50800"/>
              <a:solidFill>
                <a:srgbClr val="3333FF"/>
              </a:solidFill>
              <a:latin typeface="Arial Black" pitchFamily="34" charset="0"/>
              <a:ea typeface="+mj-ea"/>
              <a:cs typeface="+mj-cs"/>
            </a:endParaRPr>
          </a:p>
        </p:txBody>
      </p:sp>
    </p:spTree>
    <p:extLst>
      <p:ext uri="{BB962C8B-B14F-4D97-AF65-F5344CB8AC3E}">
        <p14:creationId xmlns:p14="http://schemas.microsoft.com/office/powerpoint/2010/main" val="5182216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36075" y="1429571"/>
            <a:ext cx="9933709" cy="3970318"/>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just">
              <a:lnSpc>
                <a:spcPct val="150000"/>
              </a:lnSpc>
              <a:spcAft>
                <a:spcPts val="0"/>
              </a:spcAft>
            </a:pPr>
            <a:r>
              <a:rPr lang="tr-TR" sz="2400" b="1" dirty="0"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Öndeki </a:t>
            </a:r>
            <a:r>
              <a:rPr lang="tr-TR" sz="2400" b="1" dirty="0" err="1"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cavum</a:t>
            </a:r>
            <a:r>
              <a:rPr lang="tr-TR" sz="2400" b="1" dirty="0"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 </a:t>
            </a:r>
            <a:r>
              <a:rPr lang="tr-TR" sz="2400" b="1" dirty="0" err="1"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thoracis</a:t>
            </a:r>
            <a:r>
              <a:rPr lang="tr-TR" sz="2400" b="1" dirty="0"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 </a:t>
            </a:r>
            <a:r>
              <a:rPr lang="tr-TR" sz="2400" b="1" dirty="0" err="1"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diaphragma’nın</a:t>
            </a:r>
            <a:r>
              <a:rPr lang="tr-TR" sz="2400" b="1" dirty="0"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 gerisinde kalan arkadaki ise </a:t>
            </a:r>
            <a:r>
              <a:rPr lang="tr-TR" sz="2400" b="1" dirty="0" err="1"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cavum</a:t>
            </a:r>
            <a:r>
              <a:rPr lang="tr-TR" sz="2400" b="1" dirty="0"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 </a:t>
            </a:r>
            <a:r>
              <a:rPr lang="tr-TR" sz="2400" b="1" dirty="0" err="1"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abdominis’in</a:t>
            </a:r>
            <a:r>
              <a:rPr lang="tr-TR" sz="2400" b="1" dirty="0"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 </a:t>
            </a:r>
            <a:r>
              <a:rPr lang="tr-TR" sz="2400" b="1" dirty="0" err="1"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intrathoracal</a:t>
            </a:r>
            <a:r>
              <a:rPr lang="tr-TR" sz="2400" b="1" dirty="0"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 kısmı olarak adlandırılır. </a:t>
            </a:r>
            <a:r>
              <a:rPr lang="tr-TR" sz="2400" b="1" dirty="0" err="1"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Cavum</a:t>
            </a:r>
            <a:r>
              <a:rPr lang="tr-TR" sz="2400" b="1" dirty="0"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 </a:t>
            </a:r>
            <a:r>
              <a:rPr lang="tr-TR" sz="2400" b="1" dirty="0" err="1"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pectoris</a:t>
            </a:r>
            <a:r>
              <a:rPr lang="tr-TR" sz="2400" b="1" dirty="0"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 dolaşım sisteminin merkezi olan kalp (</a:t>
            </a:r>
            <a:r>
              <a:rPr lang="tr-TR" sz="2400" b="1" dirty="0" err="1"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cor</a:t>
            </a:r>
            <a:r>
              <a:rPr lang="tr-TR" sz="2400" b="1" dirty="0"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 </a:t>
            </a:r>
            <a:r>
              <a:rPr lang="tr-TR" sz="2400" b="1" dirty="0" err="1"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cardia</a:t>
            </a:r>
            <a:r>
              <a:rPr lang="tr-TR" sz="2400" b="1" dirty="0"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 solunum sisteminin merkezi akciğerler (</a:t>
            </a:r>
            <a:r>
              <a:rPr lang="tr-TR" sz="2400" b="1" dirty="0" err="1"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pulmones</a:t>
            </a:r>
            <a:r>
              <a:rPr lang="tr-TR" sz="2400" b="1" dirty="0"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 büyük damarlar, </a:t>
            </a:r>
            <a:r>
              <a:rPr lang="tr-TR" sz="2400" b="1" dirty="0" err="1"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trachea</a:t>
            </a:r>
            <a:r>
              <a:rPr lang="tr-TR" sz="2400" b="1" dirty="0"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 </a:t>
            </a:r>
            <a:r>
              <a:rPr lang="tr-TR" sz="2400" b="1" dirty="0" err="1"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esophagus</a:t>
            </a:r>
            <a:r>
              <a:rPr lang="tr-TR" sz="2400" b="1" dirty="0"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 sinirler, lenf yumruları ve genç hayvanlarda </a:t>
            </a:r>
            <a:r>
              <a:rPr lang="tr-TR" sz="2400" b="1" dirty="0" err="1"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thymus</a:t>
            </a:r>
            <a:r>
              <a:rPr lang="tr-TR" sz="2400" b="1" dirty="0" smtClean="0">
                <a:ln/>
                <a:solidFill>
                  <a:srgbClr val="333300"/>
                </a:solidFill>
                <a:latin typeface="Arial" panose="020B0604020202020204" pitchFamily="34" charset="0"/>
                <a:ea typeface="Times New Roman" panose="02020603050405020304" pitchFamily="18" charset="0"/>
                <a:cs typeface="Arial" panose="020B0604020202020204" pitchFamily="34" charset="0"/>
              </a:rPr>
              <a:t> gibi anatomik yapıları içinde barındıran önemli bir boşluktur.</a:t>
            </a:r>
            <a:endParaRPr lang="tr-TR" sz="1600" b="1" dirty="0">
              <a:ln/>
              <a:solidFill>
                <a:srgbClr val="33330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35901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9" y="260351"/>
            <a:ext cx="8677275" cy="585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Rectangle 5"/>
          <p:cNvSpPr>
            <a:spLocks noChangeArrowheads="1"/>
          </p:cNvSpPr>
          <p:nvPr/>
        </p:nvSpPr>
        <p:spPr bwMode="auto">
          <a:xfrm>
            <a:off x="4367808" y="6208714"/>
            <a:ext cx="3888432" cy="460375"/>
          </a:xfrm>
          <a:prstGeom prst="rect">
            <a:avLst/>
          </a:prstGeom>
          <a:solidFill>
            <a:schemeClr val="bg1">
              <a:lumMod val="95000"/>
            </a:schemeClr>
          </a:solidFill>
          <a:ln w="9525">
            <a:solidFill>
              <a:schemeClr val="tx1"/>
            </a:solidFill>
            <a:miter lim="800000"/>
            <a:headEnd/>
            <a:tailEnd/>
          </a:ln>
          <a:effectLst/>
        </p:spPr>
        <p:txBody>
          <a:bodyPr wrap="none" anchor="ctr">
            <a:scene3d>
              <a:camera prst="orthographicFront"/>
              <a:lightRig rig="balanced" dir="t">
                <a:rot lat="0" lon="0" rev="2100000"/>
              </a:lightRig>
            </a:scene3d>
            <a:sp3d extrusionH="57150" prstMaterial="metal">
              <a:bevelT w="38100" h="25400"/>
              <a:contourClr>
                <a:schemeClr val="bg2"/>
              </a:contourClr>
            </a:sp3d>
          </a:bodyPr>
          <a:lstStyle/>
          <a:p>
            <a:pPr algn="ctr" eaLnBrk="1" hangingPunct="1">
              <a:defRPr/>
            </a:pPr>
            <a:r>
              <a:rPr lang="tr-TR" sz="2800" b="1" dirty="0" err="1">
                <a:ln w="50800">
                  <a:solidFill>
                    <a:srgbClr val="0000FF"/>
                  </a:solidFill>
                </a:ln>
                <a:solidFill>
                  <a:schemeClr val="bg1">
                    <a:shade val="50000"/>
                  </a:schemeClr>
                </a:solidFill>
                <a:latin typeface="Arial Black" pitchFamily="34" charset="0"/>
              </a:rPr>
              <a:t>Regiones</a:t>
            </a:r>
            <a:r>
              <a:rPr lang="tr-TR" sz="2800" b="1" dirty="0">
                <a:ln w="50800">
                  <a:solidFill>
                    <a:srgbClr val="0000FF"/>
                  </a:solidFill>
                </a:ln>
                <a:solidFill>
                  <a:schemeClr val="bg1">
                    <a:shade val="50000"/>
                  </a:schemeClr>
                </a:solidFill>
                <a:latin typeface="Arial Black" pitchFamily="34" charset="0"/>
              </a:rPr>
              <a:t> </a:t>
            </a:r>
            <a:r>
              <a:rPr lang="tr-TR" sz="2800" b="1" dirty="0" err="1">
                <a:ln w="50800">
                  <a:solidFill>
                    <a:srgbClr val="0000FF"/>
                  </a:solidFill>
                </a:ln>
                <a:solidFill>
                  <a:schemeClr val="bg1">
                    <a:shade val="50000"/>
                  </a:schemeClr>
                </a:solidFill>
                <a:latin typeface="Arial Black" pitchFamily="34" charset="0"/>
              </a:rPr>
              <a:t>pectoris</a:t>
            </a:r>
            <a:endParaRPr lang="tr-TR" sz="2800" b="1" dirty="0">
              <a:ln w="50800">
                <a:solidFill>
                  <a:srgbClr val="0000FF"/>
                </a:solidFill>
              </a:ln>
              <a:solidFill>
                <a:schemeClr val="bg1">
                  <a:shade val="50000"/>
                </a:schemeClr>
              </a:solidFill>
              <a:latin typeface="Arial Black" pitchFamily="34" charset="0"/>
            </a:endParaRPr>
          </a:p>
        </p:txBody>
      </p:sp>
      <p:cxnSp>
        <p:nvCxnSpPr>
          <p:cNvPr id="5" name="4 Düz Ok Bağlayıcısı"/>
          <p:cNvCxnSpPr/>
          <p:nvPr/>
        </p:nvCxnSpPr>
        <p:spPr>
          <a:xfrm>
            <a:off x="4655840" y="620688"/>
            <a:ext cx="504056" cy="576064"/>
          </a:xfrm>
          <a:prstGeom prst="straightConnector1">
            <a:avLst/>
          </a:prstGeom>
          <a:ln w="38100">
            <a:solidFill>
              <a:srgbClr val="0000FF"/>
            </a:solidFill>
            <a:tailEnd type="arrow"/>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6" name="5 Metin kutusu"/>
          <p:cNvSpPr txBox="1"/>
          <p:nvPr/>
        </p:nvSpPr>
        <p:spPr>
          <a:xfrm>
            <a:off x="3143672" y="188640"/>
            <a:ext cx="2664296" cy="369332"/>
          </a:xfrm>
          <a:prstGeom prst="rect">
            <a:avLst/>
          </a:prstGeom>
          <a:noFill/>
        </p:spPr>
        <p:txBody>
          <a:bodyPr>
            <a:spAutoFit/>
          </a:bodyPr>
          <a:lstStyle/>
          <a:p>
            <a:pPr eaLnBrk="1" hangingPunct="1">
              <a:defRPr/>
            </a:pPr>
            <a:r>
              <a:rPr lang="tr-TR" b="1" spc="50" dirty="0" err="1">
                <a:ln w="0"/>
                <a:solidFill>
                  <a:srgbClr val="333300"/>
                </a:solidFill>
                <a:effectLst>
                  <a:innerShdw blurRad="63500" dist="50800" dir="13500000">
                    <a:srgbClr val="000000">
                      <a:alpha val="50000"/>
                    </a:srgbClr>
                  </a:innerShdw>
                </a:effectLst>
                <a:latin typeface="Arial" charset="0"/>
              </a:rPr>
              <a:t>Regio</a:t>
            </a:r>
            <a:r>
              <a:rPr lang="tr-TR" b="1" spc="50" dirty="0">
                <a:ln w="0"/>
                <a:solidFill>
                  <a:srgbClr val="333300"/>
                </a:solidFill>
                <a:effectLst>
                  <a:innerShdw blurRad="63500" dist="50800" dir="13500000">
                    <a:srgbClr val="000000">
                      <a:alpha val="50000"/>
                    </a:srgbClr>
                  </a:innerShdw>
                </a:effectLst>
                <a:latin typeface="Arial" charset="0"/>
              </a:rPr>
              <a:t> </a:t>
            </a:r>
            <a:r>
              <a:rPr lang="tr-TR" b="1" spc="50" dirty="0" err="1">
                <a:ln w="0"/>
                <a:solidFill>
                  <a:srgbClr val="333300"/>
                </a:solidFill>
                <a:effectLst>
                  <a:innerShdw blurRad="63500" dist="50800" dir="13500000">
                    <a:srgbClr val="000000">
                      <a:alpha val="50000"/>
                    </a:srgbClr>
                  </a:innerShdw>
                </a:effectLst>
                <a:latin typeface="Arial" charset="0"/>
              </a:rPr>
              <a:t>interscapularis</a:t>
            </a:r>
            <a:endParaRPr lang="tr-TR" b="1" spc="50" dirty="0">
              <a:ln w="0"/>
              <a:solidFill>
                <a:srgbClr val="333300"/>
              </a:solidFill>
              <a:effectLst>
                <a:innerShdw blurRad="63500" dist="50800" dir="13500000">
                  <a:srgbClr val="000000">
                    <a:alpha val="50000"/>
                  </a:srgbClr>
                </a:innerShdw>
              </a:effectLst>
              <a:latin typeface="Arial" charset="0"/>
            </a:endParaRPr>
          </a:p>
        </p:txBody>
      </p:sp>
      <p:sp>
        <p:nvSpPr>
          <p:cNvPr id="7" name="6 Metin kutusu"/>
          <p:cNvSpPr txBox="1"/>
          <p:nvPr/>
        </p:nvSpPr>
        <p:spPr>
          <a:xfrm>
            <a:off x="6168008" y="4725144"/>
            <a:ext cx="1872208" cy="369332"/>
          </a:xfrm>
          <a:prstGeom prst="rect">
            <a:avLst/>
          </a:prstGeom>
          <a:noFill/>
        </p:spPr>
        <p:txBody>
          <a:bodyPr>
            <a:spAutoFit/>
          </a:bodyPr>
          <a:lstStyle/>
          <a:p>
            <a:pPr eaLnBrk="1" hangingPunct="1">
              <a:defRPr/>
            </a:pPr>
            <a:r>
              <a:rPr lang="tr-TR" b="1" spc="50" dirty="0" err="1">
                <a:ln w="0"/>
                <a:solidFill>
                  <a:srgbClr val="333300"/>
                </a:solidFill>
                <a:effectLst>
                  <a:innerShdw blurRad="63500" dist="50800" dir="13500000">
                    <a:srgbClr val="000000">
                      <a:alpha val="50000"/>
                    </a:srgbClr>
                  </a:innerShdw>
                </a:effectLst>
                <a:latin typeface="Arial" charset="0"/>
              </a:rPr>
              <a:t>Regio</a:t>
            </a:r>
            <a:r>
              <a:rPr lang="tr-TR" b="1" spc="50" dirty="0">
                <a:ln w="0"/>
                <a:solidFill>
                  <a:srgbClr val="333300"/>
                </a:solidFill>
                <a:effectLst>
                  <a:innerShdw blurRad="63500" dist="50800" dir="13500000">
                    <a:srgbClr val="000000">
                      <a:alpha val="50000"/>
                    </a:srgbClr>
                  </a:innerShdw>
                </a:effectLst>
                <a:latin typeface="Arial" charset="0"/>
              </a:rPr>
              <a:t> </a:t>
            </a:r>
            <a:r>
              <a:rPr lang="tr-TR" b="1" spc="50" dirty="0" err="1">
                <a:ln w="0"/>
                <a:solidFill>
                  <a:srgbClr val="333300"/>
                </a:solidFill>
                <a:effectLst>
                  <a:innerShdw blurRad="63500" dist="50800" dir="13500000">
                    <a:srgbClr val="000000">
                      <a:alpha val="50000"/>
                    </a:srgbClr>
                  </a:innerShdw>
                </a:effectLst>
                <a:latin typeface="Arial" charset="0"/>
              </a:rPr>
              <a:t>costalis</a:t>
            </a:r>
            <a:endParaRPr lang="tr-TR" b="1" spc="50" dirty="0">
              <a:ln w="0"/>
              <a:solidFill>
                <a:srgbClr val="333300"/>
              </a:solidFill>
              <a:effectLst>
                <a:innerShdw blurRad="63500" dist="50800" dir="13500000">
                  <a:srgbClr val="000000">
                    <a:alpha val="50000"/>
                  </a:srgbClr>
                </a:innerShdw>
              </a:effectLst>
              <a:latin typeface="Arial" charset="0"/>
            </a:endParaRPr>
          </a:p>
        </p:txBody>
      </p:sp>
      <p:cxnSp>
        <p:nvCxnSpPr>
          <p:cNvPr id="8" name="7 Düz Ok Bağlayıcısı"/>
          <p:cNvCxnSpPr/>
          <p:nvPr/>
        </p:nvCxnSpPr>
        <p:spPr>
          <a:xfrm flipH="1" flipV="1">
            <a:off x="5951984" y="3068960"/>
            <a:ext cx="432048" cy="1368152"/>
          </a:xfrm>
          <a:prstGeom prst="straightConnector1">
            <a:avLst/>
          </a:prstGeom>
          <a:ln w="38100">
            <a:solidFill>
              <a:srgbClr val="0000FF"/>
            </a:solidFill>
            <a:tailEnd type="arrow"/>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9" name="8 Metin kutusu"/>
          <p:cNvSpPr txBox="1"/>
          <p:nvPr/>
        </p:nvSpPr>
        <p:spPr>
          <a:xfrm>
            <a:off x="1703512" y="4797152"/>
            <a:ext cx="2664296" cy="369332"/>
          </a:xfrm>
          <a:prstGeom prst="rect">
            <a:avLst/>
          </a:prstGeom>
          <a:noFill/>
        </p:spPr>
        <p:txBody>
          <a:bodyPr>
            <a:spAutoFit/>
          </a:bodyPr>
          <a:lstStyle/>
          <a:p>
            <a:pPr eaLnBrk="1" hangingPunct="1">
              <a:defRPr/>
            </a:pPr>
            <a:r>
              <a:rPr lang="tr-TR" b="1" spc="50" dirty="0" err="1">
                <a:ln w="0"/>
                <a:solidFill>
                  <a:srgbClr val="333300"/>
                </a:solidFill>
                <a:effectLst>
                  <a:innerShdw blurRad="63500" dist="50800" dir="13500000">
                    <a:srgbClr val="000000">
                      <a:alpha val="50000"/>
                    </a:srgbClr>
                  </a:innerShdw>
                </a:effectLst>
                <a:latin typeface="Arial" charset="0"/>
              </a:rPr>
              <a:t>Regio</a:t>
            </a:r>
            <a:r>
              <a:rPr lang="tr-TR" b="1" spc="50" dirty="0">
                <a:ln w="0"/>
                <a:solidFill>
                  <a:srgbClr val="333300"/>
                </a:solidFill>
                <a:effectLst>
                  <a:innerShdw blurRad="63500" dist="50800" dir="13500000">
                    <a:srgbClr val="000000">
                      <a:alpha val="50000"/>
                    </a:srgbClr>
                  </a:innerShdw>
                </a:effectLst>
                <a:latin typeface="Arial" charset="0"/>
              </a:rPr>
              <a:t> </a:t>
            </a:r>
            <a:r>
              <a:rPr lang="tr-TR" b="1" spc="50" dirty="0" err="1">
                <a:ln w="0"/>
                <a:solidFill>
                  <a:srgbClr val="333300"/>
                </a:solidFill>
                <a:effectLst>
                  <a:innerShdw blurRad="63500" dist="50800" dir="13500000">
                    <a:srgbClr val="000000">
                      <a:alpha val="50000"/>
                    </a:srgbClr>
                  </a:innerShdw>
                </a:effectLst>
                <a:latin typeface="Arial" charset="0"/>
              </a:rPr>
              <a:t>presternalis</a:t>
            </a:r>
            <a:endParaRPr lang="tr-TR" b="1" spc="50" dirty="0">
              <a:ln w="0"/>
              <a:solidFill>
                <a:srgbClr val="333300"/>
              </a:solidFill>
              <a:effectLst>
                <a:innerShdw blurRad="63500" dist="50800" dir="13500000">
                  <a:srgbClr val="000000">
                    <a:alpha val="50000"/>
                  </a:srgbClr>
                </a:innerShdw>
              </a:effectLst>
              <a:latin typeface="Arial" charset="0"/>
            </a:endParaRPr>
          </a:p>
        </p:txBody>
      </p:sp>
      <p:cxnSp>
        <p:nvCxnSpPr>
          <p:cNvPr id="10" name="9 Düz Ok Bağlayıcısı"/>
          <p:cNvCxnSpPr/>
          <p:nvPr/>
        </p:nvCxnSpPr>
        <p:spPr>
          <a:xfrm flipV="1">
            <a:off x="3359696" y="3789040"/>
            <a:ext cx="864096" cy="720080"/>
          </a:xfrm>
          <a:prstGeom prst="straightConnector1">
            <a:avLst/>
          </a:prstGeom>
          <a:ln w="38100">
            <a:solidFill>
              <a:srgbClr val="0000FF"/>
            </a:solidFill>
            <a:tailEnd type="arrow"/>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15" name="14 Düz Ok Bağlayıcısı"/>
          <p:cNvCxnSpPr/>
          <p:nvPr/>
        </p:nvCxnSpPr>
        <p:spPr>
          <a:xfrm flipH="1">
            <a:off x="6672064" y="764704"/>
            <a:ext cx="144016" cy="504056"/>
          </a:xfrm>
          <a:prstGeom prst="straightConnector1">
            <a:avLst/>
          </a:prstGeom>
          <a:ln w="38100">
            <a:solidFill>
              <a:srgbClr val="0000FF"/>
            </a:solidFill>
            <a:tailEnd type="arrow"/>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18" name="17 Metin kutusu"/>
          <p:cNvSpPr txBox="1"/>
          <p:nvPr/>
        </p:nvSpPr>
        <p:spPr>
          <a:xfrm>
            <a:off x="5951984" y="260648"/>
            <a:ext cx="4716016" cy="369332"/>
          </a:xfrm>
          <a:prstGeom prst="rect">
            <a:avLst/>
          </a:prstGeom>
          <a:noFill/>
        </p:spPr>
        <p:txBody>
          <a:bodyPr>
            <a:spAutoFit/>
          </a:bodyPr>
          <a:lstStyle/>
          <a:p>
            <a:pPr eaLnBrk="1" hangingPunct="1">
              <a:defRPr/>
            </a:pPr>
            <a:r>
              <a:rPr lang="tr-TR" b="1" spc="50" dirty="0" err="1">
                <a:ln w="0"/>
                <a:solidFill>
                  <a:srgbClr val="333300"/>
                </a:solidFill>
                <a:effectLst>
                  <a:innerShdw blurRad="63500" dist="50800" dir="13500000">
                    <a:srgbClr val="000000">
                      <a:alpha val="50000"/>
                    </a:srgbClr>
                  </a:innerShdw>
                </a:effectLst>
                <a:latin typeface="Arial" charset="0"/>
              </a:rPr>
              <a:t>Regio</a:t>
            </a:r>
            <a:r>
              <a:rPr lang="tr-TR" b="1" spc="50" dirty="0">
                <a:ln w="0"/>
                <a:solidFill>
                  <a:srgbClr val="333300"/>
                </a:solidFill>
                <a:effectLst>
                  <a:innerShdw blurRad="63500" dist="50800" dir="13500000">
                    <a:srgbClr val="000000">
                      <a:alpha val="50000"/>
                    </a:srgbClr>
                  </a:innerShdw>
                </a:effectLst>
                <a:latin typeface="Arial" charset="0"/>
              </a:rPr>
              <a:t> </a:t>
            </a:r>
            <a:r>
              <a:rPr lang="tr-TR" b="1" spc="50" dirty="0" err="1">
                <a:ln w="0"/>
                <a:solidFill>
                  <a:srgbClr val="333300"/>
                </a:solidFill>
                <a:effectLst>
                  <a:innerShdw blurRad="63500" dist="50800" dir="13500000">
                    <a:srgbClr val="000000">
                      <a:alpha val="50000"/>
                    </a:srgbClr>
                  </a:innerShdw>
                </a:effectLst>
                <a:latin typeface="Arial" charset="0"/>
              </a:rPr>
              <a:t>dorsocostalis</a:t>
            </a:r>
            <a:r>
              <a:rPr lang="tr-TR" b="1" spc="50" dirty="0">
                <a:ln w="0"/>
                <a:solidFill>
                  <a:srgbClr val="333300"/>
                </a:solidFill>
                <a:effectLst>
                  <a:innerShdw blurRad="63500" dist="50800" dir="13500000">
                    <a:srgbClr val="000000">
                      <a:alpha val="50000"/>
                    </a:srgbClr>
                  </a:innerShdw>
                </a:effectLst>
                <a:latin typeface="Arial" charset="0"/>
              </a:rPr>
              <a:t> </a:t>
            </a:r>
            <a:r>
              <a:rPr lang="tr-TR" sz="1200" b="1" spc="50" dirty="0">
                <a:ln w="0"/>
                <a:solidFill>
                  <a:srgbClr val="333300"/>
                </a:solidFill>
                <a:effectLst>
                  <a:innerShdw blurRad="63500" dist="50800" dir="13500000">
                    <a:srgbClr val="000000">
                      <a:alpha val="50000"/>
                    </a:srgbClr>
                  </a:innerShdw>
                </a:effectLst>
                <a:latin typeface="Arial" charset="0"/>
              </a:rPr>
              <a:t>(</a:t>
            </a:r>
            <a:r>
              <a:rPr lang="tr-TR" sz="1200" b="1" spc="50" dirty="0" err="1">
                <a:ln w="0"/>
                <a:solidFill>
                  <a:srgbClr val="333300"/>
                </a:solidFill>
                <a:effectLst>
                  <a:innerShdw blurRad="63500" dist="50800" dir="13500000">
                    <a:srgbClr val="000000">
                      <a:alpha val="50000"/>
                    </a:srgbClr>
                  </a:innerShdw>
                </a:effectLst>
                <a:latin typeface="Arial" charset="0"/>
              </a:rPr>
              <a:t>regio</a:t>
            </a:r>
            <a:r>
              <a:rPr lang="tr-TR" sz="1200" b="1" spc="50" dirty="0">
                <a:ln w="0"/>
                <a:solidFill>
                  <a:srgbClr val="333300"/>
                </a:solidFill>
                <a:effectLst>
                  <a:innerShdw blurRad="63500" dist="50800" dir="13500000">
                    <a:srgbClr val="000000">
                      <a:alpha val="50000"/>
                    </a:srgbClr>
                  </a:innerShdw>
                </a:effectLst>
                <a:latin typeface="Arial" charset="0"/>
              </a:rPr>
              <a:t> </a:t>
            </a:r>
            <a:r>
              <a:rPr lang="tr-TR" sz="1200" b="1" spc="50" dirty="0" err="1">
                <a:ln w="0"/>
                <a:solidFill>
                  <a:srgbClr val="333300"/>
                </a:solidFill>
                <a:effectLst>
                  <a:innerShdw blurRad="63500" dist="50800" dir="13500000">
                    <a:srgbClr val="000000">
                      <a:alpha val="50000"/>
                    </a:srgbClr>
                  </a:innerShdw>
                </a:effectLst>
                <a:latin typeface="Arial" charset="0"/>
              </a:rPr>
              <a:t>vertebralis</a:t>
            </a:r>
            <a:r>
              <a:rPr lang="tr-TR" sz="1200" b="1" spc="50" dirty="0">
                <a:ln w="0"/>
                <a:solidFill>
                  <a:srgbClr val="333300"/>
                </a:solidFill>
                <a:effectLst>
                  <a:innerShdw blurRad="63500" dist="50800" dir="13500000">
                    <a:srgbClr val="000000">
                      <a:alpha val="50000"/>
                    </a:srgbClr>
                  </a:innerShdw>
                </a:effectLst>
                <a:latin typeface="Arial" charset="0"/>
              </a:rPr>
              <a:t> </a:t>
            </a:r>
            <a:r>
              <a:rPr lang="tr-TR" sz="1200" b="1" spc="50" dirty="0" err="1">
                <a:ln w="0"/>
                <a:solidFill>
                  <a:srgbClr val="333300"/>
                </a:solidFill>
                <a:effectLst>
                  <a:innerShdw blurRad="63500" dist="50800" dir="13500000">
                    <a:srgbClr val="000000">
                      <a:alpha val="50000"/>
                    </a:srgbClr>
                  </a:innerShdw>
                </a:effectLst>
                <a:latin typeface="Arial" charset="0"/>
              </a:rPr>
              <a:t>thoracis</a:t>
            </a:r>
            <a:r>
              <a:rPr lang="tr-TR" sz="1200" b="1" spc="50" dirty="0">
                <a:ln w="0"/>
                <a:solidFill>
                  <a:srgbClr val="333300"/>
                </a:solidFill>
                <a:effectLst>
                  <a:innerShdw blurRad="63500" dist="50800" dir="13500000">
                    <a:srgbClr val="000000">
                      <a:alpha val="50000"/>
                    </a:srgbClr>
                  </a:innerShdw>
                </a:effectLst>
                <a:latin typeface="Arial" charset="0"/>
              </a:rPr>
              <a:t>)</a:t>
            </a:r>
            <a:endParaRPr lang="tr-TR" b="1" spc="50" dirty="0">
              <a:ln w="0"/>
              <a:solidFill>
                <a:srgbClr val="333300"/>
              </a:solidFill>
              <a:effectLst>
                <a:innerShdw blurRad="63500" dist="50800" dir="13500000">
                  <a:srgbClr val="000000">
                    <a:alpha val="50000"/>
                  </a:srgbClr>
                </a:innerShdw>
              </a:effectLst>
              <a:latin typeface="Arial" charset="0"/>
            </a:endParaRPr>
          </a:p>
        </p:txBody>
      </p:sp>
    </p:spTree>
    <p:extLst>
      <p:ext uri="{BB962C8B-B14F-4D97-AF65-F5344CB8AC3E}">
        <p14:creationId xmlns:p14="http://schemas.microsoft.com/office/powerpoint/2010/main" val="971534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9" y="908051"/>
            <a:ext cx="8713787" cy="476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3" name="Line 5"/>
          <p:cNvSpPr>
            <a:spLocks noChangeShapeType="1"/>
          </p:cNvSpPr>
          <p:nvPr/>
        </p:nvSpPr>
        <p:spPr bwMode="auto">
          <a:xfrm flipH="1">
            <a:off x="8112125" y="908720"/>
            <a:ext cx="648171" cy="1872580"/>
          </a:xfrm>
          <a:prstGeom prst="line">
            <a:avLst/>
          </a:prstGeom>
          <a:noFill/>
          <a:ln w="57150" cap="rnd">
            <a:solidFill>
              <a:srgbClr val="FFFF00"/>
            </a:solidFill>
            <a:prstDash val="solid"/>
            <a:round/>
            <a:headEnd/>
            <a:tailEnd type="triangle" w="med" len="med"/>
          </a:ln>
          <a:effectLst/>
          <a:scene3d>
            <a:camera prst="orthographicFront"/>
            <a:lightRig rig="threePt" dir="t"/>
          </a:scene3d>
          <a:sp3d>
            <a:bevelT prst="convex"/>
          </a:sp3d>
        </p:spPr>
        <p:txBody>
          <a:bodyPr/>
          <a:lstStyle/>
          <a:p>
            <a:pPr eaLnBrk="1" hangingPunct="1">
              <a:defRPr/>
            </a:pPr>
            <a:endParaRPr lang="tr-TR">
              <a:latin typeface="Arial" charset="0"/>
            </a:endParaRPr>
          </a:p>
        </p:txBody>
      </p:sp>
      <p:sp>
        <p:nvSpPr>
          <p:cNvPr id="78854" name="Text Box 6"/>
          <p:cNvSpPr txBox="1">
            <a:spLocks noChangeArrowheads="1"/>
          </p:cNvSpPr>
          <p:nvPr/>
        </p:nvSpPr>
        <p:spPr bwMode="auto">
          <a:xfrm>
            <a:off x="8256240" y="188641"/>
            <a:ext cx="1583804" cy="646331"/>
          </a:xfrm>
          <a:prstGeom prst="rect">
            <a:avLst/>
          </a:prstGeom>
          <a:noFill/>
          <a:ln w="9525">
            <a:noFill/>
            <a:miter lim="800000"/>
            <a:headEnd/>
            <a:tailEnd/>
          </a:ln>
          <a:effectLst>
            <a:outerShdw dist="25400" dir="16200000" algn="ctr" rotWithShape="0">
              <a:srgbClr val="FFFFFF"/>
            </a:outerShdw>
          </a:effectLst>
        </p:spPr>
        <p:txBody>
          <a:bodyPr>
            <a:spAutoFit/>
          </a:bodyPr>
          <a:lstStyle/>
          <a:p>
            <a:pPr eaLnBrk="1" hangingPunct="1">
              <a:spcBef>
                <a:spcPct val="50000"/>
              </a:spcBef>
              <a:defRPr/>
            </a:pPr>
            <a:r>
              <a:rPr lang="tr-TR" sz="3600" b="1" spc="50" dirty="0">
                <a:ln w="0"/>
                <a:solidFill>
                  <a:srgbClr val="333300"/>
                </a:solidFill>
                <a:effectLst>
                  <a:innerShdw blurRad="63500" dist="50800" dir="13500000">
                    <a:srgbClr val="000000">
                      <a:alpha val="50000"/>
                    </a:srgbClr>
                  </a:innerShdw>
                </a:effectLst>
                <a:latin typeface="Tahoma" pitchFamily="34" charset="0"/>
              </a:rPr>
              <a:t>Aorta</a:t>
            </a:r>
          </a:p>
        </p:txBody>
      </p:sp>
      <p:sp>
        <p:nvSpPr>
          <p:cNvPr id="78856" name="Text Box 8"/>
          <p:cNvSpPr txBox="1">
            <a:spLocks noChangeArrowheads="1"/>
          </p:cNvSpPr>
          <p:nvPr/>
        </p:nvSpPr>
        <p:spPr bwMode="auto">
          <a:xfrm>
            <a:off x="3755776" y="5822762"/>
            <a:ext cx="3204318" cy="523220"/>
          </a:xfrm>
          <a:prstGeom prst="rect">
            <a:avLst/>
          </a:prstGeom>
          <a:noFill/>
          <a:ln w="9525">
            <a:noFill/>
            <a:miter lim="800000"/>
            <a:headEnd/>
            <a:tailEnd/>
          </a:ln>
          <a:effectLst/>
          <a:scene3d>
            <a:camera prst="orthographicFront"/>
            <a:lightRig rig="balanced" dir="t">
              <a:rot lat="0" lon="0" rev="2100000"/>
            </a:lightRig>
          </a:scene3d>
          <a:sp3d>
            <a:bevelT prst="convex"/>
          </a:sp3d>
        </p:spPr>
        <p:txBody>
          <a:bodyPr>
            <a:spAutoFit/>
          </a:bodyPr>
          <a:lstStyle/>
          <a:p>
            <a:pPr eaLnBrk="1" hangingPunct="1">
              <a:spcBef>
                <a:spcPct val="50000"/>
              </a:spcBef>
              <a:defRPr/>
            </a:pPr>
            <a:r>
              <a:rPr lang="tr-TR" sz="2800" b="1" spc="50" dirty="0" err="1">
                <a:ln w="0"/>
                <a:solidFill>
                  <a:srgbClr val="333300"/>
                </a:solidFill>
                <a:effectLst>
                  <a:innerShdw blurRad="63500" dist="50800" dir="13500000">
                    <a:srgbClr val="000000">
                      <a:alpha val="50000"/>
                    </a:srgbClr>
                  </a:innerShdw>
                </a:effectLst>
                <a:latin typeface="Verdana" pitchFamily="34" charset="0"/>
              </a:rPr>
              <a:t>Nervus</a:t>
            </a:r>
            <a:r>
              <a:rPr lang="tr-TR" sz="2800" b="1" spc="50" dirty="0">
                <a:ln w="0"/>
                <a:solidFill>
                  <a:srgbClr val="333300"/>
                </a:solidFill>
                <a:effectLst>
                  <a:innerShdw blurRad="63500" dist="50800" dir="13500000">
                    <a:srgbClr val="000000">
                      <a:alpha val="50000"/>
                    </a:srgbClr>
                  </a:innerShdw>
                </a:effectLst>
                <a:latin typeface="Verdana" pitchFamily="34" charset="0"/>
              </a:rPr>
              <a:t> </a:t>
            </a:r>
            <a:r>
              <a:rPr lang="tr-TR" sz="2800" b="1" spc="50" dirty="0" err="1">
                <a:ln w="0"/>
                <a:solidFill>
                  <a:srgbClr val="333300"/>
                </a:solidFill>
                <a:effectLst>
                  <a:innerShdw blurRad="63500" dist="50800" dir="13500000">
                    <a:srgbClr val="000000">
                      <a:alpha val="50000"/>
                    </a:srgbClr>
                  </a:innerShdw>
                </a:effectLst>
                <a:latin typeface="Verdana" pitchFamily="34" charset="0"/>
              </a:rPr>
              <a:t>vagus</a:t>
            </a:r>
            <a:endParaRPr lang="tr-TR" sz="2800" b="1" spc="50" dirty="0">
              <a:ln w="0"/>
              <a:solidFill>
                <a:srgbClr val="333300"/>
              </a:solidFill>
              <a:effectLst>
                <a:innerShdw blurRad="63500" dist="50800" dir="13500000">
                  <a:srgbClr val="000000">
                    <a:alpha val="50000"/>
                  </a:srgbClr>
                </a:innerShdw>
              </a:effectLst>
              <a:latin typeface="Verdana" pitchFamily="34" charset="0"/>
            </a:endParaRPr>
          </a:p>
        </p:txBody>
      </p:sp>
      <p:cxnSp>
        <p:nvCxnSpPr>
          <p:cNvPr id="8" name="7 Düz Ok Bağlayıcısı"/>
          <p:cNvCxnSpPr/>
          <p:nvPr/>
        </p:nvCxnSpPr>
        <p:spPr>
          <a:xfrm flipV="1">
            <a:off x="5951984" y="3789040"/>
            <a:ext cx="1080120" cy="2016224"/>
          </a:xfrm>
          <a:prstGeom prst="straightConnector1">
            <a:avLst/>
          </a:prstGeom>
          <a:ln w="38100">
            <a:solidFill>
              <a:srgbClr val="3333FF"/>
            </a:solidFill>
            <a:tailEnd type="arrow"/>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11" name="Line 5"/>
          <p:cNvSpPr>
            <a:spLocks noChangeShapeType="1"/>
          </p:cNvSpPr>
          <p:nvPr/>
        </p:nvSpPr>
        <p:spPr bwMode="auto">
          <a:xfrm>
            <a:off x="5663952" y="980728"/>
            <a:ext cx="1296143" cy="2448272"/>
          </a:xfrm>
          <a:prstGeom prst="line">
            <a:avLst/>
          </a:prstGeom>
          <a:noFill/>
          <a:ln w="57150" cap="rnd">
            <a:solidFill>
              <a:srgbClr val="FFFF00"/>
            </a:solidFill>
            <a:prstDash val="solid"/>
            <a:round/>
            <a:headEnd/>
            <a:tailEnd type="triangle" w="med" len="med"/>
          </a:ln>
          <a:effectLst/>
          <a:scene3d>
            <a:camera prst="orthographicFront"/>
            <a:lightRig rig="threePt" dir="t"/>
          </a:scene3d>
          <a:sp3d>
            <a:bevelT prst="convex"/>
          </a:sp3d>
        </p:spPr>
        <p:txBody>
          <a:bodyPr/>
          <a:lstStyle/>
          <a:p>
            <a:pPr eaLnBrk="1" hangingPunct="1">
              <a:defRPr/>
            </a:pPr>
            <a:endParaRPr lang="tr-TR">
              <a:latin typeface="Arial" charset="0"/>
            </a:endParaRPr>
          </a:p>
        </p:txBody>
      </p:sp>
      <p:sp>
        <p:nvSpPr>
          <p:cNvPr id="12" name="11 Metin kutusu"/>
          <p:cNvSpPr txBox="1"/>
          <p:nvPr/>
        </p:nvSpPr>
        <p:spPr bwMode="auto">
          <a:xfrm>
            <a:off x="4223792" y="292587"/>
            <a:ext cx="2088232" cy="461665"/>
          </a:xfrm>
          <a:prstGeom prst="rect">
            <a:avLst/>
          </a:prstGeom>
          <a:noFill/>
          <a:ln w="9525">
            <a:noFill/>
            <a:miter lim="800000"/>
            <a:headEnd/>
            <a:tailEnd/>
          </a:ln>
          <a:effectLst/>
        </p:spPr>
        <p:txBody>
          <a:bodyPr>
            <a:spAutoFit/>
          </a:bodyPr>
          <a:lstStyle/>
          <a:p>
            <a:pPr eaLnBrk="1" hangingPunct="1">
              <a:spcBef>
                <a:spcPct val="50000"/>
              </a:spcBef>
              <a:defRPr/>
            </a:pPr>
            <a:r>
              <a:rPr lang="tr-TR" sz="2400" b="1" spc="50" dirty="0" err="1">
                <a:ln w="0"/>
                <a:solidFill>
                  <a:srgbClr val="333300"/>
                </a:solidFill>
                <a:effectLst>
                  <a:innerShdw blurRad="63500" dist="50800" dir="13500000">
                    <a:srgbClr val="000000">
                      <a:alpha val="50000"/>
                    </a:srgbClr>
                  </a:innerShdw>
                </a:effectLst>
                <a:latin typeface="Verdana" pitchFamily="34" charset="0"/>
              </a:rPr>
              <a:t>Esophagus</a:t>
            </a:r>
            <a:endParaRPr lang="tr-TR" sz="2400" b="1" spc="50" dirty="0">
              <a:ln w="0"/>
              <a:solidFill>
                <a:srgbClr val="333300"/>
              </a:solidFill>
              <a:effectLst>
                <a:innerShdw blurRad="63500" dist="50800" dir="13500000">
                  <a:srgbClr val="000000">
                    <a:alpha val="50000"/>
                  </a:srgbClr>
                </a:innerShdw>
              </a:effectLst>
              <a:latin typeface="Verdana" pitchFamily="34" charset="0"/>
            </a:endParaRPr>
          </a:p>
        </p:txBody>
      </p:sp>
      <p:cxnSp>
        <p:nvCxnSpPr>
          <p:cNvPr id="4" name="Düz Ok Bağlayıcısı 3"/>
          <p:cNvCxnSpPr/>
          <p:nvPr/>
        </p:nvCxnSpPr>
        <p:spPr>
          <a:xfrm flipH="1" flipV="1">
            <a:off x="8256241" y="3789041"/>
            <a:ext cx="504055" cy="1879923"/>
          </a:xfrm>
          <a:prstGeom prst="straightConnector1">
            <a:avLst/>
          </a:prstGeom>
          <a:ln w="38100">
            <a:solidFill>
              <a:srgbClr val="0000FF"/>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5" name="Metin kutusu 4"/>
          <p:cNvSpPr txBox="1"/>
          <p:nvPr/>
        </p:nvSpPr>
        <p:spPr bwMode="auto">
          <a:xfrm>
            <a:off x="7968208" y="5822762"/>
            <a:ext cx="2304256" cy="400110"/>
          </a:xfrm>
          <a:prstGeom prst="rect">
            <a:avLst/>
          </a:prstGeom>
          <a:noFill/>
          <a:ln>
            <a:noFill/>
            <a:headEnd/>
            <a:tailEnd/>
          </a:ln>
          <a:effectLst/>
        </p:spPr>
        <p:style>
          <a:lnRef idx="0">
            <a:schemeClr val="accent5"/>
          </a:lnRef>
          <a:fillRef idx="3">
            <a:schemeClr val="accent5"/>
          </a:fillRef>
          <a:effectRef idx="3">
            <a:schemeClr val="accent5"/>
          </a:effectRef>
          <a:fontRef idx="minor">
            <a:schemeClr val="lt1"/>
          </a:fontRef>
        </p:style>
        <p:txBody>
          <a:bodyPr>
            <a:spAutoFit/>
          </a:bodyPr>
          <a:lstStyle/>
          <a:p>
            <a:pPr eaLnBrk="1" hangingPunct="1">
              <a:spcBef>
                <a:spcPct val="50000"/>
              </a:spcBef>
              <a:defRPr/>
            </a:pPr>
            <a:r>
              <a:rPr lang="tr-TR" sz="2000" b="1" spc="50" dirty="0">
                <a:ln w="0"/>
                <a:solidFill>
                  <a:srgbClr val="333300"/>
                </a:solidFill>
                <a:effectLst>
                  <a:innerShdw blurRad="63500" dist="50800" dir="13500000">
                    <a:srgbClr val="000000">
                      <a:alpha val="50000"/>
                    </a:srgbClr>
                  </a:innerShdw>
                </a:effectLst>
              </a:rPr>
              <a:t>N. </a:t>
            </a:r>
            <a:r>
              <a:rPr lang="tr-TR" sz="2000" b="1" spc="50" dirty="0" err="1">
                <a:ln w="0"/>
                <a:solidFill>
                  <a:srgbClr val="333300"/>
                </a:solidFill>
                <a:effectLst>
                  <a:innerShdw blurRad="63500" dist="50800" dir="13500000">
                    <a:srgbClr val="000000">
                      <a:alpha val="50000"/>
                    </a:srgbClr>
                  </a:innerShdw>
                </a:effectLst>
              </a:rPr>
              <a:t>phrenicus</a:t>
            </a:r>
            <a:endParaRPr lang="tr-TR" sz="2000" b="1" spc="50" dirty="0">
              <a:ln w="0"/>
              <a:solidFill>
                <a:srgbClr val="333300"/>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1238224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75852" y="1443751"/>
            <a:ext cx="10654145" cy="4031873"/>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tr-TR" sz="3200" b="1" dirty="0" err="1" smtClean="0">
                <a:ln/>
                <a:solidFill>
                  <a:srgbClr val="0000FF"/>
                </a:solidFill>
                <a:latin typeface="Arial" panose="020B0604020202020204" pitchFamily="34" charset="0"/>
                <a:cs typeface="Arial" panose="020B0604020202020204" pitchFamily="34" charset="0"/>
              </a:rPr>
              <a:t>Apertura</a:t>
            </a:r>
            <a:r>
              <a:rPr lang="tr-TR" sz="3200" b="1" dirty="0" smtClean="0">
                <a:ln/>
                <a:solidFill>
                  <a:srgbClr val="0000FF"/>
                </a:solidFill>
                <a:latin typeface="Arial" panose="020B0604020202020204" pitchFamily="34" charset="0"/>
                <a:cs typeface="Arial" panose="020B0604020202020204" pitchFamily="34" charset="0"/>
              </a:rPr>
              <a:t> </a:t>
            </a:r>
            <a:r>
              <a:rPr lang="tr-TR" sz="3200" b="1" dirty="0" err="1" smtClean="0">
                <a:ln/>
                <a:solidFill>
                  <a:srgbClr val="0000FF"/>
                </a:solidFill>
                <a:latin typeface="Arial" panose="020B0604020202020204" pitchFamily="34" charset="0"/>
                <a:cs typeface="Arial" panose="020B0604020202020204" pitchFamily="34" charset="0"/>
              </a:rPr>
              <a:t>thoracis</a:t>
            </a:r>
            <a:r>
              <a:rPr lang="tr-TR" sz="3200" b="1" dirty="0" smtClean="0">
                <a:ln/>
                <a:solidFill>
                  <a:srgbClr val="0000FF"/>
                </a:solidFill>
                <a:latin typeface="Arial" panose="020B0604020202020204" pitchFamily="34" charset="0"/>
                <a:cs typeface="Arial" panose="020B0604020202020204" pitchFamily="34" charset="0"/>
              </a:rPr>
              <a:t> </a:t>
            </a:r>
            <a:r>
              <a:rPr lang="tr-TR" sz="3200" b="1" dirty="0" err="1" smtClean="0">
                <a:ln/>
                <a:solidFill>
                  <a:srgbClr val="0000FF"/>
                </a:solidFill>
                <a:latin typeface="Arial" panose="020B0604020202020204" pitchFamily="34" charset="0"/>
                <a:cs typeface="Arial" panose="020B0604020202020204" pitchFamily="34" charset="0"/>
              </a:rPr>
              <a:t>cranialis’ten</a:t>
            </a:r>
            <a:r>
              <a:rPr lang="tr-TR" sz="3200" b="1" dirty="0" smtClean="0">
                <a:ln/>
                <a:solidFill>
                  <a:srgbClr val="0000FF"/>
                </a:solidFill>
                <a:latin typeface="Arial" panose="020B0604020202020204" pitchFamily="34" charset="0"/>
                <a:cs typeface="Arial" panose="020B0604020202020204" pitchFamily="34" charset="0"/>
              </a:rPr>
              <a:t> geçen ve yakınında yer alan anatomik oluşumlar</a:t>
            </a:r>
          </a:p>
          <a:p>
            <a:pPr algn="just"/>
            <a:r>
              <a:rPr lang="tr-TR" sz="2400" b="1" dirty="0" smtClean="0">
                <a:ln/>
                <a:solidFill>
                  <a:srgbClr val="333300"/>
                </a:solidFill>
                <a:latin typeface="Arial" panose="020B0604020202020204" pitchFamily="34" charset="0"/>
                <a:cs typeface="Arial" panose="020B0604020202020204" pitchFamily="34" charset="0"/>
              </a:rPr>
              <a:t>	Omur gövdelerinin </a:t>
            </a:r>
            <a:r>
              <a:rPr lang="tr-TR" sz="2400" b="1" dirty="0" err="1" smtClean="0">
                <a:ln/>
                <a:solidFill>
                  <a:srgbClr val="333300"/>
                </a:solidFill>
                <a:latin typeface="Arial" panose="020B0604020202020204" pitchFamily="34" charset="0"/>
                <a:cs typeface="Arial" panose="020B0604020202020204" pitchFamily="34" charset="0"/>
              </a:rPr>
              <a:t>ventral’inde</a:t>
            </a:r>
            <a:r>
              <a:rPr lang="tr-TR" sz="2400" b="1" dirty="0" smtClean="0">
                <a:ln/>
                <a:solidFill>
                  <a:srgbClr val="333300"/>
                </a:solidFill>
                <a:latin typeface="Arial" panose="020B0604020202020204" pitchFamily="34" charset="0"/>
                <a:cs typeface="Arial" panose="020B0604020202020204" pitchFamily="34" charset="0"/>
              </a:rPr>
              <a:t> </a:t>
            </a:r>
            <a:r>
              <a:rPr lang="tr-TR" sz="2400" b="1" dirty="0" err="1" smtClean="0">
                <a:ln/>
                <a:solidFill>
                  <a:srgbClr val="333300"/>
                </a:solidFill>
                <a:latin typeface="Arial" panose="020B0604020202020204" pitchFamily="34" charset="0"/>
                <a:cs typeface="Arial" panose="020B0604020202020204" pitchFamily="34" charset="0"/>
              </a:rPr>
              <a:t>musculus</a:t>
            </a:r>
            <a:r>
              <a:rPr lang="tr-TR" sz="2400" b="1" dirty="0" smtClean="0">
                <a:ln/>
                <a:solidFill>
                  <a:srgbClr val="333300"/>
                </a:solidFill>
                <a:latin typeface="Arial" panose="020B0604020202020204" pitchFamily="34" charset="0"/>
                <a:cs typeface="Arial" panose="020B0604020202020204" pitchFamily="34" charset="0"/>
              </a:rPr>
              <a:t> </a:t>
            </a:r>
            <a:r>
              <a:rPr lang="tr-TR" sz="2400" b="1" dirty="0" err="1" smtClean="0">
                <a:ln/>
                <a:solidFill>
                  <a:srgbClr val="333300"/>
                </a:solidFill>
                <a:latin typeface="Arial" panose="020B0604020202020204" pitchFamily="34" charset="0"/>
                <a:cs typeface="Arial" panose="020B0604020202020204" pitchFamily="34" charset="0"/>
              </a:rPr>
              <a:t>longus</a:t>
            </a:r>
            <a:r>
              <a:rPr lang="tr-TR" sz="2400" b="1" dirty="0" smtClean="0">
                <a:ln/>
                <a:solidFill>
                  <a:srgbClr val="333300"/>
                </a:solidFill>
                <a:latin typeface="Arial" panose="020B0604020202020204" pitchFamily="34" charset="0"/>
                <a:cs typeface="Arial" panose="020B0604020202020204" pitchFamily="34" charset="0"/>
              </a:rPr>
              <a:t> </a:t>
            </a:r>
            <a:r>
              <a:rPr lang="tr-TR" sz="2400" b="1" dirty="0" err="1" smtClean="0">
                <a:ln/>
                <a:solidFill>
                  <a:srgbClr val="333300"/>
                </a:solidFill>
                <a:latin typeface="Arial" panose="020B0604020202020204" pitchFamily="34" charset="0"/>
                <a:cs typeface="Arial" panose="020B0604020202020204" pitchFamily="34" charset="0"/>
              </a:rPr>
              <a:t>colli</a:t>
            </a:r>
            <a:r>
              <a:rPr lang="tr-TR" sz="2400" b="1" dirty="0" smtClean="0">
                <a:ln/>
                <a:solidFill>
                  <a:srgbClr val="333300"/>
                </a:solidFill>
                <a:latin typeface="Arial" panose="020B0604020202020204" pitchFamily="34" charset="0"/>
                <a:cs typeface="Arial" panose="020B0604020202020204" pitchFamily="34" charset="0"/>
              </a:rPr>
              <a:t> ve </a:t>
            </a:r>
            <a:r>
              <a:rPr lang="tr-TR" sz="2400" b="1" dirty="0" err="1" smtClean="0">
                <a:ln/>
                <a:solidFill>
                  <a:srgbClr val="333300"/>
                </a:solidFill>
                <a:latin typeface="Arial" panose="020B0604020202020204" pitchFamily="34" charset="0"/>
                <a:cs typeface="Arial" panose="020B0604020202020204" pitchFamily="34" charset="0"/>
              </a:rPr>
              <a:t>truncus</a:t>
            </a:r>
            <a:r>
              <a:rPr lang="tr-TR" sz="2400" b="1" dirty="0" smtClean="0">
                <a:ln/>
                <a:solidFill>
                  <a:srgbClr val="333300"/>
                </a:solidFill>
                <a:latin typeface="Arial" panose="020B0604020202020204" pitchFamily="34" charset="0"/>
                <a:cs typeface="Arial" panose="020B0604020202020204" pitchFamily="34" charset="0"/>
              </a:rPr>
              <a:t> </a:t>
            </a:r>
            <a:r>
              <a:rPr lang="tr-TR" sz="2400" b="1" dirty="0" err="1" smtClean="0">
                <a:ln/>
                <a:solidFill>
                  <a:srgbClr val="333300"/>
                </a:solidFill>
                <a:latin typeface="Arial" panose="020B0604020202020204" pitchFamily="34" charset="0"/>
                <a:cs typeface="Arial" panose="020B0604020202020204" pitchFamily="34" charset="0"/>
              </a:rPr>
              <a:t>sympathicus</a:t>
            </a:r>
            <a:r>
              <a:rPr lang="tr-TR" sz="2400" b="1" dirty="0" smtClean="0">
                <a:ln/>
                <a:solidFill>
                  <a:srgbClr val="333300"/>
                </a:solidFill>
                <a:latin typeface="Arial" panose="020B0604020202020204" pitchFamily="34" charset="0"/>
                <a:cs typeface="Arial" panose="020B0604020202020204" pitchFamily="34" charset="0"/>
              </a:rPr>
              <a:t>, </a:t>
            </a:r>
            <a:r>
              <a:rPr lang="tr-TR" sz="2400" b="1" dirty="0" err="1" smtClean="0">
                <a:ln/>
                <a:solidFill>
                  <a:srgbClr val="333300"/>
                </a:solidFill>
                <a:latin typeface="Arial" panose="020B0604020202020204" pitchFamily="34" charset="0"/>
                <a:cs typeface="Arial" panose="020B0604020202020204" pitchFamily="34" charset="0"/>
              </a:rPr>
              <a:t>nervus</a:t>
            </a:r>
            <a:r>
              <a:rPr lang="tr-TR" sz="2400" b="1" dirty="0" smtClean="0">
                <a:ln/>
                <a:solidFill>
                  <a:srgbClr val="333300"/>
                </a:solidFill>
                <a:latin typeface="Arial" panose="020B0604020202020204" pitchFamily="34" charset="0"/>
                <a:cs typeface="Arial" panose="020B0604020202020204" pitchFamily="34" charset="0"/>
              </a:rPr>
              <a:t> </a:t>
            </a:r>
            <a:r>
              <a:rPr lang="tr-TR" sz="2400" b="1" dirty="0" err="1" smtClean="0">
                <a:ln/>
                <a:solidFill>
                  <a:srgbClr val="333300"/>
                </a:solidFill>
                <a:latin typeface="Arial" panose="020B0604020202020204" pitchFamily="34" charset="0"/>
                <a:cs typeface="Arial" panose="020B0604020202020204" pitchFamily="34" charset="0"/>
              </a:rPr>
              <a:t>vagus</a:t>
            </a:r>
            <a:r>
              <a:rPr lang="tr-TR" sz="2400" b="1" dirty="0" smtClean="0">
                <a:ln/>
                <a:solidFill>
                  <a:srgbClr val="333300"/>
                </a:solidFill>
                <a:latin typeface="Arial" panose="020B0604020202020204" pitchFamily="34" charset="0"/>
                <a:cs typeface="Arial" panose="020B0604020202020204" pitchFamily="34" charset="0"/>
              </a:rPr>
              <a:t>, altta sağda </a:t>
            </a:r>
            <a:r>
              <a:rPr lang="tr-TR" sz="2400" b="1" dirty="0" err="1" smtClean="0">
                <a:ln/>
                <a:solidFill>
                  <a:srgbClr val="333300"/>
                </a:solidFill>
                <a:latin typeface="Arial" panose="020B0604020202020204" pitchFamily="34" charset="0"/>
                <a:cs typeface="Arial" panose="020B0604020202020204" pitchFamily="34" charset="0"/>
              </a:rPr>
              <a:t>trachea</a:t>
            </a:r>
            <a:r>
              <a:rPr lang="tr-TR" sz="2400" b="1" dirty="0" smtClean="0">
                <a:ln/>
                <a:solidFill>
                  <a:srgbClr val="333300"/>
                </a:solidFill>
                <a:latin typeface="Arial" panose="020B0604020202020204" pitchFamily="34" charset="0"/>
                <a:cs typeface="Arial" panose="020B0604020202020204" pitchFamily="34" charset="0"/>
              </a:rPr>
              <a:t> solda </a:t>
            </a:r>
            <a:r>
              <a:rPr lang="tr-TR" sz="2400" b="1" dirty="0" err="1" smtClean="0">
                <a:ln/>
                <a:solidFill>
                  <a:srgbClr val="333300"/>
                </a:solidFill>
                <a:latin typeface="Arial" panose="020B0604020202020204" pitchFamily="34" charset="0"/>
                <a:cs typeface="Arial" panose="020B0604020202020204" pitchFamily="34" charset="0"/>
              </a:rPr>
              <a:t>esophagus</a:t>
            </a:r>
            <a:r>
              <a:rPr lang="tr-TR" sz="2400" b="1" dirty="0" smtClean="0">
                <a:ln/>
                <a:solidFill>
                  <a:srgbClr val="333300"/>
                </a:solidFill>
                <a:latin typeface="Arial" panose="020B0604020202020204" pitchFamily="34" charset="0"/>
                <a:cs typeface="Arial" panose="020B0604020202020204" pitchFamily="34" charset="0"/>
              </a:rPr>
              <a:t>, bunların </a:t>
            </a:r>
            <a:r>
              <a:rPr lang="tr-TR" sz="2400" b="1" dirty="0" err="1" smtClean="0">
                <a:ln/>
                <a:solidFill>
                  <a:srgbClr val="333300"/>
                </a:solidFill>
                <a:latin typeface="Arial" panose="020B0604020202020204" pitchFamily="34" charset="0"/>
                <a:cs typeface="Arial" panose="020B0604020202020204" pitchFamily="34" charset="0"/>
              </a:rPr>
              <a:t>ventrolateral’inde</a:t>
            </a:r>
            <a:r>
              <a:rPr lang="tr-TR" sz="2400" b="1" dirty="0" smtClean="0">
                <a:ln/>
                <a:solidFill>
                  <a:srgbClr val="333300"/>
                </a:solidFill>
                <a:latin typeface="Arial" panose="020B0604020202020204" pitchFamily="34" charset="0"/>
                <a:cs typeface="Arial" panose="020B0604020202020204" pitchFamily="34" charset="0"/>
              </a:rPr>
              <a:t> </a:t>
            </a:r>
            <a:r>
              <a:rPr lang="tr-TR" sz="2400" b="1" dirty="0" err="1" smtClean="0">
                <a:ln/>
                <a:solidFill>
                  <a:srgbClr val="333300"/>
                </a:solidFill>
                <a:latin typeface="Arial" panose="020B0604020202020204" pitchFamily="34" charset="0"/>
                <a:cs typeface="Arial" panose="020B0604020202020204" pitchFamily="34" charset="0"/>
              </a:rPr>
              <a:t>nervi</a:t>
            </a:r>
            <a:r>
              <a:rPr lang="tr-TR" sz="2400" b="1" dirty="0" smtClean="0">
                <a:ln/>
                <a:solidFill>
                  <a:srgbClr val="333300"/>
                </a:solidFill>
                <a:latin typeface="Arial" panose="020B0604020202020204" pitchFamily="34" charset="0"/>
                <a:cs typeface="Arial" panose="020B0604020202020204" pitchFamily="34" charset="0"/>
              </a:rPr>
              <a:t> </a:t>
            </a:r>
            <a:r>
              <a:rPr lang="tr-TR" sz="2400" b="1" dirty="0" err="1" smtClean="0">
                <a:ln/>
                <a:solidFill>
                  <a:srgbClr val="333300"/>
                </a:solidFill>
                <a:latin typeface="Arial" panose="020B0604020202020204" pitchFamily="34" charset="0"/>
                <a:cs typeface="Arial" panose="020B0604020202020204" pitchFamily="34" charset="0"/>
              </a:rPr>
              <a:t>laryngei</a:t>
            </a:r>
            <a:r>
              <a:rPr lang="tr-TR" sz="2400" b="1" dirty="0" smtClean="0">
                <a:ln/>
                <a:solidFill>
                  <a:srgbClr val="333300"/>
                </a:solidFill>
                <a:latin typeface="Arial" panose="020B0604020202020204" pitchFamily="34" charset="0"/>
                <a:cs typeface="Arial" panose="020B0604020202020204" pitchFamily="34" charset="0"/>
              </a:rPr>
              <a:t> </a:t>
            </a:r>
            <a:r>
              <a:rPr lang="tr-TR" sz="2400" b="1" dirty="0" err="1" smtClean="0">
                <a:ln/>
                <a:solidFill>
                  <a:srgbClr val="333300"/>
                </a:solidFill>
                <a:latin typeface="Arial" panose="020B0604020202020204" pitchFamily="34" charset="0"/>
                <a:cs typeface="Arial" panose="020B0604020202020204" pitchFamily="34" charset="0"/>
              </a:rPr>
              <a:t>caudales</a:t>
            </a:r>
            <a:r>
              <a:rPr lang="tr-TR" sz="2400" b="1" dirty="0" smtClean="0">
                <a:ln/>
                <a:solidFill>
                  <a:srgbClr val="333300"/>
                </a:solidFill>
                <a:latin typeface="Arial" panose="020B0604020202020204" pitchFamily="34" charset="0"/>
                <a:cs typeface="Arial" panose="020B0604020202020204" pitchFamily="34" charset="0"/>
              </a:rPr>
              <a:t> (</a:t>
            </a:r>
            <a:r>
              <a:rPr lang="tr-TR" sz="2400" b="1" dirty="0" err="1" smtClean="0">
                <a:ln/>
                <a:solidFill>
                  <a:srgbClr val="333300"/>
                </a:solidFill>
                <a:latin typeface="Arial" panose="020B0604020202020204" pitchFamily="34" charset="0"/>
                <a:cs typeface="Arial" panose="020B0604020202020204" pitchFamily="34" charset="0"/>
              </a:rPr>
              <a:t>nervus</a:t>
            </a:r>
            <a:r>
              <a:rPr lang="tr-TR" sz="2400" b="1" dirty="0" smtClean="0">
                <a:ln/>
                <a:solidFill>
                  <a:srgbClr val="333300"/>
                </a:solidFill>
                <a:latin typeface="Arial" panose="020B0604020202020204" pitchFamily="34" charset="0"/>
                <a:cs typeface="Arial" panose="020B0604020202020204" pitchFamily="34" charset="0"/>
              </a:rPr>
              <a:t> </a:t>
            </a:r>
            <a:r>
              <a:rPr lang="tr-TR" sz="2400" b="1" dirty="0" err="1" smtClean="0">
                <a:ln/>
                <a:solidFill>
                  <a:srgbClr val="333300"/>
                </a:solidFill>
                <a:latin typeface="Arial" panose="020B0604020202020204" pitchFamily="34" charset="0"/>
                <a:cs typeface="Arial" panose="020B0604020202020204" pitchFamily="34" charset="0"/>
              </a:rPr>
              <a:t>laryngeus</a:t>
            </a:r>
            <a:r>
              <a:rPr lang="tr-TR" sz="2400" b="1" dirty="0" smtClean="0">
                <a:ln/>
                <a:solidFill>
                  <a:srgbClr val="333300"/>
                </a:solidFill>
                <a:latin typeface="Arial" panose="020B0604020202020204" pitchFamily="34" charset="0"/>
                <a:cs typeface="Arial" panose="020B0604020202020204" pitchFamily="34" charset="0"/>
              </a:rPr>
              <a:t> </a:t>
            </a:r>
            <a:r>
              <a:rPr lang="tr-TR" sz="2400" b="1" dirty="0" err="1" smtClean="0">
                <a:ln/>
                <a:solidFill>
                  <a:srgbClr val="333300"/>
                </a:solidFill>
                <a:latin typeface="Arial" panose="020B0604020202020204" pitchFamily="34" charset="0"/>
                <a:cs typeface="Arial" panose="020B0604020202020204" pitchFamily="34" charset="0"/>
              </a:rPr>
              <a:t>recurrens</a:t>
            </a:r>
            <a:r>
              <a:rPr lang="tr-TR" sz="2400" b="1" dirty="0" smtClean="0">
                <a:ln/>
                <a:solidFill>
                  <a:srgbClr val="333300"/>
                </a:solidFill>
                <a:latin typeface="Arial" panose="020B0604020202020204" pitchFamily="34" charset="0"/>
                <a:cs typeface="Arial" panose="020B0604020202020204" pitchFamily="34" charset="0"/>
              </a:rPr>
              <a:t>), </a:t>
            </a:r>
            <a:r>
              <a:rPr lang="tr-TR" sz="2400" b="1" dirty="0" err="1" smtClean="0">
                <a:ln/>
                <a:solidFill>
                  <a:srgbClr val="333300"/>
                </a:solidFill>
                <a:latin typeface="Arial" panose="020B0604020202020204" pitchFamily="34" charset="0"/>
                <a:cs typeface="Arial" panose="020B0604020202020204" pitchFamily="34" charset="0"/>
              </a:rPr>
              <a:t>nervi</a:t>
            </a:r>
            <a:r>
              <a:rPr lang="tr-TR" sz="2400" b="1" dirty="0" smtClean="0">
                <a:ln/>
                <a:solidFill>
                  <a:srgbClr val="333300"/>
                </a:solidFill>
                <a:latin typeface="Arial" panose="020B0604020202020204" pitchFamily="34" charset="0"/>
                <a:cs typeface="Arial" panose="020B0604020202020204" pitchFamily="34" charset="0"/>
              </a:rPr>
              <a:t> </a:t>
            </a:r>
            <a:r>
              <a:rPr lang="tr-TR" sz="2400" b="1" dirty="0" err="1" smtClean="0">
                <a:ln/>
                <a:solidFill>
                  <a:srgbClr val="333300"/>
                </a:solidFill>
                <a:latin typeface="Arial" panose="020B0604020202020204" pitchFamily="34" charset="0"/>
                <a:cs typeface="Arial" panose="020B0604020202020204" pitchFamily="34" charset="0"/>
              </a:rPr>
              <a:t>phrenici</a:t>
            </a:r>
            <a:r>
              <a:rPr lang="tr-TR" sz="2400" b="1" dirty="0" smtClean="0">
                <a:ln/>
                <a:solidFill>
                  <a:srgbClr val="333300"/>
                </a:solidFill>
                <a:latin typeface="Arial" panose="020B0604020202020204" pitchFamily="34" charset="0"/>
                <a:cs typeface="Arial" panose="020B0604020202020204" pitchFamily="34" charset="0"/>
              </a:rPr>
              <a:t>, </a:t>
            </a:r>
            <a:r>
              <a:rPr lang="tr-TR" sz="2400" b="1" dirty="0" err="1" smtClean="0">
                <a:ln/>
                <a:solidFill>
                  <a:srgbClr val="333300"/>
                </a:solidFill>
                <a:latin typeface="Arial" panose="020B0604020202020204" pitchFamily="34" charset="0"/>
                <a:cs typeface="Arial" panose="020B0604020202020204" pitchFamily="34" charset="0"/>
              </a:rPr>
              <a:t>arteriae</a:t>
            </a:r>
            <a:r>
              <a:rPr lang="tr-TR" sz="2400" b="1" dirty="0" smtClean="0">
                <a:ln/>
                <a:solidFill>
                  <a:srgbClr val="333300"/>
                </a:solidFill>
                <a:latin typeface="Arial" panose="020B0604020202020204" pitchFamily="34" charset="0"/>
                <a:cs typeface="Arial" panose="020B0604020202020204" pitchFamily="34" charset="0"/>
              </a:rPr>
              <a:t> </a:t>
            </a:r>
            <a:r>
              <a:rPr lang="tr-TR" sz="2400" b="1" dirty="0" err="1" smtClean="0">
                <a:ln/>
                <a:solidFill>
                  <a:srgbClr val="333300"/>
                </a:solidFill>
                <a:latin typeface="Arial" panose="020B0604020202020204" pitchFamily="34" charset="0"/>
                <a:cs typeface="Arial" panose="020B0604020202020204" pitchFamily="34" charset="0"/>
              </a:rPr>
              <a:t>vertebrales</a:t>
            </a:r>
            <a:r>
              <a:rPr lang="tr-TR" sz="2400" b="1" dirty="0" smtClean="0">
                <a:ln/>
                <a:solidFill>
                  <a:srgbClr val="333300"/>
                </a:solidFill>
                <a:latin typeface="Arial" panose="020B0604020202020204" pitchFamily="34" charset="0"/>
                <a:cs typeface="Arial" panose="020B0604020202020204" pitchFamily="34" charset="0"/>
              </a:rPr>
              <a:t>, </a:t>
            </a:r>
            <a:r>
              <a:rPr lang="tr-TR" sz="2400" b="1" dirty="0" err="1" smtClean="0">
                <a:ln/>
                <a:solidFill>
                  <a:srgbClr val="333300"/>
                </a:solidFill>
                <a:latin typeface="Arial" panose="020B0604020202020204" pitchFamily="34" charset="0"/>
                <a:cs typeface="Arial" panose="020B0604020202020204" pitchFamily="34" charset="0"/>
              </a:rPr>
              <a:t>trunci</a:t>
            </a:r>
            <a:r>
              <a:rPr lang="tr-TR" sz="2400" b="1" dirty="0" smtClean="0">
                <a:ln/>
                <a:solidFill>
                  <a:srgbClr val="333300"/>
                </a:solidFill>
                <a:latin typeface="Arial" panose="020B0604020202020204" pitchFamily="34" charset="0"/>
                <a:cs typeface="Arial" panose="020B0604020202020204" pitchFamily="34" charset="0"/>
              </a:rPr>
              <a:t> </a:t>
            </a:r>
            <a:r>
              <a:rPr lang="tr-TR" sz="2400" b="1" dirty="0" err="1" smtClean="0">
                <a:ln/>
                <a:solidFill>
                  <a:srgbClr val="333300"/>
                </a:solidFill>
                <a:latin typeface="Arial" panose="020B0604020202020204" pitchFamily="34" charset="0"/>
                <a:cs typeface="Arial" panose="020B0604020202020204" pitchFamily="34" charset="0"/>
              </a:rPr>
              <a:t>omocervicales</a:t>
            </a:r>
            <a:r>
              <a:rPr lang="tr-TR" sz="2400" b="1" dirty="0" smtClean="0">
                <a:ln/>
                <a:solidFill>
                  <a:srgbClr val="333300"/>
                </a:solidFill>
                <a:latin typeface="Arial" panose="020B0604020202020204" pitchFamily="34" charset="0"/>
                <a:cs typeface="Arial" panose="020B0604020202020204" pitchFamily="34" charset="0"/>
              </a:rPr>
              <a:t>, </a:t>
            </a:r>
            <a:r>
              <a:rPr lang="tr-TR" sz="2400" b="1" dirty="0" err="1" smtClean="0">
                <a:ln/>
                <a:solidFill>
                  <a:srgbClr val="333300"/>
                </a:solidFill>
                <a:latin typeface="Arial" panose="020B0604020202020204" pitchFamily="34" charset="0"/>
                <a:cs typeface="Arial" panose="020B0604020202020204" pitchFamily="34" charset="0"/>
              </a:rPr>
              <a:t>truncus</a:t>
            </a:r>
            <a:r>
              <a:rPr lang="tr-TR" sz="2400" b="1" dirty="0" smtClean="0">
                <a:ln/>
                <a:solidFill>
                  <a:srgbClr val="333300"/>
                </a:solidFill>
                <a:latin typeface="Arial" panose="020B0604020202020204" pitchFamily="34" charset="0"/>
                <a:cs typeface="Arial" panose="020B0604020202020204" pitchFamily="34" charset="0"/>
              </a:rPr>
              <a:t> </a:t>
            </a:r>
            <a:r>
              <a:rPr lang="tr-TR" sz="2400" b="1" dirty="0" err="1" smtClean="0">
                <a:ln/>
                <a:solidFill>
                  <a:srgbClr val="333300"/>
                </a:solidFill>
                <a:latin typeface="Arial" panose="020B0604020202020204" pitchFamily="34" charset="0"/>
                <a:cs typeface="Arial" panose="020B0604020202020204" pitchFamily="34" charset="0"/>
              </a:rPr>
              <a:t>bicaroticus</a:t>
            </a:r>
            <a:r>
              <a:rPr lang="tr-TR" sz="2400" b="1" dirty="0" smtClean="0">
                <a:ln/>
                <a:solidFill>
                  <a:srgbClr val="333300"/>
                </a:solidFill>
                <a:latin typeface="Arial" panose="020B0604020202020204" pitchFamily="34" charset="0"/>
                <a:cs typeface="Arial" panose="020B0604020202020204" pitchFamily="34" charset="0"/>
              </a:rPr>
              <a:t>, </a:t>
            </a:r>
            <a:r>
              <a:rPr lang="tr-TR" sz="2400" b="1" dirty="0" err="1" smtClean="0">
                <a:ln/>
                <a:solidFill>
                  <a:srgbClr val="333300"/>
                </a:solidFill>
                <a:latin typeface="Arial" panose="020B0604020202020204" pitchFamily="34" charset="0"/>
                <a:cs typeface="Arial" panose="020B0604020202020204" pitchFamily="34" charset="0"/>
              </a:rPr>
              <a:t>arteria</a:t>
            </a:r>
            <a:r>
              <a:rPr lang="tr-TR" sz="2400" b="1" dirty="0" smtClean="0">
                <a:ln/>
                <a:solidFill>
                  <a:srgbClr val="333300"/>
                </a:solidFill>
                <a:latin typeface="Arial" panose="020B0604020202020204" pitchFamily="34" charset="0"/>
                <a:cs typeface="Arial" panose="020B0604020202020204" pitchFamily="34" charset="0"/>
              </a:rPr>
              <a:t> </a:t>
            </a:r>
            <a:r>
              <a:rPr lang="tr-TR" sz="2400" b="1" dirty="0" err="1" smtClean="0">
                <a:ln/>
                <a:solidFill>
                  <a:srgbClr val="333300"/>
                </a:solidFill>
                <a:latin typeface="Arial" panose="020B0604020202020204" pitchFamily="34" charset="0"/>
                <a:cs typeface="Arial" panose="020B0604020202020204" pitchFamily="34" charset="0"/>
              </a:rPr>
              <a:t>subclavia’ların</a:t>
            </a:r>
            <a:r>
              <a:rPr lang="tr-TR" sz="2400" b="1" dirty="0" smtClean="0">
                <a:ln/>
                <a:solidFill>
                  <a:srgbClr val="333300"/>
                </a:solidFill>
                <a:latin typeface="Arial" panose="020B0604020202020204" pitchFamily="34" charset="0"/>
                <a:cs typeface="Arial" panose="020B0604020202020204" pitchFamily="34" charset="0"/>
              </a:rPr>
              <a:t> uçları, vena cava </a:t>
            </a:r>
            <a:r>
              <a:rPr lang="tr-TR" sz="2400" b="1" dirty="0" err="1" smtClean="0">
                <a:ln/>
                <a:solidFill>
                  <a:srgbClr val="333300"/>
                </a:solidFill>
                <a:latin typeface="Arial" panose="020B0604020202020204" pitchFamily="34" charset="0"/>
                <a:cs typeface="Arial" panose="020B0604020202020204" pitchFamily="34" charset="0"/>
              </a:rPr>
              <a:t>cranialis</a:t>
            </a:r>
            <a:r>
              <a:rPr lang="tr-TR" sz="2400" b="1" dirty="0" smtClean="0">
                <a:ln/>
                <a:solidFill>
                  <a:srgbClr val="333300"/>
                </a:solidFill>
                <a:latin typeface="Arial" panose="020B0604020202020204" pitchFamily="34" charset="0"/>
                <a:cs typeface="Arial" panose="020B0604020202020204" pitchFamily="34" charset="0"/>
              </a:rPr>
              <a:t>, </a:t>
            </a:r>
            <a:r>
              <a:rPr lang="tr-TR" sz="2400" b="1" dirty="0" err="1" smtClean="0">
                <a:ln/>
                <a:solidFill>
                  <a:srgbClr val="333300"/>
                </a:solidFill>
                <a:latin typeface="Arial" panose="020B0604020202020204" pitchFamily="34" charset="0"/>
                <a:cs typeface="Arial" panose="020B0604020202020204" pitchFamily="34" charset="0"/>
              </a:rPr>
              <a:t>ductus</a:t>
            </a:r>
            <a:r>
              <a:rPr lang="tr-TR" sz="2400" b="1" dirty="0" smtClean="0">
                <a:ln/>
                <a:solidFill>
                  <a:srgbClr val="333300"/>
                </a:solidFill>
                <a:latin typeface="Arial" panose="020B0604020202020204" pitchFamily="34" charset="0"/>
                <a:cs typeface="Arial" panose="020B0604020202020204" pitchFamily="34" charset="0"/>
              </a:rPr>
              <a:t> </a:t>
            </a:r>
            <a:r>
              <a:rPr lang="tr-TR" sz="2400" b="1" dirty="0" err="1" smtClean="0">
                <a:ln/>
                <a:solidFill>
                  <a:srgbClr val="333300"/>
                </a:solidFill>
                <a:latin typeface="Arial" panose="020B0604020202020204" pitchFamily="34" charset="0"/>
                <a:cs typeface="Arial" panose="020B0604020202020204" pitchFamily="34" charset="0"/>
              </a:rPr>
              <a:t>thoracicus’un</a:t>
            </a:r>
            <a:r>
              <a:rPr lang="tr-TR" sz="2400" b="1" dirty="0" smtClean="0">
                <a:ln/>
                <a:solidFill>
                  <a:srgbClr val="333300"/>
                </a:solidFill>
                <a:latin typeface="Arial" panose="020B0604020202020204" pitchFamily="34" charset="0"/>
                <a:cs typeface="Arial" panose="020B0604020202020204" pitchFamily="34" charset="0"/>
              </a:rPr>
              <a:t> sonu, </a:t>
            </a:r>
            <a:r>
              <a:rPr lang="tr-TR" sz="2400" b="1" dirty="0" err="1" smtClean="0">
                <a:ln/>
                <a:solidFill>
                  <a:srgbClr val="333300"/>
                </a:solidFill>
                <a:latin typeface="Arial" panose="020B0604020202020204" pitchFamily="34" charset="0"/>
                <a:cs typeface="Arial" panose="020B0604020202020204" pitchFamily="34" charset="0"/>
              </a:rPr>
              <a:t>lenfonodi</a:t>
            </a:r>
            <a:r>
              <a:rPr lang="tr-TR" sz="2400" b="1" dirty="0" smtClean="0">
                <a:ln/>
                <a:solidFill>
                  <a:srgbClr val="333300"/>
                </a:solidFill>
                <a:latin typeface="Arial" panose="020B0604020202020204" pitchFamily="34" charset="0"/>
                <a:cs typeface="Arial" panose="020B0604020202020204" pitchFamily="34" charset="0"/>
              </a:rPr>
              <a:t> </a:t>
            </a:r>
            <a:r>
              <a:rPr lang="tr-TR" sz="2400" b="1" dirty="0" err="1" smtClean="0">
                <a:ln/>
                <a:solidFill>
                  <a:srgbClr val="333300"/>
                </a:solidFill>
                <a:latin typeface="Arial" panose="020B0604020202020204" pitchFamily="34" charset="0"/>
                <a:cs typeface="Arial" panose="020B0604020202020204" pitchFamily="34" charset="0"/>
              </a:rPr>
              <a:t>cervicales</a:t>
            </a:r>
            <a:r>
              <a:rPr lang="tr-TR" sz="2400" b="1" dirty="0" smtClean="0">
                <a:ln/>
                <a:solidFill>
                  <a:srgbClr val="333300"/>
                </a:solidFill>
                <a:latin typeface="Arial" panose="020B0604020202020204" pitchFamily="34" charset="0"/>
                <a:cs typeface="Arial" panose="020B0604020202020204" pitchFamily="34" charset="0"/>
              </a:rPr>
              <a:t> </a:t>
            </a:r>
            <a:r>
              <a:rPr lang="tr-TR" sz="2400" b="1" dirty="0" err="1" smtClean="0">
                <a:ln/>
                <a:solidFill>
                  <a:srgbClr val="333300"/>
                </a:solidFill>
                <a:latin typeface="Arial" panose="020B0604020202020204" pitchFamily="34" charset="0"/>
                <a:cs typeface="Arial" panose="020B0604020202020204" pitchFamily="34" charset="0"/>
              </a:rPr>
              <a:t>profundi</a:t>
            </a:r>
            <a:r>
              <a:rPr lang="tr-TR" sz="2400" b="1" dirty="0" smtClean="0">
                <a:ln/>
                <a:solidFill>
                  <a:srgbClr val="333300"/>
                </a:solidFill>
                <a:latin typeface="Arial" panose="020B0604020202020204" pitchFamily="34" charset="0"/>
                <a:cs typeface="Arial" panose="020B0604020202020204" pitchFamily="34" charset="0"/>
              </a:rPr>
              <a:t> </a:t>
            </a:r>
            <a:r>
              <a:rPr lang="tr-TR" sz="2400" b="1" dirty="0" err="1" smtClean="0">
                <a:ln/>
                <a:solidFill>
                  <a:srgbClr val="333300"/>
                </a:solidFill>
                <a:latin typeface="Arial" panose="020B0604020202020204" pitchFamily="34" charset="0"/>
                <a:cs typeface="Arial" panose="020B0604020202020204" pitchFamily="34" charset="0"/>
              </a:rPr>
              <a:t>caudales</a:t>
            </a:r>
            <a:r>
              <a:rPr lang="tr-TR" sz="2400" b="1" dirty="0" smtClean="0">
                <a:ln/>
                <a:solidFill>
                  <a:srgbClr val="333300"/>
                </a:solidFill>
                <a:latin typeface="Arial" panose="020B0604020202020204" pitchFamily="34" charset="0"/>
                <a:cs typeface="Arial" panose="020B0604020202020204" pitchFamily="34" charset="0"/>
              </a:rPr>
              <a:t>, </a:t>
            </a:r>
            <a:r>
              <a:rPr lang="tr-TR" sz="2400" b="1" dirty="0" err="1" smtClean="0">
                <a:ln/>
                <a:solidFill>
                  <a:srgbClr val="333300"/>
                </a:solidFill>
                <a:latin typeface="Arial" panose="020B0604020202020204" pitchFamily="34" charset="0"/>
                <a:cs typeface="Arial" panose="020B0604020202020204" pitchFamily="34" charset="0"/>
              </a:rPr>
              <a:t>lenfonodi</a:t>
            </a:r>
            <a:r>
              <a:rPr lang="tr-TR" sz="2400" b="1" dirty="0" smtClean="0">
                <a:ln/>
                <a:solidFill>
                  <a:srgbClr val="333300"/>
                </a:solidFill>
                <a:latin typeface="Arial" panose="020B0604020202020204" pitchFamily="34" charset="0"/>
                <a:cs typeface="Arial" panose="020B0604020202020204" pitchFamily="34" charset="0"/>
              </a:rPr>
              <a:t> </a:t>
            </a:r>
            <a:r>
              <a:rPr lang="tr-TR" sz="2400" b="1" dirty="0" err="1" smtClean="0">
                <a:ln/>
                <a:solidFill>
                  <a:srgbClr val="333300"/>
                </a:solidFill>
                <a:latin typeface="Arial" panose="020B0604020202020204" pitchFamily="34" charset="0"/>
                <a:cs typeface="Arial" panose="020B0604020202020204" pitchFamily="34" charset="0"/>
              </a:rPr>
              <a:t>mediastinales</a:t>
            </a:r>
            <a:r>
              <a:rPr lang="tr-TR" sz="2400" b="1" dirty="0" smtClean="0">
                <a:ln/>
                <a:solidFill>
                  <a:srgbClr val="333300"/>
                </a:solidFill>
                <a:latin typeface="Arial" panose="020B0604020202020204" pitchFamily="34" charset="0"/>
                <a:cs typeface="Arial" panose="020B0604020202020204" pitchFamily="34" charset="0"/>
              </a:rPr>
              <a:t> </a:t>
            </a:r>
            <a:r>
              <a:rPr lang="tr-TR" sz="2400" b="1" dirty="0" err="1" smtClean="0">
                <a:ln/>
                <a:solidFill>
                  <a:srgbClr val="333300"/>
                </a:solidFill>
                <a:latin typeface="Arial" panose="020B0604020202020204" pitchFamily="34" charset="0"/>
                <a:cs typeface="Arial" panose="020B0604020202020204" pitchFamily="34" charset="0"/>
              </a:rPr>
              <a:t>craniales</a:t>
            </a:r>
            <a:r>
              <a:rPr lang="tr-TR" sz="2400" b="1" dirty="0" smtClean="0">
                <a:ln/>
                <a:solidFill>
                  <a:srgbClr val="333300"/>
                </a:solidFill>
                <a:latin typeface="Arial" panose="020B0604020202020204" pitchFamily="34" charset="0"/>
                <a:cs typeface="Arial" panose="020B0604020202020204" pitchFamily="34" charset="0"/>
              </a:rPr>
              <a:t>, </a:t>
            </a:r>
            <a:r>
              <a:rPr lang="tr-TR" sz="2400" b="1" dirty="0" err="1" smtClean="0">
                <a:ln/>
                <a:solidFill>
                  <a:srgbClr val="333300"/>
                </a:solidFill>
                <a:latin typeface="Arial" panose="020B0604020202020204" pitchFamily="34" charset="0"/>
                <a:cs typeface="Arial" panose="020B0604020202020204" pitchFamily="34" charset="0"/>
              </a:rPr>
              <a:t>arteriae</a:t>
            </a:r>
            <a:r>
              <a:rPr lang="tr-TR" sz="2400" b="1" dirty="0" smtClean="0">
                <a:ln/>
                <a:solidFill>
                  <a:srgbClr val="333300"/>
                </a:solidFill>
                <a:latin typeface="Arial" panose="020B0604020202020204" pitchFamily="34" charset="0"/>
                <a:cs typeface="Arial" panose="020B0604020202020204" pitchFamily="34" charset="0"/>
              </a:rPr>
              <a:t> </a:t>
            </a:r>
            <a:r>
              <a:rPr lang="tr-TR" sz="2400" b="1" dirty="0" err="1" smtClean="0">
                <a:ln/>
                <a:solidFill>
                  <a:srgbClr val="333300"/>
                </a:solidFill>
                <a:latin typeface="Arial" panose="020B0604020202020204" pitchFamily="34" charset="0"/>
                <a:cs typeface="Arial" panose="020B0604020202020204" pitchFamily="34" charset="0"/>
              </a:rPr>
              <a:t>axillares</a:t>
            </a:r>
            <a:r>
              <a:rPr lang="tr-TR" sz="2400" b="1" dirty="0" smtClean="0">
                <a:ln/>
                <a:solidFill>
                  <a:srgbClr val="333300"/>
                </a:solidFill>
                <a:latin typeface="Arial" panose="020B0604020202020204" pitchFamily="34" charset="0"/>
                <a:cs typeface="Arial" panose="020B0604020202020204" pitchFamily="34" charset="0"/>
              </a:rPr>
              <a:t>, </a:t>
            </a:r>
            <a:r>
              <a:rPr lang="tr-TR" sz="2400" b="1" dirty="0" err="1" smtClean="0">
                <a:ln/>
                <a:solidFill>
                  <a:srgbClr val="333300"/>
                </a:solidFill>
                <a:latin typeface="Arial" panose="020B0604020202020204" pitchFamily="34" charset="0"/>
                <a:cs typeface="Arial" panose="020B0604020202020204" pitchFamily="34" charset="0"/>
              </a:rPr>
              <a:t>ganglion</a:t>
            </a:r>
            <a:r>
              <a:rPr lang="tr-TR" sz="2400" b="1" dirty="0" smtClean="0">
                <a:ln/>
                <a:solidFill>
                  <a:srgbClr val="333300"/>
                </a:solidFill>
                <a:latin typeface="Arial" panose="020B0604020202020204" pitchFamily="34" charset="0"/>
                <a:cs typeface="Arial" panose="020B0604020202020204" pitchFamily="34" charset="0"/>
              </a:rPr>
              <a:t> </a:t>
            </a:r>
            <a:r>
              <a:rPr lang="tr-TR" sz="2400" b="1" dirty="0" err="1" smtClean="0">
                <a:ln/>
                <a:solidFill>
                  <a:srgbClr val="333300"/>
                </a:solidFill>
                <a:latin typeface="Arial" panose="020B0604020202020204" pitchFamily="34" charset="0"/>
                <a:cs typeface="Arial" panose="020B0604020202020204" pitchFamily="34" charset="0"/>
              </a:rPr>
              <a:t>cervicale</a:t>
            </a:r>
            <a:r>
              <a:rPr lang="tr-TR" sz="2400" b="1" dirty="0" smtClean="0">
                <a:ln/>
                <a:solidFill>
                  <a:srgbClr val="333300"/>
                </a:solidFill>
                <a:latin typeface="Arial" panose="020B0604020202020204" pitchFamily="34" charset="0"/>
                <a:cs typeface="Arial" panose="020B0604020202020204" pitchFamily="34" charset="0"/>
              </a:rPr>
              <a:t> </a:t>
            </a:r>
            <a:r>
              <a:rPr lang="tr-TR" sz="2400" b="1" dirty="0" err="1" smtClean="0">
                <a:ln/>
                <a:solidFill>
                  <a:srgbClr val="333300"/>
                </a:solidFill>
                <a:latin typeface="Arial" panose="020B0604020202020204" pitchFamily="34" charset="0"/>
                <a:cs typeface="Arial" panose="020B0604020202020204" pitchFamily="34" charset="0"/>
              </a:rPr>
              <a:t>caudale</a:t>
            </a:r>
            <a:r>
              <a:rPr lang="tr-TR" sz="2400" b="1" dirty="0" smtClean="0">
                <a:ln/>
                <a:solidFill>
                  <a:srgbClr val="333300"/>
                </a:solidFill>
                <a:latin typeface="Arial" panose="020B0604020202020204" pitchFamily="34" charset="0"/>
                <a:cs typeface="Arial" panose="020B0604020202020204" pitchFamily="34" charset="0"/>
              </a:rPr>
              <a:t> (</a:t>
            </a:r>
            <a:r>
              <a:rPr lang="tr-TR" sz="2400" b="1" dirty="0" err="1" smtClean="0">
                <a:ln/>
                <a:solidFill>
                  <a:srgbClr val="333300"/>
                </a:solidFill>
                <a:latin typeface="Arial" panose="020B0604020202020204" pitchFamily="34" charset="0"/>
                <a:cs typeface="Arial" panose="020B0604020202020204" pitchFamily="34" charset="0"/>
              </a:rPr>
              <a:t>ganglion</a:t>
            </a:r>
            <a:r>
              <a:rPr lang="tr-TR" sz="2400" b="1" dirty="0" smtClean="0">
                <a:ln/>
                <a:solidFill>
                  <a:srgbClr val="333300"/>
                </a:solidFill>
                <a:latin typeface="Arial" panose="020B0604020202020204" pitchFamily="34" charset="0"/>
                <a:cs typeface="Arial" panose="020B0604020202020204" pitchFamily="34" charset="0"/>
              </a:rPr>
              <a:t> </a:t>
            </a:r>
            <a:r>
              <a:rPr lang="tr-TR" sz="2400" b="1" dirty="0" err="1" smtClean="0">
                <a:ln/>
                <a:solidFill>
                  <a:srgbClr val="333300"/>
                </a:solidFill>
                <a:latin typeface="Arial" panose="020B0604020202020204" pitchFamily="34" charset="0"/>
                <a:cs typeface="Arial" panose="020B0604020202020204" pitchFamily="34" charset="0"/>
              </a:rPr>
              <a:t>stellatum</a:t>
            </a:r>
            <a:r>
              <a:rPr lang="tr-TR" sz="2400" b="1" dirty="0" smtClean="0">
                <a:ln/>
                <a:solidFill>
                  <a:srgbClr val="333300"/>
                </a:solidFill>
                <a:latin typeface="Arial" panose="020B0604020202020204" pitchFamily="34" charset="0"/>
                <a:cs typeface="Arial" panose="020B0604020202020204" pitchFamily="34" charset="0"/>
              </a:rPr>
              <a:t>) ve genç hayvanlarda </a:t>
            </a:r>
            <a:r>
              <a:rPr lang="tr-TR" sz="2400" b="1" dirty="0" err="1" smtClean="0">
                <a:ln/>
                <a:solidFill>
                  <a:srgbClr val="333300"/>
                </a:solidFill>
                <a:latin typeface="Arial" panose="020B0604020202020204" pitchFamily="34" charset="0"/>
                <a:cs typeface="Arial" panose="020B0604020202020204" pitchFamily="34" charset="0"/>
              </a:rPr>
              <a:t>thymus</a:t>
            </a:r>
            <a:r>
              <a:rPr lang="tr-TR" sz="2400" b="1" dirty="0" smtClean="0">
                <a:ln/>
                <a:solidFill>
                  <a:srgbClr val="333300"/>
                </a:solidFill>
                <a:latin typeface="Arial" panose="020B0604020202020204" pitchFamily="34" charset="0"/>
                <a:cs typeface="Arial" panose="020B0604020202020204" pitchFamily="34" charset="0"/>
              </a:rPr>
              <a:t> bulunur.</a:t>
            </a:r>
            <a:endParaRPr lang="tr-TR" sz="2400" b="1" dirty="0">
              <a:ln/>
              <a:solidFill>
                <a:srgbClr val="3333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9528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1" y="877888"/>
            <a:ext cx="7993063" cy="588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4" name="Text Box 6"/>
          <p:cNvSpPr txBox="1">
            <a:spLocks noChangeArrowheads="1"/>
          </p:cNvSpPr>
          <p:nvPr/>
        </p:nvSpPr>
        <p:spPr bwMode="auto">
          <a:xfrm>
            <a:off x="1991544" y="260350"/>
            <a:ext cx="8208912" cy="400110"/>
          </a:xfrm>
          <a:prstGeom prst="rect">
            <a:avLst/>
          </a:prstGeom>
          <a:solidFill>
            <a:schemeClr val="bg1">
              <a:lumMod val="95000"/>
            </a:schemeClr>
          </a:solidFill>
          <a:ln w="9525">
            <a:noFill/>
            <a:miter lim="800000"/>
            <a:headEnd/>
            <a:tailEnd/>
          </a:ln>
          <a:effectLst/>
        </p:spPr>
        <p:txBody>
          <a:bodyPr>
            <a:spAutoFit/>
          </a:bodyPr>
          <a:lstStyle/>
          <a:p>
            <a:pPr algn="ctr" eaLnBrk="1" hangingPunct="1">
              <a:spcBef>
                <a:spcPct val="50000"/>
              </a:spcBef>
              <a:defRPr/>
            </a:pPr>
            <a:r>
              <a:rPr lang="tr-TR" sz="2000" b="1" spc="50" dirty="0" err="1">
                <a:ln w="0"/>
                <a:solidFill>
                  <a:srgbClr val="0000CC"/>
                </a:solidFill>
                <a:effectLst>
                  <a:innerShdw blurRad="63500" dist="50800" dir="13500000">
                    <a:srgbClr val="000000">
                      <a:alpha val="50000"/>
                    </a:srgbClr>
                  </a:innerShdw>
                </a:effectLst>
                <a:latin typeface="Arial Black" pitchFamily="34" charset="0"/>
              </a:rPr>
              <a:t>Apertura</a:t>
            </a:r>
            <a:r>
              <a:rPr lang="tr-TR" sz="2000" b="1" spc="50" dirty="0">
                <a:ln w="0"/>
                <a:solidFill>
                  <a:srgbClr val="0000CC"/>
                </a:solidFill>
                <a:effectLst>
                  <a:innerShdw blurRad="63500" dist="50800" dir="13500000">
                    <a:srgbClr val="000000">
                      <a:alpha val="50000"/>
                    </a:srgbClr>
                  </a:innerShdw>
                </a:effectLst>
                <a:latin typeface="Arial Black" pitchFamily="34" charset="0"/>
              </a:rPr>
              <a:t> </a:t>
            </a:r>
            <a:r>
              <a:rPr lang="tr-TR" sz="2000" b="1" spc="50" dirty="0" err="1">
                <a:ln w="0"/>
                <a:solidFill>
                  <a:srgbClr val="0000CC"/>
                </a:solidFill>
                <a:effectLst>
                  <a:innerShdw blurRad="63500" dist="50800" dir="13500000">
                    <a:srgbClr val="000000">
                      <a:alpha val="50000"/>
                    </a:srgbClr>
                  </a:innerShdw>
                </a:effectLst>
                <a:latin typeface="Arial Black" pitchFamily="34" charset="0"/>
              </a:rPr>
              <a:t>thoracis</a:t>
            </a:r>
            <a:r>
              <a:rPr lang="tr-TR" sz="2000" b="1" spc="50" dirty="0">
                <a:ln w="0"/>
                <a:solidFill>
                  <a:srgbClr val="0000CC"/>
                </a:solidFill>
                <a:effectLst>
                  <a:innerShdw blurRad="63500" dist="50800" dir="13500000">
                    <a:srgbClr val="000000">
                      <a:alpha val="50000"/>
                    </a:srgbClr>
                  </a:innerShdw>
                </a:effectLst>
                <a:latin typeface="Arial Black" pitchFamily="34" charset="0"/>
              </a:rPr>
              <a:t> </a:t>
            </a:r>
            <a:r>
              <a:rPr lang="tr-TR" sz="2000" b="1" spc="50" dirty="0" err="1">
                <a:ln w="0"/>
                <a:solidFill>
                  <a:srgbClr val="0000CC"/>
                </a:solidFill>
                <a:effectLst>
                  <a:innerShdw blurRad="63500" dist="50800" dir="13500000">
                    <a:srgbClr val="000000">
                      <a:alpha val="50000"/>
                    </a:srgbClr>
                  </a:innerShdw>
                </a:effectLst>
                <a:latin typeface="Arial Black" pitchFamily="34" charset="0"/>
              </a:rPr>
              <a:t>cranialis</a:t>
            </a:r>
            <a:r>
              <a:rPr lang="tr-TR" b="1" spc="50" dirty="0" err="1">
                <a:ln w="0"/>
                <a:solidFill>
                  <a:srgbClr val="0000CC"/>
                </a:solidFill>
                <a:effectLst>
                  <a:innerShdw blurRad="63500" dist="50800" dir="13500000">
                    <a:srgbClr val="000000">
                      <a:alpha val="50000"/>
                    </a:srgbClr>
                  </a:innerShdw>
                </a:effectLst>
                <a:latin typeface="Arial Black" pitchFamily="34" charset="0"/>
              </a:rPr>
              <a:t>’te</a:t>
            </a:r>
            <a:r>
              <a:rPr lang="tr-TR" sz="2000" b="1" spc="50" dirty="0">
                <a:ln w="0"/>
                <a:solidFill>
                  <a:srgbClr val="0000CC"/>
                </a:solidFill>
                <a:effectLst>
                  <a:innerShdw blurRad="63500" dist="50800" dir="13500000">
                    <a:srgbClr val="000000">
                      <a:alpha val="50000"/>
                    </a:srgbClr>
                  </a:innerShdw>
                </a:effectLst>
                <a:latin typeface="Arial Black" pitchFamily="34" charset="0"/>
              </a:rPr>
              <a:t> </a:t>
            </a:r>
            <a:r>
              <a:rPr lang="tr-TR" b="1" spc="50" dirty="0">
                <a:ln w="0"/>
                <a:solidFill>
                  <a:srgbClr val="0000CC"/>
                </a:solidFill>
                <a:effectLst>
                  <a:innerShdw blurRad="63500" dist="50800" dir="13500000">
                    <a:srgbClr val="000000">
                      <a:alpha val="50000"/>
                    </a:srgbClr>
                  </a:innerShdw>
                </a:effectLst>
                <a:latin typeface="Arial Black" pitchFamily="34" charset="0"/>
              </a:rPr>
              <a:t>yer alan anatomik yapılar</a:t>
            </a:r>
          </a:p>
        </p:txBody>
      </p:sp>
      <p:sp>
        <p:nvSpPr>
          <p:cNvPr id="4" name="3 Metin kutusu"/>
          <p:cNvSpPr txBox="1"/>
          <p:nvPr/>
        </p:nvSpPr>
        <p:spPr bwMode="auto">
          <a:xfrm>
            <a:off x="1991544" y="6093296"/>
            <a:ext cx="720080" cy="400110"/>
          </a:xfrm>
          <a:prstGeom prst="rect">
            <a:avLst/>
          </a:prstGeom>
          <a:noFill/>
          <a:ln w="9525">
            <a:noFill/>
            <a:miter lim="800000"/>
            <a:headEnd/>
            <a:tailEnd/>
          </a:ln>
          <a:effectLst/>
        </p:spPr>
        <p:txBody>
          <a:bodyPr>
            <a:spAutoFit/>
            <a:scene3d>
              <a:camera prst="orthographicFront"/>
              <a:lightRig rig="soft" dir="t">
                <a:rot lat="0" lon="0" rev="15600000"/>
              </a:lightRig>
            </a:scene3d>
            <a:sp3d extrusionH="57150" prstMaterial="softEdge">
              <a:bevelT w="25400" h="38100"/>
            </a:sp3d>
          </a:bodyPr>
          <a:lstStyle/>
          <a:p>
            <a:pPr eaLnBrk="1" hangingPunct="1">
              <a:spcBef>
                <a:spcPct val="50000"/>
              </a:spcBef>
              <a:defRPr/>
            </a:pPr>
            <a:r>
              <a:rPr lang="tr-TR" sz="2000" b="1" dirty="0">
                <a:ln/>
                <a:solidFill>
                  <a:schemeClr val="accent4"/>
                </a:solidFill>
                <a:latin typeface="Verdana" pitchFamily="34" charset="0"/>
              </a:rPr>
              <a:t>At</a:t>
            </a:r>
          </a:p>
        </p:txBody>
      </p:sp>
    </p:spTree>
    <p:extLst>
      <p:ext uri="{BB962C8B-B14F-4D97-AF65-F5344CB8AC3E}">
        <p14:creationId xmlns:p14="http://schemas.microsoft.com/office/powerpoint/2010/main" val="22797963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225</Words>
  <Application>Microsoft Office PowerPoint</Application>
  <PresentationFormat>Geniş ekran</PresentationFormat>
  <Paragraphs>58</Paragraphs>
  <Slides>13</Slides>
  <Notes>5</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13</vt:i4>
      </vt:variant>
    </vt:vector>
  </HeadingPairs>
  <TitlesOfParts>
    <vt:vector size="21" baseType="lpstr">
      <vt:lpstr>Arial</vt:lpstr>
      <vt:lpstr>Arial Black</vt:lpstr>
      <vt:lpstr>Calibri</vt:lpstr>
      <vt:lpstr>Calibri Light</vt:lpstr>
      <vt:lpstr>Tahoma</vt:lpstr>
      <vt:lpstr>Times New Roman</vt:lpstr>
      <vt:lpstr>Verdana</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Ahmet Çakır</dc:creator>
  <cp:lastModifiedBy>Ahmet Çakır</cp:lastModifiedBy>
  <cp:revision>8</cp:revision>
  <dcterms:created xsi:type="dcterms:W3CDTF">2019-03-19T11:48:01Z</dcterms:created>
  <dcterms:modified xsi:type="dcterms:W3CDTF">2019-03-19T12:05:07Z</dcterms:modified>
</cp:coreProperties>
</file>