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57" r:id="rId4"/>
    <p:sldId id="268" r:id="rId5"/>
    <p:sldId id="258" r:id="rId6"/>
    <p:sldId id="269" r:id="rId7"/>
    <p:sldId id="259" r:id="rId8"/>
    <p:sldId id="260" r:id="rId9"/>
    <p:sldId id="261" r:id="rId10"/>
    <p:sldId id="262" r:id="rId11"/>
    <p:sldId id="271" r:id="rId12"/>
    <p:sldId id="263" r:id="rId13"/>
    <p:sldId id="272" r:id="rId14"/>
    <p:sldId id="264" r:id="rId15"/>
    <p:sldId id="265" r:id="rId16"/>
    <p:sldId id="270" r:id="rId17"/>
    <p:sldId id="266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45F2E-012E-4797-A7D9-4DF23608C4E0}" type="datetimeFigureOut">
              <a:rPr lang="tr-TR" smtClean="0"/>
              <a:t>19.03.2019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748FE-956D-489E-950C-1CEED31669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89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17F671-DDC7-425C-802A-D60183254230}" type="slidenum">
              <a:rPr lang="tr-TR" altLang="tr-TR" smtClean="0"/>
              <a:pPr>
                <a:spcBef>
                  <a:spcPct val="0"/>
                </a:spcBef>
              </a:pPr>
              <a:t>4</a:t>
            </a:fld>
            <a:endParaRPr lang="tr-TR" altLang="tr-TR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6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17481E-B0AC-40E9-BEC0-79DD74455CFC}" type="slidenum">
              <a:rPr lang="tr-TR" altLang="tr-TR" smtClean="0"/>
              <a:pPr>
                <a:spcBef>
                  <a:spcPct val="0"/>
                </a:spcBef>
              </a:pPr>
              <a:t>6</a:t>
            </a:fld>
            <a:endParaRPr lang="tr-TR" altLang="tr-TR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7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AE1F25-E7C6-49BB-87A0-EEDAE7B2B759}" type="slidenum">
              <a:rPr lang="tr-TR" altLang="tr-TR" smtClean="0"/>
              <a:pPr>
                <a:spcBef>
                  <a:spcPct val="0"/>
                </a:spcBef>
              </a:pPr>
              <a:t>11</a:t>
            </a:fld>
            <a:endParaRPr lang="tr-TR" altLang="tr-TR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12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2CB040-CE3E-4E52-9E39-61DF0A6B4D15}" type="slidenum">
              <a:rPr lang="tr-TR" altLang="tr-TR" smtClean="0"/>
              <a:pPr>
                <a:spcBef>
                  <a:spcPct val="0"/>
                </a:spcBef>
              </a:pPr>
              <a:t>16</a:t>
            </a:fld>
            <a:endParaRPr lang="tr-TR" altLang="tr-TR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63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9314-BB68-47BF-9E04-ADF8357F64AA}" type="datetimeFigureOut">
              <a:rPr lang="tr-TR" smtClean="0"/>
              <a:t>19.03.2019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EC4A-35CF-4F7A-8D63-A60BEEA44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574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9314-BB68-47BF-9E04-ADF8357F64AA}" type="datetimeFigureOut">
              <a:rPr lang="tr-TR" smtClean="0"/>
              <a:t>19.03.2019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EC4A-35CF-4F7A-8D63-A60BEEA44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312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9314-BB68-47BF-9E04-ADF8357F64AA}" type="datetimeFigureOut">
              <a:rPr lang="tr-TR" smtClean="0"/>
              <a:t>19.03.2019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EC4A-35CF-4F7A-8D63-A60BEEA44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166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9314-BB68-47BF-9E04-ADF8357F64AA}" type="datetimeFigureOut">
              <a:rPr lang="tr-TR" smtClean="0"/>
              <a:t>19.03.2019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EC4A-35CF-4F7A-8D63-A60BEEA44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857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9314-BB68-47BF-9E04-ADF8357F64AA}" type="datetimeFigureOut">
              <a:rPr lang="tr-TR" smtClean="0"/>
              <a:t>19.03.2019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EC4A-35CF-4F7A-8D63-A60BEEA44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724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9314-BB68-47BF-9E04-ADF8357F64AA}" type="datetimeFigureOut">
              <a:rPr lang="tr-TR" smtClean="0"/>
              <a:t>19.03.2019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EC4A-35CF-4F7A-8D63-A60BEEA44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460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9314-BB68-47BF-9E04-ADF8357F64AA}" type="datetimeFigureOut">
              <a:rPr lang="tr-TR" smtClean="0"/>
              <a:t>19.03.2019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EC4A-35CF-4F7A-8D63-A60BEEA44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999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9314-BB68-47BF-9E04-ADF8357F64AA}" type="datetimeFigureOut">
              <a:rPr lang="tr-TR" smtClean="0"/>
              <a:t>19.03.2019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EC4A-35CF-4F7A-8D63-A60BEEA44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04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9314-BB68-47BF-9E04-ADF8357F64AA}" type="datetimeFigureOut">
              <a:rPr lang="tr-TR" smtClean="0"/>
              <a:t>19.03.2019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EC4A-35CF-4F7A-8D63-A60BEEA44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26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9314-BB68-47BF-9E04-ADF8357F64AA}" type="datetimeFigureOut">
              <a:rPr lang="tr-TR" smtClean="0"/>
              <a:t>19.03.2019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EC4A-35CF-4F7A-8D63-A60BEEA44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384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9314-BB68-47BF-9E04-ADF8357F64AA}" type="datetimeFigureOut">
              <a:rPr lang="tr-TR" smtClean="0"/>
              <a:t>19.03.2019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EC4A-35CF-4F7A-8D63-A60BEEA44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760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F9314-BB68-47BF-9E04-ADF8357F64AA}" type="datetimeFigureOut">
              <a:rPr lang="tr-TR" smtClean="0"/>
              <a:t>19.03.2019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EC4A-35CF-4F7A-8D63-A60BEEA44A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424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94505" y="2025273"/>
            <a:ext cx="10086108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3200" b="1" u="sng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u="sng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u="sng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sternalis</a:t>
            </a:r>
            <a:endParaRPr lang="tr-TR" sz="3200" b="1" u="sng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presternalis’in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caudal’inde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kalan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sternal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punksiyonların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yapıldığı bölümdür. Bunun için sığırda 2., köpekte 2., 3. ve 4., atta ise son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sternebra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(6.) kullanılır. Sus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sternum’unda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equidae’de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ruminantia’da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carnivora’da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8-9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sternebra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bulunur.</a:t>
            </a:r>
            <a:endParaRPr lang="tr-TR" sz="1600" b="1" dirty="0">
              <a:ln/>
              <a:solidFill>
                <a:srgbClr val="3333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8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58984" y="1637759"/>
            <a:ext cx="10626436" cy="3908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cardiaca</a:t>
            </a:r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Dolaşım sisteminin merkezi olan ve göğüs boşluğunda yer alan kalbin bulunduğu bölgedir. Genel olarak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carnivora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equidae’de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kalbin 3/5’i,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ruminantia’da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ise 5/7’si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hattın solunda yer alır.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Kalp göğüs boşluğunda dik ya da yatık pozisyonda duruşuna göre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Ruminantia’da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-  5.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Equidae’de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-  6.  (2 – 6)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Carnivora’da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 -  7.   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costa’lar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arasında bulunur. </a:t>
            </a:r>
          </a:p>
          <a:p>
            <a:pPr algn="just"/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yaklaşık olarak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thorax’ın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dorsoventral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çapının üst ve orta 1/3’ünün birleştiği bölge seviyesindedir.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5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664201" y="188914"/>
            <a:ext cx="259204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Ductus</a:t>
            </a:r>
            <a:r>
              <a:rPr lang="tr-TR" sz="2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 </a:t>
            </a: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thoracicus</a:t>
            </a:r>
            <a:endParaRPr lang="tr-TR" sz="2000" b="1" spc="50" dirty="0">
              <a:ln w="0"/>
              <a:solidFill>
                <a:srgbClr val="33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Arial" pitchFamily="34" charset="0"/>
            </a:endParaRPr>
          </a:p>
        </p:txBody>
      </p:sp>
      <p:pic>
        <p:nvPicPr>
          <p:cNvPr id="757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731838"/>
            <a:ext cx="6049962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5232401" y="620713"/>
            <a:ext cx="792163" cy="2303462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eaLnBrk="1" hangingPunct="1">
              <a:defRPr/>
            </a:pPr>
            <a:endParaRPr lang="tr-TR">
              <a:latin typeface="Arial" charset="0"/>
            </a:endParaRPr>
          </a:p>
        </p:txBody>
      </p:sp>
      <p:sp>
        <p:nvSpPr>
          <p:cNvPr id="5" name="4 Metin kutusu"/>
          <p:cNvSpPr txBox="1"/>
          <p:nvPr/>
        </p:nvSpPr>
        <p:spPr bwMode="auto">
          <a:xfrm>
            <a:off x="1992313" y="6237288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itchFamily="34" charset="0"/>
              </a:rPr>
              <a:t>Domuz</a:t>
            </a:r>
          </a:p>
        </p:txBody>
      </p:sp>
      <p:cxnSp>
        <p:nvCxnSpPr>
          <p:cNvPr id="3" name="Düz Ok Bağlayıcısı 2"/>
          <p:cNvCxnSpPr/>
          <p:nvPr/>
        </p:nvCxnSpPr>
        <p:spPr>
          <a:xfrm flipH="1">
            <a:off x="7608168" y="731838"/>
            <a:ext cx="1224682" cy="118499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 bwMode="auto">
          <a:xfrm>
            <a:off x="8760296" y="404664"/>
            <a:ext cx="1440160" cy="40011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V. </a:t>
            </a: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azygos</a:t>
            </a:r>
            <a:endParaRPr lang="tr-TR" sz="2000" b="1" spc="50" dirty="0">
              <a:ln w="0"/>
              <a:solidFill>
                <a:srgbClr val="33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H="1" flipV="1">
            <a:off x="6312024" y="2636912"/>
            <a:ext cx="2736304" cy="151216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 bwMode="auto">
          <a:xfrm>
            <a:off x="9264352" y="4037002"/>
            <a:ext cx="936104" cy="40011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Aorta </a:t>
            </a:r>
          </a:p>
        </p:txBody>
      </p:sp>
      <p:cxnSp>
        <p:nvCxnSpPr>
          <p:cNvPr id="10" name="Düz Ok Bağlayıcısı 9"/>
          <p:cNvCxnSpPr/>
          <p:nvPr/>
        </p:nvCxnSpPr>
        <p:spPr>
          <a:xfrm flipV="1">
            <a:off x="3143672" y="4437112"/>
            <a:ext cx="1512168" cy="100811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 bwMode="auto">
          <a:xfrm>
            <a:off x="1847529" y="5445224"/>
            <a:ext cx="2159471" cy="40011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Auricula</a:t>
            </a:r>
            <a:r>
              <a:rPr lang="tr-TR" sz="2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dexter</a:t>
            </a:r>
            <a:endParaRPr lang="tr-TR" sz="2000" b="1" spc="50" dirty="0">
              <a:ln w="0"/>
              <a:solidFill>
                <a:srgbClr val="33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15" name="Düz Ok Bağlayıcısı 14"/>
          <p:cNvCxnSpPr/>
          <p:nvPr/>
        </p:nvCxnSpPr>
        <p:spPr>
          <a:xfrm flipH="1" flipV="1">
            <a:off x="6024563" y="4037002"/>
            <a:ext cx="2231678" cy="180833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 bwMode="auto">
          <a:xfrm>
            <a:off x="7896200" y="5845334"/>
            <a:ext cx="2520280" cy="40011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Auricula</a:t>
            </a:r>
            <a:r>
              <a:rPr lang="tr-TR" sz="2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sinister</a:t>
            </a:r>
            <a:endParaRPr lang="tr-TR" sz="2000" b="1" spc="50" dirty="0">
              <a:ln w="0"/>
              <a:solidFill>
                <a:srgbClr val="33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3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28254" y="1471458"/>
            <a:ext cx="10210799" cy="42780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Kalbin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oskültasyon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bölgeleri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Yukarıda da bahsedildiği gibi kalbin göğüs boşluğundaki yeri, hayvan türlerine göre değişiklik gösterebilir. Buna bağlı olarak kalp kapaklarının yer aldığı delikler ve kapakların çıkardığı sesler de farklı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intercostal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aralıklardan alınır. Bu kapakların çıkardığı seslerin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steteskop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en iyi dinlenebildiği bölgeler şunlardır. 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atrioventricularis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sinistra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bicuspidalis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mitralis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at, sığır, koyun ve keçide göğüs kafesinin sol tarafında, dirsek ekleminin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dorsal’inde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4. veya 5.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intercostal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aralıkta, köpekte solda 5. , kedide ise 5. - 6.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intercostal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aralıkta,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thorax’ın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sternum’a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yakın alt ¼’lük bölümünde dinlenebilir.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0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cal.vet.upenn.edu/projects/lgcardiac/images/graphics/valve_ar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260351"/>
            <a:ext cx="54006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4" descr="http://cal.vet.upenn.edu/projects/lgcardiac/normal_cases/equine_normals/images/physical_exam/auscult_val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9" y="4149725"/>
            <a:ext cx="56784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56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77090" y="280325"/>
            <a:ext cx="11637819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atrioventricularis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dextra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tricuspidalis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at ve sığırda göğüs kafesinin sağ tarafında, dirsek ile omuz arası yani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humerus’un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ortaları düzeyinde 3. veya 4.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intercostal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aralıkta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oskülte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edilir. Bu kapaklar ayrıca göğüsün sol tarafında 2.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intercostal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aralıktan da dinlenebilir. Köpekte göğüs kafesinin sağ tarafında,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costale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cartilago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costalis’in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birleştiği bölge düzeyinde 3. - 5.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intercostal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aralıkta, kedide ise sağda 4. - 5.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intercostal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aralıkta, mitral kapağın tam karşısına isabet eden bölge düzeyinde dinlenebilir.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aortae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üç adet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semilunar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(yarım ay benzeri) kapakçıktan oluşmuştur. Bu kapaklar at ve sığırda göğüs kafesinin sol tarafında, omuzun hemen üzerinde 4.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intercostal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aralıktan dinlenir. Köpekte solda kaburganın kemik ve kıkırdak bölümlerinin birleştiği bölgenin hemen üzerinde 4. , kedide ise yine solda 2. - 3.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intercostal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aralıkta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oskülte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edilebilir.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trunci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yine üç adet yarım ay benzeri kapaktan oluşmuştur. At ve sığırda solda omuzun 4 – 6 cm aşağısında, 2. veya 3.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intercostal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aralıktan, köpekte solda 2. – 4. aralıktan, kedide ise solda 2. - 3.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intercostal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aralıkta,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thorax’ın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sternum’a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yakın 1/3’lük bölümünden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oskülte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edilebilir. 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6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08363" y="1665284"/>
            <a:ext cx="10058400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Thoracocentesis</a:t>
            </a:r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Göğüs duvarından özel bir iğne ile girilerek, özellikle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pleura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boşluğunda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pleura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biriken sıvıyı çekmek veya diğer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terapötik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amaçlarla yapılan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thorax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punksiyonlarına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 isim verilir. Bu işlem vena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thoracica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superficialis’in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dorsal’inde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hayvan türlerine göre değişen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intercostal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aralıktan yapılır.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Sığır	:   5. sağ   -   6. sol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intercostal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aralık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At	:   6. sağ   -   7. sol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intercostal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aralık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Köpek	:   7. sağ   -   8. sol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intercostal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aralık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88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836613"/>
            <a:ext cx="8280400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Oval 5"/>
          <p:cNvSpPr>
            <a:spLocks noChangeArrowheads="1"/>
          </p:cNvSpPr>
          <p:nvPr/>
        </p:nvSpPr>
        <p:spPr bwMode="auto">
          <a:xfrm>
            <a:off x="5375276" y="3500439"/>
            <a:ext cx="360363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 flipV="1">
            <a:off x="4799856" y="3789364"/>
            <a:ext cx="719882" cy="230393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eaLnBrk="1" hangingPunct="1">
              <a:defRPr/>
            </a:pPr>
            <a:endParaRPr lang="tr-TR">
              <a:latin typeface="Arial" charset="0"/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3647728" y="6165850"/>
            <a:ext cx="5256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itchFamily="34" charset="0"/>
              </a:rPr>
              <a:t>Thoracocentesis</a:t>
            </a:r>
            <a:r>
              <a:rPr lang="tr-TR" sz="2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itchFamily="34" charset="0"/>
              </a:rPr>
              <a:t> – </a:t>
            </a:r>
            <a:r>
              <a:rPr lang="tr-TR" sz="14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itchFamily="34" charset="0"/>
              </a:rPr>
              <a:t>(</a:t>
            </a:r>
            <a:r>
              <a:rPr lang="tr-TR" sz="14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itchFamily="34" charset="0"/>
              </a:rPr>
              <a:t>hydrothorax</a:t>
            </a:r>
            <a:r>
              <a:rPr lang="tr-TR" sz="14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itchFamily="34" charset="0"/>
              </a:rPr>
              <a:t> - </a:t>
            </a:r>
            <a:r>
              <a:rPr lang="tr-TR" sz="14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itchFamily="34" charset="0"/>
              </a:rPr>
              <a:t>plörezi</a:t>
            </a:r>
            <a:r>
              <a:rPr lang="tr-TR" sz="14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itchFamily="34" charset="0"/>
              </a:rPr>
              <a:t>)</a:t>
            </a:r>
            <a:endParaRPr lang="tr-TR" sz="2000" b="1" spc="50" dirty="0">
              <a:ln w="0"/>
              <a:solidFill>
                <a:srgbClr val="33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3935414" y="14128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>
            <a:off x="3935413" y="1412876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>
            <a:off x="5087938" y="1484314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>
            <a:off x="5087938" y="14128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" name="Line 12"/>
          <p:cNvSpPr>
            <a:spLocks noChangeShapeType="1"/>
          </p:cNvSpPr>
          <p:nvPr/>
        </p:nvSpPr>
        <p:spPr bwMode="auto">
          <a:xfrm flipH="1">
            <a:off x="4511675" y="764704"/>
            <a:ext cx="720229" cy="648171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eaLnBrk="1" hangingPunct="1">
              <a:defRPr/>
            </a:pPr>
            <a:endParaRPr lang="tr-TR">
              <a:latin typeface="Arial" charset="0"/>
            </a:endParaRP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5159896" y="116632"/>
            <a:ext cx="5435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4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itchFamily="34" charset="0"/>
              </a:rPr>
              <a:t>Cidago</a:t>
            </a:r>
            <a:r>
              <a:rPr lang="tr-TR" sz="24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itchFamily="34" charset="0"/>
              </a:rPr>
              <a:t> – </a:t>
            </a:r>
            <a:r>
              <a:rPr lang="tr-TR" sz="24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itchFamily="34" charset="0"/>
              </a:rPr>
              <a:t>regio</a:t>
            </a:r>
            <a:r>
              <a:rPr lang="tr-TR" sz="24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tr-TR" sz="24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itchFamily="34" charset="0"/>
              </a:rPr>
              <a:t>interscapularis</a:t>
            </a:r>
            <a:r>
              <a:rPr lang="tr-TR" sz="1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itchFamily="34" charset="0"/>
              </a:rPr>
              <a:t> – </a:t>
            </a:r>
            <a:r>
              <a:rPr lang="tr-TR" sz="14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itchFamily="34" charset="0"/>
              </a:rPr>
              <a:t>fistül ve yaralar</a:t>
            </a:r>
            <a:endParaRPr lang="tr-TR" sz="2400" b="1" spc="50" dirty="0">
              <a:ln w="0"/>
              <a:solidFill>
                <a:srgbClr val="33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5951538" y="3573464"/>
            <a:ext cx="41049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b="1" spc="50" dirty="0">
                <a:ln w="0">
                  <a:solidFill>
                    <a:schemeClr val="bg1"/>
                  </a:solidFill>
                </a:ln>
                <a:solidFill>
                  <a:srgbClr val="CCCC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charset="0"/>
              </a:rPr>
              <a:t>İnek 5. sağ 6. sol </a:t>
            </a:r>
            <a:r>
              <a:rPr lang="tr-TR" b="1" spc="50" dirty="0" err="1">
                <a:ln w="0">
                  <a:solidFill>
                    <a:schemeClr val="bg1"/>
                  </a:solidFill>
                </a:ln>
                <a:solidFill>
                  <a:srgbClr val="CCCC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charset="0"/>
              </a:rPr>
              <a:t>intercostal</a:t>
            </a:r>
            <a:endParaRPr lang="tr-TR" b="1" spc="50" dirty="0">
              <a:ln w="0">
                <a:solidFill>
                  <a:schemeClr val="bg1"/>
                </a:solidFill>
              </a:ln>
              <a:solidFill>
                <a:srgbClr val="CCCC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tr-TR" b="1" spc="50" dirty="0">
                <a:ln w="0">
                  <a:solidFill>
                    <a:schemeClr val="bg1"/>
                  </a:solidFill>
                </a:ln>
                <a:solidFill>
                  <a:srgbClr val="CCCC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charset="0"/>
              </a:rPr>
              <a:t>At - 6 sağ - 7 sol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r-TR" b="1" spc="50" dirty="0">
                <a:ln w="0">
                  <a:solidFill>
                    <a:schemeClr val="bg1"/>
                  </a:solidFill>
                </a:ln>
                <a:solidFill>
                  <a:srgbClr val="CCCC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charset="0"/>
              </a:rPr>
              <a:t>Köpek - 7 sağ - 8 sol</a:t>
            </a:r>
          </a:p>
        </p:txBody>
      </p:sp>
    </p:spTree>
    <p:extLst>
      <p:ext uri="{BB962C8B-B14F-4D97-AF65-F5344CB8AC3E}">
        <p14:creationId xmlns:p14="http://schemas.microsoft.com/office/powerpoint/2010/main" val="36879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18656" y="792723"/>
            <a:ext cx="11610109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Akciğerler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göğüs boşluğunda yer alır ve solunum sisteminin merkezi konumundadırlar. En küçük birimi gaz alışverişinin olduğu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alveoli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pulmones’tir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Equidae’de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sağda 3,  solda 2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Ruminantia’da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sağda  5,  solda  3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Carnivora’da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sağda  4,  solda  3  akciğer lobu bulunur.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Bunlar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cranialis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Pars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cranialis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Pars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caudalis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medius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caudalis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accessorius’tur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(sağda)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9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293689"/>
            <a:ext cx="3671887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Ok Bağlayıcısı 3"/>
          <p:cNvCxnSpPr/>
          <p:nvPr/>
        </p:nvCxnSpPr>
        <p:spPr>
          <a:xfrm>
            <a:off x="3791744" y="2708920"/>
            <a:ext cx="2016224" cy="28803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 bwMode="auto">
          <a:xfrm>
            <a:off x="2855640" y="2452826"/>
            <a:ext cx="936104" cy="40011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Aorta </a:t>
            </a:r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6312024" y="2564904"/>
            <a:ext cx="2016224" cy="64807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 bwMode="auto">
          <a:xfrm>
            <a:off x="8544272" y="2276872"/>
            <a:ext cx="1656184" cy="40011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Esophagus</a:t>
            </a:r>
            <a:r>
              <a:rPr lang="tr-TR" sz="2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3791744" y="1124744"/>
            <a:ext cx="1296144" cy="100811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 bwMode="auto">
          <a:xfrm>
            <a:off x="2207568" y="620688"/>
            <a:ext cx="2520280" cy="40011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M.latissimus</a:t>
            </a:r>
            <a:r>
              <a:rPr lang="tr-TR" sz="2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dorsi</a:t>
            </a:r>
            <a:endParaRPr lang="tr-TR" sz="2000" b="1" spc="50" dirty="0">
              <a:ln w="0"/>
              <a:solidFill>
                <a:srgbClr val="33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13" name="Düz Ok Bağlayıcısı 12"/>
          <p:cNvCxnSpPr/>
          <p:nvPr/>
        </p:nvCxnSpPr>
        <p:spPr>
          <a:xfrm flipV="1">
            <a:off x="3935760" y="3645024"/>
            <a:ext cx="2016224" cy="28803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 bwMode="auto">
          <a:xfrm>
            <a:off x="2639616" y="3789040"/>
            <a:ext cx="1296144" cy="40011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Trachea</a:t>
            </a:r>
            <a:r>
              <a:rPr lang="tr-TR" sz="2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7" name="Metin kutusu 16"/>
          <p:cNvSpPr txBox="1"/>
          <p:nvPr/>
        </p:nvSpPr>
        <p:spPr bwMode="auto">
          <a:xfrm>
            <a:off x="8040216" y="4253026"/>
            <a:ext cx="2016224" cy="40011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A.pulmonalis</a:t>
            </a:r>
            <a:endParaRPr lang="tr-TR" sz="2000" b="1" spc="50" dirty="0">
              <a:ln w="0"/>
              <a:solidFill>
                <a:srgbClr val="33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19" name="Düz Ok Bağlayıcısı 18"/>
          <p:cNvCxnSpPr/>
          <p:nvPr/>
        </p:nvCxnSpPr>
        <p:spPr>
          <a:xfrm flipH="1" flipV="1">
            <a:off x="6384032" y="4437112"/>
            <a:ext cx="1224136" cy="100811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19"/>
          <p:cNvSpPr txBox="1"/>
          <p:nvPr/>
        </p:nvSpPr>
        <p:spPr bwMode="auto">
          <a:xfrm>
            <a:off x="7608168" y="5517232"/>
            <a:ext cx="2088232" cy="40011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V.cava</a:t>
            </a:r>
            <a:r>
              <a:rPr lang="tr-TR" sz="2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caudalis</a:t>
            </a:r>
            <a:endParaRPr lang="tr-TR" sz="2000" b="1" spc="50" dirty="0">
              <a:ln w="0"/>
              <a:solidFill>
                <a:srgbClr val="33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3" name="Düz Ok Bağlayıcısı 2"/>
          <p:cNvCxnSpPr/>
          <p:nvPr/>
        </p:nvCxnSpPr>
        <p:spPr>
          <a:xfrm flipH="1" flipV="1">
            <a:off x="6384033" y="3933056"/>
            <a:ext cx="1512193" cy="50405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54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09599" y="1124864"/>
            <a:ext cx="11042072" cy="47089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3200" b="1" u="sng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u="sng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u="sng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costalis</a:t>
            </a:r>
            <a:endParaRPr lang="tr-TR" sz="3200" b="1" u="sng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Costa’ların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bulunduğu bölgedir. Bir bölümü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scapula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humerus’un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altında kalır. Bu nedenle üç bölüme ayrılır.</a:t>
            </a:r>
            <a:endParaRPr lang="tr-TR" sz="1600" b="1" dirty="0" smtClean="0">
              <a:ln/>
              <a:solidFill>
                <a:srgbClr val="3333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a)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costalis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triceps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brachi’nin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caudal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kenarı tarafından oluşturulan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linea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anconea’nın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caudal’inde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kalan bölgedir.</a:t>
            </a:r>
            <a:endParaRPr lang="tr-TR" sz="1600" b="1" dirty="0" smtClean="0">
              <a:ln/>
              <a:solidFill>
                <a:srgbClr val="3333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b)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costalis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subscapularis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Scapula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tarafından örtülmüştür.</a:t>
            </a:r>
            <a:endParaRPr lang="tr-TR" sz="1600" b="1" dirty="0" smtClean="0">
              <a:ln/>
              <a:solidFill>
                <a:srgbClr val="3333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c) Fossa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axillaris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Humerus’un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ucu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medial’indeki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koltukaltı bölgesidir.</a:t>
            </a:r>
            <a:endParaRPr lang="tr-TR" sz="1600" b="1" dirty="0">
              <a:ln/>
              <a:solidFill>
                <a:srgbClr val="3333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1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502199" y="6046788"/>
            <a:ext cx="31713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</a:rPr>
              <a:t>Cartilago</a:t>
            </a:r>
            <a:r>
              <a:rPr lang="tr-TR" sz="2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</a:rPr>
              <a:t> </a:t>
            </a: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</a:rPr>
              <a:t>costalis</a:t>
            </a:r>
            <a:endParaRPr lang="tr-TR" sz="2000" b="1" spc="50" dirty="0">
              <a:ln w="0"/>
              <a:solidFill>
                <a:srgbClr val="33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 pitchFamily="34" charset="0"/>
            </a:endParaRPr>
          </a:p>
        </p:txBody>
      </p:sp>
      <p:pic>
        <p:nvPicPr>
          <p:cNvPr id="675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765176"/>
            <a:ext cx="8428038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Line 5"/>
          <p:cNvSpPr>
            <a:spLocks noChangeShapeType="1"/>
          </p:cNvSpPr>
          <p:nvPr/>
        </p:nvSpPr>
        <p:spPr bwMode="auto">
          <a:xfrm flipV="1">
            <a:off x="4655840" y="4149080"/>
            <a:ext cx="144016" cy="1825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woPt" dir="t"/>
          </a:scene3d>
          <a:sp3d>
            <a:bevelT prst="slope"/>
          </a:sp3d>
        </p:spPr>
        <p:txBody>
          <a:bodyPr/>
          <a:lstStyle/>
          <a:p>
            <a:pPr eaLnBrk="1" hangingPunct="1">
              <a:defRPr/>
            </a:pPr>
            <a:endParaRPr lang="tr-TR">
              <a:latin typeface="Arial" charset="0"/>
            </a:endParaRPr>
          </a:p>
        </p:txBody>
      </p:sp>
      <p:cxnSp>
        <p:nvCxnSpPr>
          <p:cNvPr id="3" name="Düz Ok Bağlayıcısı 2"/>
          <p:cNvCxnSpPr/>
          <p:nvPr/>
        </p:nvCxnSpPr>
        <p:spPr>
          <a:xfrm flipH="1">
            <a:off x="3719736" y="980728"/>
            <a:ext cx="1296144" cy="158417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 bwMode="auto">
          <a:xfrm>
            <a:off x="4367808" y="476672"/>
            <a:ext cx="1440160" cy="40011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Os</a:t>
            </a:r>
            <a:r>
              <a:rPr lang="tr-TR" sz="2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costale</a:t>
            </a:r>
            <a:endParaRPr lang="tr-TR" sz="2000" b="1" spc="50" dirty="0">
              <a:ln w="0"/>
              <a:solidFill>
                <a:srgbClr val="33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4367808" y="980728"/>
            <a:ext cx="648072" cy="151216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 flipH="1">
            <a:off x="4943872" y="980728"/>
            <a:ext cx="72008" cy="151216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e 5"/>
          <p:cNvSpPr>
            <a:spLocks noChangeShapeType="1"/>
          </p:cNvSpPr>
          <p:nvPr/>
        </p:nvSpPr>
        <p:spPr bwMode="auto">
          <a:xfrm flipH="1" flipV="1">
            <a:off x="4079776" y="4149080"/>
            <a:ext cx="576064" cy="1825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woPt" dir="t"/>
          </a:scene3d>
          <a:sp3d>
            <a:bevelT prst="slope"/>
          </a:sp3d>
        </p:spPr>
        <p:txBody>
          <a:bodyPr/>
          <a:lstStyle/>
          <a:p>
            <a:pPr eaLnBrk="1" hangingPunct="1">
              <a:defRPr/>
            </a:pPr>
            <a:endParaRPr lang="tr-TR">
              <a:latin typeface="Arial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4655840" y="3933056"/>
            <a:ext cx="792088" cy="20417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woPt" dir="t"/>
          </a:scene3d>
          <a:sp3d>
            <a:bevelT prst="slope"/>
          </a:sp3d>
        </p:spPr>
        <p:txBody>
          <a:bodyPr/>
          <a:lstStyle/>
          <a:p>
            <a:pPr eaLnBrk="1" hangingPunct="1">
              <a:defRPr/>
            </a:pPr>
            <a:endParaRPr lang="tr-TR">
              <a:latin typeface="Arial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 flipH="1">
            <a:off x="6816080" y="620688"/>
            <a:ext cx="288032" cy="252028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 bwMode="auto">
          <a:xfrm>
            <a:off x="7032104" y="188640"/>
            <a:ext cx="1080120" cy="40011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Lien</a:t>
            </a:r>
            <a:r>
              <a:rPr lang="tr-TR" sz="2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</p:txBody>
      </p:sp>
      <p:cxnSp>
        <p:nvCxnSpPr>
          <p:cNvPr id="16" name="Düz Ok Bağlayıcısı 15"/>
          <p:cNvCxnSpPr/>
          <p:nvPr/>
        </p:nvCxnSpPr>
        <p:spPr>
          <a:xfrm flipH="1" flipV="1">
            <a:off x="6096000" y="4293096"/>
            <a:ext cx="1152128" cy="168168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/>
          <p:cNvSpPr txBox="1"/>
          <p:nvPr/>
        </p:nvSpPr>
        <p:spPr bwMode="auto">
          <a:xfrm>
            <a:off x="7032104" y="6118796"/>
            <a:ext cx="1584176" cy="40011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Gaster</a:t>
            </a:r>
            <a:r>
              <a:rPr lang="tr-TR" sz="2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65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82444" y="2302401"/>
            <a:ext cx="904702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kalp ve akciğer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auscultation’u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percution’u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intracardial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intrapulmoner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injeksiyon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paracentesis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pericardii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paracentesis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köpekte aorta anomalileri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şirurjisi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atta vena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thoracica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superficialis’den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kan alınmasında kullanılması bakımından önem arz eder.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24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872039" y="404814"/>
            <a:ext cx="360022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Musculus</a:t>
            </a:r>
            <a:r>
              <a:rPr lang="tr-TR" sz="2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iliocostalis</a:t>
            </a:r>
            <a:r>
              <a:rPr lang="tr-TR" sz="2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thoracis</a:t>
            </a:r>
            <a:endParaRPr lang="tr-TR" sz="2000" b="1" spc="50" dirty="0">
              <a:ln w="0"/>
              <a:solidFill>
                <a:srgbClr val="33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716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484314"/>
            <a:ext cx="835977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Line 6"/>
          <p:cNvSpPr>
            <a:spLocks noChangeShapeType="1"/>
          </p:cNvSpPr>
          <p:nvPr/>
        </p:nvSpPr>
        <p:spPr bwMode="auto">
          <a:xfrm flipH="1">
            <a:off x="4583114" y="981075"/>
            <a:ext cx="1584325" cy="15113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eaLnBrk="1" hangingPunct="1">
              <a:defRPr/>
            </a:pPr>
            <a:endParaRPr lang="tr-TR">
              <a:latin typeface="Arial" charset="0"/>
            </a:endParaRPr>
          </a:p>
        </p:txBody>
      </p:sp>
      <p:cxnSp>
        <p:nvCxnSpPr>
          <p:cNvPr id="3" name="Düz Ok Bağlayıcısı 2"/>
          <p:cNvCxnSpPr/>
          <p:nvPr/>
        </p:nvCxnSpPr>
        <p:spPr>
          <a:xfrm flipH="1" flipV="1">
            <a:off x="4727848" y="3861048"/>
            <a:ext cx="792088" cy="201622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 bwMode="auto">
          <a:xfrm>
            <a:off x="4872039" y="6021288"/>
            <a:ext cx="3600226" cy="40011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Pulmo</a:t>
            </a:r>
            <a:r>
              <a:rPr lang="tr-TR" sz="2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sinister</a:t>
            </a:r>
            <a:r>
              <a:rPr lang="tr-TR" sz="2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(</a:t>
            </a: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lobus</a:t>
            </a:r>
            <a:r>
              <a:rPr lang="tr-TR" sz="2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caudalis</a:t>
            </a:r>
            <a:r>
              <a:rPr lang="tr-TR" sz="2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)</a:t>
            </a:r>
          </a:p>
        </p:txBody>
      </p:sp>
      <p:sp>
        <p:nvSpPr>
          <p:cNvPr id="8" name="4 Metin kutusu"/>
          <p:cNvSpPr txBox="1"/>
          <p:nvPr/>
        </p:nvSpPr>
        <p:spPr bwMode="auto">
          <a:xfrm>
            <a:off x="1992313" y="6237288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itchFamily="34" charset="0"/>
              </a:rPr>
              <a:t>Domuz</a:t>
            </a:r>
          </a:p>
        </p:txBody>
      </p:sp>
      <p:cxnSp>
        <p:nvCxnSpPr>
          <p:cNvPr id="5" name="Düz Ok Bağlayıcısı 4"/>
          <p:cNvCxnSpPr/>
          <p:nvPr/>
        </p:nvCxnSpPr>
        <p:spPr>
          <a:xfrm flipV="1">
            <a:off x="2495601" y="4653136"/>
            <a:ext cx="792113" cy="79208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 bwMode="auto">
          <a:xfrm>
            <a:off x="1847528" y="5445224"/>
            <a:ext cx="1152128" cy="40011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Cor</a:t>
            </a:r>
            <a:r>
              <a:rPr lang="tr-TR" sz="2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</p:txBody>
      </p:sp>
      <p:cxnSp>
        <p:nvCxnSpPr>
          <p:cNvPr id="9" name="Düz Ok Bağlayıcısı 8"/>
          <p:cNvCxnSpPr/>
          <p:nvPr/>
        </p:nvCxnSpPr>
        <p:spPr>
          <a:xfrm flipH="1">
            <a:off x="6744072" y="1196752"/>
            <a:ext cx="2160240" cy="223224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 bwMode="auto">
          <a:xfrm>
            <a:off x="9120336" y="801688"/>
            <a:ext cx="1080120" cy="40011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Lien</a:t>
            </a:r>
            <a:r>
              <a:rPr lang="tr-TR" sz="20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98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59527" y="1485259"/>
            <a:ext cx="8853055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lateralis’in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topoğrafisi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subcutis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pectoralis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cutaneus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trunci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latissimus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dorsi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serratus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caudalis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obliquus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abdominis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serratus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thoracis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intercostales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vena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intercostalis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costa’lar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endothoracica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Pleura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parietalis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53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83677" y="1831533"/>
            <a:ext cx="9906000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Göğüs organlarının muayene üçgeni 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Sınırları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kenar: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Scapula’nın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caudalis’inden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coxae’nin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medial’ine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çekilen hat.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kenar: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Scapula’nın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caudalis’inden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olecrani’ye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indirilen hat.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kenar: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Olecranon’un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dayandığı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costa’dan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başlayarak değişik türlerde farklı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costa’ların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ortasından geçip yukarıda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kenarı kesen hat.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09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756740"/>
              </p:ext>
            </p:extLst>
          </p:nvPr>
        </p:nvGraphicFramePr>
        <p:xfrm>
          <a:off x="1274625" y="2085201"/>
          <a:ext cx="9587348" cy="2560320"/>
        </p:xfrm>
        <a:graphic>
          <a:graphicData uri="http://schemas.openxmlformats.org/drawingml/2006/table">
            <a:tbl>
              <a:tblPr/>
              <a:tblGrid>
                <a:gridCol w="2396837">
                  <a:extLst>
                    <a:ext uri="{9D8B030D-6E8A-4147-A177-3AD203B41FA5}">
                      <a16:colId xmlns:a16="http://schemas.microsoft.com/office/drawing/2014/main" val="81009298"/>
                    </a:ext>
                  </a:extLst>
                </a:gridCol>
                <a:gridCol w="2396837">
                  <a:extLst>
                    <a:ext uri="{9D8B030D-6E8A-4147-A177-3AD203B41FA5}">
                      <a16:colId xmlns:a16="http://schemas.microsoft.com/office/drawing/2014/main" val="2186678935"/>
                    </a:ext>
                  </a:extLst>
                </a:gridCol>
                <a:gridCol w="2396837">
                  <a:extLst>
                    <a:ext uri="{9D8B030D-6E8A-4147-A177-3AD203B41FA5}">
                      <a16:colId xmlns:a16="http://schemas.microsoft.com/office/drawing/2014/main" val="2095252011"/>
                    </a:ext>
                  </a:extLst>
                </a:gridCol>
                <a:gridCol w="2396837">
                  <a:extLst>
                    <a:ext uri="{9D8B030D-6E8A-4147-A177-3AD203B41FA5}">
                      <a16:colId xmlns:a16="http://schemas.microsoft.com/office/drawing/2014/main" val="2028453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Hayvan türü</a:t>
                      </a:r>
                      <a:endParaRPr lang="tr-TR" sz="1100" b="1" cap="none" spc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Olecranon’un dayandığı costa</a:t>
                      </a:r>
                      <a:endParaRPr lang="tr-TR" sz="1100" b="1" cap="none" spc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Ventral kenarın ortasındaki costa</a:t>
                      </a:r>
                      <a:endParaRPr lang="tr-TR" sz="1100" b="1" cap="none" spc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Ventral kenarın sonundaki costa</a:t>
                      </a:r>
                      <a:endParaRPr lang="tr-TR" sz="1100" b="1" cap="none" spc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555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</a:t>
                      </a:r>
                      <a:endParaRPr lang="tr-TR" sz="1100" b="1" cap="none" spc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1100" b="1" cap="none" spc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tr-TR" sz="1100" b="1" cap="none" spc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tr-TR" sz="1100" b="1" cap="none" spc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59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Sığır</a:t>
                      </a:r>
                      <a:endParaRPr lang="tr-TR" sz="1100" b="1" cap="none" spc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tr-TR" sz="1100" b="1" cap="none" spc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tr-TR" sz="1100" b="1" cap="none" spc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tr-TR" sz="1100" b="1" cap="none" spc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815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Koyun</a:t>
                      </a:r>
                      <a:endParaRPr lang="tr-TR" sz="1100" b="1" cap="none" spc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tr-TR" sz="1100" b="1" cap="none" spc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tr-TR" sz="1100" b="1" cap="none" spc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tr-TR" sz="1100" b="1" cap="none" spc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779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Keçi</a:t>
                      </a:r>
                      <a:endParaRPr lang="tr-TR" sz="1100" b="1" cap="none" spc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tr-TR" sz="1100" b="1" cap="none" spc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tr-TR" sz="1100" b="1" cap="none" spc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tr-TR" sz="1100" b="1" cap="none" spc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949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Köpek- kedi</a:t>
                      </a:r>
                      <a:endParaRPr lang="tr-TR" sz="1100" b="1" cap="none" spc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1100" b="1" cap="none" spc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tr-TR" sz="1100" b="1" cap="none" spc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cap="none" spc="0" dirty="0">
                          <a:ln/>
                          <a:solidFill>
                            <a:srgbClr val="33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tr-TR" sz="1100" b="1" cap="none" spc="0" dirty="0">
                        <a:ln/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03811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6472" y="5040606"/>
            <a:ext cx="113053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zh-CN" sz="1600" b="1" i="0" u="none" strike="noStrike" normalizeH="0" baseline="0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Tablo 1. Göğüs organlarının muayene üçgeninde, hayvan türlerine göre </a:t>
            </a:r>
            <a:r>
              <a:rPr kumimoji="0" lang="tr-TR" altLang="zh-CN" sz="1600" b="1" i="0" u="none" strike="noStrike" normalizeH="0" baseline="0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ventral</a:t>
            </a:r>
            <a:r>
              <a:rPr kumimoji="0" lang="tr-TR" altLang="zh-CN" sz="1600" b="1" i="0" u="none" strike="noStrike" normalizeH="0" baseline="0" dirty="0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kenarın, üzerinden geçtiği </a:t>
            </a:r>
            <a:r>
              <a:rPr kumimoji="0" lang="tr-TR" altLang="zh-CN" sz="1600" b="1" i="0" u="none" strike="noStrike" normalizeH="0" baseline="0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costa’lar</a:t>
            </a:r>
            <a:endParaRPr kumimoji="0" lang="tr-TR" altLang="zh-CN" sz="2400" b="1" i="0" u="none" strike="noStrike" normalizeH="0" baseline="0" dirty="0" smtClean="0">
              <a:ln/>
              <a:solidFill>
                <a:srgbClr val="3333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17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585</Words>
  <Application>Microsoft Office PowerPoint</Application>
  <PresentationFormat>Geniş ekran</PresentationFormat>
  <Paragraphs>108</Paragraphs>
  <Slides>17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等线</vt:lpstr>
      <vt:lpstr>Tahoma</vt:lpstr>
      <vt:lpstr>Times New Roman</vt:lpstr>
      <vt:lpstr>Verdana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Ahmet Çakır</dc:creator>
  <cp:lastModifiedBy>Ahmet Çakır</cp:lastModifiedBy>
  <cp:revision>11</cp:revision>
  <dcterms:created xsi:type="dcterms:W3CDTF">2019-03-19T12:05:31Z</dcterms:created>
  <dcterms:modified xsi:type="dcterms:W3CDTF">2019-03-19T12:30:02Z</dcterms:modified>
</cp:coreProperties>
</file>