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70" r:id="rId5"/>
    <p:sldId id="258" r:id="rId6"/>
    <p:sldId id="259" r:id="rId7"/>
    <p:sldId id="260" r:id="rId8"/>
    <p:sldId id="261" r:id="rId9"/>
    <p:sldId id="271" r:id="rId10"/>
    <p:sldId id="262" r:id="rId11"/>
    <p:sldId id="272" r:id="rId12"/>
    <p:sldId id="273" r:id="rId13"/>
    <p:sldId id="263" r:id="rId14"/>
    <p:sldId id="274" r:id="rId15"/>
    <p:sldId id="264" r:id="rId16"/>
    <p:sldId id="265" r:id="rId17"/>
    <p:sldId id="27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ACA1A-BB98-4D0B-AEF3-B69E38545315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42419-0881-40E1-9834-761F90A704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02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0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9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F726E-91A0-4ABA-A4D9-1F108B08A392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6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63FFF-18AB-4031-9233-63924B8BF07B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altLang="tr-T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1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43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5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41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CBAA6-4B9A-4FCD-8B1F-A36E5C8CAA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432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5268-E046-4CCF-BF00-8D10DF5D91E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76601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923B-BE11-470F-88C9-749FDE99248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0653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FB23-CF6B-4B44-BFB4-B343876C396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718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430FD-9367-43BB-9A9C-029398BB337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0146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A9B7-0446-428F-8EAA-7EC60F302FE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37799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A8AE-C69F-4B31-A5C5-F0433DD8B25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52488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5CA0-5118-439E-8E72-9A255C37F32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8863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390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8830-8FDD-4E0E-974F-995A831DBB7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2223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3F37C-CBEE-479A-97C6-7A07FC2CDDC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2565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903D7-B9B6-4DA6-8031-7A335A5CFCE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184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24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94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30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0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57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12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48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757D-C48B-4D2A-AAB9-31877584E5A0}" type="datetimeFigureOut">
              <a:rPr lang="tr-TR" smtClean="0"/>
              <a:t>21.03.2019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C43-67F0-46EC-BD97-A8C9630F14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67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81C383-6311-4034-AE8C-F92BB043F2B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538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0/Pferdeeuter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8583" y="2607156"/>
            <a:ext cx="9130144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mammaria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Dişi kedide, köpekte, domuzda ve laboratuvar hayvanlarında karnın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 yanlarında yer alan memelerin bulunduğu bölgedir.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1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bbc.co.uk/radionangaidheal/facaloirbh/img/246x185/cow_ud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69888"/>
            <a:ext cx="8280400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etin kutusu"/>
          <p:cNvSpPr txBox="1"/>
          <p:nvPr/>
        </p:nvSpPr>
        <p:spPr>
          <a:xfrm>
            <a:off x="4367808" y="6093296"/>
            <a:ext cx="33843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Vena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subcutanea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abdominis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 flipV="1">
            <a:off x="5879976" y="5085184"/>
            <a:ext cx="72008" cy="79208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315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2.bp.blogspot.com/-Kwa2G3nIXGc/T_cZCC7ZNwI/AAAAAAAAAgs/mLzVa3P70Z8/s1600/Mastitis+Dis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6" y="98426"/>
            <a:ext cx="8759825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3 Metin kutusu"/>
          <p:cNvSpPr txBox="1">
            <a:spLocks noChangeArrowheads="1"/>
          </p:cNvSpPr>
          <p:nvPr/>
        </p:nvSpPr>
        <p:spPr bwMode="auto">
          <a:xfrm>
            <a:off x="1992313" y="6092826"/>
            <a:ext cx="1439862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dirty="0" err="1">
                <a:solidFill>
                  <a:srgbClr val="0000FF"/>
                </a:solidFill>
                <a:latin typeface="Arial" charset="0"/>
              </a:rPr>
              <a:t>Mastitis</a:t>
            </a:r>
            <a:endParaRPr lang="tr-TR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87689" y="188640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FFFF00"/>
                </a:solidFill>
                <a:latin typeface="Arial" charset="0"/>
              </a:rPr>
              <a:t>Lc</a:t>
            </a:r>
            <a:r>
              <a:rPr lang="tr-TR" sz="2400" b="1" dirty="0">
                <a:ln w="50800"/>
                <a:solidFill>
                  <a:srgbClr val="FFFF00"/>
                </a:solidFill>
                <a:latin typeface="Arial" charset="0"/>
              </a:rPr>
              <a:t>.</a:t>
            </a:r>
            <a:r>
              <a:rPr lang="tr-TR" sz="2400" b="1" dirty="0" err="1">
                <a:ln w="50800"/>
                <a:solidFill>
                  <a:srgbClr val="FFFF00"/>
                </a:solidFill>
                <a:latin typeface="Arial" charset="0"/>
              </a:rPr>
              <a:t>mammarum</a:t>
            </a:r>
            <a:endParaRPr lang="tr-TR" sz="2400" b="1" dirty="0">
              <a:ln w="50800"/>
              <a:solidFill>
                <a:srgbClr val="FFFF00"/>
              </a:solidFill>
              <a:latin typeface="Arial" charset="0"/>
            </a:endParaRPr>
          </a:p>
        </p:txBody>
      </p:sp>
      <p:cxnSp>
        <p:nvCxnSpPr>
          <p:cNvPr id="7" name="6 Düz Ok Bağlayıcısı"/>
          <p:cNvCxnSpPr/>
          <p:nvPr/>
        </p:nvCxnSpPr>
        <p:spPr bwMode="auto">
          <a:xfrm>
            <a:off x="4655840" y="692696"/>
            <a:ext cx="504056" cy="1944216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arrow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cxnSp>
      <p:cxnSp>
        <p:nvCxnSpPr>
          <p:cNvPr id="9" name="8 Düz Ok Bağlayıcısı"/>
          <p:cNvCxnSpPr/>
          <p:nvPr/>
        </p:nvCxnSpPr>
        <p:spPr bwMode="auto">
          <a:xfrm>
            <a:off x="5447928" y="692696"/>
            <a:ext cx="1152128" cy="1512168"/>
          </a:xfrm>
          <a:prstGeom prst="straightConnector1">
            <a:avLst/>
          </a:prstGeom>
          <a:noFill/>
          <a:ln w="57150" algn="ctr">
            <a:solidFill>
              <a:srgbClr val="0000FF"/>
            </a:solidFill>
            <a:round/>
            <a:headEnd/>
            <a:tailEnd type="arrow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</p:cxnSp>
    </p:spTree>
    <p:extLst>
      <p:ext uri="{BB962C8B-B14F-4D97-AF65-F5344CB8AC3E}">
        <p14:creationId xmlns:p14="http://schemas.microsoft.com/office/powerpoint/2010/main" val="350093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33051" y="1596024"/>
            <a:ext cx="975360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EXENTERATION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Kelime olarak iç organların dışarı çıkartılması anlamına gelen bu işlemde karnın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duvarından yapılan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ensizyonlarla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 organların lokalizasyonu ve topografyası incelenir.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Exenteration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için hayvan sırtüstü yatırılır. Karnın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ensizyon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yapılır. Bunlardan birincisi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cartilago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xiphoidea’nın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gerisinden veya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pubis’ten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diğeri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 tarafından iç organlara zarar vermeden gerçekleştirilir.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47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12726"/>
            <a:ext cx="42672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Düz Ok Bağlayıcısı"/>
          <p:cNvCxnSpPr/>
          <p:nvPr/>
        </p:nvCxnSpPr>
        <p:spPr>
          <a:xfrm flipH="1">
            <a:off x="6168008" y="2276872"/>
            <a:ext cx="2088232" cy="5760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Düz Ok Bağlayıcısı"/>
          <p:cNvCxnSpPr/>
          <p:nvPr/>
        </p:nvCxnSpPr>
        <p:spPr>
          <a:xfrm>
            <a:off x="3287688" y="1556792"/>
            <a:ext cx="1080120" cy="108012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1991544" y="836712"/>
            <a:ext cx="1584176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dirty="0" err="1">
                <a:ln w="50800"/>
                <a:solidFill>
                  <a:srgbClr val="0000FF"/>
                </a:solidFill>
                <a:latin typeface="Arial" charset="0"/>
              </a:rPr>
              <a:t>Duodenum</a:t>
            </a:r>
            <a:r>
              <a:rPr lang="tr-TR" sz="2000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7752582" y="1643064"/>
            <a:ext cx="2591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Omentum</a:t>
            </a:r>
            <a:r>
              <a:rPr lang="tr-TR" sz="2400" b="1" dirty="0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 </a:t>
            </a:r>
            <a:r>
              <a:rPr lang="tr-TR" sz="2400" b="1" dirty="0" err="1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majus</a:t>
            </a:r>
            <a:endParaRPr lang="tr-TR" sz="2400" b="1" dirty="0">
              <a:ln w="50800"/>
              <a:solidFill>
                <a:srgbClr val="0000FF"/>
              </a:solidFill>
              <a:latin typeface="Arial"/>
              <a:cs typeface="Aharoni" pitchFamily="2" charset="-79"/>
            </a:endParaRPr>
          </a:p>
        </p:txBody>
      </p:sp>
      <p:cxnSp>
        <p:nvCxnSpPr>
          <p:cNvPr id="11" name="10 Düz Ok Bağlayıcısı"/>
          <p:cNvCxnSpPr/>
          <p:nvPr/>
        </p:nvCxnSpPr>
        <p:spPr>
          <a:xfrm flipH="1">
            <a:off x="6312024" y="692696"/>
            <a:ext cx="1008112" cy="9361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 bwMode="auto">
          <a:xfrm>
            <a:off x="7608168" y="404665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Hepar</a:t>
            </a:r>
            <a:r>
              <a:rPr lang="tr-TR" sz="2400" b="1" dirty="0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 </a:t>
            </a:r>
          </a:p>
        </p:txBody>
      </p:sp>
      <p:cxnSp>
        <p:nvCxnSpPr>
          <p:cNvPr id="14" name="13 Düz Ok Bağlayıcısı"/>
          <p:cNvCxnSpPr/>
          <p:nvPr/>
        </p:nvCxnSpPr>
        <p:spPr>
          <a:xfrm flipV="1">
            <a:off x="3863752" y="5013176"/>
            <a:ext cx="1512168" cy="115212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 bwMode="auto">
          <a:xfrm>
            <a:off x="1775520" y="6165305"/>
            <a:ext cx="3024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b="1" dirty="0" err="1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Vesica</a:t>
            </a:r>
            <a:r>
              <a:rPr lang="tr-TR" sz="2400" b="1" dirty="0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 </a:t>
            </a:r>
            <a:r>
              <a:rPr lang="tr-TR" sz="2400" b="1" dirty="0" err="1">
                <a:ln w="50800"/>
                <a:solidFill>
                  <a:srgbClr val="0000FF"/>
                </a:solidFill>
                <a:latin typeface="Arial"/>
                <a:cs typeface="Aharoni" pitchFamily="2" charset="-79"/>
              </a:rPr>
              <a:t>urinaria</a:t>
            </a:r>
            <a:endParaRPr lang="tr-TR" sz="2400" b="1" dirty="0">
              <a:ln w="50800"/>
              <a:solidFill>
                <a:srgbClr val="0000FF"/>
              </a:solidFill>
              <a:latin typeface="Arial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57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23449" y="1139345"/>
            <a:ext cx="10972800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karın boşluğu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 açıldığında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abomasum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karşılaşılır. Bu organın çeşitli nedenlerle sağa yada sola deplasmanına (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dislocatio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abomasi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dextra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sinistra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çok sık rastlanır.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Abomasum’un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craniodorsal’inde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biraz sağında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omasum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alır.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Omasum’un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 ön, aynı zamanda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rumen’in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 tarafında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reticulum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yine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omasum’un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önünde, üzerinde ve biraz sağında olmak üzere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diaphragma’ya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yaslanmış olarak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hepar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(karaciğer) bulunur.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Abomasum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omasum’un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gerisinde, karın boşluğunun sağ tarafında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omentum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majus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sarılı olarak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tenue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crassum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(ince ve kalın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barsaklar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yerleşmiştir. Karın boşluğunun sol tarafının hemen hemen tamamını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rumen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doldurmuştur.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(dalak),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rumen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karın yan duvarı ve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arasına sıkışmış olarak, karın boşluğunun sol, ön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alır.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büyük kısmı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hattın sağında olmak üzere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duodenum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descendens’in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karaciğerin hemen gerisinde ve ren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dexter’in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(sağ böbrek) altında bulunur. Ren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dexter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karın boşluğu sağ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karaciğere yaslanmış olarak, ren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sinister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onun gerisinde ve biraz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ventral’inde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yine sağ tarafta yer alır.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Ovarium’lar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cavum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pelvis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girişinde uçları kıvrık olarak yer alan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cornu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uteri’lerin</a:t>
            </a:r>
            <a:r>
              <a:rPr lang="tr-TR" sz="20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dış yanında bulunur.</a:t>
            </a:r>
            <a:endParaRPr lang="tr-TR" sz="20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5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9488" y="862083"/>
            <a:ext cx="11319164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özellikle kalın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barsaklar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oldukça hacimlidir ve karın boşluğunda büyük yer kaplar. Karnın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 açıldığında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cecum’la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karşılaşılır.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Cecum’un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kör ucu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equidae’de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cranial’e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ruminantia’da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caudal’e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dönüktür. Mide karın boşluğunun ön tarafında ve  büyük kısmı sol tarafta,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crassum’un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alır. Onun biraz gerisinde ve solda dalak, ön sağ tarafında 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diaphragma’ya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yaslanmış olarak karaciğer bulunur. Böbrekler karın boşluğunun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intrathoracal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bölgede, sağdaki daha önde ve karaciğere yaslanmış olarak (şekli kupa kağıdı amblemine benzer) yerleşir. Sol böbrek fasulye tanesi şeklindedir. İnce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barsaklar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karın boşluğunun daha çok sol tarafında, midenin gerisinde,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crassum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cecum’un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bulunurlar.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sağ böbreğin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pars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duodeni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duodenum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descendens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arasında yer alır.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Ovarium’lar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karın boşluğunun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veya 5.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vertebra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hizasında, böbreklerin gerisinde bulunurlar.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511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183564" y="260350"/>
            <a:ext cx="122480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sz="3200" b="1" dirty="0">
                <a:ln w="50800"/>
                <a:solidFill>
                  <a:srgbClr val="0000FF"/>
                </a:solidFill>
                <a:latin typeface="Arial" charset="0"/>
              </a:rPr>
              <a:t>Ren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80177" y="6237312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Ansa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spiralis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coli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96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5539"/>
            <a:ext cx="82502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6 Metin kutusu"/>
          <p:cNvSpPr txBox="1">
            <a:spLocks noChangeArrowheads="1"/>
          </p:cNvSpPr>
          <p:nvPr/>
        </p:nvSpPr>
        <p:spPr bwMode="auto">
          <a:xfrm>
            <a:off x="1847851" y="6308725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800">
                <a:solidFill>
                  <a:srgbClr val="0000FF"/>
                </a:solidFill>
              </a:rPr>
              <a:t>Domuz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4727848" y="260648"/>
            <a:ext cx="165618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err="1">
                <a:ln w="50800"/>
                <a:solidFill>
                  <a:srgbClr val="0000FF"/>
                </a:solidFill>
                <a:latin typeface="Arial" charset="0"/>
              </a:rPr>
              <a:t>Cecum</a:t>
            </a:r>
            <a:endParaRPr lang="tr-TR" sz="2800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0" name="9 Düz Ok Bağlayıcısı"/>
          <p:cNvCxnSpPr/>
          <p:nvPr/>
        </p:nvCxnSpPr>
        <p:spPr>
          <a:xfrm>
            <a:off x="5879976" y="836712"/>
            <a:ext cx="1368152" cy="158417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 flipH="1" flipV="1">
            <a:off x="6816080" y="4149080"/>
            <a:ext cx="1656184" cy="19442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1919536" y="620688"/>
            <a:ext cx="216024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Gyri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centripetales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5" name="14 Düz Ok Bağlayıcısı"/>
          <p:cNvCxnSpPr/>
          <p:nvPr/>
        </p:nvCxnSpPr>
        <p:spPr>
          <a:xfrm>
            <a:off x="4223792" y="908720"/>
            <a:ext cx="2808312" cy="223224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3647728" y="6021288"/>
            <a:ext cx="216024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Gyri</a:t>
            </a:r>
            <a:r>
              <a:rPr lang="tr-TR" b="1" dirty="0">
                <a:ln w="50800"/>
                <a:solidFill>
                  <a:srgbClr val="0000FF"/>
                </a:solidFill>
                <a:latin typeface="Arial" charset="0"/>
              </a:rPr>
              <a:t> </a:t>
            </a:r>
            <a:r>
              <a:rPr lang="tr-TR" b="1" dirty="0" err="1">
                <a:ln w="50800"/>
                <a:solidFill>
                  <a:srgbClr val="0000FF"/>
                </a:solidFill>
                <a:latin typeface="Arial" charset="0"/>
              </a:rPr>
              <a:t>centrifugales</a:t>
            </a:r>
            <a:endParaRPr lang="tr-TR" b="1" dirty="0">
              <a:ln w="50800"/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19" name="18 Düz Ok Bağlayıcısı"/>
          <p:cNvCxnSpPr/>
          <p:nvPr/>
        </p:nvCxnSpPr>
        <p:spPr>
          <a:xfrm flipV="1">
            <a:off x="4943872" y="4509120"/>
            <a:ext cx="936104" cy="136815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 flipH="1">
            <a:off x="7680176" y="836712"/>
            <a:ext cx="648072" cy="122413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4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06578" y="1291386"/>
            <a:ext cx="10820400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karın boşluğuna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ventral’den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girildiğinde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peritoneum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parietale’yi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kestikten sonra ilk görülen yapı, ince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barsakları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örten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omentum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majus’tur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Mide, ince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barsakların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önündedir ve küçük bir kısmı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karın duvarına temas eder. Midenin önünde,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hattın sağındaki bölümü biraz daha fazla olarak karaciğer, sol gerisinde de dalak bulunur.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Pancreas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sağda karaciğerin gerisinde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duodenum’un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kıvrımları arasında yerleşmiştir. Böbrekler karın boşluğu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ön tarafında sağlı sollu yer alır.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Ovarium’lar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karın boşluğu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dorsal’inde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böbreklerin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uçları yakınında ve 3., 4. veya 5.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vertebra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hizasında bulunurlar.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oldukça kısadır ve karın boşluğunun sağında yer alır. Spiral şekillidir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iliocecale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aracılığıyla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ileum’la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bağlantısı vardır. 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0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60759" y="1360528"/>
            <a:ext cx="9725891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Karın boşluğunda bulunan delikler</a:t>
            </a:r>
          </a:p>
          <a:p>
            <a:pPr algn="just"/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üzerindeki delikler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a.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Hiatus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aorticus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b.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Hiatus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esophageus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c.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cavae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Fetus’ta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umbilicus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göbek deliği)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Erkek hayvanlarda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deliği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vaginale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Dişi hayvanlarda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uterinae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24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98760" y="1291436"/>
            <a:ext cx="11249891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dorsi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vertebralis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dorsocostalis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interscapularis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dorsoscapularis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cidago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lumbalis</a:t>
            </a:r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b="1" dirty="0" smtClean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interscapularis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cidago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Bütün hayvanlarda iki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scapula’nın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özellikle üst uçları arasında kalan ve sırt omurlarının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spinosus’larının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uzun olduğu bölgedir. Atta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cidago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bölgesi 1 - 12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omurun arasında kalan yerdir. Eyer, semer yaraları,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cidago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fistülleri ve bursa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subligamentosa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supraspinalis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(bursa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cucularis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yangısının görülmesi nedeniyle bölgenin klinik önemi vardır.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42109" y="1540683"/>
            <a:ext cx="10335491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mammaria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inguinalis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Dişi köpek, domuz ve laboratuvar hayvanlarında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inguinalis’te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meme komplekslerinin yer aldığı bölgedir.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Burada,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mamma’ya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hangi damarların geldiği,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hangi sinirler tarafından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innerve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edildiği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lenf drenajı hakkında bilgi vermek doğru olacaktır.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Dişi köpekte genellikle dört adet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torakal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dört adet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iki adet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dişi kedide dört adet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torakal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iki adet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iki adet 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dişi domuzda ise dört adet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torakal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altı adet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dört adet de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meme kompleksi bulunur. 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7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0040" y="2551789"/>
            <a:ext cx="9518073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lumbalis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Bel omurlarının bulunduğu bölgedir. Burada bulunan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interarcuale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lumbosacrale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isimli aralık,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liquor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cerebrospinalis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(BOS - beyin omurilik sıvısı) almak ve köpeklerde üst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epidural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anestesi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yapmak için uygundur.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4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69" y="96978"/>
            <a:ext cx="8700655" cy="652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 bwMode="auto">
          <a:xfrm>
            <a:off x="1995058" y="2964872"/>
            <a:ext cx="71627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0000FF"/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r>
              <a:rPr lang="tr-TR" sz="2000" b="1" dirty="0" smtClean="0">
                <a:ln w="50800">
                  <a:noFill/>
                </a:ln>
                <a:solidFill>
                  <a:srgbClr val="333300"/>
                </a:solidFill>
                <a:latin typeface="+mn-lt"/>
                <a:cs typeface="Aharoni" pitchFamily="2" charset="-79"/>
              </a:rPr>
              <a:t>Köpek, domuz ve keçide </a:t>
            </a:r>
            <a:r>
              <a:rPr lang="tr-TR" sz="2000" b="1" dirty="0" err="1" smtClean="0">
                <a:ln w="50800">
                  <a:noFill/>
                </a:ln>
                <a:solidFill>
                  <a:srgbClr val="333300"/>
                </a:solidFill>
                <a:latin typeface="+mn-lt"/>
                <a:cs typeface="Aharoni" pitchFamily="2" charset="-79"/>
              </a:rPr>
              <a:t>mamma’nın</a:t>
            </a:r>
            <a:r>
              <a:rPr lang="tr-TR" sz="2000" b="1" dirty="0" smtClean="0">
                <a:ln w="50800">
                  <a:noFill/>
                </a:ln>
                <a:solidFill>
                  <a:srgbClr val="333300"/>
                </a:solidFill>
                <a:latin typeface="+mn-lt"/>
                <a:cs typeface="Aharoni" pitchFamily="2" charset="-79"/>
              </a:rPr>
              <a:t> şematik görünüşü.</a:t>
            </a:r>
            <a:endParaRPr lang="tr-TR" sz="2000" b="1" dirty="0" smtClean="0">
              <a:ln w="50800">
                <a:noFill/>
              </a:ln>
              <a:solidFill>
                <a:srgbClr val="333300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4" name="Metin kutusu 3"/>
          <p:cNvSpPr txBox="1"/>
          <p:nvPr/>
        </p:nvSpPr>
        <p:spPr bwMode="auto">
          <a:xfrm>
            <a:off x="1995053" y="6345392"/>
            <a:ext cx="71627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0000FF"/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r-TR" sz="2000" b="1" dirty="0" smtClean="0">
                <a:ln w="50800"/>
                <a:solidFill>
                  <a:srgbClr val="333300"/>
                </a:solidFill>
                <a:latin typeface="+mn-lt"/>
                <a:cs typeface="Aharoni" pitchFamily="2" charset="-79"/>
              </a:rPr>
              <a:t>İnek ve kısrakta </a:t>
            </a:r>
            <a:r>
              <a:rPr lang="tr-TR" sz="2000" b="1" dirty="0" err="1" smtClean="0">
                <a:ln w="50800"/>
                <a:solidFill>
                  <a:srgbClr val="333300"/>
                </a:solidFill>
                <a:latin typeface="+mn-lt"/>
                <a:cs typeface="Aharoni" pitchFamily="2" charset="-79"/>
              </a:rPr>
              <a:t>mamma’nın</a:t>
            </a:r>
            <a:r>
              <a:rPr lang="tr-TR" sz="2000" b="1" dirty="0" smtClean="0">
                <a:ln w="50800"/>
                <a:solidFill>
                  <a:srgbClr val="333300"/>
                </a:solidFill>
                <a:latin typeface="+mn-lt"/>
                <a:cs typeface="Aharoni" pitchFamily="2" charset="-79"/>
              </a:rPr>
              <a:t> şematik görünüşü.</a:t>
            </a:r>
            <a:endParaRPr lang="tr-TR" sz="2000" b="1" dirty="0" smtClean="0">
              <a:ln w="50800"/>
              <a:solidFill>
                <a:srgbClr val="333300"/>
              </a:solidFill>
              <a:latin typeface="+mn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91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25236" y="1914709"/>
            <a:ext cx="998912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öndeki üç çift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arteri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axillaris’ten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ayrılan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onun devamı olan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cranialis’ten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ayrılan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kolları ve yine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interna’dan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ayrılan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intercostalis’ler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 beslenir. Gerideki iki çift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externa’dan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ayrılan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circumflexa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kolları aracılığıyla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vaskularize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edilir.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Vena’lar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yukarıda adı geçen damarlara eşlik ederek kirli kanı geri götürürler. 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8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17419" y="2039303"/>
            <a:ext cx="10432473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İlk üç meme kompleksinin lenfi,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lymphocentrum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axillare’ye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carnivora’da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accessorii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kedide ayrıca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axillares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drene olur. Gerideki iki çift meme kompleksinin lenfi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mammarii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tarafından alınır. Lenf drenajı veya başka bir ifadeyle hangi meme kompleksinin hangi lenf yumrusu tarafından drene edildiği, özellikle meme tümörlerinin yayılması bakımından son derece önemlidir.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6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34285" y="1983984"/>
            <a:ext cx="10764981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Sinirler, öndeki meme komplekslerine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sinirlerin rami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ventrales’i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yani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intercostalis’lerden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cutaneus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geridekilere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iliohypogastricus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iliohypogastricus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genitofemoralis’ten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gelir. 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Domuzda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vaskularize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edilir. Lenf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cervicales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 drene edilir. 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5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01782" y="1028343"/>
            <a:ext cx="11388436" cy="53860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</a:t>
            </a:r>
            <a:r>
              <a:rPr lang="tr-TR" sz="3200" b="1" dirty="0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 err="1" smtClean="0">
                <a:ln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uberis</a:t>
            </a:r>
            <a:endParaRPr lang="tr-TR" sz="3200" b="1" dirty="0" smtClean="0">
              <a:ln/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 önce de belirtildiği gibi inek, koyun, kısrak gibi hayvanlarda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bulunduğu bölgeye verilen isimdir </a:t>
            </a:r>
          </a:p>
          <a:p>
            <a:pPr algn="just"/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apparatus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suspensorius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mammarum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denilen,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iki yapraklı sağlam bir yapı tarafından karnın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duvarına asılmıştır. Atardamarları,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femoris’ten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çıkan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pudendoepigastricus’un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kolu),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interna’nın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kolu )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cranialis’tir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Toplardamarları,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perinealis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subcutanea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abdominis’tir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(vena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epigastrica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caudalis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süperficialis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bez dokusu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genitofemoralis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derisi ise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iliohypogastricus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ilioinguinalis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pudendus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tarafından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innerve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edilir. Memenin lenfini,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mammarii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inguinale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süperficiale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subiliaci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lymphonodi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ischiadici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toplar. 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91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Image:Pferdeeu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591175" y="6308726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r-T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Kısrak</a:t>
            </a:r>
          </a:p>
        </p:txBody>
      </p:sp>
    </p:spTree>
    <p:extLst>
      <p:ext uri="{BB962C8B-B14F-4D97-AF65-F5344CB8AC3E}">
        <p14:creationId xmlns:p14="http://schemas.microsoft.com/office/powerpoint/2010/main" val="1385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05345" y="2274838"/>
            <a:ext cx="9850581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Papilla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mammae’nin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ucunda, sinüs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papillaris’in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ductus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papillaris’e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geçtiği bölgede,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lenfoid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lenfoid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dokulardan oluşmuş, hem dışarıdan mikroorganizmaların girişini önleyen, hem de düz kas lifleri tarafından oluşturulan kas,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musculus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sphincter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papillae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birlikte sütün dışarı akmasını önleyen yapıya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Furstenberg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rozeti adı verilir. Bu bölgede ayrıca sağımdan yaklaşık yarım saat sonra oluşan </a:t>
            </a:r>
            <a:r>
              <a:rPr lang="tr-TR" sz="2400" b="1" dirty="0" err="1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keratin</a:t>
            </a:r>
            <a:r>
              <a:rPr lang="tr-TR" sz="2400" b="1" dirty="0" smtClean="0">
                <a:ln/>
                <a:solidFill>
                  <a:srgbClr val="33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yapısında bir tıkaç bulunur.</a:t>
            </a:r>
            <a:endParaRPr lang="tr-TR" sz="2400" b="1" dirty="0">
              <a:ln/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8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>
          <a:headEnd/>
          <a:tailEnd/>
        </a:ln>
      </a:spPr>
      <a:bodyPr wrap="none" anchor="ctr">
        <a:scene3d>
          <a:camera prst="orthographicFront"/>
          <a:lightRig rig="flat" dir="tl">
            <a:rot lat="0" lon="0" rev="6600000"/>
          </a:lightRig>
        </a:scene3d>
        <a:sp3d extrusionH="25400" contourW="8890">
          <a:bevelT w="38100" h="31750"/>
          <a:contourClr>
            <a:schemeClr val="accent2">
              <a:shade val="75000"/>
            </a:schemeClr>
          </a:contourClr>
        </a:sp3d>
      </a:bodyPr>
      <a:lstStyle>
        <a:defPPr algn="ctr">
          <a:defRPr sz="2800" b="1" dirty="0" err="1" smtClean="0">
            <a:ln w="11430"/>
            <a:solidFill>
              <a:srgbClr val="3333FF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itchFamily="34" charset="0"/>
          </a:defRPr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  <a:lnDef>
      <a:spPr>
        <a:ln w="57150">
          <a:solidFill>
            <a:srgbClr val="3333FF"/>
          </a:solidFill>
          <a:tailEnd type="triangle"/>
        </a:ln>
        <a:scene3d>
          <a:camera prst="orthographicFront"/>
          <a:lightRig rig="threePt" dir="t"/>
        </a:scene3d>
        <a:sp3d>
          <a:bevelT prst="convex"/>
        </a:sp3d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>
          <a:outerShdw dist="17961" dir="13500000" algn="ctr" rotWithShape="0">
            <a:srgbClr val="0000FF"/>
          </a:outerShdw>
        </a:effectLst>
      </a:spPr>
      <a:bodyPr wrap="square" rtlCol="0">
        <a:spAutoFit/>
        <a:scene3d>
          <a:camera prst="orthographicFront"/>
          <a:lightRig rig="balanced" dir="t">
            <a:rot lat="0" lon="0" rev="2100000"/>
          </a:lightRig>
        </a:scene3d>
        <a:sp3d extrusionH="57150" prstMaterial="metal">
          <a:bevelT w="38100" h="25400"/>
          <a:contourClr>
            <a:schemeClr val="bg2"/>
          </a:contourClr>
        </a:sp3d>
      </a:bodyPr>
      <a:lstStyle>
        <a:defPPr>
          <a:defRPr sz="2400" b="1" dirty="0" err="1" smtClean="0">
            <a:ln w="50800"/>
            <a:solidFill>
              <a:srgbClr val="0066FF"/>
            </a:solidFill>
            <a:latin typeface="+mn-lt"/>
            <a:cs typeface="Aharoni" pitchFamily="2" charset="-79"/>
          </a:defRPr>
        </a:defPPr>
      </a:lstStyle>
    </a:tx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993</Words>
  <Application>Microsoft Office PowerPoint</Application>
  <PresentationFormat>Geniş ekran</PresentationFormat>
  <Paragraphs>56</Paragraphs>
  <Slides>20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Office Teması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Çakır</dc:creator>
  <cp:lastModifiedBy>Ahmet Çakır</cp:lastModifiedBy>
  <cp:revision>12</cp:revision>
  <dcterms:created xsi:type="dcterms:W3CDTF">2019-03-21T07:58:16Z</dcterms:created>
  <dcterms:modified xsi:type="dcterms:W3CDTF">2019-03-21T11:51:07Z</dcterms:modified>
</cp:coreProperties>
</file>