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6FC5D-BEB4-4964-B904-A885869A48FD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B5301-1728-4B1C-B39E-9BD85996D84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45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4FB7-8A5B-4C84-A251-BB8D9320F19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46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DE58-B8A1-4FAD-A67B-C21DBD50A775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853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B6CF-1D9E-4CCE-96B6-E4296FBB4BE9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89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B4B6-7BF1-4A89-B6E2-E78B9B585974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2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C762-8E4E-4AE4-9A11-8CC474A4B857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2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933E2-FF7E-4465-B650-DF7951D70639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06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0DF5-08E7-40D5-B1CE-C072DC5ABA52}" type="datetime1">
              <a:rPr lang="tr-TR" smtClean="0"/>
              <a:t>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6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5EA2-E2C6-434A-8831-1297A6CA8AD6}" type="datetime1">
              <a:rPr lang="tr-TR" smtClean="0"/>
              <a:t>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34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28FF1-CCC0-4A7F-B28D-01D89D3141FA}" type="datetime1">
              <a:rPr lang="tr-TR" smtClean="0"/>
              <a:t>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28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7474-A19F-4E11-94AE-B50528B2810F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8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E344-93CD-4F1B-A5CB-5960D8CCB2A3}" type="datetime1">
              <a:rPr lang="tr-TR" smtClean="0"/>
              <a:t>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1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67FF4-79A7-4E7E-95D7-C57D27BC4A5B}" type="datetime1">
              <a:rPr lang="tr-TR" smtClean="0"/>
              <a:t>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5690F-2C83-453C-AF68-1EB437CDAE5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377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 smtClean="0"/>
              <a:t>EEE322 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>COMMUNICATION THEORY – 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EEE322 </a:t>
            </a:r>
            <a:r>
              <a:rPr lang="tr-TR" sz="3600" dirty="0"/>
              <a:t/>
            </a:r>
            <a:br>
              <a:rPr lang="tr-TR" sz="3600" dirty="0"/>
            </a:br>
            <a:r>
              <a:rPr lang="tr-TR" sz="3600" dirty="0"/>
              <a:t>COMMUNICATION THEORY - 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3</a:t>
            </a:r>
          </a:p>
          <a:p>
            <a:pPr marL="0" indent="0">
              <a:buNone/>
            </a:pPr>
            <a:r>
              <a:rPr lang="tr-TR" dirty="0"/>
              <a:t>PERIODIC SIGNALS AND AVERAGE POWER,</a:t>
            </a:r>
          </a:p>
          <a:p>
            <a:pPr marL="0" indent="0">
              <a:buNone/>
            </a:pPr>
            <a:r>
              <a:rPr lang="tr-TR" dirty="0"/>
              <a:t>FOURIER SERIES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D8B52B87-3512-43D7-94FD-5570CEAB2B2E}"/>
              </a:ext>
            </a:extLst>
          </p:cNvPr>
          <p:cNvSpPr/>
          <p:nvPr/>
        </p:nvSpPr>
        <p:spPr>
          <a:xfrm>
            <a:off x="1042571" y="1812738"/>
            <a:ext cx="10631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Sinusoids and phasors are members of the general class of </a:t>
            </a:r>
            <a:r>
              <a:rPr lang="en-US" sz="2800" i="1" dirty="0"/>
              <a:t>periodic signals.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DF82C4E7-262F-4F25-86AE-C04EC18B8540}"/>
                  </a:ext>
                </a:extLst>
              </p:cNvPr>
              <p:cNvSpPr txBox="1"/>
              <p:nvPr/>
            </p:nvSpPr>
            <p:spPr>
              <a:xfrm>
                <a:off x="4629220" y="3117973"/>
                <a:ext cx="29335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DF82C4E7-262F-4F25-86AE-C04EC18B85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220" y="3117973"/>
                <a:ext cx="2933560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105FA1B8-1DF6-4981-85B3-B64C3544240F}"/>
                  </a:ext>
                </a:extLst>
              </p:cNvPr>
              <p:cNvSpPr/>
              <p:nvPr/>
            </p:nvSpPr>
            <p:spPr>
              <a:xfrm>
                <a:off x="918283" y="4231505"/>
                <a:ext cx="78409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is the fundamental signal period</a:t>
                </a:r>
                <a:r>
                  <a:rPr lang="tr-TR" sz="2800" dirty="0"/>
                  <a:t>, </a:t>
                </a:r>
                <a14:m>
                  <m:oMath xmlns:m="http://schemas.openxmlformats.org/officeDocument/2006/math">
                    <m:r>
                      <a:rPr lang="tr-T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tr-TR" sz="2800" i="1" dirty="0"/>
                  <a:t> </a:t>
                </a:r>
                <a:r>
                  <a:rPr lang="tr-TR" sz="2800" dirty="0"/>
                  <a:t>is </a:t>
                </a:r>
                <a:r>
                  <a:rPr lang="tr-TR" sz="2800" dirty="0" err="1"/>
                  <a:t>any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integer</a:t>
                </a:r>
                <a:r>
                  <a:rPr lang="tr-TR" sz="2800" dirty="0"/>
                  <a:t>. </a:t>
                </a:r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105FA1B8-1DF6-4981-85B3-B64C354424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83" y="4231505"/>
                <a:ext cx="7840993" cy="523220"/>
              </a:xfrm>
              <a:prstGeom prst="rect">
                <a:avLst/>
              </a:prstGeom>
              <a:blipFill>
                <a:blip r:embed="rId3"/>
                <a:stretch>
                  <a:fillRect t="-10465" r="-700" b="-325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85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9314436D-91F1-458E-8581-2460871323A2}"/>
              </a:ext>
            </a:extLst>
          </p:cNvPr>
          <p:cNvSpPr/>
          <p:nvPr/>
        </p:nvSpPr>
        <p:spPr>
          <a:xfrm>
            <a:off x="1042570" y="1516733"/>
            <a:ext cx="102764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Given any time function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), its </a:t>
            </a:r>
            <a:r>
              <a:rPr lang="en-US" sz="2800" b="1" dirty="0"/>
              <a:t>average value </a:t>
            </a:r>
            <a:r>
              <a:rPr lang="en-US" sz="2800" dirty="0"/>
              <a:t>over all time is defined as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264D5495-21A4-4F26-B230-B7F6EAF1D5C3}"/>
                  </a:ext>
                </a:extLst>
              </p:cNvPr>
              <p:cNvSpPr txBox="1"/>
              <p:nvPr/>
            </p:nvSpPr>
            <p:spPr>
              <a:xfrm>
                <a:off x="3975547" y="2635527"/>
                <a:ext cx="4240905" cy="10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nary>
                            <m:nary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264D5495-21A4-4F26-B230-B7F6EAF1D5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547" y="2635527"/>
                <a:ext cx="4240905" cy="10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93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7802D5C4-48E0-424A-A077-5B5E8A08242B}"/>
                  </a:ext>
                </a:extLst>
              </p:cNvPr>
              <p:cNvSpPr/>
              <p:nvPr/>
            </p:nvSpPr>
            <p:spPr>
              <a:xfrm>
                <a:off x="1042571" y="1511397"/>
                <a:ext cx="969663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In the case of a </a:t>
                </a:r>
                <a:r>
                  <a:rPr lang="en-US" sz="2800" b="1" dirty="0"/>
                  <a:t>periodic </a:t>
                </a:r>
                <a:r>
                  <a:rPr lang="en-US" sz="2800" dirty="0"/>
                  <a:t>signal, the average over any interval of</a:t>
                </a:r>
              </a:p>
              <a:p>
                <a:r>
                  <a:rPr lang="tr-TR" sz="2800" dirty="0" err="1"/>
                  <a:t>duration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tr-TR" sz="2800" dirty="0"/>
                  <a:t> is </a:t>
                </a:r>
                <a:r>
                  <a:rPr lang="tr-TR" sz="2800" dirty="0" err="1"/>
                  <a:t>defined</a:t>
                </a:r>
                <a:r>
                  <a:rPr lang="tr-TR" sz="2800" dirty="0"/>
                  <a:t> as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7802D5C4-48E0-424A-A077-5B5E8A0824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1" y="1511397"/>
                <a:ext cx="9696635" cy="954107"/>
              </a:xfrm>
              <a:prstGeom prst="rect">
                <a:avLst/>
              </a:prstGeom>
              <a:blipFill>
                <a:blip r:embed="rId2"/>
                <a:stretch>
                  <a:fillRect l="-1257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10D27E52-703B-4B7C-81E3-C9D6B07E7615}"/>
                  </a:ext>
                </a:extLst>
              </p:cNvPr>
              <p:cNvSpPr txBox="1"/>
              <p:nvPr/>
            </p:nvSpPr>
            <p:spPr>
              <a:xfrm>
                <a:off x="4159893" y="2654423"/>
                <a:ext cx="3872214" cy="12967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tr-TR" sz="28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d>
                                <m:d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10D27E52-703B-4B7C-81E3-C9D6B07E7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893" y="2654423"/>
                <a:ext cx="3872214" cy="12967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04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B5F262A2-1617-4348-8BB8-1A7265C87483}"/>
              </a:ext>
            </a:extLst>
          </p:cNvPr>
          <p:cNvSpPr/>
          <p:nvPr/>
        </p:nvSpPr>
        <p:spPr>
          <a:xfrm>
            <a:off x="1042570" y="1436834"/>
            <a:ext cx="94419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T</a:t>
            </a:r>
            <a:r>
              <a:rPr lang="en-US" sz="2800" dirty="0"/>
              <a:t>he </a:t>
            </a:r>
            <a:r>
              <a:rPr lang="en-US" sz="2800" b="1" dirty="0"/>
              <a:t>average power </a:t>
            </a:r>
            <a:r>
              <a:rPr lang="en-US" sz="2800" dirty="0"/>
              <a:t>associated with an</a:t>
            </a:r>
            <a:r>
              <a:rPr lang="tr-TR" sz="2800" dirty="0"/>
              <a:t> </a:t>
            </a:r>
            <a:r>
              <a:rPr lang="tr-TR" sz="2800" dirty="0" err="1"/>
              <a:t>arbitrary</a:t>
            </a:r>
            <a:r>
              <a:rPr lang="tr-TR" sz="2800" dirty="0"/>
              <a:t> </a:t>
            </a:r>
            <a:r>
              <a:rPr lang="tr-TR" sz="2800" dirty="0" err="1"/>
              <a:t>periodic</a:t>
            </a:r>
            <a:r>
              <a:rPr lang="tr-TR" sz="2800" dirty="0"/>
              <a:t> </a:t>
            </a:r>
            <a:r>
              <a:rPr lang="tr-TR" sz="2800" dirty="0" err="1"/>
              <a:t>signal</a:t>
            </a:r>
            <a:r>
              <a:rPr lang="tr-TR" sz="2800" dirty="0"/>
              <a:t> is </a:t>
            </a:r>
            <a:r>
              <a:rPr lang="tr-TR" sz="2800" dirty="0" err="1"/>
              <a:t>defined</a:t>
            </a:r>
            <a:r>
              <a:rPr lang="tr-TR" sz="2800" dirty="0"/>
              <a:t> 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F8173FF9-850C-45B3-BC7E-4C5CED1B5A87}"/>
                  </a:ext>
                </a:extLst>
              </p:cNvPr>
              <p:cNvSpPr txBox="1"/>
              <p:nvPr/>
            </p:nvSpPr>
            <p:spPr>
              <a:xfrm>
                <a:off x="3416003" y="2409234"/>
                <a:ext cx="5359993" cy="10197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tr-TR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f>
                            <m:f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fName>
                        <m:e>
                          <m:nary>
                            <m:naryPr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tr-TR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p>
                            <m:e>
                              <m:sSup>
                                <m:sSup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tr-TR" sz="2800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e>
                          </m:nary>
                        </m:e>
                      </m:func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F8173FF9-850C-45B3-BC7E-4C5CED1B5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003" y="2409234"/>
                <a:ext cx="5359993" cy="10197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561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6712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+mj-lt"/>
              </a:rPr>
              <a:t>Periodic Signals and Average Power</a:t>
            </a:r>
            <a:endParaRPr lang="tr-TR" sz="3600" dirty="0">
              <a:latin typeface="+mj-lt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63B6D355-F218-4003-B9BB-5D226BF64DC3}"/>
              </a:ext>
            </a:extLst>
          </p:cNvPr>
          <p:cNvSpPr/>
          <p:nvPr/>
        </p:nvSpPr>
        <p:spPr>
          <a:xfrm>
            <a:off x="1042571" y="1371146"/>
            <a:ext cx="5838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As a specific example take the sinusoid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xmlns="" id="{AE1E2A8F-C6D7-4174-AAB3-4629E1ADEAE5}"/>
                  </a:ext>
                </a:extLst>
              </p:cNvPr>
              <p:cNvSpPr txBox="1"/>
              <p:nvPr/>
            </p:nvSpPr>
            <p:spPr>
              <a:xfrm>
                <a:off x="4314999" y="2343705"/>
                <a:ext cx="35620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+∅)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7" name="Metin kutusu 6">
                <a:extLst>
                  <a:ext uri="{FF2B5EF4-FFF2-40B4-BE49-F238E27FC236}">
                    <a16:creationId xmlns:a16="http://schemas.microsoft.com/office/drawing/2014/main" id="{AE1E2A8F-C6D7-4174-AAB3-4629E1ADE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999" y="2343705"/>
                <a:ext cx="3562001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66696B00-8E83-4522-B75E-F3252236DD12}"/>
              </a:ext>
            </a:extLst>
          </p:cNvPr>
          <p:cNvSpPr/>
          <p:nvPr/>
        </p:nvSpPr>
        <p:spPr>
          <a:xfrm>
            <a:off x="1042571" y="2872992"/>
            <a:ext cx="16369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err="1"/>
              <a:t>which</a:t>
            </a:r>
            <a:r>
              <a:rPr lang="tr-TR" sz="2800" dirty="0"/>
              <a:t> has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xmlns="" id="{FB213546-9F51-413A-96A6-689056DE4FA3}"/>
                  </a:ext>
                </a:extLst>
              </p:cNvPr>
              <p:cNvSpPr/>
              <p:nvPr/>
            </p:nvSpPr>
            <p:spPr>
              <a:xfrm>
                <a:off x="4450164" y="3429000"/>
                <a:ext cx="3291670" cy="761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0        P </a:t>
                </a:r>
                <a14:m>
                  <m:oMath xmlns:m="http://schemas.openxmlformats.org/officeDocument/2006/math">
                    <m:r>
                      <a:rPr lang="tr-T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tr-TR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9" name="Dikdörtgen 8">
                <a:extLst>
                  <a:ext uri="{FF2B5EF4-FFF2-40B4-BE49-F238E27FC236}">
                    <a16:creationId xmlns:a16="http://schemas.microsoft.com/office/drawing/2014/main" id="{FB213546-9F51-413A-96A6-689056DE4F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164" y="3429000"/>
                <a:ext cx="3291670" cy="761875"/>
              </a:xfrm>
              <a:prstGeom prst="rect">
                <a:avLst/>
              </a:prstGeom>
              <a:blipFill>
                <a:blip r:embed="rId3"/>
                <a:stretch>
                  <a:fillRect b="-1048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445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2725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xmlns="" id="{C341086C-ECEA-4FF2-801A-38943CAB022F}"/>
                  </a:ext>
                </a:extLst>
              </p:cNvPr>
              <p:cNvSpPr/>
              <p:nvPr/>
            </p:nvSpPr>
            <p:spPr>
              <a:xfrm>
                <a:off x="1042570" y="1369355"/>
                <a:ext cx="10409623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Let </a:t>
                </a:r>
                <a:r>
                  <a:rPr lang="en-US" sz="2800" i="1" dirty="0"/>
                  <a:t>v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be a power signal with period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=1/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. Its exponential Fourier series</a:t>
                </a:r>
                <a:r>
                  <a:rPr lang="tr-TR" sz="2800" dirty="0"/>
                  <a:t> </a:t>
                </a:r>
                <a:r>
                  <a:rPr lang="tr-TR" sz="2800" dirty="0" err="1"/>
                  <a:t>expansion</a:t>
                </a:r>
                <a:r>
                  <a:rPr lang="tr-TR" sz="2800" dirty="0"/>
                  <a:t> is</a:t>
                </a:r>
              </a:p>
            </p:txBody>
          </p:sp>
        </mc:Choice>
        <mc:Fallback xmlns="">
          <p:sp>
            <p:nvSpPr>
              <p:cNvPr id="4" name="Dikdörtgen 3">
                <a:extLst>
                  <a:ext uri="{FF2B5EF4-FFF2-40B4-BE49-F238E27FC236}">
                    <a16:creationId xmlns:a16="http://schemas.microsoft.com/office/drawing/2014/main" id="{C341086C-ECEA-4FF2-801A-38943CAB02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0" y="1369355"/>
                <a:ext cx="10409623" cy="954107"/>
              </a:xfrm>
              <a:prstGeom prst="rect">
                <a:avLst/>
              </a:prstGeom>
              <a:blipFill>
                <a:blip r:embed="rId2"/>
                <a:stretch>
                  <a:fillRect l="-1171" t="-6410" b="-1794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C92E0CBB-B1E0-4B33-B3E4-43AB6CF75523}"/>
                  </a:ext>
                </a:extLst>
              </p:cNvPr>
              <p:cNvSpPr txBox="1"/>
              <p:nvPr/>
            </p:nvSpPr>
            <p:spPr>
              <a:xfrm>
                <a:off x="3130637" y="2698811"/>
                <a:ext cx="5930726" cy="117480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=0, 1, 2,…</m:t>
                      </m:r>
                    </m:oMath>
                  </m:oMathPara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C92E0CBB-B1E0-4B33-B3E4-43AB6CF75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637" y="2698811"/>
                <a:ext cx="5930726" cy="11748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9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xmlns="" id="{A97BF0F5-F620-4E13-B7B4-1FCD15DD0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EEE322 Communication Theory I</a:t>
            </a:r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xmlns="" id="{70DFCCB2-2F26-429F-B669-8D3019DA8D00}"/>
              </a:ext>
            </a:extLst>
          </p:cNvPr>
          <p:cNvSpPr/>
          <p:nvPr/>
        </p:nvSpPr>
        <p:spPr>
          <a:xfrm>
            <a:off x="1042571" y="518889"/>
            <a:ext cx="27251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 err="1">
                <a:latin typeface="+mj-lt"/>
              </a:rPr>
              <a:t>Fourier</a:t>
            </a:r>
            <a:r>
              <a:rPr lang="tr-TR" sz="3600" dirty="0">
                <a:latin typeface="+mj-lt"/>
              </a:rPr>
              <a:t> Series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6DAB6AFE-3916-4C54-A122-63EC944D0820}"/>
              </a:ext>
            </a:extLst>
          </p:cNvPr>
          <p:cNvSpPr/>
          <p:nvPr/>
        </p:nvSpPr>
        <p:spPr>
          <a:xfrm>
            <a:off x="1042571" y="1353390"/>
            <a:ext cx="6467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series coefficients are related to </a:t>
            </a:r>
            <a:r>
              <a:rPr lang="en-US" sz="2800" i="1" dirty="0"/>
              <a:t>v</a:t>
            </a:r>
            <a:r>
              <a:rPr lang="en-US" sz="2800" dirty="0"/>
              <a:t>(</a:t>
            </a:r>
            <a:r>
              <a:rPr lang="en-US" sz="2800" i="1" dirty="0"/>
              <a:t>t</a:t>
            </a:r>
            <a:r>
              <a:rPr lang="en-US" sz="2800" dirty="0"/>
              <a:t>) by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xmlns="" id="{54460980-F206-4157-AA76-EE5925DF3249}"/>
                  </a:ext>
                </a:extLst>
              </p:cNvPr>
              <p:cNvSpPr txBox="1"/>
              <p:nvPr/>
            </p:nvSpPr>
            <p:spPr>
              <a:xfrm>
                <a:off x="3812426" y="2521697"/>
                <a:ext cx="4567148" cy="671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nary>
                      <m:nary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p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m:rPr>
                        <m:sty m:val="p"/>
                      </m:rPr>
                      <a:rPr lang="tr-TR" sz="2800" b="0" i="0" smtClean="0">
                        <a:latin typeface="Cambria Math" panose="02040503050406030204" pitchFamily="18" charset="0"/>
                      </a:rPr>
                      <m:t>dt</m:t>
                    </m:r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5" name="Metin kutusu 4">
                <a:extLst>
                  <a:ext uri="{FF2B5EF4-FFF2-40B4-BE49-F238E27FC236}">
                    <a16:creationId xmlns:a16="http://schemas.microsoft.com/office/drawing/2014/main" id="{54460980-F206-4157-AA76-EE5925DF32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426" y="2521697"/>
                <a:ext cx="4567148" cy="671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xmlns="" id="{2D0B4F5B-6384-48AD-BEDC-20BF8AC439BC}"/>
                  </a:ext>
                </a:extLst>
              </p:cNvPr>
              <p:cNvSpPr/>
              <p:nvPr/>
            </p:nvSpPr>
            <p:spPr>
              <a:xfrm>
                <a:off x="1042571" y="3857767"/>
                <a:ext cx="7920117" cy="5371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equals the average of the product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tr-T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tr-TR" sz="2800" dirty="0"/>
              </a:p>
            </p:txBody>
          </p:sp>
        </mc:Choice>
        <mc:Fallback xmlns="">
          <p:sp>
            <p:nvSpPr>
              <p:cNvPr id="6" name="Dikdörtgen 5">
                <a:extLst>
                  <a:ext uri="{FF2B5EF4-FFF2-40B4-BE49-F238E27FC236}">
                    <a16:creationId xmlns:a16="http://schemas.microsoft.com/office/drawing/2014/main" id="{2D0B4F5B-6384-48AD-BEDC-20BF8AC439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1" y="3857767"/>
                <a:ext cx="7920117" cy="537135"/>
              </a:xfrm>
              <a:prstGeom prst="rect">
                <a:avLst/>
              </a:prstGeom>
              <a:blipFill>
                <a:blip r:embed="rId3"/>
                <a:stretch>
                  <a:fillRect l="-1540" t="-7955" b="-3295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189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315</Words>
  <Application>Microsoft Office PowerPoint</Application>
  <PresentationFormat>Geniş ekran</PresentationFormat>
  <Paragraphs>50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Teması</vt:lpstr>
      <vt:lpstr>EEE322  COMMUNICATION THEORY – I</vt:lpstr>
      <vt:lpstr>EEE322  COMMUNICATION THEORY -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COMMUNICATION THEORY - I</dc:title>
  <dc:creator>Murat Hüsnü SAZLI</dc:creator>
  <cp:lastModifiedBy>Murat H. Sazli</cp:lastModifiedBy>
  <cp:revision>81</cp:revision>
  <dcterms:created xsi:type="dcterms:W3CDTF">2018-07-07T11:05:27Z</dcterms:created>
  <dcterms:modified xsi:type="dcterms:W3CDTF">2019-04-08T13:09:49Z</dcterms:modified>
</cp:coreProperties>
</file>