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6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-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9070-2106-4D8E-8911-D37D86619F5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718C-91FA-446B-9100-85029A0280C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3BED-0FFD-4F81-BF7A-76AF2A937AC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CF-0382-4451-AD49-A86C00BE6BB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5951-E11A-432C-A70E-F8E8B5005A4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60842-5B39-4B25-95C2-B1A85A64BAC7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A3F4-02E6-43FD-9A2C-ACDA0CA79714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835-C2F9-4C81-B0A2-19C0ABC72B7F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BEA2-8CCC-4A27-9E3C-C2B04C7083A7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1F99-A9DA-4928-8B27-11C2A69E9FE0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CF7A-9F5B-40CB-934E-F695A576D35A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12CD-40F6-424A-A5FA-C6D37FBD776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8186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can set the </a:t>
                </a:r>
                <a:r>
                  <a:rPr lang="en-US" sz="2400" i="1" dirty="0"/>
                  <a:t>q</a:t>
                </a:r>
                <a:r>
                  <a:rPr lang="tr-TR" sz="2400" i="1" dirty="0"/>
                  <a:t> </a:t>
                </a:r>
                <a:r>
                  <a:rPr lang="en-US" sz="2400" dirty="0"/>
                  <a:t>component of equal to zero and take 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to be a </a:t>
                </a:r>
                <a:r>
                  <a:rPr lang="en-US" sz="2400" i="1" dirty="0"/>
                  <a:t>unipolar </a:t>
                </a:r>
                <a:r>
                  <a:rPr lang="en-US" sz="2400" dirty="0"/>
                  <a:t>NRZ signal,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namely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</m:e>
                      </m:d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=0,1,…,</m:t>
                      </m:r>
                      <m:r>
                        <m:rPr>
                          <m:sty m:val="p"/>
                        </m:rPr>
                        <a:rPr lang="tr-TR" sz="28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8186857"/>
              </a:xfrm>
              <a:prstGeom prst="rect">
                <a:avLst/>
              </a:prstGeom>
              <a:blipFill>
                <a:blip r:embed="rId2"/>
                <a:stretch>
                  <a:fillRect l="-1452" t="-9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54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147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mean and variance of the digital sequence are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147376"/>
              </a:xfrm>
              <a:prstGeom prst="rect">
                <a:avLst/>
              </a:prstGeom>
              <a:blipFill>
                <a:blip r:embed="rId2"/>
                <a:stretch>
                  <a:fillRect l="-1452" t="-8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12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0495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equivalent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lowpass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Figure 14.1–2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651)</a:t>
                </a:r>
                <a:r>
                  <a:rPr lang="en-US" sz="2400" dirty="0"/>
                  <a:t> shows the resulting bandpass spectrum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0495181"/>
              </a:xfrm>
              <a:prstGeom prst="rect">
                <a:avLst/>
              </a:prstGeom>
              <a:blipFill>
                <a:blip r:embed="rId2"/>
                <a:stretch>
                  <a:fillRect l="-1452" t="-7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76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633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ASK signal represents binary data at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then</a:t>
                </a:r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dirty="0"/>
                  <a:t>/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sz="28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633406"/>
              </a:xfrm>
              <a:prstGeom prst="rect">
                <a:avLst/>
              </a:prstGeom>
              <a:blipFill>
                <a:blip r:embed="rId2"/>
                <a:stretch>
                  <a:fillRect l="-1452" t="-8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44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1110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Quadrature </a:t>
                </a:r>
                <a:r>
                  <a:rPr lang="tr-TR" sz="2400" dirty="0" err="1"/>
                  <a:t>carrier</a:t>
                </a:r>
                <a:r>
                  <a:rPr lang="tr-TR" sz="2400" b="1" dirty="0"/>
                  <a:t> </a:t>
                </a:r>
                <a:r>
                  <a:rPr lang="en-US" sz="2400" dirty="0"/>
                  <a:t>AM (QAM) achieves twice the modulation speed of binary ASK.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Figure</a:t>
                </a:r>
                <a:r>
                  <a:rPr lang="tr-TR" sz="2400" dirty="0"/>
                  <a:t> </a:t>
                </a:r>
                <a:r>
                  <a:rPr lang="en-US" sz="2400" dirty="0"/>
                  <a:t>14.1–3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en-US" sz="2400" i="1" dirty="0"/>
                  <a:t> </a:t>
                </a:r>
                <a:r>
                  <a:rPr lang="en-US" sz="2400" dirty="0"/>
                  <a:t>depicts the functional blocks of a binary QAM transmitter with a </a:t>
                </a:r>
                <a:r>
                  <a:rPr lang="en-US" sz="2400" i="1" dirty="0"/>
                  <a:t>polar</a:t>
                </a:r>
                <a:r>
                  <a:rPr lang="tr-TR" sz="2400" i="1" dirty="0"/>
                  <a:t> </a:t>
                </a:r>
                <a:r>
                  <a:rPr lang="tr-TR" sz="2400" dirty="0" err="1"/>
                  <a:t>binary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input</a:t>
                </a:r>
                <a:r>
                  <a:rPr lang="tr-TR" sz="2400" dirty="0"/>
                  <a:t> at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serial-to-parallel converter divides the input into two</a:t>
                </a:r>
                <a:r>
                  <a:rPr lang="tr-TR" sz="2400" dirty="0"/>
                  <a:t> </a:t>
                </a:r>
                <a:r>
                  <a:rPr lang="en-US" sz="2400" dirty="0"/>
                  <a:t>streams consisting of alternate bits at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400" dirty="0"/>
                  <a:t>/2.</a:t>
                </a:r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1110734"/>
              </a:xfrm>
              <a:prstGeom prst="rect">
                <a:avLst/>
              </a:prstGeom>
              <a:blipFill>
                <a:blip r:embed="rId2"/>
                <a:stretch>
                  <a:fillRect l="-1452" t="-7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33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3486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modulating signals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and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</m:t>
                    </m:r>
                  </m:oMath>
                </a14:m>
                <a:r>
                  <a:rPr lang="tr-TR" sz="2400" dirty="0"/>
                  <a:t>.  </a:t>
                </a:r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3486256"/>
              </a:xfrm>
              <a:prstGeom prst="rect">
                <a:avLst/>
              </a:prstGeom>
              <a:blipFill>
                <a:blip r:embed="rId2"/>
                <a:stretch>
                  <a:fillRect l="-1452" t="-5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5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2326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 are independent but they have the same pulse shape</a:t>
                </a:r>
                <a:r>
                  <a:rPr lang="tr-TR" sz="2400" dirty="0"/>
                  <a:t> </a:t>
                </a:r>
                <a:r>
                  <a:rPr lang="en-US" sz="2400" dirty="0"/>
                  <a:t>and the same statistical values, namely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sz="2400" dirty="0" err="1"/>
                  <a:t>Thus</a:t>
                </a:r>
                <a:r>
                  <a:rPr lang="tr-TR" sz="2400" dirty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/>
              </a:p>
              <a:p>
                <a:endParaRPr lang="tr-TR" sz="2800" dirty="0"/>
              </a:p>
              <a:p>
                <a:pPr algn="just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2326516"/>
              </a:xfrm>
              <a:prstGeom prst="rect">
                <a:avLst/>
              </a:prstGeom>
              <a:blipFill>
                <a:blip r:embed="rId2"/>
                <a:stretch>
                  <a:fillRect l="-1452" t="-6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9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3403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Binary</a:t>
                </a:r>
                <a:r>
                  <a:rPr lang="tr-TR" sz="2400" dirty="0"/>
                  <a:t> QAM </a:t>
                </a:r>
                <a:r>
                  <a:rPr lang="tr-TR" sz="2400" dirty="0" err="1"/>
                  <a:t>achieves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𝑏𝑝𝑠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𝐻𝑧</m:t>
                        </m:r>
                      </m:den>
                    </m:f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because the </a:t>
                </a:r>
                <a:r>
                  <a:rPr lang="en-US" sz="2400" dirty="0" err="1"/>
                  <a:t>dibit</a:t>
                </a:r>
                <a:r>
                  <a:rPr lang="en-US" sz="2400" dirty="0"/>
                  <a:t> rate equals one-half of the input bit rate, reducing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bandwidth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to</a:t>
                </a:r>
                <a:r>
                  <a:rPr lang="tr-TR" sz="2400" dirty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sz="2400" b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endParaRPr lang="tr-TR" sz="2800" dirty="0"/>
              </a:p>
              <a:p>
                <a:pPr algn="just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3403734"/>
              </a:xfrm>
              <a:prstGeom prst="rect">
                <a:avLst/>
              </a:prstGeom>
              <a:blipFill>
                <a:blip r:embed="rId2"/>
                <a:stretch>
                  <a:fillRect l="-1452" t="-591" r="-8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13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13</a:t>
            </a:r>
          </a:p>
          <a:p>
            <a:pPr marL="0" indent="0">
              <a:buNone/>
            </a:pPr>
            <a:r>
              <a:rPr lang="tr-TR" dirty="0"/>
              <a:t>DIGITAL CONTINUOUS WAVE MODULATION:</a:t>
            </a:r>
          </a:p>
          <a:p>
            <a:pPr marL="0" indent="0">
              <a:buNone/>
            </a:pPr>
            <a:r>
              <a:rPr lang="tr-TR" dirty="0"/>
              <a:t>	AMPLITUDE MODULATION METHODS (ASK, QAM)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0B3D5711-B1DE-4480-8C49-A2EF0A044E9E}"/>
              </a:ext>
            </a:extLst>
          </p:cNvPr>
          <p:cNvSpPr/>
          <p:nvPr/>
        </p:nvSpPr>
        <p:spPr>
          <a:xfrm>
            <a:off x="322678" y="305825"/>
            <a:ext cx="109164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+mj-lt"/>
              </a:rPr>
              <a:t>DIGITAL CONTINUOUS WAVE MODULATION</a:t>
            </a:r>
          </a:p>
          <a:p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digital signal can modulate the amplitude, frequency, or phase of a sinusoidal carrier</a:t>
            </a:r>
            <a:r>
              <a:rPr lang="tr-TR" sz="2400" dirty="0"/>
              <a:t> </a:t>
            </a:r>
            <a:r>
              <a:rPr lang="tr-TR" sz="2400" dirty="0" err="1"/>
              <a:t>wave</a:t>
            </a:r>
            <a:r>
              <a:rPr lang="tr-TR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 modulating waveform consists of NRZ rectangular pulses, then the</a:t>
            </a:r>
            <a:r>
              <a:rPr lang="tr-TR" sz="2400" dirty="0"/>
              <a:t> </a:t>
            </a:r>
            <a:r>
              <a:rPr lang="en-US" sz="2400" dirty="0"/>
              <a:t>modulated parameter will be switched or </a:t>
            </a:r>
            <a:r>
              <a:rPr lang="en-US" sz="2400" i="1" dirty="0"/>
              <a:t>keyed </a:t>
            </a:r>
            <a:r>
              <a:rPr lang="en-US" sz="2400" dirty="0"/>
              <a:t>from one discrete value to another.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 14.1–1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649)</a:t>
            </a:r>
            <a:r>
              <a:rPr lang="en-US" sz="2400" dirty="0"/>
              <a:t> illustrates binary </a:t>
            </a:r>
            <a:r>
              <a:rPr lang="en-US" sz="2400" b="1" dirty="0"/>
              <a:t>amplitude-shift keying </a:t>
            </a:r>
            <a:r>
              <a:rPr lang="en-US" sz="2400" dirty="0"/>
              <a:t>(ASK), </a:t>
            </a:r>
            <a:r>
              <a:rPr lang="en-US" sz="2400" b="1" dirty="0"/>
              <a:t>frequency-shift</a:t>
            </a:r>
            <a:r>
              <a:rPr lang="tr-TR" sz="2400" b="1" dirty="0"/>
              <a:t> </a:t>
            </a:r>
            <a:r>
              <a:rPr lang="en-US" sz="2400" b="1" dirty="0"/>
              <a:t>keying </a:t>
            </a:r>
            <a:r>
              <a:rPr lang="en-US" sz="2400" dirty="0"/>
              <a:t>(FSK), and </a:t>
            </a:r>
            <a:r>
              <a:rPr lang="en-US" sz="2400" b="1" dirty="0"/>
              <a:t>phase-shift keying </a:t>
            </a:r>
            <a:r>
              <a:rPr lang="en-US" sz="2400" dirty="0"/>
              <a:t>(PSK)</a:t>
            </a:r>
            <a:endParaRPr lang="tr-TR" sz="24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4750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5696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Any modulated bandpass signal may be expressed in the quadrature-carrier form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carrier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/>
                  <a:t>,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/>
                  <a:t>, and phase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 are constant</a:t>
                </a:r>
                <a:r>
                  <a:rPr lang="tr-TR" sz="2400" dirty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timevarying</a:t>
                </a:r>
                <a:r>
                  <a:rPr lang="tr-TR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(in-phase) 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(quadrature) components contain the message.</a:t>
                </a:r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5696303"/>
              </a:xfrm>
              <a:prstGeom prst="rect">
                <a:avLst/>
              </a:prstGeom>
              <a:blipFill>
                <a:blip r:embed="rId2"/>
                <a:stretch>
                  <a:fillRect l="-1452" t="-13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55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6422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power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tr-TR" b="0" dirty="0"/>
              </a:p>
              <a:p>
                <a:pPr algn="ctr"/>
                <a:endParaRPr lang="tr-TR" dirty="0"/>
              </a:p>
              <a:p>
                <a:pPr algn="just"/>
                <a:r>
                  <a:rPr lang="tr-TR" sz="2400" dirty="0"/>
                  <a:t>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dirty="0"/>
                  <a:t>are the power spectra of 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components.</a:t>
                </a:r>
                <a:endParaRPr lang="tr-TR" sz="2400" b="0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6422592"/>
              </a:xfrm>
              <a:prstGeom prst="rect">
                <a:avLst/>
              </a:prstGeom>
              <a:blipFill>
                <a:blip r:embed="rId2"/>
                <a:stretch>
                  <a:fillRect l="-1452" t="-12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58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6206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define the </a:t>
                </a:r>
                <a:r>
                  <a:rPr lang="en-US" sz="2400" i="1" dirty="0"/>
                  <a:t>equivalent lowpass spectrum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6206443"/>
              </a:xfrm>
              <a:prstGeom prst="rect">
                <a:avLst/>
              </a:prstGeom>
              <a:blipFill>
                <a:blip r:embed="rId2"/>
                <a:stretch>
                  <a:fillRect l="-1452" t="-12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33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325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bandpass spectrum is obtained from the equivalent lowpass spectrum by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simple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frequency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translation</a:t>
                </a:r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325630"/>
              </a:xfrm>
              <a:prstGeom prst="rect">
                <a:avLst/>
              </a:prstGeom>
              <a:blipFill>
                <a:blip r:embed="rId2"/>
                <a:stretch>
                  <a:fillRect l="-1452" t="-850" r="-7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75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="" xmlns:a16="http://schemas.microsoft.com/office/drawing/2014/main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938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is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digital signal</a:t>
                </a:r>
                <a:r>
                  <a:rPr lang="tr-TR" sz="2400" dirty="0"/>
                  <a:t>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algn="ctr"/>
                <a:endParaRPr lang="tr-TR" dirty="0"/>
              </a:p>
              <a:p>
                <a:pPr algn="just"/>
                <a:r>
                  <a:rPr lang="tr-TR" dirty="0"/>
                  <a:t> 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represents a sequence of source digits with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938618"/>
              </a:xfrm>
              <a:prstGeom prst="rect">
                <a:avLst/>
              </a:prstGeom>
              <a:blipFill>
                <a:blip r:embed="rId2"/>
                <a:stretch>
                  <a:fillRect l="-1452" t="-7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94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0B3D5711-B1DE-4480-8C49-A2EF0A044E9E}"/>
              </a:ext>
            </a:extLst>
          </p:cNvPr>
          <p:cNvSpPr/>
          <p:nvPr/>
        </p:nvSpPr>
        <p:spPr>
          <a:xfrm>
            <a:off x="322678" y="305825"/>
            <a:ext cx="10916452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+mj-lt"/>
              </a:rPr>
              <a:t>DIGITAL CONTINUOUS WAVE MODULATION</a:t>
            </a:r>
          </a:p>
          <a:p>
            <a:endParaRPr lang="tr-TR" sz="2800" dirty="0"/>
          </a:p>
          <a:p>
            <a:r>
              <a:rPr lang="tr-TR" sz="2800" dirty="0" err="1"/>
              <a:t>Amplitude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binary ASK waveform illustrated in Fig. 14.1–1</a:t>
            </a:r>
            <a:r>
              <a:rPr lang="en-US" sz="2400" i="1" dirty="0"/>
              <a:t>a 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649) </a:t>
            </a:r>
            <a:r>
              <a:rPr lang="en-US" sz="2400" dirty="0"/>
              <a:t>could be generated simply by</a:t>
            </a:r>
            <a:r>
              <a:rPr lang="tr-TR" sz="2400" dirty="0"/>
              <a:t> </a:t>
            </a:r>
            <a:r>
              <a:rPr lang="en-US" sz="2400" dirty="0"/>
              <a:t>turning the carrier on and off, a process described as </a:t>
            </a:r>
            <a:r>
              <a:rPr lang="en-US" sz="2400" b="1" dirty="0"/>
              <a:t>on-off keying </a:t>
            </a:r>
            <a:r>
              <a:rPr lang="en-US" sz="2400" dirty="0"/>
              <a:t>(OOK).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In</a:t>
            </a:r>
            <a:r>
              <a:rPr lang="tr-TR" sz="2400" dirty="0"/>
              <a:t> general, </a:t>
            </a:r>
            <a:r>
              <a:rPr lang="en-US" sz="2400" dirty="0"/>
              <a:t>an </a:t>
            </a:r>
            <a:r>
              <a:rPr lang="en-US" sz="2400" i="1" dirty="0"/>
              <a:t>M</a:t>
            </a:r>
            <a:r>
              <a:rPr lang="en-US" sz="2400" dirty="0"/>
              <a:t>-</a:t>
            </a:r>
            <a:r>
              <a:rPr lang="en-US" sz="2400" dirty="0" err="1"/>
              <a:t>ary</a:t>
            </a:r>
            <a:r>
              <a:rPr lang="en-US" sz="2400" dirty="0"/>
              <a:t> ASK waveform has </a:t>
            </a:r>
            <a:r>
              <a:rPr lang="en-US" sz="2400" i="1" dirty="0"/>
              <a:t>M </a:t>
            </a:r>
            <a:r>
              <a:rPr lang="tr-TR" sz="2400" i="1" dirty="0"/>
              <a:t>-</a:t>
            </a:r>
            <a:r>
              <a:rPr lang="en-US" sz="2400" dirty="0"/>
              <a:t>1 discrete “on’’ amplitudes as well as the</a:t>
            </a:r>
            <a:r>
              <a:rPr lang="tr-TR" sz="2400" dirty="0"/>
              <a:t> “</a:t>
            </a:r>
            <a:r>
              <a:rPr lang="tr-TR" sz="2400" dirty="0" err="1"/>
              <a:t>off</a:t>
            </a:r>
            <a:r>
              <a:rPr lang="tr-TR" sz="2400" dirty="0"/>
              <a:t>’’ </a:t>
            </a:r>
            <a:r>
              <a:rPr lang="tr-TR" sz="2400" dirty="0" err="1"/>
              <a:t>state</a:t>
            </a:r>
            <a:r>
              <a:rPr lang="tr-TR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endParaRPr lang="tr-TR" sz="2800" dirty="0"/>
          </a:p>
          <a:p>
            <a:endParaRPr lang="tr-TR" i="1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endParaRPr lang="tr-TR" dirty="0"/>
          </a:p>
          <a:p>
            <a:endParaRPr lang="tr-TR" sz="2400" dirty="0"/>
          </a:p>
          <a:p>
            <a:pPr algn="ctr"/>
            <a:endParaRPr lang="tr-TR" sz="2400" dirty="0"/>
          </a:p>
          <a:p>
            <a:endParaRPr lang="tr-TR" sz="28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8553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706</Words>
  <Application>Microsoft Office PowerPoint</Application>
  <PresentationFormat>Geniş ekran</PresentationFormat>
  <Paragraphs>347</Paragraphs>
  <Slides>18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99</cp:revision>
  <dcterms:created xsi:type="dcterms:W3CDTF">2018-07-07T11:05:27Z</dcterms:created>
  <dcterms:modified xsi:type="dcterms:W3CDTF">2019-04-08T13:16:46Z</dcterms:modified>
</cp:coreProperties>
</file>