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1"/>
  </p:notesMasterIdLst>
  <p:sldIdLst>
    <p:sldId id="256" r:id="rId2"/>
    <p:sldId id="265" r:id="rId3"/>
    <p:sldId id="257" r:id="rId4"/>
    <p:sldId id="266" r:id="rId5"/>
    <p:sldId id="267" r:id="rId6"/>
    <p:sldId id="268" r:id="rId7"/>
    <p:sldId id="269" r:id="rId8"/>
    <p:sldId id="270" r:id="rId9"/>
    <p:sldId id="263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6FC5D-BEB4-4964-B904-A885869A48FD}" type="datetimeFigureOut">
              <a:rPr lang="tr-TR" smtClean="0"/>
              <a:t>24.10.2018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B5301-1728-4B1C-B39E-9BD85996D8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554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5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00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7959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12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C997-4B50-46C8-B079-FFD4369E4E2D}" type="datetime1">
              <a:rPr lang="tr-TR" smtClean="0"/>
              <a:t>24.10.2018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46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CDF7-82FC-4FBE-9835-E849DB7F2DD5}" type="datetime1">
              <a:rPr lang="tr-TR" smtClean="0"/>
              <a:t>24.10.2018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853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0448-9B3D-4944-814E-E646D93FE87B}" type="datetime1">
              <a:rPr lang="tr-TR" smtClean="0"/>
              <a:t>24.10.2018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89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18EC-265B-4107-890B-23A0EA76E374}" type="datetime1">
              <a:rPr lang="tr-TR" smtClean="0"/>
              <a:t>24.10.2018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25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E1EA-9731-484C-88AE-3FBA04BD7F11}" type="datetime1">
              <a:rPr lang="tr-TR" smtClean="0"/>
              <a:t>24.10.2018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2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19F7-A41D-4DEE-8D66-DCC28A7E55CA}" type="datetime1">
              <a:rPr lang="tr-TR" smtClean="0"/>
              <a:t>24.10.2018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06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BA49-BE9A-4FA7-93CD-8ADCB1FB41E5}" type="datetime1">
              <a:rPr lang="tr-TR" smtClean="0"/>
              <a:t>24.10.2018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736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1A01-1C6B-435D-91EF-0607B1FC216A}" type="datetime1">
              <a:rPr lang="tr-TR" smtClean="0"/>
              <a:t>24.10.2018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34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93FC-19DC-4A89-8730-E283A9756DC7}" type="datetime1">
              <a:rPr lang="tr-TR" smtClean="0"/>
              <a:t>24.10.2018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28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F7201-0A95-4AF3-87EC-C6B326E4AEF1}" type="datetime1">
              <a:rPr lang="tr-TR" smtClean="0"/>
              <a:t>24.10.2018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850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96A3-4354-4816-B43A-C9BFCF37E137}" type="datetime1">
              <a:rPr lang="tr-TR" smtClean="0"/>
              <a:t>24.10.2018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19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8A49D-3F6D-4DF4-9BFB-0B61BCF36E5A}" type="datetime1">
              <a:rPr lang="tr-TR" smtClean="0"/>
              <a:t>24.10.2018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77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dirty="0" smtClean="0"/>
              <a:t>ELE322 </a:t>
            </a:r>
            <a:br>
              <a:rPr lang="tr-TR" sz="5400" dirty="0" smtClean="0"/>
            </a:br>
            <a:r>
              <a:rPr lang="tr-TR" sz="5400" dirty="0" smtClean="0"/>
              <a:t>COMMUNICATION THEORY – I</a:t>
            </a:r>
            <a:endParaRPr lang="tr-TR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00" dirty="0" smtClean="0"/>
              <a:t>ANKARA UNIVERSITY</a:t>
            </a:r>
          </a:p>
          <a:p>
            <a:r>
              <a:rPr lang="tr-TR" sz="1600" dirty="0" smtClean="0"/>
              <a:t>FACULTY OF ENGINEERING</a:t>
            </a:r>
          </a:p>
          <a:p>
            <a:r>
              <a:rPr lang="tr-TR" sz="1600" dirty="0" smtClean="0"/>
              <a:t>ELECTRICAL AND ELECTRONICS ENGINEERING DEPARTMENT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383223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22140" y="1757320"/>
            <a:ext cx="5925065" cy="1900280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ELE322 </a:t>
            </a:r>
            <a:br>
              <a:rPr lang="tr-TR" sz="3600" dirty="0"/>
            </a:br>
            <a:r>
              <a:rPr lang="tr-TR" sz="3600" dirty="0"/>
              <a:t>COMMUNICATION THEORY - 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40691" y="3975700"/>
            <a:ext cx="8767119" cy="2202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LECTURE </a:t>
            </a:r>
            <a:r>
              <a:rPr lang="tr-TR" dirty="0" smtClean="0"/>
              <a:t>2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LINE SPECTRA AND FOURIER SERIES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29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82747"/>
            <a:ext cx="10515600" cy="1325563"/>
          </a:xfrm>
        </p:spPr>
        <p:txBody>
          <a:bodyPr>
            <a:normAutofit/>
          </a:bodyPr>
          <a:lstStyle/>
          <a:p>
            <a:r>
              <a:rPr lang="tr-TR" sz="3600" dirty="0" err="1"/>
              <a:t>Phasors</a:t>
            </a:r>
            <a:r>
              <a:rPr lang="tr-TR" sz="3600" dirty="0"/>
              <a:t> </a:t>
            </a:r>
            <a:r>
              <a:rPr lang="tr-TR" sz="3600" dirty="0" err="1"/>
              <a:t>and</a:t>
            </a:r>
            <a:r>
              <a:rPr lang="tr-TR" sz="3600" dirty="0"/>
              <a:t> </a:t>
            </a:r>
            <a:r>
              <a:rPr lang="tr-TR" sz="3600" dirty="0" err="1"/>
              <a:t>line</a:t>
            </a:r>
            <a:r>
              <a:rPr lang="tr-TR" sz="3600" dirty="0"/>
              <a:t> </a:t>
            </a:r>
            <a:r>
              <a:rPr lang="tr-TR" sz="3600" dirty="0" err="1"/>
              <a:t>spectra</a:t>
            </a:r>
            <a:endParaRPr lang="tr-TR" sz="3600" dirty="0"/>
          </a:p>
        </p:txBody>
      </p:sp>
      <p:sp>
        <p:nvSpPr>
          <p:cNvPr id="11" name="Altbilgi Yer Tutucusu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tr-TR" dirty="0" smtClean="0"/>
                  <a:t>Consider </a:t>
                </a:r>
                <a:r>
                  <a:rPr lang="tr-TR" dirty="0" err="1" smtClean="0"/>
                  <a:t>the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sinusoidal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function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expressed</a:t>
                </a:r>
                <a:r>
                  <a:rPr lang="tr-TR" dirty="0" smtClean="0"/>
                  <a:t> as:</a:t>
                </a:r>
              </a:p>
              <a:p>
                <a:pPr marL="0" indent="0">
                  <a:buNone/>
                </a:pPr>
                <a:endParaRPr lang="tr-T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𝐴𝑐𝑜𝑠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</a:rPr>
                        <m:t>Φ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baseline="-25000" dirty="0"/>
              </a:p>
              <a:p>
                <a:pPr marL="0" indent="0">
                  <a:buNone/>
                </a:pPr>
                <a:r>
                  <a:rPr lang="tr-TR" dirty="0" smtClean="0"/>
                  <a:t>(</a:t>
                </a:r>
                <a:r>
                  <a:rPr lang="tr-TR" dirty="0" err="1" smtClean="0"/>
                  <a:t>See</a:t>
                </a:r>
                <a:r>
                  <a:rPr lang="tr-TR" dirty="0" smtClean="0"/>
                  <a:t> Fig.2.1-1 </a:t>
                </a:r>
                <a:r>
                  <a:rPr lang="tr-TR" dirty="0" err="1"/>
                  <a:t>Carlson</a:t>
                </a:r>
                <a:r>
                  <a:rPr lang="tr-TR" dirty="0"/>
                  <a:t>, </a:t>
                </a:r>
                <a:r>
                  <a:rPr lang="tr-TR" dirty="0" err="1"/>
                  <a:t>page</a:t>
                </a:r>
                <a:r>
                  <a:rPr lang="tr-TR" dirty="0"/>
                  <a:t> </a:t>
                </a:r>
                <a:r>
                  <a:rPr lang="tr-TR" dirty="0" smtClean="0"/>
                  <a:t>29)</a:t>
                </a:r>
                <a:endParaRPr lang="tr-TR" dirty="0" smtClean="0"/>
              </a:p>
              <a:p>
                <a:pPr marL="0" indent="0">
                  <a:buNone/>
                </a:pPr>
                <a:r>
                  <a:rPr lang="tr-TR" dirty="0" err="1" smtClean="0"/>
                  <a:t>where</a:t>
                </a:r>
                <a:r>
                  <a:rPr lang="tr-TR" dirty="0" smtClean="0"/>
                  <a:t> </a:t>
                </a:r>
              </a:p>
              <a:p>
                <a:pPr marL="0" indent="0">
                  <a:buNone/>
                </a:pPr>
                <a:r>
                  <a:rPr lang="tr-TR" dirty="0"/>
                  <a:t>	</a:t>
                </a:r>
                <a:r>
                  <a:rPr lang="tr-TR" dirty="0" smtClean="0"/>
                  <a:t>A: </a:t>
                </a:r>
                <a:r>
                  <a:rPr lang="tr-TR" dirty="0" err="1" smtClean="0"/>
                  <a:t>peak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amplitude</a:t>
                </a:r>
                <a:endParaRPr lang="tr-TR" dirty="0" smtClean="0"/>
              </a:p>
              <a:p>
                <a:pPr marL="0" indent="0">
                  <a:buNone/>
                </a:pPr>
                <a:r>
                  <a:rPr lang="tr-TR" dirty="0"/>
                  <a:t>	</a:t>
                </a:r>
                <a:r>
                  <a:rPr lang="tr-TR" i="1" dirty="0" smtClean="0"/>
                  <a:t>w</a:t>
                </a:r>
                <a:r>
                  <a:rPr lang="tr-TR" i="1" baseline="-25000" dirty="0" smtClean="0"/>
                  <a:t>0</a:t>
                </a:r>
                <a:r>
                  <a:rPr lang="tr-TR" i="1" dirty="0" smtClean="0"/>
                  <a:t> </a:t>
                </a:r>
                <a:r>
                  <a:rPr lang="tr-TR" dirty="0" smtClean="0"/>
                  <a:t>: </a:t>
                </a:r>
                <a:r>
                  <a:rPr lang="tr-TR" dirty="0" err="1" smtClean="0"/>
                  <a:t>radian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frequency</a:t>
                </a:r>
                <a:r>
                  <a:rPr lang="tr-TR" dirty="0" smtClean="0"/>
                  <a:t> (</a:t>
                </a:r>
                <a:r>
                  <a:rPr lang="tr-TR" dirty="0" err="1" smtClean="0"/>
                  <a:t>radian</a:t>
                </a:r>
                <a:r>
                  <a:rPr lang="tr-TR" dirty="0" smtClean="0"/>
                  <a:t>/</a:t>
                </a:r>
                <a:r>
                  <a:rPr lang="tr-TR" dirty="0" err="1" smtClean="0"/>
                  <a:t>sec</a:t>
                </a:r>
                <a:r>
                  <a:rPr lang="tr-TR" dirty="0" smtClean="0"/>
                  <a:t>) ( </a:t>
                </a:r>
                <a:r>
                  <a:rPr lang="tr-TR" i="1" dirty="0" smtClean="0"/>
                  <a:t>w</a:t>
                </a:r>
                <a:r>
                  <a:rPr lang="tr-TR" i="1" baseline="-25000" dirty="0" smtClean="0"/>
                  <a:t>0</a:t>
                </a:r>
                <a:r>
                  <a:rPr lang="tr-TR" i="1" dirty="0" smtClean="0"/>
                  <a:t> = 2</a:t>
                </a:r>
                <a:r>
                  <a:rPr lang="el-GR" dirty="0" smtClean="0"/>
                  <a:t>π</a:t>
                </a:r>
                <a:r>
                  <a:rPr lang="tr-TR" i="1" dirty="0" smtClean="0"/>
                  <a:t>f</a:t>
                </a:r>
                <a:r>
                  <a:rPr lang="tr-TR" i="1" baseline="-25000" dirty="0" smtClean="0"/>
                  <a:t>0</a:t>
                </a:r>
                <a:r>
                  <a:rPr lang="tr-TR" dirty="0" smtClean="0"/>
                  <a:t> ) </a:t>
                </a:r>
              </a:p>
              <a:p>
                <a:pPr marL="0" indent="0">
                  <a:buNone/>
                </a:pPr>
                <a:r>
                  <a:rPr lang="tr-TR" baseline="-25000" dirty="0" smtClean="0"/>
                  <a:t>	</a:t>
                </a:r>
                <a:r>
                  <a:rPr lang="tr-TR" i="1" dirty="0" smtClean="0"/>
                  <a:t>f</a:t>
                </a:r>
                <a:r>
                  <a:rPr lang="tr-TR" i="1" baseline="-25000" dirty="0" smtClean="0"/>
                  <a:t>0</a:t>
                </a:r>
                <a:r>
                  <a:rPr lang="tr-TR" dirty="0" smtClean="0"/>
                  <a:t> : </a:t>
                </a:r>
                <a:r>
                  <a:rPr lang="tr-TR" dirty="0" err="1" smtClean="0"/>
                  <a:t>cyclical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frequency</a:t>
                </a:r>
                <a:r>
                  <a:rPr lang="tr-TR" dirty="0" smtClean="0"/>
                  <a:t> (Hz) ( </a:t>
                </a:r>
                <a:r>
                  <a:rPr lang="tr-TR" i="1" dirty="0" smtClean="0"/>
                  <a:t>f</a:t>
                </a:r>
                <a:r>
                  <a:rPr lang="tr-TR" i="1" baseline="-25000" dirty="0" smtClean="0"/>
                  <a:t>0 </a:t>
                </a:r>
                <a:r>
                  <a:rPr lang="tr-TR" dirty="0" smtClean="0"/>
                  <a:t>= </a:t>
                </a:r>
                <a:r>
                  <a:rPr lang="tr-TR" i="1" dirty="0"/>
                  <a:t>1</a:t>
                </a:r>
                <a:r>
                  <a:rPr lang="tr-TR" dirty="0" smtClean="0"/>
                  <a:t> </a:t>
                </a:r>
                <a:r>
                  <a:rPr lang="tr-TR" dirty="0" smtClean="0"/>
                  <a:t>/ T</a:t>
                </a:r>
                <a:r>
                  <a:rPr lang="tr-TR" baseline="-25000" dirty="0" smtClean="0"/>
                  <a:t>0</a:t>
                </a:r>
                <a:r>
                  <a:rPr lang="tr-TR" dirty="0" smtClean="0"/>
                  <a:t> )</a:t>
                </a:r>
                <a:endParaRPr lang="tr-TR" baseline="-25000" dirty="0"/>
              </a:p>
              <a:p>
                <a:pPr marL="0" indent="0">
                  <a:buNone/>
                </a:pPr>
                <a:r>
                  <a:rPr lang="tr-TR" baseline="-25000" dirty="0"/>
                  <a:t>	</a:t>
                </a:r>
                <a:r>
                  <a:rPr lang="el-GR" dirty="0" smtClean="0"/>
                  <a:t>Φ</a:t>
                </a:r>
                <a:r>
                  <a:rPr lang="tr-TR" dirty="0" smtClean="0"/>
                  <a:t>: </a:t>
                </a:r>
                <a:r>
                  <a:rPr lang="tr-TR" dirty="0" err="1"/>
                  <a:t>phase</a:t>
                </a:r>
                <a:r>
                  <a:rPr lang="tr-TR" dirty="0"/>
                  <a:t> </a:t>
                </a:r>
                <a:r>
                  <a:rPr lang="tr-TR" dirty="0" err="1" smtClean="0"/>
                  <a:t>angle</a:t>
                </a:r>
                <a:endParaRPr lang="tr-TR" dirty="0" smtClean="0"/>
              </a:p>
              <a:p>
                <a:pPr marL="0" indent="0">
                  <a:buNone/>
                </a:pPr>
                <a:r>
                  <a:rPr lang="tr-TR" dirty="0"/>
                  <a:t>	</a:t>
                </a:r>
                <a:r>
                  <a:rPr lang="tr-TR" dirty="0" smtClean="0"/>
                  <a:t>T</a:t>
                </a:r>
                <a:r>
                  <a:rPr lang="tr-TR" baseline="-25000" dirty="0" smtClean="0"/>
                  <a:t>0</a:t>
                </a:r>
                <a:r>
                  <a:rPr lang="tr-TR" dirty="0" smtClean="0"/>
                  <a:t> : </a:t>
                </a:r>
                <a:r>
                  <a:rPr lang="tr-TR" dirty="0" err="1" smtClean="0"/>
                  <a:t>period</a:t>
                </a:r>
                <a:endParaRPr lang="tr-TR" baseline="-25000" dirty="0" smtClean="0"/>
              </a:p>
              <a:p>
                <a:pPr marL="0" indent="0">
                  <a:buNone/>
                </a:pPr>
                <a:r>
                  <a:rPr lang="tr-TR" dirty="0"/>
                  <a:t>	</a:t>
                </a:r>
                <a:endParaRPr lang="tr-TR" dirty="0" smtClean="0"/>
              </a:p>
              <a:p>
                <a:pPr marL="0" indent="0">
                  <a:buNone/>
                </a:pPr>
                <a:endParaRPr lang="tr-TR" dirty="0" smtClean="0"/>
              </a:p>
              <a:p>
                <a:pPr marL="0" indent="0">
                  <a:buNone/>
                </a:pPr>
                <a:endParaRPr lang="tr-TR" dirty="0"/>
              </a:p>
            </p:txBody>
          </p:sp>
        </mc:Choice>
        <mc:Fallback>
          <p:sp>
            <p:nvSpPr>
              <p:cNvPr id="6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 rotWithShape="0">
                <a:blip r:embed="rId3"/>
                <a:stretch>
                  <a:fillRect l="-928" t="-322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9718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(a) </a:t>
            </a:r>
            <a:r>
              <a:rPr lang="tr-TR" dirty="0" err="1"/>
              <a:t>Phasor</a:t>
            </a:r>
            <a:r>
              <a:rPr lang="tr-TR" dirty="0"/>
              <a:t> </a:t>
            </a:r>
            <a:r>
              <a:rPr lang="tr-TR" dirty="0" err="1"/>
              <a:t>diagram</a:t>
            </a:r>
            <a:r>
              <a:rPr lang="tr-TR" dirty="0"/>
              <a:t> (b) </a:t>
            </a:r>
            <a:r>
              <a:rPr lang="tr-TR" dirty="0" err="1"/>
              <a:t>Line</a:t>
            </a:r>
            <a:r>
              <a:rPr lang="tr-TR" dirty="0"/>
              <a:t> </a:t>
            </a:r>
            <a:r>
              <a:rPr lang="tr-TR" dirty="0" err="1"/>
              <a:t>spectrum</a:t>
            </a:r>
            <a:r>
              <a:rPr lang="tr-TR" dirty="0"/>
              <a:t> </a:t>
            </a:r>
            <a:br>
              <a:rPr lang="tr-TR" dirty="0"/>
            </a:br>
            <a:r>
              <a:rPr lang="tr-TR" dirty="0"/>
              <a:t>(Fig.2.1-2 </a:t>
            </a:r>
            <a:r>
              <a:rPr lang="tr-TR" dirty="0" err="1"/>
              <a:t>Carlson</a:t>
            </a:r>
            <a:r>
              <a:rPr lang="tr-TR" dirty="0"/>
              <a:t>, </a:t>
            </a:r>
            <a:r>
              <a:rPr lang="tr-TR" dirty="0" err="1"/>
              <a:t>page</a:t>
            </a:r>
            <a:r>
              <a:rPr lang="tr-TR" dirty="0"/>
              <a:t> 30)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tr-TR" dirty="0" smtClean="0"/>
                  <a:t>Phasor </a:t>
                </a:r>
                <a:r>
                  <a:rPr lang="tr-TR" dirty="0" err="1" smtClean="0"/>
                  <a:t>diagram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helps</a:t>
                </a:r>
                <a:r>
                  <a:rPr lang="tr-TR" dirty="0" smtClean="0"/>
                  <a:t> us </a:t>
                </a:r>
                <a:r>
                  <a:rPr lang="tr-TR" dirty="0" err="1" smtClean="0"/>
                  <a:t>to</a:t>
                </a:r>
                <a:r>
                  <a:rPr lang="tr-TR" dirty="0" smtClean="0"/>
                  <a:t> transfer a </a:t>
                </a:r>
                <a:r>
                  <a:rPr lang="tr-TR" dirty="0" err="1" smtClean="0"/>
                  <a:t>sinusoidal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signal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from</a:t>
                </a:r>
                <a:r>
                  <a:rPr lang="tr-TR" dirty="0" smtClean="0"/>
                  <a:t> time domain </a:t>
                </a:r>
                <a:r>
                  <a:rPr lang="tr-TR" dirty="0" err="1" smtClean="0"/>
                  <a:t>to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frequency</a:t>
                </a:r>
                <a:r>
                  <a:rPr lang="tr-TR" dirty="0" smtClean="0"/>
                  <a:t> domain.</a:t>
                </a:r>
              </a:p>
              <a:p>
                <a:pPr>
                  <a:lnSpc>
                    <a:spcPct val="150000"/>
                  </a:lnSpc>
                </a:pPr>
                <a:r>
                  <a:rPr lang="tr-TR" dirty="0" err="1" smtClean="0"/>
                  <a:t>From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Euler’s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theorem</a:t>
                </a:r>
                <a:r>
                  <a:rPr lang="tr-TR" dirty="0" smtClean="0"/>
                  <a:t>;</a:t>
                </a:r>
              </a:p>
              <a:p>
                <a:pPr marL="457200" lvl="1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ϴ</m:t>
                          </m:r>
                        </m:sup>
                      </m:sSup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el-GR" i="1" smtClean="0">
                          <a:latin typeface="Cambria Math" panose="02040503050406030204" pitchFamily="18" charset="0"/>
                        </a:rPr>
                        <m:t>±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</a:rPr>
                        <m:t>ϴ</m:t>
                      </m:r>
                    </m:oMath>
                  </m:oMathPara>
                </a14:m>
                <a:endParaRPr lang="tr-TR" b="0" dirty="0" smtClean="0"/>
              </a:p>
              <a:p>
                <a:pPr marL="457200" lvl="1" indent="0">
                  <a:lnSpc>
                    <a:spcPct val="150000"/>
                  </a:lnSpc>
                  <a:buNone/>
                </a:pPr>
                <a:r>
                  <a:rPr lang="tr-TR" b="0" dirty="0" err="1" smtClean="0"/>
                  <a:t>then</a:t>
                </a:r>
                <a:r>
                  <a:rPr lang="tr-TR" b="0" dirty="0" smtClean="0"/>
                  <a:t>;</a:t>
                </a:r>
              </a:p>
              <a:p>
                <a:pPr marL="457200" lvl="1" indent="0">
                  <a:lnSpc>
                    <a:spcPct val="150000"/>
                  </a:lnSpc>
                  <a:buNone/>
                </a:pPr>
                <a:endParaRPr lang="tr-TR" b="0" dirty="0" smtClean="0"/>
              </a:p>
            </p:txBody>
          </p:sp>
        </mc:Choice>
        <mc:Fallback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1125" y="4841324"/>
            <a:ext cx="5332275" cy="130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339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 </a:t>
            </a:r>
            <a:r>
              <a:rPr lang="tr-TR" dirty="0" err="1" smtClean="0"/>
              <a:t>example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line</a:t>
            </a:r>
            <a:r>
              <a:rPr lang="tr-TR" dirty="0" smtClean="0"/>
              <a:t> </a:t>
            </a:r>
            <a:r>
              <a:rPr lang="tr-TR" dirty="0" err="1" smtClean="0"/>
              <a:t>spectrum</a:t>
            </a:r>
            <a:r>
              <a:rPr lang="tr-TR" dirty="0" smtClean="0"/>
              <a:t> (</a:t>
            </a:r>
            <a:r>
              <a:rPr lang="tr-TR" dirty="0" err="1" smtClean="0"/>
              <a:t>one-sided</a:t>
            </a:r>
            <a:r>
              <a:rPr lang="tr-TR" dirty="0" smtClean="0"/>
              <a:t>)</a:t>
            </a:r>
            <a:br>
              <a:rPr lang="tr-TR" dirty="0" smtClean="0"/>
            </a:br>
            <a:r>
              <a:rPr lang="tr-TR" dirty="0" smtClean="0"/>
              <a:t>(Fig.2.1-3 </a:t>
            </a:r>
            <a:r>
              <a:rPr lang="tr-TR" dirty="0" err="1"/>
              <a:t>Carlson</a:t>
            </a:r>
            <a:r>
              <a:rPr lang="tr-TR" dirty="0"/>
              <a:t>, </a:t>
            </a:r>
            <a:r>
              <a:rPr lang="tr-TR" dirty="0" err="1"/>
              <a:t>page</a:t>
            </a:r>
            <a:r>
              <a:rPr lang="tr-TR" dirty="0"/>
              <a:t> </a:t>
            </a:r>
            <a:r>
              <a:rPr lang="tr-TR" dirty="0" smtClean="0"/>
              <a:t>32)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Given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signal</a:t>
            </a:r>
            <a:r>
              <a:rPr lang="tr-TR" dirty="0" smtClean="0"/>
              <a:t>: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err="1" smtClean="0"/>
              <a:t>We</a:t>
            </a:r>
            <a:r>
              <a:rPr lang="tr-TR" dirty="0" smtClean="0"/>
              <a:t> can </a:t>
            </a:r>
            <a:r>
              <a:rPr lang="tr-TR" dirty="0" err="1" smtClean="0"/>
              <a:t>rewrite</a:t>
            </a:r>
            <a:r>
              <a:rPr lang="tr-TR" dirty="0" smtClean="0"/>
              <a:t>:</a:t>
            </a:r>
          </a:p>
          <a:p>
            <a:pPr marL="914400" lvl="2" indent="0">
              <a:buNone/>
            </a:pPr>
            <a:r>
              <a:rPr lang="tr-TR" dirty="0"/>
              <a:t> </a:t>
            </a:r>
            <a:endParaRPr lang="tr-TR" dirty="0" smtClean="0"/>
          </a:p>
          <a:p>
            <a:pPr marL="914400" lvl="2" indent="0">
              <a:buNone/>
            </a:pPr>
            <a:endParaRPr lang="tr-TR" dirty="0" smtClean="0"/>
          </a:p>
          <a:p>
            <a:pPr marL="457200" lvl="1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7142" y="2375598"/>
            <a:ext cx="7100400" cy="672402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7043" y="4055734"/>
            <a:ext cx="9428166" cy="73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314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Two-sided</a:t>
            </a:r>
            <a:r>
              <a:rPr lang="tr-TR" dirty="0" smtClean="0"/>
              <a:t> </a:t>
            </a:r>
            <a:r>
              <a:rPr lang="tr-TR" dirty="0" err="1" smtClean="0"/>
              <a:t>line</a:t>
            </a:r>
            <a:r>
              <a:rPr lang="tr-TR" dirty="0" smtClean="0"/>
              <a:t> </a:t>
            </a:r>
            <a:r>
              <a:rPr lang="tr-TR" dirty="0" err="1" smtClean="0"/>
              <a:t>spectrum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concept</a:t>
            </a:r>
            <a:r>
              <a:rPr lang="tr-TR" dirty="0" smtClean="0"/>
              <a:t> of </a:t>
            </a:r>
            <a:r>
              <a:rPr lang="tr-TR" dirty="0" err="1" smtClean="0"/>
              <a:t>negative</a:t>
            </a:r>
            <a:r>
              <a:rPr lang="tr-TR" dirty="0" smtClean="0"/>
              <a:t> </a:t>
            </a:r>
            <a:r>
              <a:rPr lang="tr-TR" dirty="0" err="1" smtClean="0"/>
              <a:t>frequency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Using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Euler’s</a:t>
            </a:r>
            <a:r>
              <a:rPr lang="tr-TR" dirty="0" smtClean="0"/>
              <a:t> </a:t>
            </a:r>
            <a:r>
              <a:rPr lang="tr-TR" dirty="0" err="1" smtClean="0"/>
              <a:t>theorem</a:t>
            </a:r>
            <a:r>
              <a:rPr lang="tr-TR" dirty="0" smtClean="0"/>
              <a:t> </a:t>
            </a:r>
            <a:r>
              <a:rPr lang="tr-TR" dirty="0" err="1" smtClean="0"/>
              <a:t>again</a:t>
            </a:r>
            <a:r>
              <a:rPr lang="tr-TR" dirty="0" smtClean="0"/>
              <a:t>, </a:t>
            </a:r>
            <a:r>
              <a:rPr lang="tr-TR" dirty="0" err="1" smtClean="0"/>
              <a:t>we</a:t>
            </a:r>
            <a:r>
              <a:rPr lang="tr-TR" dirty="0" smtClean="0"/>
              <a:t> can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express</a:t>
            </a:r>
            <a:r>
              <a:rPr lang="tr-TR" dirty="0" smtClean="0"/>
              <a:t> a </a:t>
            </a:r>
            <a:r>
              <a:rPr lang="tr-TR" dirty="0" err="1" smtClean="0"/>
              <a:t>sinusoidal</a:t>
            </a:r>
            <a:r>
              <a:rPr lang="tr-TR" dirty="0" smtClean="0"/>
              <a:t> </a:t>
            </a:r>
            <a:r>
              <a:rPr lang="tr-TR" dirty="0" err="1" smtClean="0"/>
              <a:t>signal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complex</a:t>
            </a:r>
            <a:r>
              <a:rPr lang="tr-TR" dirty="0" smtClean="0"/>
              <a:t> </a:t>
            </a:r>
            <a:r>
              <a:rPr lang="tr-TR" dirty="0" err="1" smtClean="0"/>
              <a:t>conjugate</a:t>
            </a:r>
            <a:r>
              <a:rPr lang="tr-TR" dirty="0" smtClean="0"/>
              <a:t> </a:t>
            </a:r>
            <a:r>
              <a:rPr lang="tr-TR" dirty="0" err="1" smtClean="0"/>
              <a:t>phasors</a:t>
            </a:r>
            <a:r>
              <a:rPr lang="tr-TR" dirty="0" smtClean="0"/>
              <a:t>: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en-US" dirty="0"/>
              <a:t>The corresponding phasor diagram and line spectrum are shown in Fig. </a:t>
            </a:r>
            <a:r>
              <a:rPr lang="en-US" dirty="0" smtClean="0"/>
              <a:t>2.1–4</a:t>
            </a:r>
            <a:r>
              <a:rPr lang="tr-TR" dirty="0" smtClean="0"/>
              <a:t>, </a:t>
            </a:r>
            <a:r>
              <a:rPr lang="tr-TR" dirty="0" err="1" smtClean="0"/>
              <a:t>Carlson</a:t>
            </a:r>
            <a:r>
              <a:rPr lang="tr-TR" dirty="0" smtClean="0"/>
              <a:t>, </a:t>
            </a:r>
            <a:r>
              <a:rPr lang="tr-TR" dirty="0" err="1" smtClean="0"/>
              <a:t>page</a:t>
            </a:r>
            <a:r>
              <a:rPr lang="tr-TR" dirty="0" smtClean="0"/>
              <a:t> 32.</a:t>
            </a:r>
          </a:p>
          <a:p>
            <a:pPr marL="914400" lvl="2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9233" y="3045666"/>
            <a:ext cx="8059345" cy="160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6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An </a:t>
            </a:r>
            <a:r>
              <a:rPr lang="tr-TR" dirty="0" err="1"/>
              <a:t>example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line</a:t>
            </a:r>
            <a:r>
              <a:rPr lang="tr-TR" dirty="0"/>
              <a:t> </a:t>
            </a:r>
            <a:r>
              <a:rPr lang="tr-TR" dirty="0" err="1"/>
              <a:t>spectrum</a:t>
            </a:r>
            <a:r>
              <a:rPr lang="tr-TR" dirty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two-sided</a:t>
            </a:r>
            <a:r>
              <a:rPr lang="tr-TR" dirty="0"/>
              <a:t>)</a:t>
            </a:r>
            <a:br>
              <a:rPr lang="tr-TR" dirty="0"/>
            </a:br>
            <a:r>
              <a:rPr lang="tr-TR" dirty="0"/>
              <a:t>(</a:t>
            </a:r>
            <a:r>
              <a:rPr lang="tr-TR" dirty="0" smtClean="0"/>
              <a:t>Fig.2.1-5 </a:t>
            </a:r>
            <a:r>
              <a:rPr lang="tr-TR" dirty="0" err="1"/>
              <a:t>Carlson</a:t>
            </a:r>
            <a:r>
              <a:rPr lang="tr-TR" dirty="0"/>
              <a:t>, </a:t>
            </a:r>
            <a:r>
              <a:rPr lang="tr-TR" dirty="0" err="1"/>
              <a:t>page</a:t>
            </a:r>
            <a:r>
              <a:rPr lang="tr-TR" dirty="0"/>
              <a:t> </a:t>
            </a:r>
            <a:r>
              <a:rPr lang="tr-TR" dirty="0" smtClean="0"/>
              <a:t>33)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Given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signal</a:t>
            </a:r>
            <a:r>
              <a:rPr lang="tr-TR" dirty="0" smtClean="0"/>
              <a:t>:</a:t>
            </a:r>
          </a:p>
          <a:p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err="1" smtClean="0"/>
              <a:t>It</a:t>
            </a:r>
            <a:r>
              <a:rPr lang="tr-TR" dirty="0" smtClean="0"/>
              <a:t> can be </a:t>
            </a:r>
            <a:r>
              <a:rPr lang="tr-TR" dirty="0" err="1" smtClean="0"/>
              <a:t>expressed</a:t>
            </a:r>
            <a:r>
              <a:rPr lang="tr-TR" dirty="0" smtClean="0"/>
              <a:t> in </a:t>
            </a:r>
            <a:r>
              <a:rPr lang="tr-TR" dirty="0" err="1" smtClean="0"/>
              <a:t>terms</a:t>
            </a:r>
            <a:r>
              <a:rPr lang="tr-TR" dirty="0" smtClean="0"/>
              <a:t> of </a:t>
            </a:r>
            <a:r>
              <a:rPr lang="tr-TR" dirty="0" err="1" smtClean="0"/>
              <a:t>complex</a:t>
            </a:r>
            <a:r>
              <a:rPr lang="tr-TR" dirty="0" smtClean="0"/>
              <a:t> </a:t>
            </a:r>
            <a:r>
              <a:rPr lang="tr-TR" dirty="0" err="1" smtClean="0"/>
              <a:t>conjugate</a:t>
            </a:r>
            <a:r>
              <a:rPr lang="tr-TR" dirty="0" smtClean="0"/>
              <a:t> </a:t>
            </a:r>
            <a:r>
              <a:rPr lang="tr-TR" dirty="0" err="1" smtClean="0"/>
              <a:t>phasors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obtain</a:t>
            </a:r>
            <a:r>
              <a:rPr lang="tr-TR" dirty="0" smtClean="0"/>
              <a:t> </a:t>
            </a:r>
            <a:r>
              <a:rPr lang="tr-TR" dirty="0" err="1" smtClean="0"/>
              <a:t>two-sided</a:t>
            </a:r>
            <a:r>
              <a:rPr lang="tr-TR" dirty="0" smtClean="0"/>
              <a:t> </a:t>
            </a:r>
            <a:r>
              <a:rPr lang="tr-TR" dirty="0" err="1" smtClean="0"/>
              <a:t>line</a:t>
            </a:r>
            <a:r>
              <a:rPr lang="tr-TR" dirty="0" smtClean="0"/>
              <a:t> </a:t>
            </a:r>
            <a:r>
              <a:rPr lang="tr-TR" dirty="0" err="1" smtClean="0"/>
              <a:t>spectra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3268" y="2375598"/>
            <a:ext cx="8144274" cy="771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032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Amplitude</a:t>
            </a:r>
            <a:r>
              <a:rPr lang="tr-TR" dirty="0" smtClean="0"/>
              <a:t> </a:t>
            </a:r>
            <a:r>
              <a:rPr lang="tr-TR" dirty="0" err="1" smtClean="0"/>
              <a:t>Spectrum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Phase</a:t>
            </a:r>
            <a:r>
              <a:rPr lang="tr-TR" dirty="0" smtClean="0"/>
              <a:t> </a:t>
            </a:r>
            <a:r>
              <a:rPr lang="tr-TR" dirty="0" err="1" smtClean="0"/>
              <a:t>Spectrum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either</a:t>
            </a:r>
            <a:r>
              <a:rPr lang="tr-TR" dirty="0" smtClean="0"/>
              <a:t> </a:t>
            </a:r>
            <a:r>
              <a:rPr lang="tr-TR" dirty="0" err="1" smtClean="0"/>
              <a:t>version</a:t>
            </a:r>
            <a:r>
              <a:rPr lang="tr-TR" dirty="0" smtClean="0"/>
              <a:t>, be it </a:t>
            </a:r>
            <a:r>
              <a:rPr lang="tr-TR" dirty="0" err="1" smtClean="0"/>
              <a:t>one-sided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two-sided</a:t>
            </a:r>
            <a:r>
              <a:rPr lang="tr-TR" dirty="0"/>
              <a:t> </a:t>
            </a:r>
            <a:r>
              <a:rPr lang="tr-TR" dirty="0" err="1" smtClean="0"/>
              <a:t>line</a:t>
            </a:r>
            <a:r>
              <a:rPr lang="tr-TR" dirty="0" smtClean="0"/>
              <a:t> </a:t>
            </a:r>
            <a:r>
              <a:rPr lang="tr-TR" dirty="0" err="1" smtClean="0"/>
              <a:t>spectra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FF0000"/>
                </a:solidFill>
              </a:rPr>
              <a:t>amplitude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spectrum</a:t>
            </a:r>
            <a:r>
              <a:rPr lang="tr-TR" dirty="0" smtClean="0"/>
              <a:t> </a:t>
            </a:r>
            <a:r>
              <a:rPr lang="tr-TR" dirty="0" err="1" smtClean="0"/>
              <a:t>conveys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information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phase</a:t>
            </a:r>
            <a:r>
              <a:rPr lang="tr-TR" dirty="0" smtClean="0"/>
              <a:t> </a:t>
            </a:r>
            <a:r>
              <a:rPr lang="tr-TR" dirty="0" err="1" smtClean="0"/>
              <a:t>spectrum</a:t>
            </a:r>
            <a:r>
              <a:rPr lang="tr-TR" dirty="0" smtClean="0"/>
              <a:t>. </a:t>
            </a:r>
            <a:r>
              <a:rPr lang="tr-TR" dirty="0" err="1" smtClean="0"/>
              <a:t>Both</a:t>
            </a:r>
            <a:r>
              <a:rPr lang="tr-TR" dirty="0" smtClean="0"/>
              <a:t> </a:t>
            </a:r>
            <a:r>
              <a:rPr lang="tr-TR" dirty="0" err="1" smtClean="0"/>
              <a:t>parts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required</a:t>
            </a:r>
            <a:r>
              <a:rPr lang="tr-TR" dirty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define </a:t>
            </a:r>
            <a:r>
              <a:rPr lang="tr-TR" dirty="0" err="1" smtClean="0"/>
              <a:t>the</a:t>
            </a:r>
            <a:r>
              <a:rPr lang="tr-TR" dirty="0" smtClean="0"/>
              <a:t> time-domain </a:t>
            </a:r>
            <a:r>
              <a:rPr lang="tr-TR" dirty="0" err="1" smtClean="0"/>
              <a:t>function</a:t>
            </a:r>
            <a:r>
              <a:rPr lang="tr-TR" dirty="0" smtClean="0"/>
              <a:t>, but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amplitude</a:t>
            </a:r>
            <a:r>
              <a:rPr lang="tr-TR" dirty="0" smtClean="0"/>
              <a:t> </a:t>
            </a:r>
            <a:r>
              <a:rPr lang="tr-TR" dirty="0" err="1" smtClean="0"/>
              <a:t>spectrum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itself</a:t>
            </a:r>
            <a:r>
              <a:rPr lang="tr-TR" dirty="0" smtClean="0"/>
              <a:t> </a:t>
            </a:r>
            <a:r>
              <a:rPr lang="tr-TR" dirty="0" err="1" smtClean="0"/>
              <a:t>tells</a:t>
            </a:r>
            <a:r>
              <a:rPr lang="tr-TR" dirty="0" smtClean="0"/>
              <a:t> us 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frequencies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present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in 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proportion</a:t>
            </a:r>
            <a:r>
              <a:rPr lang="tr-TR" dirty="0" smtClean="0"/>
              <a:t> (</a:t>
            </a:r>
            <a:r>
              <a:rPr lang="tr-TR" dirty="0" err="1" smtClean="0"/>
              <a:t>Carlson</a:t>
            </a:r>
            <a:r>
              <a:rPr lang="tr-TR" dirty="0" smtClean="0"/>
              <a:t>, </a:t>
            </a:r>
            <a:r>
              <a:rPr lang="tr-TR" dirty="0" err="1" smtClean="0"/>
              <a:t>page</a:t>
            </a:r>
            <a:r>
              <a:rPr lang="tr-TR" dirty="0" smtClean="0"/>
              <a:t> 33).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9657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Noise</a:t>
            </a:r>
            <a:r>
              <a:rPr lang="tr-TR" dirty="0"/>
              <a:t> in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, 5th </a:t>
            </a:r>
            <a:r>
              <a:rPr lang="tr-TR" dirty="0" err="1"/>
              <a:t>edition</a:t>
            </a:r>
            <a:r>
              <a:rPr lang="tr-TR" dirty="0"/>
              <a:t>,  A.B. </a:t>
            </a:r>
            <a:r>
              <a:rPr lang="tr-TR" dirty="0" err="1"/>
              <a:t>Carlson</a:t>
            </a:r>
            <a:r>
              <a:rPr lang="tr-TR" dirty="0"/>
              <a:t>, P.B. </a:t>
            </a:r>
            <a:r>
              <a:rPr lang="tr-TR" dirty="0" err="1"/>
              <a:t>Crilly</a:t>
            </a:r>
            <a:r>
              <a:rPr lang="tr-TR" dirty="0"/>
              <a:t>, J.C. </a:t>
            </a:r>
            <a:r>
              <a:rPr lang="tr-TR" dirty="0" err="1"/>
              <a:t>Rutledge</a:t>
            </a:r>
            <a:r>
              <a:rPr lang="tr-TR" dirty="0"/>
              <a:t>, 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 smtClean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Analog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Communications, 2nd </a:t>
            </a:r>
            <a:r>
              <a:rPr lang="tr-TR" dirty="0" err="1"/>
              <a:t>edition</a:t>
            </a:r>
            <a:r>
              <a:rPr lang="tr-TR" dirty="0"/>
              <a:t>, S. </a:t>
            </a:r>
            <a:r>
              <a:rPr lang="tr-TR" dirty="0" err="1"/>
              <a:t>Haykin</a:t>
            </a:r>
            <a:r>
              <a:rPr lang="tr-TR" dirty="0"/>
              <a:t>, M. </a:t>
            </a:r>
            <a:r>
              <a:rPr lang="tr-TR" dirty="0" err="1"/>
              <a:t>Moher</a:t>
            </a:r>
            <a:r>
              <a:rPr lang="tr-TR" dirty="0"/>
              <a:t>, </a:t>
            </a:r>
            <a:r>
              <a:rPr lang="tr-TR" dirty="0" err="1"/>
              <a:t>Wiley</a:t>
            </a:r>
            <a:r>
              <a:rPr lang="tr-TR" dirty="0"/>
              <a:t>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912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</TotalTime>
  <Words>374</Words>
  <Application>Microsoft Office PowerPoint</Application>
  <PresentationFormat>Geniş ekran</PresentationFormat>
  <Paragraphs>62</Paragraphs>
  <Slides>9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Teması</vt:lpstr>
      <vt:lpstr>ELE322  COMMUNICATION THEORY – I</vt:lpstr>
      <vt:lpstr>ELE322  COMMUNICATION THEORY - I</vt:lpstr>
      <vt:lpstr>Phasors and line spectra</vt:lpstr>
      <vt:lpstr>(a) Phasor diagram (b) Line spectrum  (Fig.2.1-2 Carlson, page 30)</vt:lpstr>
      <vt:lpstr>An example to line spectrum (one-sided) (Fig.2.1-3 Carlson, page 32)</vt:lpstr>
      <vt:lpstr>Two-sided line spectrum and the concept of negative frequency</vt:lpstr>
      <vt:lpstr>An example to line spectrum (two-sided) (Fig.2.1-5 Carlson, page 33)</vt:lpstr>
      <vt:lpstr>Amplitude Spectrum and Phase Spectrum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ELE322 COMMUNICATION THEORY - I</dc:title>
  <dc:creator>Murat Hüsnü SAZLI</dc:creator>
  <cp:lastModifiedBy>Murat Hüsnü SAZLI</cp:lastModifiedBy>
  <cp:revision>62</cp:revision>
  <dcterms:created xsi:type="dcterms:W3CDTF">2018-07-07T11:05:27Z</dcterms:created>
  <dcterms:modified xsi:type="dcterms:W3CDTF">2018-10-24T14:32:30Z</dcterms:modified>
</cp:coreProperties>
</file>