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7" r:id="rId2"/>
    <p:sldId id="265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63" r:id="rId2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47DCC-2293-4CA3-9A41-5BA36647D6A1}" type="datetimeFigureOut">
              <a:rPr lang="tr-TR" smtClean="0"/>
              <a:t>6.4.2019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6270B0-07BA-4694-B91C-E89AC4039A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2265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455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7005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126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D47E222-EFAC-4E98-9EE1-0FB622BE44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97F22F55-CF54-4C84-A68A-97E1B444A6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C3F4C4FC-8113-4CC4-86D5-28AC2AF3B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5ACD-2747-455B-90D5-E41ACE656005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5A4801CC-B3E4-4438-9EDB-EDF29DD6F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05EE9B57-404D-4966-A137-CBC805634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9991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CA6CA94E-B32D-4651-B36D-CD89D3E13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E5B0AF00-77E4-4EFA-A79C-0FDDC9F7E9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B04F8FC5-0422-48E2-843B-4F2F86A20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1749B-1C1E-453B-B792-86D21832AC74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7F724320-2A3C-4B61-9C27-EBF0227EA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11F4D27C-F16E-4A56-B157-61817BC2B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5732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xmlns="" id="{89880094-6D84-4A0A-A02A-24BFC37758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F7181946-3729-46F8-AC39-F08D5845EE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329BDD5D-FCAA-4AE3-B5F3-E54641C4C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E1E00-FF27-4A7A-BEFA-92E3AB9CF543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164E904D-D24B-4A54-8987-4A1EA7319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F955AA27-0E53-44CE-829C-EB35AA3AB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2876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3FDB0222-4253-4D7D-A9B3-CE598F143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F7334708-4DEE-4B4B-AD7D-78FE09FCD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C98C8477-3A67-4915-AEE3-561B431CC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EED5-B2D0-4920-9854-9F1564AFAD12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E1CEB008-B42A-4F2A-81E1-27AC472E7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C1163802-9C9D-4B33-BF7A-F9064F4A6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9846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9C811F0-2459-4DE1-AFA6-26A97166A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A8FCD65B-C16D-4553-AB60-700944269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843E5E27-149D-46EB-8BB2-6E6796A85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AD28-732B-49EE-8CF7-AC6C1D74E9B9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90366FCF-9563-4871-BD56-BAF19AEC8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E14D2866-F762-438C-A649-BDC0B2F81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9134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FF02F0E-3632-435D-AD33-7A9DE181D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2C455A8-E4F5-42A3-B0CC-E7C0F864EB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8A969280-613A-4914-9F9F-A892F4E6DD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9177FBFE-F9E8-4016-916A-CD0A57454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7E4A6-EDA5-444E-9A8F-E13BD51C9A93}" type="datetime1">
              <a:rPr lang="tr-TR" smtClean="0"/>
              <a:t>6.4.2019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771BC5B2-CD53-48C7-9FA4-8FCE7CEBE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8C7C4495-09B5-430D-85B5-EA0FEC313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5911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0DF595D-8E89-424F-9F29-AE4534E94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D413DEA5-D065-4D9B-8ABA-7EEB21F81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A3D7F167-6541-4961-B455-0BE72494ED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xmlns="" id="{4738620C-017A-4185-9974-2685F2621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xmlns="" id="{1133783D-F2EC-466A-B98E-CF9F310C69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xmlns="" id="{336EEF35-6A30-4079-A3B1-D34245C18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50D27-CA8E-4D6D-9C79-CE3D9E5C7172}" type="datetime1">
              <a:rPr lang="tr-TR" smtClean="0"/>
              <a:t>6.4.2019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xmlns="" id="{DAF33A8C-5860-4BBF-9210-BD2D83B02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xmlns="" id="{9399C27D-3025-46F4-B4AB-1577761E7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8100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122AA600-1F01-4A26-B427-9C9DD0BAA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xmlns="" id="{49D0178F-F601-4523-B0F1-F3CC62782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9D653-2988-4FA8-B862-0DDB17392368}" type="datetime1">
              <a:rPr lang="tr-TR" smtClean="0"/>
              <a:t>6.4.2019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xmlns="" id="{B956D79F-BF4D-423D-A496-32B88AEAA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xmlns="" id="{AD16D4B4-99D4-4C1F-90DA-A3098191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3257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xmlns="" id="{5426BE15-D802-4763-8F94-69C981322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D0C5-CE4D-4158-A53D-164F42A7E8F3}" type="datetime1">
              <a:rPr lang="tr-TR" smtClean="0"/>
              <a:t>6.4.2019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xmlns="" id="{94030729-0DC7-4FA9-9B5D-9FA7FE5C2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xmlns="" id="{F9D0265E-9DBE-4004-B1F8-823989B6E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5502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38B53C8-729E-4CC2-8A67-3D1B31261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50C6979-31E2-4F7D-8C26-B3AFDD227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D86FC20C-86F9-4D01-99B2-9A6B99C2F4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88ACFDDE-8196-469A-BB9D-FCD552122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E496-8F2F-454A-9B07-03764A71DFE2}" type="datetime1">
              <a:rPr lang="tr-TR" smtClean="0"/>
              <a:t>6.4.2019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CAF33557-97EE-4366-8977-49E6E9F60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83C1CA4D-EDCE-4E7A-9F85-F015EEB16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4009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7D114379-B799-4072-A798-368408E67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xmlns="" id="{5CCB73B5-63F6-42E3-A38C-C714519EEC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D4307F50-F5E3-4D5C-BAED-D8A9EA68B6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2D4DD3C2-5AA5-4E59-9AC3-2E585C5F4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63187-EE9D-4AB3-AB14-DBB5CAB3E45E}" type="datetime1">
              <a:rPr lang="tr-TR" smtClean="0"/>
              <a:t>6.4.2019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E4A11C98-81AA-46C6-9054-67812790E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1B23DFE9-E940-4DB8-9DE2-000866761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268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xmlns="" id="{11AF88C7-29CB-432F-954B-587D70CBF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D9C4ABA2-95CA-4863-87EE-38E6F9975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ACCA31C9-2AD8-427A-BE70-D6FEF437FE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98C85-3C09-426D-917B-FE07769AB50B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9388C7EB-5B18-4885-A7C0-484A2042AF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3DBF7DC0-85B3-48EA-B39F-D7B04977D3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7750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5400" dirty="0"/>
              <a:t>ELE427</a:t>
            </a:r>
            <a:br>
              <a:rPr lang="tr-TR" sz="5400" dirty="0"/>
            </a:br>
            <a:r>
              <a:rPr lang="tr-TR" sz="5400" dirty="0"/>
              <a:t>COMMUNICATION THEORY – II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1600" dirty="0"/>
              <a:t>ANKARA UNIVERSITY</a:t>
            </a:r>
          </a:p>
          <a:p>
            <a:r>
              <a:rPr lang="tr-TR" sz="1600" dirty="0"/>
              <a:t>FACULTY OF ENGINEERING</a:t>
            </a:r>
          </a:p>
          <a:p>
            <a:r>
              <a:rPr lang="tr-TR" sz="1600" dirty="0"/>
              <a:t>ELECTRICAL AND ELECTRONICS ENGINEERING DEPARTMENT</a:t>
            </a:r>
          </a:p>
        </p:txBody>
      </p:sp>
    </p:spTree>
    <p:extLst>
      <p:ext uri="{BB962C8B-B14F-4D97-AF65-F5344CB8AC3E}">
        <p14:creationId xmlns:p14="http://schemas.microsoft.com/office/powerpoint/2010/main" val="3383223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63518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tr-TR" sz="3600" dirty="0"/>
                  <a:t>Repetition </a:t>
                </a:r>
                <a:r>
                  <a:rPr lang="tr-TR" sz="3600" dirty="0" err="1"/>
                  <a:t>and</a:t>
                </a:r>
                <a:r>
                  <a:rPr lang="tr-TR" sz="3600" dirty="0"/>
                  <a:t> </a:t>
                </a:r>
                <a:r>
                  <a:rPr lang="tr-TR" sz="3600" dirty="0" err="1"/>
                  <a:t>Parity-Check</a:t>
                </a:r>
                <a:r>
                  <a:rPr lang="tr-TR" sz="3600" dirty="0"/>
                  <a:t> </a:t>
                </a:r>
                <a:r>
                  <a:rPr lang="tr-TR" sz="3600" dirty="0" err="1"/>
                  <a:t>Codes</a:t>
                </a:r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This rule corrects words with single errors, but double or triple errors</a:t>
                </a:r>
                <a:r>
                  <a:rPr lang="tr-TR" sz="2800" dirty="0"/>
                  <a:t> </a:t>
                </a:r>
                <a:r>
                  <a:rPr lang="en-US" sz="2800" dirty="0"/>
                  <a:t>result in a decoding error with probability</a:t>
                </a:r>
                <a:endParaRPr lang="tr-TR" sz="2800" dirty="0"/>
              </a:p>
              <a:p>
                <a:pPr marL="571500" indent="-57150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𝑤𝑒</m:t>
                        </m:r>
                      </m:sub>
                    </m:sSub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2,3</m:t>
                        </m:r>
                      </m:e>
                    </m:d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3,3</m:t>
                        </m:r>
                      </m:e>
                    </m:d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=3</m:t>
                    </m:r>
                    <m:sSup>
                      <m:sSup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tr-T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tr-TR" sz="2800" b="0" dirty="0"/>
              </a:p>
              <a:p>
                <a:pPr algn="ctr"/>
                <a:endParaRPr lang="tr-TR" sz="28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6351867"/>
              </a:xfrm>
              <a:prstGeom prst="rect">
                <a:avLst/>
              </a:prstGeom>
              <a:blipFill>
                <a:blip r:embed="rId2"/>
                <a:stretch>
                  <a:fillRect l="-1683" t="-1536" r="-112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2007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600" dirty="0" err="1"/>
              <a:t>Repetition</a:t>
            </a:r>
            <a:r>
              <a:rPr lang="tr-TR" sz="3600" dirty="0"/>
              <a:t> </a:t>
            </a:r>
            <a:r>
              <a:rPr lang="tr-TR" sz="3600" dirty="0" err="1"/>
              <a:t>and</a:t>
            </a:r>
            <a:r>
              <a:rPr lang="tr-TR" sz="3600" dirty="0"/>
              <a:t> </a:t>
            </a:r>
            <a:r>
              <a:rPr lang="tr-TR" sz="3600" dirty="0" err="1"/>
              <a:t>Parity-Check</a:t>
            </a:r>
            <a:r>
              <a:rPr lang="tr-TR" sz="3600" dirty="0"/>
              <a:t> </a:t>
            </a:r>
            <a:r>
              <a:rPr lang="tr-TR" sz="3600" dirty="0" err="1"/>
              <a:t>Codes</a:t>
            </a:r>
            <a:endParaRPr lang="tr-TR" sz="3600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tr-TR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More efficient codes are based on the notion of </a:t>
            </a:r>
            <a:r>
              <a:rPr lang="en-US" sz="2800" b="1" dirty="0"/>
              <a:t>parity. </a:t>
            </a:r>
            <a:endParaRPr lang="tr-TR" sz="28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The parity of a binary</a:t>
            </a:r>
            <a:r>
              <a:rPr lang="tr-TR" sz="2800" dirty="0"/>
              <a:t> </a:t>
            </a:r>
            <a:r>
              <a:rPr lang="en-US" sz="2800" dirty="0"/>
              <a:t>word is said to be even when the word contains an even number of 1s, while odd</a:t>
            </a:r>
            <a:r>
              <a:rPr lang="tr-TR" sz="2800" dirty="0"/>
              <a:t> </a:t>
            </a:r>
            <a:r>
              <a:rPr lang="en-US" sz="2800" dirty="0"/>
              <a:t>parity means an odd number of 1s.</a:t>
            </a:r>
            <a:endParaRPr lang="tr-TR" sz="2800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3565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600" dirty="0" err="1"/>
              <a:t>Repetition</a:t>
            </a:r>
            <a:r>
              <a:rPr lang="tr-TR" sz="3600" dirty="0"/>
              <a:t> </a:t>
            </a:r>
            <a:r>
              <a:rPr lang="tr-TR" sz="3600" dirty="0" err="1"/>
              <a:t>and</a:t>
            </a:r>
            <a:r>
              <a:rPr lang="tr-TR" sz="3600" dirty="0"/>
              <a:t> </a:t>
            </a:r>
            <a:r>
              <a:rPr lang="tr-TR" sz="3600" dirty="0" err="1"/>
              <a:t>Parity-Check</a:t>
            </a:r>
            <a:r>
              <a:rPr lang="tr-TR" sz="3600" dirty="0"/>
              <a:t> </a:t>
            </a:r>
            <a:r>
              <a:rPr lang="tr-TR" sz="3600" dirty="0" err="1"/>
              <a:t>Codes</a:t>
            </a:r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The codewords for an </a:t>
            </a:r>
            <a:r>
              <a:rPr lang="en-US" sz="2800" b="1" dirty="0"/>
              <a:t>error-detecting</a:t>
            </a:r>
            <a:r>
              <a:rPr lang="tr-TR" sz="2800" b="1" dirty="0"/>
              <a:t> </a:t>
            </a:r>
            <a:r>
              <a:rPr lang="en-US" sz="2800" b="1" dirty="0"/>
              <a:t>parity-check code </a:t>
            </a:r>
            <a:r>
              <a:rPr lang="en-US" sz="2800" dirty="0"/>
              <a:t>are constructed with </a:t>
            </a:r>
            <a:r>
              <a:rPr lang="en-US" sz="2800" i="1" dirty="0"/>
              <a:t>n </a:t>
            </a:r>
            <a:r>
              <a:rPr lang="tr-TR" sz="2800" i="1" dirty="0"/>
              <a:t>- </a:t>
            </a:r>
            <a:r>
              <a:rPr lang="en-US" sz="2800" dirty="0"/>
              <a:t>1 message bits and one check bit</a:t>
            </a:r>
            <a:r>
              <a:rPr lang="tr-TR" sz="2800" dirty="0"/>
              <a:t> </a:t>
            </a:r>
            <a:r>
              <a:rPr lang="en-US" sz="2800" dirty="0"/>
              <a:t>chosen</a:t>
            </a:r>
            <a:r>
              <a:rPr lang="tr-TR" sz="2800" dirty="0"/>
              <a:t> </a:t>
            </a:r>
            <a:r>
              <a:rPr lang="en-US" sz="2800" dirty="0"/>
              <a:t>such that all codewords have the same parity. </a:t>
            </a: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With </a:t>
            </a:r>
            <a:r>
              <a:rPr lang="en-US" sz="2800" i="1" dirty="0"/>
              <a:t>n</a:t>
            </a:r>
            <a:r>
              <a:rPr lang="tr-TR" sz="2800" i="1" dirty="0"/>
              <a:t>=</a:t>
            </a:r>
            <a:r>
              <a:rPr lang="en-US" sz="2800" dirty="0"/>
              <a:t>3 and even parity, the</a:t>
            </a:r>
            <a:r>
              <a:rPr lang="tr-TR" sz="2800" dirty="0"/>
              <a:t> </a:t>
            </a:r>
            <a:r>
              <a:rPr lang="en-US" sz="2800" dirty="0"/>
              <a:t>valid codewords are 000, 011, 101, and 110, the last bit in each word being the</a:t>
            </a:r>
            <a:r>
              <a:rPr lang="tr-TR" sz="2800" dirty="0"/>
              <a:t> </a:t>
            </a:r>
            <a:r>
              <a:rPr lang="en-US" sz="2800" dirty="0"/>
              <a:t>parity</a:t>
            </a:r>
            <a:r>
              <a:rPr lang="tr-TR" sz="2800" dirty="0"/>
              <a:t> </a:t>
            </a:r>
            <a:r>
              <a:rPr lang="tr-TR" sz="2800" dirty="0" err="1"/>
              <a:t>check</a:t>
            </a:r>
            <a:r>
              <a:rPr lang="tr-TR" sz="2400" dirty="0"/>
              <a:t>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9391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8833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600" dirty="0" err="1"/>
              <a:t>Repetition</a:t>
            </a:r>
            <a:r>
              <a:rPr lang="tr-TR" sz="3600" dirty="0"/>
              <a:t> </a:t>
            </a:r>
            <a:r>
              <a:rPr lang="tr-TR" sz="3600" dirty="0" err="1"/>
              <a:t>and</a:t>
            </a:r>
            <a:r>
              <a:rPr lang="tr-TR" sz="3600" dirty="0"/>
              <a:t> </a:t>
            </a:r>
            <a:r>
              <a:rPr lang="tr-TR" sz="3600" dirty="0" err="1"/>
              <a:t>Parity-Check</a:t>
            </a:r>
            <a:r>
              <a:rPr lang="tr-TR" sz="3600" dirty="0"/>
              <a:t> </a:t>
            </a:r>
            <a:r>
              <a:rPr lang="tr-TR" sz="3600" dirty="0" err="1"/>
              <a:t>Codes</a:t>
            </a:r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When a received word has odd parity, 001 for instance, we immediately</a:t>
            </a:r>
            <a:r>
              <a:rPr lang="tr-TR" sz="2800" dirty="0"/>
              <a:t> </a:t>
            </a:r>
            <a:r>
              <a:rPr lang="en-US" sz="2800" dirty="0"/>
              <a:t>know that it contains a transmission error—or three errors or, in general, an odd</a:t>
            </a:r>
            <a:r>
              <a:rPr lang="tr-TR" sz="2800" dirty="0"/>
              <a:t> </a:t>
            </a:r>
            <a:r>
              <a:rPr lang="en-US" sz="2800" dirty="0"/>
              <a:t>number of errors. </a:t>
            </a: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Error correction is not possible because we don’t</a:t>
            </a:r>
            <a:r>
              <a:rPr lang="tr-TR" sz="2800" dirty="0"/>
              <a:t> </a:t>
            </a:r>
            <a:r>
              <a:rPr lang="en-US" sz="2800" dirty="0"/>
              <a:t>know where the</a:t>
            </a:r>
            <a:r>
              <a:rPr lang="tr-TR" sz="2800" dirty="0"/>
              <a:t> </a:t>
            </a:r>
            <a:r>
              <a:rPr lang="en-US" sz="2800" dirty="0"/>
              <a:t>errors fall within the word. </a:t>
            </a: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Furthermore, an even number of errors preserves valid</a:t>
            </a:r>
            <a:r>
              <a:rPr lang="tr-TR" sz="2800" dirty="0"/>
              <a:t> </a:t>
            </a:r>
            <a:r>
              <a:rPr lang="tr-TR" sz="2800" dirty="0" err="1"/>
              <a:t>parity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goes</a:t>
            </a:r>
            <a:r>
              <a:rPr lang="tr-TR" sz="2800" dirty="0"/>
              <a:t> </a:t>
            </a:r>
            <a:r>
              <a:rPr lang="tr-TR" sz="2800" dirty="0" err="1"/>
              <a:t>unnoticed</a:t>
            </a:r>
            <a:r>
              <a:rPr lang="tr-TR" sz="2400" dirty="0"/>
              <a:t>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8036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9079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600" dirty="0" err="1"/>
              <a:t>Repetition</a:t>
            </a:r>
            <a:r>
              <a:rPr lang="tr-TR" sz="3600" dirty="0"/>
              <a:t> </a:t>
            </a:r>
            <a:r>
              <a:rPr lang="tr-TR" sz="3600" dirty="0" err="1"/>
              <a:t>and</a:t>
            </a:r>
            <a:r>
              <a:rPr lang="tr-TR" sz="3600" dirty="0"/>
              <a:t> </a:t>
            </a:r>
            <a:r>
              <a:rPr lang="tr-TR" sz="3600" dirty="0" err="1"/>
              <a:t>Parity-Check</a:t>
            </a:r>
            <a:r>
              <a:rPr lang="tr-TR" sz="3600" dirty="0"/>
              <a:t> </a:t>
            </a:r>
            <a:r>
              <a:rPr lang="tr-TR" sz="3600" dirty="0" err="1"/>
              <a:t>Codes</a:t>
            </a:r>
            <a:endParaRPr lang="tr-TR" sz="3600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tr-TR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As an example of parity checking for </a:t>
            </a:r>
            <a:r>
              <a:rPr lang="en-US" sz="2800" i="1" dirty="0"/>
              <a:t>error correction, </a:t>
            </a:r>
            <a:r>
              <a:rPr lang="en-US" sz="2800" dirty="0"/>
              <a:t>Fig. </a:t>
            </a:r>
            <a:r>
              <a:rPr lang="en-US" sz="2800" dirty="0" smtClean="0"/>
              <a:t>13.1–1</a:t>
            </a:r>
            <a:r>
              <a:rPr lang="tr-TR" sz="2800" dirty="0" smtClean="0"/>
              <a:t> (</a:t>
            </a:r>
            <a:r>
              <a:rPr lang="tr-TR" sz="2800" dirty="0" err="1"/>
              <a:t>Carlson</a:t>
            </a:r>
            <a:r>
              <a:rPr lang="tr-TR" sz="2800" dirty="0"/>
              <a:t>, </a:t>
            </a:r>
            <a:r>
              <a:rPr lang="tr-TR" sz="2800" dirty="0" err="1"/>
              <a:t>page</a:t>
            </a:r>
            <a:r>
              <a:rPr lang="tr-TR" sz="2800" dirty="0"/>
              <a:t> 594)</a:t>
            </a:r>
            <a:r>
              <a:rPr lang="en-US" sz="2800" dirty="0"/>
              <a:t> illustrates an</a:t>
            </a:r>
            <a:r>
              <a:rPr lang="tr-TR" sz="2800" dirty="0"/>
              <a:t> </a:t>
            </a:r>
            <a:r>
              <a:rPr lang="en-US" sz="2800" dirty="0"/>
              <a:t>error-correcting scheme in which the codeword is formed by arranging </a:t>
            </a:r>
            <a:r>
              <a:rPr lang="en-US" sz="2800" i="1" dirty="0"/>
              <a:t>k </a:t>
            </a:r>
            <a:r>
              <a:rPr lang="en-US" sz="2800" dirty="0"/>
              <a:t>message</a:t>
            </a:r>
            <a:r>
              <a:rPr lang="tr-TR" sz="2800" dirty="0"/>
              <a:t> </a:t>
            </a:r>
            <a:r>
              <a:rPr lang="en-US" sz="2800" dirty="0"/>
              <a:t>bits in a square array whose rows and columns are checked by parity bits. </a:t>
            </a: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A</a:t>
            </a:r>
            <a:r>
              <a:rPr lang="tr-TR" sz="2800" dirty="0"/>
              <a:t> </a:t>
            </a:r>
            <a:r>
              <a:rPr lang="en-US" sz="2800" dirty="0"/>
              <a:t>transmission error in one message bit causes a row and column parity failure with the</a:t>
            </a:r>
            <a:r>
              <a:rPr lang="tr-TR" sz="2800" dirty="0"/>
              <a:t> </a:t>
            </a:r>
            <a:r>
              <a:rPr lang="en-US" sz="2800" dirty="0"/>
              <a:t>error at the</a:t>
            </a:r>
            <a:r>
              <a:rPr lang="tr-TR" sz="2800" dirty="0"/>
              <a:t> </a:t>
            </a:r>
            <a:r>
              <a:rPr lang="en-US" sz="2800" dirty="0"/>
              <a:t>intersection, so single errors can be corrected. </a:t>
            </a: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This code also detects</a:t>
            </a:r>
            <a:r>
              <a:rPr lang="tr-TR" sz="2800" dirty="0"/>
              <a:t> </a:t>
            </a:r>
            <a:r>
              <a:rPr lang="tr-TR" sz="2800" dirty="0" err="1"/>
              <a:t>double</a:t>
            </a:r>
            <a:r>
              <a:rPr lang="tr-TR" sz="2800" dirty="0"/>
              <a:t> </a:t>
            </a:r>
            <a:r>
              <a:rPr lang="tr-TR" sz="2800" dirty="0" err="1"/>
              <a:t>errors</a:t>
            </a:r>
            <a:r>
              <a:rPr lang="tr-TR" sz="2800" dirty="0"/>
              <a:t>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37323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/>
              <a:t>Code Vectors and Hamming Distance</a:t>
            </a:r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Rather than continuing a piecemeal survey of particular codes, we now introduce a</a:t>
            </a:r>
            <a:r>
              <a:rPr lang="tr-TR" sz="2800" dirty="0"/>
              <a:t> </a:t>
            </a:r>
            <a:r>
              <a:rPr lang="en-US" sz="2800" dirty="0"/>
              <a:t>more general approach in terms of code </a:t>
            </a:r>
            <a:r>
              <a:rPr lang="en-US" sz="2800" b="1" dirty="0"/>
              <a:t>vectors. </a:t>
            </a:r>
            <a:endParaRPr lang="tr-TR" sz="28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An arbitrary </a:t>
            </a:r>
            <a:r>
              <a:rPr lang="en-US" sz="2800" i="1" dirty="0"/>
              <a:t>n</a:t>
            </a:r>
            <a:r>
              <a:rPr lang="en-US" sz="2800" dirty="0"/>
              <a:t>-bit codeword can be</a:t>
            </a:r>
            <a:r>
              <a:rPr lang="tr-TR" sz="2800" dirty="0"/>
              <a:t> </a:t>
            </a:r>
            <a:r>
              <a:rPr lang="en-US" sz="2800" dirty="0"/>
              <a:t>visualized in an </a:t>
            </a:r>
            <a:r>
              <a:rPr lang="en-US" sz="2800" i="1" dirty="0"/>
              <a:t>n</a:t>
            </a:r>
            <a:r>
              <a:rPr lang="en-US" sz="2800" dirty="0"/>
              <a:t>-dimensional space as a vector whose</a:t>
            </a:r>
            <a:r>
              <a:rPr lang="tr-TR" sz="2800" dirty="0"/>
              <a:t> </a:t>
            </a:r>
            <a:r>
              <a:rPr lang="en-US" sz="2800" dirty="0"/>
              <a:t>elements or coordinates</a:t>
            </a:r>
            <a:r>
              <a:rPr lang="tr-TR" sz="2800" dirty="0"/>
              <a:t> </a:t>
            </a:r>
            <a:r>
              <a:rPr lang="en-US" sz="2800" dirty="0"/>
              <a:t>equal the bits in the codeword.</a:t>
            </a:r>
            <a:endParaRPr lang="tr-TR" sz="28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65470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/>
              <a:t>Code Vectors and Hamming Distance</a:t>
            </a:r>
            <a:endParaRPr lang="tr-TR" sz="3600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tr-TR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We thus write the codeword 101 in row-vector notation</a:t>
            </a:r>
            <a:r>
              <a:rPr lang="tr-TR" sz="2800" dirty="0"/>
              <a:t> </a:t>
            </a:r>
            <a:r>
              <a:rPr lang="en-US" sz="2800" dirty="0"/>
              <a:t>as </a:t>
            </a:r>
            <a:r>
              <a:rPr lang="en-US" sz="2800" i="1" dirty="0"/>
              <a:t>X</a:t>
            </a:r>
            <a:r>
              <a:rPr lang="tr-TR" sz="2800" i="1" dirty="0"/>
              <a:t>=</a:t>
            </a:r>
            <a:r>
              <a:rPr lang="en-US" sz="2800" dirty="0"/>
              <a:t>(1 0 1). </a:t>
            </a: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Figure 13.1–3</a:t>
            </a:r>
            <a:r>
              <a:rPr lang="tr-TR" sz="2800" dirty="0"/>
              <a:t> (</a:t>
            </a:r>
            <a:r>
              <a:rPr lang="tr-TR" sz="2800" dirty="0" err="1"/>
              <a:t>Carlson</a:t>
            </a:r>
            <a:r>
              <a:rPr lang="tr-TR" sz="2800" dirty="0"/>
              <a:t>, </a:t>
            </a:r>
            <a:r>
              <a:rPr lang="tr-TR" sz="2800" dirty="0" err="1"/>
              <a:t>page</a:t>
            </a:r>
            <a:r>
              <a:rPr lang="tr-TR" sz="2800" dirty="0"/>
              <a:t> 594)</a:t>
            </a:r>
            <a:r>
              <a:rPr lang="en-US" sz="2800" dirty="0"/>
              <a:t> portrays all possible 3-bit codewords as dots corresponding</a:t>
            </a:r>
            <a:r>
              <a:rPr lang="tr-TR" sz="2800" dirty="0"/>
              <a:t> </a:t>
            </a:r>
            <a:r>
              <a:rPr lang="en-US" sz="2800" dirty="0"/>
              <a:t>to the vector tips in a three-dimensional space. </a:t>
            </a: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The solid dots in part (</a:t>
            </a:r>
            <a:r>
              <a:rPr lang="en-US" sz="2800" i="1" dirty="0"/>
              <a:t>a</a:t>
            </a:r>
            <a:r>
              <a:rPr lang="en-US" sz="2800" dirty="0"/>
              <a:t>)</a:t>
            </a:r>
            <a:r>
              <a:rPr lang="tr-TR" sz="2800" dirty="0"/>
              <a:t> </a:t>
            </a:r>
            <a:r>
              <a:rPr lang="en-US" sz="2800" dirty="0"/>
              <a:t>represent the triple-repetition code, while those in part (</a:t>
            </a:r>
            <a:r>
              <a:rPr lang="en-US" sz="2800" i="1" dirty="0"/>
              <a:t>b</a:t>
            </a:r>
            <a:r>
              <a:rPr lang="en-US" sz="2800" dirty="0"/>
              <a:t>) represent a parity-check</a:t>
            </a:r>
            <a:r>
              <a:rPr lang="tr-TR" sz="2800" dirty="0"/>
              <a:t> </a:t>
            </a:r>
            <a:r>
              <a:rPr lang="tr-TR" sz="2800" dirty="0" err="1"/>
              <a:t>code</a:t>
            </a:r>
            <a:r>
              <a:rPr lang="tr-TR" sz="2800" dirty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40166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/>
              <a:t>Code Vectors and Hamming Distance</a:t>
            </a:r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Notice that the triple-repetition code vectors have greater separation than the</a:t>
            </a:r>
            <a:r>
              <a:rPr lang="tr-TR" sz="2800" dirty="0"/>
              <a:t> </a:t>
            </a:r>
            <a:r>
              <a:rPr lang="en-US" sz="2800" dirty="0"/>
              <a:t>parity-check code vectors. </a:t>
            </a: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This separation, measured in terms of the </a:t>
            </a:r>
            <a:r>
              <a:rPr lang="en-US" sz="2800" b="1" dirty="0"/>
              <a:t>Hamming distance,</a:t>
            </a:r>
            <a:r>
              <a:rPr lang="tr-TR" sz="2800" b="1" dirty="0"/>
              <a:t> </a:t>
            </a:r>
            <a:r>
              <a:rPr lang="en-US" sz="2800" dirty="0"/>
              <a:t>has direct bearing on the error-control power of a code</a:t>
            </a:r>
            <a:r>
              <a:rPr lang="en-US" sz="2400" dirty="0"/>
              <a:t>.</a:t>
            </a:r>
            <a:endParaRPr lang="tr-TR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12103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/>
              <a:t>Code Vectors and Hamming Distance</a:t>
            </a:r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Hamming</a:t>
            </a:r>
            <a:r>
              <a:rPr lang="tr-TR" sz="2800" dirty="0"/>
              <a:t> </a:t>
            </a:r>
            <a:r>
              <a:rPr lang="tr-TR" sz="2800" dirty="0" err="1"/>
              <a:t>distance</a:t>
            </a:r>
            <a:r>
              <a:rPr lang="tr-TR" sz="2800" dirty="0"/>
              <a:t> </a:t>
            </a:r>
            <a:r>
              <a:rPr lang="en-US" sz="2800" i="1" dirty="0"/>
              <a:t>d</a:t>
            </a:r>
            <a:r>
              <a:rPr lang="en-US" sz="2800" dirty="0"/>
              <a:t>(</a:t>
            </a:r>
            <a:r>
              <a:rPr lang="en-US" sz="2800" i="1" dirty="0"/>
              <a:t>X, Y</a:t>
            </a:r>
            <a:r>
              <a:rPr lang="en-US" sz="2800" dirty="0"/>
              <a:t>) between two vectors </a:t>
            </a:r>
            <a:r>
              <a:rPr lang="en-US" sz="2800" i="1" dirty="0"/>
              <a:t>X </a:t>
            </a:r>
            <a:r>
              <a:rPr lang="en-US" sz="2800" dirty="0"/>
              <a:t>and </a:t>
            </a:r>
            <a:r>
              <a:rPr lang="en-US" sz="2800" i="1" dirty="0"/>
              <a:t>Y </a:t>
            </a:r>
            <a:r>
              <a:rPr lang="en-US" sz="2800" dirty="0"/>
              <a:t>is defined to equal the number of different</a:t>
            </a:r>
            <a:r>
              <a:rPr lang="tr-TR" sz="2800" dirty="0"/>
              <a:t> </a:t>
            </a:r>
            <a:r>
              <a:rPr lang="en-US" sz="2800" dirty="0"/>
              <a:t>elements. </a:t>
            </a: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For instance, if </a:t>
            </a:r>
            <a:r>
              <a:rPr lang="en-US" sz="2800" i="1" dirty="0"/>
              <a:t>X </a:t>
            </a:r>
            <a:r>
              <a:rPr lang="en-US" sz="2800" dirty="0"/>
              <a:t> (1 0 1) and </a:t>
            </a:r>
            <a:r>
              <a:rPr lang="en-US" sz="2800" i="1" dirty="0"/>
              <a:t>Y </a:t>
            </a:r>
            <a:r>
              <a:rPr lang="en-US" sz="2800" dirty="0"/>
              <a:t> (1 1 0) then </a:t>
            </a:r>
            <a:r>
              <a:rPr lang="en-US" sz="2800" i="1" dirty="0"/>
              <a:t>d</a:t>
            </a:r>
            <a:r>
              <a:rPr lang="en-US" sz="2800" dirty="0"/>
              <a:t>(</a:t>
            </a:r>
            <a:r>
              <a:rPr lang="en-US" sz="2800" i="1" dirty="0"/>
              <a:t>X, Y</a:t>
            </a:r>
            <a:r>
              <a:rPr lang="en-US" sz="2800" dirty="0"/>
              <a:t>)  2 because the</a:t>
            </a:r>
            <a:r>
              <a:rPr lang="tr-TR" sz="2800" dirty="0"/>
              <a:t> </a:t>
            </a:r>
            <a:r>
              <a:rPr lang="en-US" sz="2800" dirty="0"/>
              <a:t>second and third elements are different.</a:t>
            </a: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32443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err="1"/>
              <a:t>Communication</a:t>
            </a:r>
            <a:r>
              <a:rPr lang="tr-TR" dirty="0"/>
              <a:t> </a:t>
            </a:r>
            <a:r>
              <a:rPr lang="tr-TR" dirty="0" err="1"/>
              <a:t>Systems</a:t>
            </a:r>
            <a:r>
              <a:rPr lang="tr-TR" dirty="0"/>
              <a:t>, 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Signal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Noise</a:t>
            </a:r>
            <a:r>
              <a:rPr lang="tr-TR" dirty="0"/>
              <a:t> in </a:t>
            </a:r>
            <a:r>
              <a:rPr lang="tr-TR" dirty="0" err="1"/>
              <a:t>Electrical</a:t>
            </a:r>
            <a:r>
              <a:rPr lang="tr-TR" dirty="0"/>
              <a:t> </a:t>
            </a:r>
            <a:r>
              <a:rPr lang="tr-TR" dirty="0" err="1"/>
              <a:t>Communication</a:t>
            </a:r>
            <a:r>
              <a:rPr lang="tr-TR" dirty="0"/>
              <a:t>, 5th </a:t>
            </a:r>
            <a:r>
              <a:rPr lang="tr-TR" dirty="0" err="1"/>
              <a:t>edition</a:t>
            </a:r>
            <a:r>
              <a:rPr lang="tr-TR" dirty="0"/>
              <a:t>,  A.B. </a:t>
            </a:r>
            <a:r>
              <a:rPr lang="tr-TR" dirty="0" err="1"/>
              <a:t>Carlson</a:t>
            </a:r>
            <a:r>
              <a:rPr lang="tr-TR" dirty="0"/>
              <a:t>, P.B. </a:t>
            </a:r>
            <a:r>
              <a:rPr lang="tr-TR" dirty="0" err="1"/>
              <a:t>Crilly</a:t>
            </a:r>
            <a:r>
              <a:rPr lang="tr-TR" dirty="0"/>
              <a:t>, J.C. </a:t>
            </a:r>
            <a:r>
              <a:rPr lang="tr-TR" dirty="0" err="1"/>
              <a:t>Rutledge</a:t>
            </a:r>
            <a:r>
              <a:rPr lang="tr-TR" dirty="0"/>
              <a:t>, </a:t>
            </a:r>
            <a:r>
              <a:rPr lang="tr-TR" dirty="0" err="1"/>
              <a:t>Mc</a:t>
            </a:r>
            <a:r>
              <a:rPr lang="tr-TR" dirty="0"/>
              <a:t> </a:t>
            </a:r>
            <a:r>
              <a:rPr lang="tr-TR" dirty="0" err="1"/>
              <a:t>Graw</a:t>
            </a:r>
            <a:r>
              <a:rPr lang="tr-TR" dirty="0"/>
              <a:t> </a:t>
            </a:r>
            <a:r>
              <a:rPr lang="tr-TR" dirty="0" err="1"/>
              <a:t>Hill</a:t>
            </a:r>
            <a:r>
              <a:rPr lang="tr-TR" dirty="0"/>
              <a:t>.</a:t>
            </a:r>
          </a:p>
          <a:p>
            <a:pPr marL="0" lvl="0" indent="0">
              <a:buNone/>
            </a:pPr>
            <a:endParaRPr lang="tr-TR" dirty="0"/>
          </a:p>
          <a:p>
            <a:r>
              <a:rPr lang="tr-TR" dirty="0"/>
              <a:t>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Analog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Digital</a:t>
            </a:r>
            <a:r>
              <a:rPr lang="tr-TR" dirty="0"/>
              <a:t> Communications, 2nd </a:t>
            </a:r>
            <a:r>
              <a:rPr lang="tr-TR" dirty="0" err="1"/>
              <a:t>edition</a:t>
            </a:r>
            <a:r>
              <a:rPr lang="tr-TR" dirty="0"/>
              <a:t>, S. </a:t>
            </a:r>
            <a:r>
              <a:rPr lang="tr-TR" dirty="0" err="1"/>
              <a:t>Haykin</a:t>
            </a:r>
            <a:r>
              <a:rPr lang="tr-TR" dirty="0"/>
              <a:t>, M. </a:t>
            </a:r>
            <a:r>
              <a:rPr lang="tr-TR" dirty="0" err="1"/>
              <a:t>Moher</a:t>
            </a:r>
            <a:r>
              <a:rPr lang="tr-TR" dirty="0"/>
              <a:t>, </a:t>
            </a:r>
            <a:r>
              <a:rPr lang="tr-TR" dirty="0" err="1"/>
              <a:t>Wiley</a:t>
            </a:r>
            <a:r>
              <a:rPr lang="tr-TR" dirty="0"/>
              <a:t>.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6912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22140" y="1757320"/>
            <a:ext cx="5925065" cy="1900280"/>
          </a:xfrm>
        </p:spPr>
        <p:txBody>
          <a:bodyPr>
            <a:normAutofit/>
          </a:bodyPr>
          <a:lstStyle/>
          <a:p>
            <a:pPr algn="ctr"/>
            <a:r>
              <a:rPr lang="tr-TR" sz="3600" dirty="0"/>
              <a:t>ELE427 </a:t>
            </a:r>
            <a:br>
              <a:rPr lang="tr-TR" sz="3600" dirty="0"/>
            </a:br>
            <a:r>
              <a:rPr lang="tr-TR" sz="3600" dirty="0"/>
              <a:t>COMMUNICATION THEORY - II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2240691" y="3975700"/>
            <a:ext cx="8767119" cy="2202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LECTURE 11</a:t>
            </a:r>
          </a:p>
          <a:p>
            <a:pPr marL="0" indent="0">
              <a:buNone/>
            </a:pPr>
            <a:r>
              <a:rPr lang="tr-TR" dirty="0"/>
              <a:t>ERROR CONTROL CODING: 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sz="2400" dirty="0"/>
              <a:t>ERROR DETECTION AND CORRECTION (HAMMING 	DISTANCE, ARQ AND FEC STRATEGIES)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229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600" dirty="0"/>
              <a:t>ERROR DETECTION AND CORRECTION</a:t>
            </a:r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Coding for error detection, without correction, is simpler than error-correction coding.</a:t>
            </a:r>
          </a:p>
          <a:p>
            <a:pPr algn="just"/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When a two-way channel exists between source and destination, the receiver can</a:t>
            </a:r>
            <a:r>
              <a:rPr lang="tr-TR" sz="2800" dirty="0"/>
              <a:t> </a:t>
            </a:r>
            <a:r>
              <a:rPr lang="en-US" sz="2800" dirty="0"/>
              <a:t>request retransmission of information containing detected errors.</a:t>
            </a:r>
            <a:endParaRPr lang="tr-TR" sz="2800" dirty="0"/>
          </a:p>
          <a:p>
            <a:pPr algn="just"/>
            <a:endParaRPr lang="tr-TR" sz="3600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0867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600" dirty="0"/>
              <a:t>ERROR DETECTION AND CORRECTION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/>
              <a:t>This error-control strategy, called </a:t>
            </a:r>
            <a:r>
              <a:rPr lang="en-US" sz="2800" b="1" dirty="0"/>
              <a:t>automatic-repeat-request </a:t>
            </a:r>
            <a:r>
              <a:rPr lang="en-US" sz="2800" dirty="0"/>
              <a:t>(ARQ), particularly</a:t>
            </a:r>
            <a:r>
              <a:rPr lang="tr-TR" sz="2800" dirty="0"/>
              <a:t> </a:t>
            </a:r>
            <a:r>
              <a:rPr lang="en-US" sz="2800" dirty="0"/>
              <a:t>suits data communication systems</a:t>
            </a:r>
            <a:r>
              <a:rPr lang="tr-TR" sz="2800" dirty="0"/>
              <a:t> </a:t>
            </a:r>
            <a:r>
              <a:rPr lang="en-US" sz="2800" dirty="0"/>
              <a:t>such as computer networks. </a:t>
            </a:r>
            <a:endParaRPr lang="tr-TR" sz="28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/>
              <a:t>However, when</a:t>
            </a:r>
            <a:r>
              <a:rPr lang="tr-TR" sz="2800" dirty="0"/>
              <a:t> </a:t>
            </a:r>
            <a:r>
              <a:rPr lang="en-US" sz="2800" dirty="0"/>
              <a:t>retransmission is impossible or impractical, error control must take the form of</a:t>
            </a:r>
            <a:r>
              <a:rPr lang="tr-TR" sz="2800" dirty="0"/>
              <a:t> </a:t>
            </a:r>
            <a:r>
              <a:rPr lang="en-US" sz="2800" b="1" dirty="0"/>
              <a:t>forward error correction </a:t>
            </a:r>
            <a:r>
              <a:rPr lang="en-US" sz="2800" dirty="0"/>
              <a:t>(FEC) using an error-correcting code.</a:t>
            </a:r>
            <a:endParaRPr lang="tr-TR" sz="2800" dirty="0"/>
          </a:p>
          <a:p>
            <a:pPr algn="just"/>
            <a:endParaRPr lang="tr-TR" sz="2800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3249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8833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600" dirty="0" err="1"/>
              <a:t>Repetition</a:t>
            </a:r>
            <a:r>
              <a:rPr lang="tr-TR" sz="3600" dirty="0"/>
              <a:t> </a:t>
            </a:r>
            <a:r>
              <a:rPr lang="tr-TR" sz="3600" dirty="0" err="1"/>
              <a:t>and</a:t>
            </a:r>
            <a:r>
              <a:rPr lang="tr-TR" sz="3600" dirty="0"/>
              <a:t> </a:t>
            </a:r>
            <a:r>
              <a:rPr lang="tr-TR" sz="3600" dirty="0" err="1"/>
              <a:t>Parity-Check</a:t>
            </a:r>
            <a:r>
              <a:rPr lang="tr-TR" sz="3600" dirty="0"/>
              <a:t> </a:t>
            </a:r>
            <a:r>
              <a:rPr lang="tr-TR" sz="3600" dirty="0" err="1"/>
              <a:t>Codes</a:t>
            </a:r>
            <a:endParaRPr lang="tr-TR" sz="3600" dirty="0"/>
          </a:p>
          <a:p>
            <a:pPr algn="just"/>
            <a:endParaRPr lang="tr-TR" sz="36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/>
              <a:t>When we try to talk to someone across a noisy room, we may need to repeat ourselves</a:t>
            </a:r>
            <a:r>
              <a:rPr lang="tr-TR" sz="2800" dirty="0"/>
              <a:t> </a:t>
            </a:r>
            <a:r>
              <a:rPr lang="en-US" sz="2800" dirty="0"/>
              <a:t>to be understood. </a:t>
            </a:r>
            <a:endParaRPr lang="tr-TR" sz="28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/>
              <a:t>A brute-force approach to binary communication over a</a:t>
            </a:r>
            <a:r>
              <a:rPr lang="tr-TR" sz="2800" dirty="0"/>
              <a:t> </a:t>
            </a:r>
            <a:r>
              <a:rPr lang="en-US" sz="2800" dirty="0"/>
              <a:t>noisy channel likewise employs </a:t>
            </a:r>
            <a:r>
              <a:rPr lang="en-US" sz="2800" i="1" dirty="0"/>
              <a:t>repetition, </a:t>
            </a:r>
            <a:r>
              <a:rPr lang="en-US" sz="2800" dirty="0"/>
              <a:t>so each</a:t>
            </a:r>
            <a:r>
              <a:rPr lang="tr-TR" sz="2800" dirty="0"/>
              <a:t> </a:t>
            </a:r>
            <a:r>
              <a:rPr lang="en-US" sz="2800" dirty="0"/>
              <a:t>message bit is represented by a</a:t>
            </a:r>
            <a:r>
              <a:rPr lang="tr-TR" sz="2800" dirty="0"/>
              <a:t> </a:t>
            </a:r>
            <a:r>
              <a:rPr lang="en-US" sz="2800" i="1" dirty="0"/>
              <a:t>codeword </a:t>
            </a:r>
            <a:r>
              <a:rPr lang="en-US" sz="2800" dirty="0"/>
              <a:t>consisting of </a:t>
            </a:r>
            <a:r>
              <a:rPr lang="en-US" sz="2800" i="1" dirty="0"/>
              <a:t>n </a:t>
            </a:r>
            <a:r>
              <a:rPr lang="en-US" sz="2800" dirty="0"/>
              <a:t>identical bits. </a:t>
            </a:r>
            <a:endParaRPr lang="tr-TR" sz="28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/>
              <a:t>Any transmission error in a received codeword</a:t>
            </a:r>
            <a:r>
              <a:rPr lang="tr-TR" sz="2800" dirty="0"/>
              <a:t> </a:t>
            </a:r>
            <a:r>
              <a:rPr lang="en-US" sz="2800" dirty="0"/>
              <a:t>alters the repetition pattern by changing a 1 to a 0 or vice versa.</a:t>
            </a:r>
            <a:endParaRPr lang="tr-TR" sz="2800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8262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6646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tr-TR" sz="3600" dirty="0"/>
                  <a:t>Repetition </a:t>
                </a:r>
                <a:r>
                  <a:rPr lang="tr-TR" sz="3600" dirty="0" err="1"/>
                  <a:t>and</a:t>
                </a:r>
                <a:r>
                  <a:rPr lang="tr-TR" sz="3600" dirty="0"/>
                  <a:t> </a:t>
                </a:r>
                <a:r>
                  <a:rPr lang="tr-TR" sz="3600" dirty="0" err="1"/>
                  <a:t>Parity-Check</a:t>
                </a:r>
                <a:r>
                  <a:rPr lang="tr-TR" sz="3600" dirty="0"/>
                  <a:t> </a:t>
                </a:r>
                <a:r>
                  <a:rPr lang="tr-TR" sz="3600" dirty="0" err="1"/>
                  <a:t>Codes</a:t>
                </a:r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3200" dirty="0"/>
                  <a:t>If transmission errors occur randomly and independently with probability</a:t>
                </a:r>
                <a:r>
                  <a:rPr lang="tr-TR" sz="3200" dirty="0"/>
                  <a:t> </a:t>
                </a:r>
                <a:r>
                  <a:rPr lang="en-US" sz="3200" i="1" dirty="0"/>
                  <a:t>Pe </a:t>
                </a:r>
                <a:r>
                  <a:rPr lang="tr-TR" sz="3200" i="1" dirty="0"/>
                  <a:t>= </a:t>
                </a:r>
                <a:r>
                  <a:rPr lang="en-US" sz="3200" dirty="0"/>
                  <a:t>a, then the binomial frequency function gives the probability of </a:t>
                </a:r>
                <a:r>
                  <a:rPr lang="en-US" sz="3200" i="1" dirty="0" err="1"/>
                  <a:t>i</a:t>
                </a:r>
                <a:r>
                  <a:rPr lang="en-US" sz="3200" i="1" dirty="0"/>
                  <a:t> </a:t>
                </a:r>
                <a:r>
                  <a:rPr lang="en-US" sz="3200" dirty="0"/>
                  <a:t>errors in an </a:t>
                </a:r>
                <a:r>
                  <a:rPr lang="en-US" sz="3200" i="1" dirty="0" err="1"/>
                  <a:t>n</a:t>
                </a:r>
                <a:r>
                  <a:rPr lang="en-US" sz="3200" dirty="0" err="1"/>
                  <a:t>bit</a:t>
                </a:r>
                <a:r>
                  <a:rPr lang="tr-TR" sz="3200" dirty="0"/>
                  <a:t> </a:t>
                </a:r>
                <a:r>
                  <a:rPr lang="tr-TR" sz="3200" dirty="0" err="1"/>
                  <a:t>codeword</a:t>
                </a:r>
                <a:r>
                  <a:rPr lang="tr-TR" sz="3200" dirty="0"/>
                  <a:t> as</a:t>
                </a:r>
              </a:p>
              <a:p>
                <a:pPr marL="571500" indent="-57150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  <a:p>
                <a:pPr algn="ctr"/>
                <a14:m>
                  <m:oMath xmlns:m="http://schemas.openxmlformats.org/officeDocument/2006/math"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e>
                            <m: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eqArr>
                      </m:e>
                    </m:d>
                    <m:sSup>
                      <m:sSup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  <m:sSup>
                      <m:sSup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(1−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d>
                      <m:dPr>
                        <m:ctrlPr>
                          <a:rPr lang="tr-T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tr-T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tr-T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  <m:e>
                            <m:r>
                              <a:rPr lang="tr-T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e>
                        </m:eqArr>
                      </m:e>
                    </m:d>
                  </m:oMath>
                </a14:m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tr-TR" sz="2800" dirty="0"/>
                  <a:t>, </a:t>
                </a:r>
                <a14:m>
                  <m:oMath xmlns:m="http://schemas.openxmlformats.org/officeDocument/2006/math">
                    <m:r>
                      <a:rPr lang="tr-T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tr-TR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≪</m:t>
                    </m:r>
                    <m:r>
                      <a:rPr lang="tr-T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tr-TR" sz="2800" dirty="0"/>
                  <a:t>    </a:t>
                </a:r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6646499"/>
              </a:xfrm>
              <a:prstGeom prst="rect">
                <a:avLst/>
              </a:prstGeom>
              <a:blipFill>
                <a:blip r:embed="rId2"/>
                <a:stretch>
                  <a:fillRect l="-1683" t="-1468" r="-140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718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600" dirty="0" err="1"/>
              <a:t>Repetition</a:t>
            </a:r>
            <a:r>
              <a:rPr lang="tr-TR" sz="3600" dirty="0"/>
              <a:t> </a:t>
            </a:r>
            <a:r>
              <a:rPr lang="tr-TR" sz="3600" dirty="0" err="1"/>
              <a:t>and</a:t>
            </a:r>
            <a:r>
              <a:rPr lang="tr-TR" sz="3600" dirty="0"/>
              <a:t> </a:t>
            </a:r>
            <a:r>
              <a:rPr lang="tr-TR" sz="3600" dirty="0" err="1"/>
              <a:t>Parity-Check</a:t>
            </a:r>
            <a:r>
              <a:rPr lang="tr-TR" sz="3600" dirty="0"/>
              <a:t> </a:t>
            </a:r>
            <a:r>
              <a:rPr lang="tr-TR" sz="3600" dirty="0" err="1"/>
              <a:t>Codes</a:t>
            </a:r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Consider, for instance, a triple-repetition code with codewords 000 and 111. </a:t>
            </a: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All</a:t>
            </a:r>
            <a:r>
              <a:rPr lang="tr-TR" sz="2800" dirty="0"/>
              <a:t> </a:t>
            </a:r>
            <a:r>
              <a:rPr lang="en-US" sz="2800" dirty="0"/>
              <a:t>other received words, such as 001 or 101, clearly indicate the presence of errors.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Depending on the decoding scheme, this code can </a:t>
            </a:r>
            <a:r>
              <a:rPr lang="en-US" sz="2800" i="1" dirty="0"/>
              <a:t>detect </a:t>
            </a:r>
            <a:r>
              <a:rPr lang="en-US" sz="2800" dirty="0"/>
              <a:t>or </a:t>
            </a:r>
            <a:r>
              <a:rPr lang="en-US" sz="2800" i="1" dirty="0"/>
              <a:t>correct </a:t>
            </a:r>
            <a:r>
              <a:rPr lang="en-US" sz="2800" dirty="0"/>
              <a:t>erroneous words.</a:t>
            </a:r>
            <a:endParaRPr lang="tr-TR" sz="2800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4281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7213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tr-TR" sz="3600" dirty="0"/>
                  <a:t>Repetition </a:t>
                </a:r>
                <a:r>
                  <a:rPr lang="tr-TR" sz="3600" dirty="0" err="1"/>
                  <a:t>and</a:t>
                </a:r>
                <a:r>
                  <a:rPr lang="tr-TR" sz="3600" dirty="0"/>
                  <a:t> </a:t>
                </a:r>
                <a:r>
                  <a:rPr lang="tr-TR" sz="3600" dirty="0" err="1"/>
                  <a:t>Parity-Check</a:t>
                </a:r>
                <a:r>
                  <a:rPr lang="tr-TR" sz="3600" dirty="0"/>
                  <a:t> </a:t>
                </a:r>
                <a:r>
                  <a:rPr lang="tr-TR" sz="3600" dirty="0" err="1"/>
                  <a:t>Codes</a:t>
                </a:r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For error detection without correction, we say that any word other than 000 or 111 is</a:t>
                </a:r>
                <a:r>
                  <a:rPr lang="tr-TR" sz="2800" dirty="0"/>
                  <a:t> </a:t>
                </a:r>
                <a:r>
                  <a:rPr lang="en-US" sz="2800" dirty="0"/>
                  <a:t>a detected error. </a:t>
                </a:r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Single and double errors in a word are thereby detected, but triple</a:t>
                </a:r>
                <a:r>
                  <a:rPr lang="tr-TR" sz="2800" dirty="0"/>
                  <a:t> </a:t>
                </a:r>
                <a:r>
                  <a:rPr lang="en-US" sz="2800" dirty="0"/>
                  <a:t>errors result in an undetected </a:t>
                </a:r>
                <a:r>
                  <a:rPr lang="en-US" sz="2800" b="1" dirty="0"/>
                  <a:t>word error </a:t>
                </a:r>
                <a:r>
                  <a:rPr lang="en-US" sz="2800" dirty="0"/>
                  <a:t>with probability</a:t>
                </a:r>
                <a:endParaRPr lang="tr-TR" sz="2800" dirty="0"/>
              </a:p>
              <a:p>
                <a:pPr marL="571500" indent="-57150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𝑤𝑒</m:t>
                          </m:r>
                        </m:sub>
                      </m:sSub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3,3</m:t>
                          </m:r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p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tr-TR" sz="28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7213641"/>
              </a:xfrm>
              <a:prstGeom prst="rect">
                <a:avLst/>
              </a:prstGeom>
              <a:blipFill>
                <a:blip r:embed="rId2"/>
                <a:stretch>
                  <a:fillRect l="-1683" t="-1352" r="-112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8774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600" dirty="0" err="1"/>
              <a:t>Repetition</a:t>
            </a:r>
            <a:r>
              <a:rPr lang="tr-TR" sz="3600" dirty="0"/>
              <a:t> </a:t>
            </a:r>
            <a:r>
              <a:rPr lang="tr-TR" sz="3600" dirty="0" err="1"/>
              <a:t>and</a:t>
            </a:r>
            <a:r>
              <a:rPr lang="tr-TR" sz="3600" dirty="0"/>
              <a:t> </a:t>
            </a:r>
            <a:r>
              <a:rPr lang="tr-TR" sz="3600" dirty="0" err="1"/>
              <a:t>Parity-Check</a:t>
            </a:r>
            <a:r>
              <a:rPr lang="tr-TR" sz="3600" dirty="0"/>
              <a:t> </a:t>
            </a:r>
            <a:r>
              <a:rPr lang="tr-TR" sz="3600" dirty="0" err="1"/>
              <a:t>Codes</a:t>
            </a:r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For error correction, we use majority-rule decoding based on the assumption that at</a:t>
            </a:r>
            <a:r>
              <a:rPr lang="tr-TR" sz="2800" dirty="0"/>
              <a:t> </a:t>
            </a:r>
            <a:r>
              <a:rPr lang="en-US" sz="2800" dirty="0"/>
              <a:t>least two of the three bits are correct. </a:t>
            </a: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Thus, 001 and 101 are decoded as 000 and 111,</a:t>
            </a:r>
            <a:r>
              <a:rPr lang="tr-TR" sz="2800" dirty="0"/>
              <a:t> </a:t>
            </a:r>
            <a:r>
              <a:rPr lang="tr-TR" sz="2800" dirty="0" err="1"/>
              <a:t>respectively</a:t>
            </a:r>
            <a:r>
              <a:rPr lang="tr-TR" sz="2800" dirty="0"/>
              <a:t>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4252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1166</Words>
  <Application>Microsoft Office PowerPoint</Application>
  <PresentationFormat>Geniş ekran</PresentationFormat>
  <Paragraphs>199</Paragraphs>
  <Slides>19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Office Teması</vt:lpstr>
      <vt:lpstr>ELE427 COMMUNICATION THEORY – II</vt:lpstr>
      <vt:lpstr>ELE427  COMMUNICATION THEORY - II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ELE322  COMMUNICATION THEORY – I</dc:title>
  <dc:creator>gulerhacer13@gmail.com</dc:creator>
  <cp:lastModifiedBy>Murat Hüsnü SAZLI</cp:lastModifiedBy>
  <cp:revision>12</cp:revision>
  <dcterms:created xsi:type="dcterms:W3CDTF">2019-01-31T13:56:40Z</dcterms:created>
  <dcterms:modified xsi:type="dcterms:W3CDTF">2019-04-06T11:36:30Z</dcterms:modified>
</cp:coreProperties>
</file>