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7" r:id="rId2"/>
    <p:sldId id="265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7" r:id="rId12"/>
    <p:sldId id="263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447DCC-2293-4CA3-9A41-5BA36647D6A1}" type="datetimeFigureOut">
              <a:rPr lang="tr-TR" smtClean="0"/>
              <a:t>6.4.2019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6270B0-07BA-4694-B91C-E89AC4039A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2265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0455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7005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6126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FD47E222-EFAC-4E98-9EE1-0FB622BE44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xmlns="" id="{97F22F55-CF54-4C84-A68A-97E1B444A6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C3F4C4FC-8113-4CC4-86D5-28AC2AF3B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0AC3-A026-4D13-BA7E-E8529735C2BA}" type="datetime1">
              <a:rPr lang="tr-TR" smtClean="0"/>
              <a:t>6.4.2019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5A4801CC-B3E4-4438-9EDB-EDF29DD6F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05EE9B57-404D-4966-A137-CBC805634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9991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CA6CA94E-B32D-4651-B36D-CD89D3E13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xmlns="" id="{E5B0AF00-77E4-4EFA-A79C-0FDDC9F7E9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B04F8FC5-0422-48E2-843B-4F2F86A20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2C46-59BE-45CB-81DC-23C41BCA2AA1}" type="datetime1">
              <a:rPr lang="tr-TR" smtClean="0"/>
              <a:t>6.4.2019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7F724320-2A3C-4B61-9C27-EBF0227EA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11F4D27C-F16E-4A56-B157-61817BC2B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5732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xmlns="" id="{89880094-6D84-4A0A-A02A-24BFC37758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xmlns="" id="{F7181946-3729-46F8-AC39-F08D5845EE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329BDD5D-FCAA-4AE3-B5F3-E54641C4C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12A92-4B5E-43C5-B59E-85A14EC8E848}" type="datetime1">
              <a:rPr lang="tr-TR" smtClean="0"/>
              <a:t>6.4.2019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164E904D-D24B-4A54-8987-4A1EA7319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F955AA27-0E53-44CE-829C-EB35AA3AB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2876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3FDB0222-4253-4D7D-A9B3-CE598F143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F7334708-4DEE-4B4B-AD7D-78FE09FCD6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C98C8477-3A67-4915-AEE3-561B431CC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7DF3C-549A-46AF-ADF1-197CEB455823}" type="datetime1">
              <a:rPr lang="tr-TR" smtClean="0"/>
              <a:t>6.4.2019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E1CEB008-B42A-4F2A-81E1-27AC472E7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C1163802-9C9D-4B33-BF7A-F9064F4A6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9846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F9C811F0-2459-4DE1-AFA6-26A97166A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A8FCD65B-C16D-4553-AB60-7009442693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843E5E27-149D-46EB-8BB2-6E6796A85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B6C35-3CB4-4AD8-BC44-C44CF7583164}" type="datetime1">
              <a:rPr lang="tr-TR" smtClean="0"/>
              <a:t>6.4.2019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90366FCF-9563-4871-BD56-BAF19AEC8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E14D2866-F762-438C-A649-BDC0B2F81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9134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DFF02F0E-3632-435D-AD33-7A9DE181D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12C455A8-E4F5-42A3-B0CC-E7C0F864EB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8A969280-613A-4914-9F9F-A892F4E6DD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9177FBFE-F9E8-4016-916A-CD0A57454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C6C60-A9FF-4268-A0F1-91BF023E07EF}" type="datetime1">
              <a:rPr lang="tr-TR" smtClean="0"/>
              <a:t>6.4.2019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771BC5B2-CD53-48C7-9FA4-8FCE7CEBE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8C7C4495-09B5-430D-85B5-EA0FEC313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5911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D0DF595D-8E89-424F-9F29-AE4534E94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D413DEA5-D065-4D9B-8ABA-7EEB21F818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A3D7F167-6541-4961-B455-0BE72494ED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xmlns="" id="{4738620C-017A-4185-9974-2685F2621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xmlns="" id="{1133783D-F2EC-466A-B98E-CF9F310C69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xmlns="" id="{336EEF35-6A30-4079-A3B1-D34245C18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0B7A6-6079-4A52-87E7-056FB286477F}" type="datetime1">
              <a:rPr lang="tr-TR" smtClean="0"/>
              <a:t>6.4.2019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xmlns="" id="{DAF33A8C-5860-4BBF-9210-BD2D83B02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xmlns="" id="{9399C27D-3025-46F4-B4AB-1577761E7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8100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122AA600-1F01-4A26-B427-9C9DD0BAA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xmlns="" id="{49D0178F-F601-4523-B0F1-F3CC62782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9B76F-BF2D-4D13-AA87-CFE3C8600A1E}" type="datetime1">
              <a:rPr lang="tr-TR" smtClean="0"/>
              <a:t>6.4.2019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xmlns="" id="{B956D79F-BF4D-423D-A496-32B88AEAA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xmlns="" id="{AD16D4B4-99D4-4C1F-90DA-A30981914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3257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xmlns="" id="{5426BE15-D802-4763-8F94-69C981322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5CF91-DAB1-414D-B414-9D61F070A7DB}" type="datetime1">
              <a:rPr lang="tr-TR" smtClean="0"/>
              <a:t>6.4.2019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xmlns="" id="{94030729-0DC7-4FA9-9B5D-9FA7FE5C2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xmlns="" id="{F9D0265E-9DBE-4004-B1F8-823989B6E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5502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D38B53C8-729E-4CC2-8A67-3D1B31261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150C6979-31E2-4F7D-8C26-B3AFDD2271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xmlns="" id="{D86FC20C-86F9-4D01-99B2-9A6B99C2F4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88ACFDDE-8196-469A-BB9D-FCD552122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74F07-B55F-4B94-9485-8E9C236C8C55}" type="datetime1">
              <a:rPr lang="tr-TR" smtClean="0"/>
              <a:t>6.4.2019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CAF33557-97EE-4366-8977-49E6E9F60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83C1CA4D-EDCE-4E7A-9F85-F015EEB16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4009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7D114379-B799-4072-A798-368408E67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xmlns="" id="{5CCB73B5-63F6-42E3-A38C-C714519EEC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xmlns="" id="{D4307F50-F5E3-4D5C-BAED-D8A9EA68B6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2D4DD3C2-5AA5-4E59-9AC3-2E585C5F4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E786A-5EDE-4EF2-8CDF-5C62E0796728}" type="datetime1">
              <a:rPr lang="tr-TR" smtClean="0"/>
              <a:t>6.4.2019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E4A11C98-81AA-46C6-9054-67812790E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1B23DFE9-E940-4DB8-9DE2-000866761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268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xmlns="" id="{11AF88C7-29CB-432F-954B-587D70CBF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D9C4ABA2-95CA-4863-87EE-38E6F99756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ACCA31C9-2AD8-427A-BE70-D6FEF437FE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9DBED-CEA5-427B-92BB-CC2138203ABD}" type="datetime1">
              <a:rPr lang="tr-TR" smtClean="0"/>
              <a:t>6.4.2019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9388C7EB-5B18-4885-A7C0-484A2042AF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3DBF7DC0-85B3-48EA-B39F-D7B04977D3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7750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r-TR" sz="5400" dirty="0"/>
              <a:t>ELE427</a:t>
            </a:r>
            <a:br>
              <a:rPr lang="tr-TR" sz="5400" dirty="0"/>
            </a:br>
            <a:r>
              <a:rPr lang="tr-TR" sz="5400" dirty="0"/>
              <a:t>COMMUNICATION THEORY – II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1600" dirty="0"/>
              <a:t>ANKARA UNIVERSITY</a:t>
            </a:r>
          </a:p>
          <a:p>
            <a:r>
              <a:rPr lang="tr-TR" sz="1600" dirty="0"/>
              <a:t>FACULTY OF ENGINEERING</a:t>
            </a:r>
          </a:p>
          <a:p>
            <a:r>
              <a:rPr lang="tr-TR" sz="1600" dirty="0"/>
              <a:t>ELECTRICAL AND ELECTRONICS ENGINEERING DEPARTMENT</a:t>
            </a:r>
          </a:p>
        </p:txBody>
      </p:sp>
    </p:spTree>
    <p:extLst>
      <p:ext uri="{BB962C8B-B14F-4D97-AF65-F5344CB8AC3E}">
        <p14:creationId xmlns:p14="http://schemas.microsoft.com/office/powerpoint/2010/main" val="3383223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xmlns="" id="{49685FAE-89AE-4633-BCA3-B3ABBD6E2E46}"/>
                  </a:ext>
                </a:extLst>
              </p:cNvPr>
              <p:cNvSpPr txBox="1"/>
              <p:nvPr/>
            </p:nvSpPr>
            <p:spPr>
              <a:xfrm>
                <a:off x="550416" y="656948"/>
                <a:ext cx="10866267" cy="71096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tr-TR" sz="3600" dirty="0"/>
                  <a:t>Matrix </a:t>
                </a:r>
                <a:r>
                  <a:rPr lang="tr-TR" sz="3600" dirty="0" err="1"/>
                  <a:t>Representation</a:t>
                </a:r>
                <a:r>
                  <a:rPr lang="tr-TR" sz="3600" dirty="0"/>
                  <a:t> of </a:t>
                </a:r>
                <a:r>
                  <a:rPr lang="tr-TR" sz="3600" dirty="0" err="1"/>
                  <a:t>Block</a:t>
                </a:r>
                <a:r>
                  <a:rPr lang="tr-TR" sz="3600" dirty="0"/>
                  <a:t> </a:t>
                </a:r>
                <a:r>
                  <a:rPr lang="tr-TR" sz="3600" dirty="0" err="1"/>
                  <a:t>Codes</a:t>
                </a:r>
                <a:endParaRPr lang="tr-TR" sz="3600" dirty="0"/>
              </a:p>
              <a:p>
                <a:pPr algn="just"/>
                <a:endParaRPr lang="tr-TR" sz="3600" dirty="0"/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The identity matrix in </a:t>
                </a:r>
                <a:r>
                  <a:rPr lang="en-US" sz="2800" i="1" dirty="0"/>
                  <a:t>G </a:t>
                </a:r>
                <a:r>
                  <a:rPr lang="en-US" sz="2800" dirty="0"/>
                  <a:t>simply reproduces the message vector for the first </a:t>
                </a:r>
                <a:r>
                  <a:rPr lang="en-US" sz="2800" i="1" dirty="0"/>
                  <a:t>k </a:t>
                </a:r>
                <a:r>
                  <a:rPr lang="en-US" sz="2800" dirty="0"/>
                  <a:t>elements</a:t>
                </a:r>
                <a:r>
                  <a:rPr lang="tr-TR" sz="2800" dirty="0"/>
                  <a:t> </a:t>
                </a:r>
                <a:r>
                  <a:rPr lang="en-US" sz="2800" dirty="0"/>
                  <a:t>of </a:t>
                </a:r>
                <a:r>
                  <a:rPr lang="en-US" sz="2800" i="1" dirty="0"/>
                  <a:t>X, </a:t>
                </a:r>
                <a:r>
                  <a:rPr lang="en-US" sz="2800" dirty="0"/>
                  <a:t>while the submatrix </a:t>
                </a:r>
                <a:r>
                  <a:rPr lang="en-US" sz="2800" i="1" dirty="0"/>
                  <a:t>P </a:t>
                </a:r>
                <a:r>
                  <a:rPr lang="en-US" sz="2800" dirty="0"/>
                  <a:t>generates the check vector via</a:t>
                </a:r>
                <a:endParaRPr lang="tr-TR" sz="2800" dirty="0"/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𝑀𝑃</m:t>
                      </m:r>
                    </m:oMath>
                  </m:oMathPara>
                </a14:m>
                <a:endParaRPr lang="tr-TR" sz="2800" dirty="0"/>
              </a:p>
              <a:p>
                <a:pPr marL="571500" indent="-571500" algn="just">
                  <a:buFont typeface="Arial" panose="020B0604020202020204" pitchFamily="34" charset="0"/>
                  <a:buChar char="•"/>
                </a:pPr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i="1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dirty="0"/>
              </a:p>
            </p:txBody>
          </p:sp>
        </mc:Choice>
        <mc:Fallback xmlns="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id="{49685FAE-89AE-4633-BCA3-B3ABBD6E2E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416" y="656948"/>
                <a:ext cx="10866267" cy="7109639"/>
              </a:xfrm>
              <a:prstGeom prst="rect">
                <a:avLst/>
              </a:prstGeom>
              <a:blipFill>
                <a:blip r:embed="rId2"/>
                <a:stretch>
                  <a:fillRect l="-1683" t="-1372" r="-112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2125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xmlns="" id="{49685FAE-89AE-4633-BCA3-B3ABBD6E2E46}"/>
              </a:ext>
            </a:extLst>
          </p:cNvPr>
          <p:cNvSpPr txBox="1"/>
          <p:nvPr/>
        </p:nvSpPr>
        <p:spPr>
          <a:xfrm>
            <a:off x="550416" y="656948"/>
            <a:ext cx="10866267" cy="8279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3600" dirty="0" err="1"/>
              <a:t>Matrix</a:t>
            </a:r>
            <a:r>
              <a:rPr lang="tr-TR" sz="3600" dirty="0"/>
              <a:t> </a:t>
            </a:r>
            <a:r>
              <a:rPr lang="tr-TR" sz="3600" dirty="0" err="1"/>
              <a:t>Representation</a:t>
            </a:r>
            <a:r>
              <a:rPr lang="tr-TR" sz="3600" dirty="0"/>
              <a:t> of </a:t>
            </a:r>
            <a:r>
              <a:rPr lang="tr-TR" sz="3600" dirty="0" err="1"/>
              <a:t>Block</a:t>
            </a:r>
            <a:r>
              <a:rPr lang="tr-TR" sz="3600" dirty="0"/>
              <a:t> </a:t>
            </a:r>
            <a:r>
              <a:rPr lang="tr-TR" sz="3600" dirty="0" err="1"/>
              <a:t>Codes</a:t>
            </a:r>
            <a:endParaRPr lang="tr-TR" sz="3600" dirty="0"/>
          </a:p>
          <a:p>
            <a:pPr algn="just"/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The matrix representation of a block code provides a compact analytical vehicle</a:t>
            </a:r>
            <a:r>
              <a:rPr lang="tr-TR" sz="2800" dirty="0"/>
              <a:t> </a:t>
            </a:r>
            <a:r>
              <a:rPr lang="en-US" sz="2800" dirty="0"/>
              <a:t>and, moreover, leads to hardware</a:t>
            </a:r>
            <a:r>
              <a:rPr lang="tr-TR" sz="2800" dirty="0"/>
              <a:t> </a:t>
            </a:r>
            <a:r>
              <a:rPr lang="en-US" sz="2800" dirty="0"/>
              <a:t>implementations of the encoder and decoder. </a:t>
            </a:r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However,</a:t>
            </a:r>
            <a:r>
              <a:rPr lang="tr-TR" sz="2800" dirty="0"/>
              <a:t> </a:t>
            </a:r>
            <a:r>
              <a:rPr lang="en-US" sz="2800" dirty="0"/>
              <a:t>it does not tell us how to pick the elements of the </a:t>
            </a:r>
            <a:r>
              <a:rPr lang="en-US" sz="2800" i="1" dirty="0"/>
              <a:t>P </a:t>
            </a:r>
            <a:r>
              <a:rPr lang="en-US" sz="2800" dirty="0"/>
              <a:t>submatrix to achieve specified</a:t>
            </a:r>
            <a:r>
              <a:rPr lang="tr-TR" sz="2800" dirty="0"/>
              <a:t> </a:t>
            </a:r>
            <a:r>
              <a:rPr lang="en-US" sz="2800" dirty="0"/>
              <a:t>code parameters such as </a:t>
            </a:r>
            <a:r>
              <a:rPr lang="en-US" sz="2800" i="1" dirty="0" err="1"/>
              <a:t>d</a:t>
            </a:r>
            <a:r>
              <a:rPr lang="en-US" sz="2800" dirty="0" err="1"/>
              <a:t>min</a:t>
            </a:r>
            <a:r>
              <a:rPr lang="en-US" sz="2800" dirty="0"/>
              <a:t> and</a:t>
            </a:r>
            <a:r>
              <a:rPr lang="tr-TR" sz="2800" dirty="0"/>
              <a:t> </a:t>
            </a:r>
            <a:r>
              <a:rPr lang="en-US" sz="2800" i="1" dirty="0" err="1"/>
              <a:t>Rc</a:t>
            </a:r>
            <a:r>
              <a:rPr lang="en-US" sz="2800" dirty="0"/>
              <a:t>. </a:t>
            </a:r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Consequently, good codes are discovered</a:t>
            </a:r>
            <a:r>
              <a:rPr lang="tr-TR" sz="2800" dirty="0"/>
              <a:t> </a:t>
            </a:r>
            <a:r>
              <a:rPr lang="en-US" sz="2800" dirty="0"/>
              <a:t>with the help of considerable inspiration and perspiration, guided by mathematical</a:t>
            </a:r>
            <a:r>
              <a:rPr lang="tr-TR" sz="2800" dirty="0"/>
              <a:t> </a:t>
            </a:r>
            <a:r>
              <a:rPr lang="tr-TR" sz="2800" dirty="0" err="1"/>
              <a:t>analysis</a:t>
            </a:r>
            <a:r>
              <a:rPr lang="tr-TR" sz="2800" dirty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2800" dirty="0"/>
          </a:p>
          <a:p>
            <a:pPr algn="just"/>
            <a:endParaRPr lang="tr-TR" sz="3600" dirty="0"/>
          </a:p>
          <a:p>
            <a:pPr algn="just"/>
            <a:endParaRPr lang="tr-TR" sz="3600" dirty="0"/>
          </a:p>
          <a:p>
            <a:pPr algn="just"/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3600" i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3600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28922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/>
              <a:t>References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err="1"/>
              <a:t>Communication</a:t>
            </a:r>
            <a:r>
              <a:rPr lang="tr-TR" dirty="0"/>
              <a:t> </a:t>
            </a:r>
            <a:r>
              <a:rPr lang="tr-TR" dirty="0" err="1"/>
              <a:t>Systems</a:t>
            </a:r>
            <a:r>
              <a:rPr lang="tr-TR" dirty="0"/>
              <a:t>, An </a:t>
            </a:r>
            <a:r>
              <a:rPr lang="tr-TR" dirty="0" err="1"/>
              <a:t>Introduction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Signal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Noise</a:t>
            </a:r>
            <a:r>
              <a:rPr lang="tr-TR" dirty="0"/>
              <a:t> in </a:t>
            </a:r>
            <a:r>
              <a:rPr lang="tr-TR" dirty="0" err="1"/>
              <a:t>Electrical</a:t>
            </a:r>
            <a:r>
              <a:rPr lang="tr-TR" dirty="0"/>
              <a:t> </a:t>
            </a:r>
            <a:r>
              <a:rPr lang="tr-TR" dirty="0" err="1"/>
              <a:t>Communication</a:t>
            </a:r>
            <a:r>
              <a:rPr lang="tr-TR" dirty="0"/>
              <a:t>, 5th </a:t>
            </a:r>
            <a:r>
              <a:rPr lang="tr-TR" dirty="0" err="1"/>
              <a:t>edition</a:t>
            </a:r>
            <a:r>
              <a:rPr lang="tr-TR" dirty="0"/>
              <a:t>,  A.B. </a:t>
            </a:r>
            <a:r>
              <a:rPr lang="tr-TR" dirty="0" err="1"/>
              <a:t>Carlson</a:t>
            </a:r>
            <a:r>
              <a:rPr lang="tr-TR" dirty="0"/>
              <a:t>, P.B. </a:t>
            </a:r>
            <a:r>
              <a:rPr lang="tr-TR" dirty="0" err="1"/>
              <a:t>Crilly</a:t>
            </a:r>
            <a:r>
              <a:rPr lang="tr-TR" dirty="0"/>
              <a:t>, J.C. </a:t>
            </a:r>
            <a:r>
              <a:rPr lang="tr-TR" dirty="0" err="1"/>
              <a:t>Rutledge</a:t>
            </a:r>
            <a:r>
              <a:rPr lang="tr-TR" dirty="0"/>
              <a:t>, </a:t>
            </a:r>
            <a:r>
              <a:rPr lang="tr-TR" dirty="0" err="1"/>
              <a:t>Mc</a:t>
            </a:r>
            <a:r>
              <a:rPr lang="tr-TR" dirty="0"/>
              <a:t> </a:t>
            </a:r>
            <a:r>
              <a:rPr lang="tr-TR" dirty="0" err="1"/>
              <a:t>Graw</a:t>
            </a:r>
            <a:r>
              <a:rPr lang="tr-TR" dirty="0"/>
              <a:t> </a:t>
            </a:r>
            <a:r>
              <a:rPr lang="tr-TR" dirty="0" err="1"/>
              <a:t>Hill</a:t>
            </a:r>
            <a:r>
              <a:rPr lang="tr-TR" dirty="0"/>
              <a:t>.</a:t>
            </a:r>
          </a:p>
          <a:p>
            <a:pPr marL="0" lvl="0" indent="0">
              <a:buNone/>
            </a:pPr>
            <a:endParaRPr lang="tr-TR" dirty="0"/>
          </a:p>
          <a:p>
            <a:r>
              <a:rPr lang="tr-TR" dirty="0"/>
              <a:t>An </a:t>
            </a:r>
            <a:r>
              <a:rPr lang="tr-TR" dirty="0" err="1"/>
              <a:t>Introduction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Analog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Digital</a:t>
            </a:r>
            <a:r>
              <a:rPr lang="tr-TR" dirty="0"/>
              <a:t> Communications, 2nd </a:t>
            </a:r>
            <a:r>
              <a:rPr lang="tr-TR" dirty="0" err="1"/>
              <a:t>edition</a:t>
            </a:r>
            <a:r>
              <a:rPr lang="tr-TR" dirty="0"/>
              <a:t>, S. </a:t>
            </a:r>
            <a:r>
              <a:rPr lang="tr-TR" dirty="0" err="1"/>
              <a:t>Haykin</a:t>
            </a:r>
            <a:r>
              <a:rPr lang="tr-TR" dirty="0"/>
              <a:t>, M. </a:t>
            </a:r>
            <a:r>
              <a:rPr lang="tr-TR" dirty="0" err="1"/>
              <a:t>Moher</a:t>
            </a:r>
            <a:r>
              <a:rPr lang="tr-TR" dirty="0"/>
              <a:t>, </a:t>
            </a:r>
            <a:r>
              <a:rPr lang="tr-TR" dirty="0" err="1"/>
              <a:t>Wiley</a:t>
            </a:r>
            <a:r>
              <a:rPr lang="tr-TR" dirty="0"/>
              <a:t>.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6912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122140" y="1757320"/>
            <a:ext cx="5925065" cy="1900280"/>
          </a:xfrm>
        </p:spPr>
        <p:txBody>
          <a:bodyPr>
            <a:normAutofit/>
          </a:bodyPr>
          <a:lstStyle/>
          <a:p>
            <a:pPr algn="ctr"/>
            <a:r>
              <a:rPr lang="tr-TR" sz="3600" dirty="0"/>
              <a:t>ELE427 </a:t>
            </a:r>
            <a:br>
              <a:rPr lang="tr-TR" sz="3600" dirty="0"/>
            </a:br>
            <a:r>
              <a:rPr lang="tr-TR" sz="3600" dirty="0"/>
              <a:t>COMMUNICATION THEORY - II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2240691" y="3975700"/>
            <a:ext cx="8767119" cy="220267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/>
              <a:t>LECTURE 12</a:t>
            </a:r>
          </a:p>
          <a:p>
            <a:pPr marL="0" indent="0">
              <a:buNone/>
            </a:pPr>
            <a:r>
              <a:rPr lang="tr-TR" dirty="0"/>
              <a:t>ERROR CONTROL CODING: 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sz="2400" dirty="0"/>
              <a:t>LINEAR BLOCK CODES (SYNDROME DECODING, CYCLIC 	CODES)</a:t>
            </a:r>
          </a:p>
          <a:p>
            <a:pPr marL="0" indent="0">
              <a:buNone/>
            </a:pPr>
            <a:r>
              <a:rPr lang="tr-TR" sz="2400" dirty="0"/>
              <a:t>	CONVOLUTIONAL CODES</a:t>
            </a: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2295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xmlns="" id="{49685FAE-89AE-4633-BCA3-B3ABBD6E2E46}"/>
                  </a:ext>
                </a:extLst>
              </p:cNvPr>
              <p:cNvSpPr txBox="1"/>
              <p:nvPr/>
            </p:nvSpPr>
            <p:spPr>
              <a:xfrm>
                <a:off x="550416" y="656948"/>
                <a:ext cx="10866267" cy="75559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tr-TR" sz="3600" dirty="0"/>
                  <a:t>Matrix </a:t>
                </a:r>
                <a:r>
                  <a:rPr lang="tr-TR" sz="3600" dirty="0" err="1"/>
                  <a:t>Representation</a:t>
                </a:r>
                <a:r>
                  <a:rPr lang="tr-TR" sz="3600" dirty="0"/>
                  <a:t> of </a:t>
                </a:r>
                <a:r>
                  <a:rPr lang="tr-TR" sz="3600" dirty="0" err="1"/>
                  <a:t>Block</a:t>
                </a:r>
                <a:r>
                  <a:rPr lang="tr-TR" sz="3600" dirty="0"/>
                  <a:t> </a:t>
                </a:r>
                <a:r>
                  <a:rPr lang="tr-TR" sz="3600" dirty="0" err="1"/>
                  <a:t>Codes</a:t>
                </a:r>
                <a:endParaRPr lang="tr-TR" sz="3600" dirty="0"/>
              </a:p>
              <a:p>
                <a:pPr algn="just"/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An (</a:t>
                </a:r>
                <a:r>
                  <a:rPr lang="en-US" sz="2800" i="1" dirty="0"/>
                  <a:t>n, k</a:t>
                </a:r>
                <a:r>
                  <a:rPr lang="en-US" sz="2800" dirty="0"/>
                  <a:t>) block code consists of </a:t>
                </a:r>
                <a:r>
                  <a:rPr lang="en-US" sz="2800" i="1" dirty="0"/>
                  <a:t>n</a:t>
                </a:r>
                <a:r>
                  <a:rPr lang="en-US" sz="2800" dirty="0"/>
                  <a:t>-bit vectors, each vector corresponding to a unique</a:t>
                </a:r>
                <a:r>
                  <a:rPr lang="tr-TR" sz="2800" dirty="0"/>
                  <a:t> </a:t>
                </a:r>
                <a:r>
                  <a:rPr lang="en-US" sz="2800" dirty="0"/>
                  <a:t>block of</a:t>
                </a:r>
                <a:r>
                  <a:rPr lang="tr-TR" sz="2800" dirty="0"/>
                  <a:t> </a:t>
                </a:r>
                <a14:m>
                  <m:oMath xmlns:m="http://schemas.openxmlformats.org/officeDocument/2006/math"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800" dirty="0"/>
                  <a:t> message bits. </a:t>
                </a:r>
                <a:endParaRPr lang="tr-TR" sz="28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Since there are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sz="2800" dirty="0"/>
                  <a:t>different </a:t>
                </a:r>
                <a:r>
                  <a:rPr lang="en-US" sz="2800" i="1" dirty="0"/>
                  <a:t>k</a:t>
                </a:r>
                <a:r>
                  <a:rPr lang="en-US" sz="2800" dirty="0"/>
                  <a:t>-bit message blocks and</a:t>
                </a:r>
                <a:r>
                  <a:rPr lang="tr-TR" sz="28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tr-TR" sz="28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/>
                  <a:t>possible </a:t>
                </a:r>
                <a:r>
                  <a:rPr lang="en-US" sz="2800" i="1" dirty="0"/>
                  <a:t>n</a:t>
                </a:r>
                <a:r>
                  <a:rPr lang="en-US" sz="2800" dirty="0"/>
                  <a:t>-bit vectors, the fundamental strategy of block coding is to choose the</a:t>
                </a:r>
                <a:r>
                  <a:rPr lang="tr-TR" sz="28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r>
                      <a:rPr lang="tr-TR" sz="28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/>
                  <a:t>code vectors such that the minimum distance is as large as possible.</a:t>
                </a:r>
                <a:endParaRPr lang="tr-TR" sz="2800" dirty="0"/>
              </a:p>
              <a:p>
                <a:pPr marL="571500" indent="-571500" algn="just">
                  <a:buFont typeface="Arial" panose="020B0604020202020204" pitchFamily="34" charset="0"/>
                  <a:buChar char="•"/>
                </a:pPr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i="1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dirty="0"/>
              </a:p>
            </p:txBody>
          </p:sp>
        </mc:Choice>
        <mc:Fallback xmlns="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id="{49685FAE-89AE-4633-BCA3-B3ABBD6E2E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416" y="656948"/>
                <a:ext cx="10866267" cy="7555915"/>
              </a:xfrm>
              <a:prstGeom prst="rect">
                <a:avLst/>
              </a:prstGeom>
              <a:blipFill>
                <a:blip r:embed="rId2"/>
                <a:stretch>
                  <a:fillRect l="-1683" t="-1291" r="-112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0867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xmlns="" id="{49685FAE-89AE-4633-BCA3-B3ABBD6E2E46}"/>
              </a:ext>
            </a:extLst>
          </p:cNvPr>
          <p:cNvSpPr txBox="1"/>
          <p:nvPr/>
        </p:nvSpPr>
        <p:spPr>
          <a:xfrm>
            <a:off x="550416" y="656948"/>
            <a:ext cx="10866267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3600" dirty="0" err="1"/>
              <a:t>Matrix</a:t>
            </a:r>
            <a:r>
              <a:rPr lang="tr-TR" sz="3600" dirty="0"/>
              <a:t> </a:t>
            </a:r>
            <a:r>
              <a:rPr lang="tr-TR" sz="3600" dirty="0" err="1"/>
              <a:t>Representation</a:t>
            </a:r>
            <a:r>
              <a:rPr lang="tr-TR" sz="3600" dirty="0"/>
              <a:t> of </a:t>
            </a:r>
            <a:r>
              <a:rPr lang="tr-TR" sz="3600" dirty="0" err="1"/>
              <a:t>Block</a:t>
            </a:r>
            <a:r>
              <a:rPr lang="tr-TR" sz="3600" dirty="0"/>
              <a:t> </a:t>
            </a:r>
            <a:r>
              <a:rPr lang="tr-TR" sz="3600" dirty="0" err="1"/>
              <a:t>Codes</a:t>
            </a:r>
            <a:endParaRPr lang="tr-TR" sz="3600" dirty="0"/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tr-TR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sz="2800" dirty="0"/>
              <a:t>But </a:t>
            </a:r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/>
              <a:t>code</a:t>
            </a:r>
            <a:r>
              <a:rPr lang="tr-TR" sz="2800" dirty="0"/>
              <a:t> </a:t>
            </a:r>
            <a:r>
              <a:rPr lang="en-US" sz="2800" dirty="0"/>
              <a:t>should also have some structure that facilitates the encoding and decoding processes.</a:t>
            </a:r>
          </a:p>
          <a:p>
            <a:pPr algn="just"/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We’ll therefore focus on the class of </a:t>
            </a:r>
            <a:r>
              <a:rPr lang="en-US" sz="2800" b="1" dirty="0"/>
              <a:t>systematic linear </a:t>
            </a:r>
            <a:r>
              <a:rPr lang="en-US" sz="2800" dirty="0"/>
              <a:t>block codes.</a:t>
            </a:r>
            <a:endParaRPr lang="tr-TR" sz="2800" dirty="0"/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2800" dirty="0"/>
          </a:p>
          <a:p>
            <a:pPr algn="just"/>
            <a:endParaRPr lang="tr-TR" sz="3600" dirty="0"/>
          </a:p>
          <a:p>
            <a:pPr algn="just"/>
            <a:endParaRPr lang="tr-TR" sz="3600" dirty="0"/>
          </a:p>
          <a:p>
            <a:pPr algn="just"/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3600" i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3600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2014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xmlns="" id="{49685FAE-89AE-4633-BCA3-B3ABBD6E2E46}"/>
                  </a:ext>
                </a:extLst>
              </p:cNvPr>
              <p:cNvSpPr txBox="1"/>
              <p:nvPr/>
            </p:nvSpPr>
            <p:spPr>
              <a:xfrm>
                <a:off x="506027" y="656948"/>
                <a:ext cx="10866267" cy="69865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tr-TR" sz="3600" dirty="0"/>
                  <a:t>Matrix </a:t>
                </a:r>
                <a:r>
                  <a:rPr lang="tr-TR" sz="3600" dirty="0" err="1"/>
                  <a:t>Representation</a:t>
                </a:r>
                <a:r>
                  <a:rPr lang="tr-TR" sz="3600" dirty="0"/>
                  <a:t> of </a:t>
                </a:r>
                <a:r>
                  <a:rPr lang="tr-TR" sz="3600" dirty="0" err="1"/>
                  <a:t>Block</a:t>
                </a:r>
                <a:r>
                  <a:rPr lang="tr-TR" sz="3600" dirty="0"/>
                  <a:t> </a:t>
                </a:r>
                <a:r>
                  <a:rPr lang="tr-TR" sz="3600" dirty="0" err="1"/>
                  <a:t>Codes</a:t>
                </a:r>
                <a:endParaRPr lang="tr-TR" sz="3600" dirty="0"/>
              </a:p>
              <a:p>
                <a:pPr algn="just"/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Let an arbitrary code vector be represented by</a:t>
                </a:r>
                <a:endParaRPr lang="tr-TR" sz="2800" dirty="0"/>
              </a:p>
              <a:p>
                <a:pPr marL="571500" indent="-571500" algn="just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=(</m:t>
                      </m:r>
                      <m:sSub>
                        <m:sSub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…</m:t>
                      </m:r>
                      <m:sSub>
                        <m:sSub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tr-TR" sz="2800" dirty="0"/>
              </a:p>
              <a:p>
                <a:pPr marL="571500" indent="-571500" algn="just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algn="just"/>
                <a:r>
                  <a:rPr lang="en-US" sz="2800" dirty="0"/>
                  <a:t>where the elements </a:t>
                </a:r>
                <a:r>
                  <a:rPr lang="en-US" sz="2800" i="1" dirty="0"/>
                  <a:t>x</a:t>
                </a:r>
                <a:r>
                  <a:rPr lang="en-US" sz="2800" dirty="0"/>
                  <a:t>1, </a:t>
                </a:r>
                <a:r>
                  <a:rPr lang="en-US" sz="2800" i="1" dirty="0"/>
                  <a:t>x</a:t>
                </a:r>
                <a:r>
                  <a:rPr lang="en-US" sz="2800" dirty="0"/>
                  <a:t>2, . . ., are, of course, binary digits.</a:t>
                </a:r>
                <a:endParaRPr lang="tr-TR" sz="2800" dirty="0"/>
              </a:p>
              <a:p>
                <a:pPr marL="571500" indent="-571500" algn="just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i="1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dirty="0"/>
              </a:p>
            </p:txBody>
          </p:sp>
        </mc:Choice>
        <mc:Fallback xmlns="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id="{49685FAE-89AE-4633-BCA3-B3ABBD6E2E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027" y="656948"/>
                <a:ext cx="10866267" cy="6986528"/>
              </a:xfrm>
              <a:prstGeom prst="rect">
                <a:avLst/>
              </a:prstGeom>
              <a:blipFill>
                <a:blip r:embed="rId2"/>
                <a:stretch>
                  <a:fillRect l="-1683" t="-1396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1646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xmlns="" id="{49685FAE-89AE-4633-BCA3-B3ABBD6E2E46}"/>
              </a:ext>
            </a:extLst>
          </p:cNvPr>
          <p:cNvSpPr txBox="1"/>
          <p:nvPr/>
        </p:nvSpPr>
        <p:spPr>
          <a:xfrm>
            <a:off x="550416" y="656948"/>
            <a:ext cx="10866267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3600" dirty="0" err="1"/>
              <a:t>Matrix</a:t>
            </a:r>
            <a:r>
              <a:rPr lang="tr-TR" sz="3600" dirty="0"/>
              <a:t> </a:t>
            </a:r>
            <a:r>
              <a:rPr lang="tr-TR" sz="3600" dirty="0" err="1"/>
              <a:t>Representation</a:t>
            </a:r>
            <a:r>
              <a:rPr lang="tr-TR" sz="3600" dirty="0"/>
              <a:t> of </a:t>
            </a:r>
            <a:r>
              <a:rPr lang="tr-TR" sz="3600" dirty="0" err="1"/>
              <a:t>Block</a:t>
            </a:r>
            <a:r>
              <a:rPr lang="tr-TR" sz="3600" dirty="0"/>
              <a:t> </a:t>
            </a:r>
            <a:r>
              <a:rPr lang="tr-TR" sz="3600" dirty="0" err="1"/>
              <a:t>Codes</a:t>
            </a:r>
            <a:endParaRPr lang="tr-TR" sz="3600" dirty="0"/>
          </a:p>
          <a:p>
            <a:pPr algn="just"/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sz="2800" dirty="0"/>
              <a:t>A </a:t>
            </a:r>
            <a:r>
              <a:rPr lang="tr-TR" sz="2800" dirty="0" err="1"/>
              <a:t>code</a:t>
            </a:r>
            <a:r>
              <a:rPr lang="tr-TR" sz="2800" dirty="0"/>
              <a:t> is </a:t>
            </a:r>
            <a:r>
              <a:rPr lang="tr-TR" sz="2800" i="1" dirty="0" err="1"/>
              <a:t>systematic</a:t>
            </a:r>
            <a:r>
              <a:rPr lang="tr-TR" sz="2800" i="1" dirty="0"/>
              <a:t> </a:t>
            </a:r>
            <a:r>
              <a:rPr lang="en-US" sz="2800" dirty="0"/>
              <a:t>when the </a:t>
            </a:r>
            <a:r>
              <a:rPr lang="en-US" sz="2800" i="1" dirty="0"/>
              <a:t>k </a:t>
            </a:r>
            <a:r>
              <a:rPr lang="en-US" sz="2800" dirty="0"/>
              <a:t>information bits are a subset of the </a:t>
            </a:r>
            <a:r>
              <a:rPr lang="en-US" sz="2800" i="1" dirty="0"/>
              <a:t>n </a:t>
            </a:r>
            <a:r>
              <a:rPr lang="en-US" sz="2800" dirty="0"/>
              <a:t> bit codeword. </a:t>
            </a:r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A code is </a:t>
            </a:r>
            <a:r>
              <a:rPr lang="en-US" sz="2800" i="1" dirty="0"/>
              <a:t>linear </a:t>
            </a:r>
            <a:r>
              <a:rPr lang="en-US" sz="2800" dirty="0"/>
              <a:t>if</a:t>
            </a:r>
            <a:r>
              <a:rPr lang="tr-TR" sz="2800" dirty="0"/>
              <a:t> </a:t>
            </a:r>
            <a:r>
              <a:rPr lang="en-US" sz="2800" dirty="0"/>
              <a:t>it includes the all-zero vector and if the sum of any two code vectors produces</a:t>
            </a:r>
            <a:r>
              <a:rPr lang="tr-TR" sz="2800" dirty="0"/>
              <a:t> </a:t>
            </a:r>
            <a:r>
              <a:rPr lang="en-US" sz="2800" dirty="0"/>
              <a:t>another vector in the code.</a:t>
            </a:r>
            <a:endParaRPr lang="tr-TR" sz="2800" dirty="0"/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2800" dirty="0"/>
          </a:p>
          <a:p>
            <a:pPr algn="just"/>
            <a:endParaRPr lang="tr-TR" sz="3600" dirty="0"/>
          </a:p>
          <a:p>
            <a:pPr algn="just"/>
            <a:endParaRPr lang="tr-TR" sz="3600" dirty="0"/>
          </a:p>
          <a:p>
            <a:pPr algn="just"/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3600" i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3600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8262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xmlns="" id="{49685FAE-89AE-4633-BCA3-B3ABBD6E2E46}"/>
                  </a:ext>
                </a:extLst>
              </p:cNvPr>
              <p:cNvSpPr txBox="1"/>
              <p:nvPr/>
            </p:nvSpPr>
            <p:spPr>
              <a:xfrm>
                <a:off x="550416" y="656948"/>
                <a:ext cx="10866267" cy="69865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tr-TR" sz="3600" dirty="0"/>
                  <a:t>Matrix </a:t>
                </a:r>
                <a:r>
                  <a:rPr lang="tr-TR" sz="3600" dirty="0" err="1"/>
                  <a:t>Representation</a:t>
                </a:r>
                <a:r>
                  <a:rPr lang="tr-TR" sz="3600" dirty="0"/>
                  <a:t> of </a:t>
                </a:r>
                <a:r>
                  <a:rPr lang="tr-TR" sz="3600" dirty="0" err="1"/>
                  <a:t>Block</a:t>
                </a:r>
                <a:r>
                  <a:rPr lang="tr-TR" sz="3600" dirty="0"/>
                  <a:t> </a:t>
                </a:r>
                <a:r>
                  <a:rPr lang="tr-TR" sz="3600" dirty="0" err="1"/>
                  <a:t>Codes</a:t>
                </a:r>
                <a:endParaRPr lang="tr-TR" sz="3600" dirty="0"/>
              </a:p>
              <a:p>
                <a:pPr algn="just"/>
                <a:endParaRPr lang="tr-TR" sz="3600" dirty="0"/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The </a:t>
                </a:r>
                <a:r>
                  <a:rPr lang="en-US" sz="2800" i="1" dirty="0"/>
                  <a:t>sum </a:t>
                </a:r>
                <a:r>
                  <a:rPr lang="en-US" sz="2800" dirty="0"/>
                  <a:t>of two vectors, say </a:t>
                </a:r>
                <a:r>
                  <a:rPr lang="en-US" sz="2800" i="1" dirty="0"/>
                  <a:t>X </a:t>
                </a:r>
                <a:r>
                  <a:rPr lang="en-US" sz="2800" dirty="0"/>
                  <a:t>and </a:t>
                </a:r>
                <a:r>
                  <a:rPr lang="en-US" sz="2800" i="1" dirty="0"/>
                  <a:t>Z, </a:t>
                </a:r>
                <a:r>
                  <a:rPr lang="en-US" sz="2800" dirty="0"/>
                  <a:t>is defined as</a:t>
                </a:r>
                <a:endParaRPr lang="tr-TR" sz="2800" dirty="0"/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=(</m:t>
                      </m:r>
                      <m:sSub>
                        <m:sSub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tr-TR" sz="2800" i="1">
                          <a:latin typeface="Cambria Math" panose="02040503050406030204" pitchFamily="18" charset="0"/>
                        </a:rPr>
                        <m:t>⊕</m:t>
                      </m:r>
                      <m:sSub>
                        <m:sSub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  </m:t>
                      </m:r>
                      <m:sSub>
                        <m:sSub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tr-TR" sz="2800" i="1">
                          <a:latin typeface="Cambria Math" panose="02040503050406030204" pitchFamily="18" charset="0"/>
                        </a:rPr>
                        <m:t>⊕</m:t>
                      </m:r>
                      <m:sSub>
                        <m:sSub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…</m:t>
                      </m:r>
                      <m:sSub>
                        <m:sSub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tr-TR" sz="2800" i="1">
                          <a:latin typeface="Cambria Math" panose="02040503050406030204" pitchFamily="18" charset="0"/>
                        </a:rPr>
                        <m:t>⊕</m:t>
                      </m:r>
                      <m:sSub>
                        <m:sSub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tr-TR" sz="2800" dirty="0"/>
              </a:p>
              <a:p>
                <a:pPr algn="just"/>
                <a:endParaRPr lang="tr-TR" sz="2800" dirty="0"/>
              </a:p>
              <a:p>
                <a:pPr algn="just"/>
                <a:r>
                  <a:rPr lang="en-US" sz="2800" dirty="0"/>
                  <a:t>in which the elements are combined according to the rules of modulo-2</a:t>
                </a:r>
                <a:r>
                  <a:rPr lang="tr-TR" sz="2800" dirty="0"/>
                  <a:t>.</a:t>
                </a:r>
              </a:p>
              <a:p>
                <a:pPr marL="571500" indent="-571500" algn="just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i="1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dirty="0"/>
              </a:p>
            </p:txBody>
          </p:sp>
        </mc:Choice>
        <mc:Fallback xmlns="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id="{49685FAE-89AE-4633-BCA3-B3ABBD6E2E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416" y="656948"/>
                <a:ext cx="10866267" cy="6986528"/>
              </a:xfrm>
              <a:prstGeom prst="rect">
                <a:avLst/>
              </a:prstGeom>
              <a:blipFill>
                <a:blip r:embed="rId2"/>
                <a:stretch>
                  <a:fillRect l="-1683" t="-1396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6265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xmlns="" id="{49685FAE-89AE-4633-BCA3-B3ABBD6E2E46}"/>
                  </a:ext>
                </a:extLst>
              </p:cNvPr>
              <p:cNvSpPr txBox="1"/>
              <p:nvPr/>
            </p:nvSpPr>
            <p:spPr>
              <a:xfrm>
                <a:off x="550416" y="656948"/>
                <a:ext cx="10866267" cy="82791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tr-TR" sz="3600" dirty="0"/>
                  <a:t>Matrix </a:t>
                </a:r>
                <a:r>
                  <a:rPr lang="tr-TR" sz="3600" dirty="0" err="1"/>
                  <a:t>Representation</a:t>
                </a:r>
                <a:r>
                  <a:rPr lang="tr-TR" sz="3600" dirty="0"/>
                  <a:t> of </a:t>
                </a:r>
                <a:r>
                  <a:rPr lang="tr-TR" sz="3600" dirty="0" err="1"/>
                  <a:t>Block</a:t>
                </a:r>
                <a:r>
                  <a:rPr lang="tr-TR" sz="3600" dirty="0"/>
                  <a:t> </a:t>
                </a:r>
                <a:r>
                  <a:rPr lang="tr-TR" sz="3600" dirty="0" err="1"/>
                  <a:t>Codes</a:t>
                </a:r>
                <a:endParaRPr lang="tr-TR" sz="3600" dirty="0"/>
              </a:p>
              <a:p>
                <a:pPr algn="just"/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As a consequence of linearity, we can determine a code’s minimum distance by</a:t>
                </a:r>
                <a:r>
                  <a:rPr lang="tr-TR" sz="2800" dirty="0"/>
                  <a:t> </a:t>
                </a:r>
                <a:r>
                  <a:rPr lang="en-US" sz="2800" dirty="0"/>
                  <a:t>the following argument. </a:t>
                </a:r>
                <a:endParaRPr lang="tr-TR" sz="28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Let the number of nonzero elements of a vector </a:t>
                </a:r>
                <a:r>
                  <a:rPr lang="en-US" sz="2800" i="1" dirty="0"/>
                  <a:t>X </a:t>
                </a:r>
                <a:r>
                  <a:rPr lang="en-US" sz="2800" dirty="0"/>
                  <a:t>be symbolized</a:t>
                </a:r>
                <a:r>
                  <a:rPr lang="tr-TR" sz="2800" dirty="0"/>
                  <a:t> </a:t>
                </a:r>
                <a:r>
                  <a:rPr lang="en-US" sz="2800" dirty="0"/>
                  <a:t>by </a:t>
                </a:r>
                <a:r>
                  <a:rPr lang="en-US" sz="2800" i="1" dirty="0"/>
                  <a:t>w</a:t>
                </a:r>
                <a:r>
                  <a:rPr lang="en-US" sz="2800" dirty="0"/>
                  <a:t>(</a:t>
                </a:r>
                <a:r>
                  <a:rPr lang="en-US" sz="2800" i="1" dirty="0"/>
                  <a:t>X</a:t>
                </a:r>
                <a:r>
                  <a:rPr lang="en-US" sz="2800" dirty="0"/>
                  <a:t>), called the vector </a:t>
                </a:r>
                <a:r>
                  <a:rPr lang="en-US" sz="2800" i="1" dirty="0"/>
                  <a:t>weight. </a:t>
                </a:r>
                <a:endParaRPr lang="tr-TR" sz="2800" i="1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2800" i="1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The Hamming distance</a:t>
                </a:r>
                <a:r>
                  <a:rPr lang="tr-TR" sz="2800" dirty="0"/>
                  <a:t> </a:t>
                </a:r>
                <a:r>
                  <a:rPr lang="en-US" sz="2800" dirty="0"/>
                  <a:t>between any two</a:t>
                </a:r>
                <a:r>
                  <a:rPr lang="tr-TR" sz="2800" dirty="0"/>
                  <a:t> </a:t>
                </a:r>
                <a:r>
                  <a:rPr lang="en-US" sz="2800" dirty="0"/>
                  <a:t>code vectors </a:t>
                </a:r>
                <a:r>
                  <a:rPr lang="en-US" sz="2800" i="1" dirty="0"/>
                  <a:t>X </a:t>
                </a:r>
                <a:r>
                  <a:rPr lang="en-US" sz="2800" dirty="0"/>
                  <a:t>and </a:t>
                </a:r>
                <a:r>
                  <a:rPr lang="en-US" sz="2800" i="1" dirty="0"/>
                  <a:t>Z </a:t>
                </a:r>
                <a:r>
                  <a:rPr lang="en-US" sz="2800" dirty="0"/>
                  <a:t>is then</a:t>
                </a:r>
                <a:endParaRPr lang="tr-TR" sz="28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𝑑</m:t>
                      </m:r>
                      <m:d>
                        <m:d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</m:d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tr-TR" sz="28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i="1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dirty="0"/>
              </a:p>
            </p:txBody>
          </p:sp>
        </mc:Choice>
        <mc:Fallback xmlns="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id="{49685FAE-89AE-4633-BCA3-B3ABBD6E2E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416" y="656948"/>
                <a:ext cx="10866267" cy="8279190"/>
              </a:xfrm>
              <a:prstGeom prst="rect">
                <a:avLst/>
              </a:prstGeom>
              <a:blipFill>
                <a:blip r:embed="rId2"/>
                <a:stretch>
                  <a:fillRect l="-1683" t="-1178" r="-112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9305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xmlns="" id="{49685FAE-89AE-4633-BCA3-B3ABBD6E2E46}"/>
                  </a:ext>
                </a:extLst>
              </p:cNvPr>
              <p:cNvSpPr txBox="1"/>
              <p:nvPr/>
            </p:nvSpPr>
            <p:spPr>
              <a:xfrm>
                <a:off x="550416" y="656948"/>
                <a:ext cx="10866267" cy="81868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tr-TR" sz="3600" dirty="0"/>
                  <a:t>Matrix </a:t>
                </a:r>
                <a:r>
                  <a:rPr lang="tr-TR" sz="3600" dirty="0" err="1"/>
                  <a:t>Representation</a:t>
                </a:r>
                <a:r>
                  <a:rPr lang="tr-TR" sz="3600" dirty="0"/>
                  <a:t> of </a:t>
                </a:r>
                <a:r>
                  <a:rPr lang="tr-TR" sz="3600" dirty="0" err="1"/>
                  <a:t>Block</a:t>
                </a:r>
                <a:r>
                  <a:rPr lang="tr-TR" sz="3600" dirty="0"/>
                  <a:t> </a:t>
                </a:r>
                <a:r>
                  <a:rPr lang="tr-TR" sz="3600" dirty="0" err="1"/>
                  <a:t>Codes</a:t>
                </a:r>
                <a:endParaRPr lang="tr-TR" sz="3600" dirty="0"/>
              </a:p>
              <a:p>
                <a:pPr algn="just"/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The matrix </a:t>
                </a:r>
                <a:r>
                  <a:rPr lang="en-US" sz="2800" i="1" dirty="0"/>
                  <a:t>G </a:t>
                </a:r>
                <a:r>
                  <a:rPr lang="en-US" sz="2800" dirty="0"/>
                  <a:t>is a </a:t>
                </a:r>
                <a:r>
                  <a:rPr lang="en-US" sz="2800" i="1" dirty="0"/>
                  <a:t>k </a:t>
                </a:r>
                <a:r>
                  <a:rPr lang="en-US" sz="2800" dirty="0"/>
                  <a:t> </a:t>
                </a:r>
                <a:r>
                  <a:rPr lang="en-US" sz="2800" i="1" dirty="0"/>
                  <a:t>n </a:t>
                </a:r>
                <a:r>
                  <a:rPr lang="en-US" sz="2800" b="1" dirty="0"/>
                  <a:t>generator matrix </a:t>
                </a:r>
                <a:r>
                  <a:rPr lang="en-US" sz="2800" dirty="0"/>
                  <a:t>having the general structure</a:t>
                </a:r>
                <a:endParaRPr lang="tr-TR" sz="28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|"/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tr-TR" sz="2800" dirty="0"/>
              </a:p>
              <a:p>
                <a:pPr algn="just"/>
                <a:endParaRPr lang="tr-TR" dirty="0"/>
              </a:p>
              <a:p>
                <a:pPr algn="just"/>
                <a:endParaRPr lang="tr-TR" dirty="0"/>
              </a:p>
              <a:p>
                <a:pPr algn="just"/>
                <a:endParaRPr lang="tr-TR" dirty="0"/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marL="571500" indent="-571500" algn="just">
                  <a:buFont typeface="Arial" panose="020B0604020202020204" pitchFamily="34" charset="0"/>
                  <a:buChar char="•"/>
                </a:pPr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i="1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dirty="0"/>
              </a:p>
            </p:txBody>
          </p:sp>
        </mc:Choice>
        <mc:Fallback xmlns="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id="{49685FAE-89AE-4633-BCA3-B3ABBD6E2E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416" y="656948"/>
                <a:ext cx="10866267" cy="8186857"/>
              </a:xfrm>
              <a:prstGeom prst="rect">
                <a:avLst/>
              </a:prstGeom>
              <a:blipFill>
                <a:blip r:embed="rId2"/>
                <a:stretch>
                  <a:fillRect l="-1683" t="-119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754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568</Words>
  <Application>Microsoft Office PowerPoint</Application>
  <PresentationFormat>Geniş ekran</PresentationFormat>
  <Paragraphs>130</Paragraphs>
  <Slides>12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Office Teması</vt:lpstr>
      <vt:lpstr>ELE427 COMMUNICATION THEORY – II</vt:lpstr>
      <vt:lpstr>ELE427  COMMUNICATION THEORY - II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ELE322  COMMUNICATION THEORY – I</dc:title>
  <dc:creator>gulerhacer13@gmail.com</dc:creator>
  <cp:lastModifiedBy>Murat Hüsnü SAZLI</cp:lastModifiedBy>
  <cp:revision>10</cp:revision>
  <dcterms:created xsi:type="dcterms:W3CDTF">2019-01-31T13:56:40Z</dcterms:created>
  <dcterms:modified xsi:type="dcterms:W3CDTF">2019-04-06T11:37:57Z</dcterms:modified>
</cp:coreProperties>
</file>