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7"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70" r:id="rId16"/>
    <p:sldId id="271" r:id="rId17"/>
    <p:sldId id="274" r:id="rId18"/>
    <p:sldId id="275"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Dikdörtgen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Dikdörtgen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Dikdörtgen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Dikdörtgen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Dikdörtgen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Yuvarlatılmış Dikdörtgen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Yuvarlatılmış Dikdörtgen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Dikdörtgen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6705600" y="4206240"/>
            <a:ext cx="960120" cy="457200"/>
          </a:xfrm>
        </p:spPr>
        <p:txBody>
          <a:bodyPr/>
          <a:lstStyle/>
          <a:p>
            <a:fld id="{A23720DD-5B6D-40BF-8493-A6B52D484E6B}" type="datetimeFigureOut">
              <a:rPr lang="tr-TR" smtClean="0"/>
              <a:pPr/>
              <a:t>8.04.2019</a:t>
            </a:fld>
            <a:endParaRPr lang="tr-TR"/>
          </a:p>
        </p:txBody>
      </p:sp>
      <p:sp>
        <p:nvSpPr>
          <p:cNvPr id="17" name="Altbilgi Yer Tutucusu 16"/>
          <p:cNvSpPr>
            <a:spLocks noGrp="1"/>
          </p:cNvSpPr>
          <p:nvPr>
            <p:ph type="ftr" sz="quarter" idx="11"/>
          </p:nvPr>
        </p:nvSpPr>
        <p:spPr>
          <a:xfrm>
            <a:off x="5410200" y="4205288"/>
            <a:ext cx="1295400" cy="457200"/>
          </a:xfrm>
        </p:spPr>
        <p:txBody>
          <a:bodyPr/>
          <a:lstStyle/>
          <a:p>
            <a:endParaRPr lang="tr-TR"/>
          </a:p>
        </p:txBody>
      </p:sp>
      <p:sp>
        <p:nvSpPr>
          <p:cNvPr id="29" name="Slayt Numarası Yer Tutucus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8.04.2019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8.04.2019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8.04.2019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8.04.2019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pPr/>
              <a:t>8.04.2019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Veri Yer Tutucusu 25"/>
          <p:cNvSpPr>
            <a:spLocks noGrp="1"/>
          </p:cNvSpPr>
          <p:nvPr>
            <p:ph type="dt" sz="half" idx="10"/>
          </p:nvPr>
        </p:nvSpPr>
        <p:spPr/>
        <p:txBody>
          <a:bodyPr rtlCol="0"/>
          <a:lstStyle/>
          <a:p>
            <a:fld id="{A23720DD-5B6D-40BF-8493-A6B52D484E6B}" type="datetimeFigureOut">
              <a:rPr lang="tr-TR" smtClean="0"/>
              <a:pPr/>
              <a:t>8.04.2019</a:t>
            </a:fld>
            <a:endParaRPr lang="tr-TR"/>
          </a:p>
        </p:txBody>
      </p:sp>
      <p:sp>
        <p:nvSpPr>
          <p:cNvPr id="27" name="Slayt Numarası Yer Tutucusu 26"/>
          <p:cNvSpPr>
            <a:spLocks noGrp="1"/>
          </p:cNvSpPr>
          <p:nvPr>
            <p:ph type="sldNum" sz="quarter" idx="11"/>
          </p:nvPr>
        </p:nvSpPr>
        <p:spPr/>
        <p:txBody>
          <a:bodyPr rtlCol="0"/>
          <a:lstStyle/>
          <a:p>
            <a:fld id="{F302176B-0E47-46AC-8F43-DAB4B8A37D06}" type="slidenum">
              <a:rPr lang="tr-TR" smtClean="0"/>
              <a:pPr/>
              <a:t>‹#›</a:t>
            </a:fld>
            <a:endParaRPr lang="tr-TR"/>
          </a:p>
        </p:txBody>
      </p:sp>
      <p:sp>
        <p:nvSpPr>
          <p:cNvPr id="28" name="Altbilgi Yer Tutucusu 27"/>
          <p:cNvSpPr>
            <a:spLocks noGrp="1"/>
          </p:cNvSpPr>
          <p:nvPr>
            <p:ph type="ftr" sz="quarter" idx="12"/>
          </p:nvPr>
        </p:nvSpPr>
        <p:spPr/>
        <p:txBody>
          <a:bodyPr rtlCol="0"/>
          <a:lstStyle/>
          <a:p>
            <a:endParaRPr lang="tr-TR"/>
          </a:p>
        </p:txBody>
      </p:sp>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a:xfrm>
            <a:off x="6583680" y="612648"/>
            <a:ext cx="957264" cy="457200"/>
          </a:xfrm>
        </p:spPr>
        <p:txBody>
          <a:bodyPr/>
          <a:lstStyle/>
          <a:p>
            <a:fld id="{A23720DD-5B6D-40BF-8493-A6B52D484E6B}" type="datetimeFigureOut">
              <a:rPr lang="tr-TR" smtClean="0"/>
              <a:pPr/>
              <a:t>8.04.2019</a:t>
            </a:fld>
            <a:endParaRPr lang="tr-TR"/>
          </a:p>
        </p:txBody>
      </p:sp>
      <p:sp>
        <p:nvSpPr>
          <p:cNvPr id="4" name="Altbilgi Yer Tutucusu 3"/>
          <p:cNvSpPr>
            <a:spLocks noGrp="1"/>
          </p:cNvSpPr>
          <p:nvPr>
            <p:ph type="ftr" sz="quarter" idx="11"/>
          </p:nvPr>
        </p:nvSpPr>
        <p:spPr>
          <a:xfrm>
            <a:off x="5257800" y="612648"/>
            <a:ext cx="1325880" cy="457200"/>
          </a:xfrm>
        </p:spPr>
        <p:txBody>
          <a:bodyPr/>
          <a:lstStyle/>
          <a:p>
            <a:endParaRPr lang="tr-TR"/>
          </a:p>
        </p:txBody>
      </p:sp>
      <p:sp>
        <p:nvSpPr>
          <p:cNvPr id="5" name="Slayt Numarası Yer Tutucusu 4"/>
          <p:cNvSpPr>
            <a:spLocks noGrp="1"/>
          </p:cNvSpPr>
          <p:nvPr>
            <p:ph type="sldNum" sz="quarter" idx="12"/>
          </p:nvPr>
        </p:nvSpPr>
        <p:spPr>
          <a:xfrm>
            <a:off x="8174736" y="2272"/>
            <a:ext cx="762000" cy="365760"/>
          </a:xfrm>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8.04.2019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pPr/>
              <a:t>8.04.2019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pPr/>
              <a:t>8.04.2019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ikdörtgen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Dikdörtgen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Dikdörtgen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Dikdörtgen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Dikdörtgen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Yuvarlatılmış Dikdörtgen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Yuvarlatılmış Dikdörtgen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Dikdörtgen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Dikdörtgen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Dikdörtgen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Dikdörtgen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Dikdörtgen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Dikdörtgen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Başlık Yer Tutucusu 21"/>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23720DD-5B6D-40BF-8493-A6B52D484E6B}" type="datetimeFigureOut">
              <a:rPr lang="tr-TR" smtClean="0"/>
              <a:pPr/>
              <a:t>8.04.2019</a:t>
            </a:fld>
            <a:endParaRPr lang="tr-TR"/>
          </a:p>
        </p:txBody>
      </p:sp>
      <p:sp>
        <p:nvSpPr>
          <p:cNvPr id="3" name="Altbilgi Yer Tutucusu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Slayt Numarası Yer Tutucus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p:txBody>
          <a:bodyPr/>
          <a:lstStyle/>
          <a:p>
            <a:r>
              <a:rPr lang="tr-TR" dirty="0" smtClean="0"/>
              <a:t>ÖRNEK OLAY VE ANALİZİ</a:t>
            </a:r>
            <a:endParaRPr lang="tr-TR" dirty="0"/>
          </a:p>
        </p:txBody>
      </p:sp>
      <p:sp>
        <p:nvSpPr>
          <p:cNvPr id="5" name="Alt Başlık 4"/>
          <p:cNvSpPr>
            <a:spLocks noGrp="1"/>
          </p:cNvSpPr>
          <p:nvPr>
            <p:ph type="subTitle" idx="1"/>
          </p:nvPr>
        </p:nvSpPr>
        <p:spPr/>
        <p:txBody>
          <a:bodyPr>
            <a:normAutofit/>
          </a:bodyPr>
          <a:lstStyle/>
          <a:p>
            <a:r>
              <a:rPr lang="tr-TR" sz="2800" b="1" dirty="0"/>
              <a:t>Maria </a:t>
            </a:r>
            <a:r>
              <a:rPr lang="tr-TR" sz="2800" b="1" dirty="0" err="1" smtClean="0"/>
              <a:t>Sharapova’nın</a:t>
            </a:r>
            <a:endParaRPr lang="tr-TR" sz="2800" dirty="0"/>
          </a:p>
          <a:p>
            <a:r>
              <a:rPr lang="tr-TR" sz="2800" b="1" dirty="0" smtClean="0"/>
              <a:t>DOPİNG Olayı</a:t>
            </a:r>
          </a:p>
        </p:txBody>
      </p:sp>
    </p:spTree>
    <p:extLst>
      <p:ext uri="{BB962C8B-B14F-4D97-AF65-F5344CB8AC3E}">
        <p14:creationId xmlns="" xmlns:p14="http://schemas.microsoft.com/office/powerpoint/2010/main" val="3415920722"/>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İLAÇ İLE İLGİLİ </a:t>
            </a:r>
            <a:r>
              <a:rPr lang="tr-TR" dirty="0" smtClean="0">
                <a:solidFill>
                  <a:srgbClr val="C00000"/>
                </a:solidFill>
              </a:rPr>
              <a:t>FLAŞ</a:t>
            </a:r>
            <a:r>
              <a:rPr lang="tr-TR" dirty="0" smtClean="0"/>
              <a:t> AÇIKLAMA</a:t>
            </a:r>
            <a:endParaRPr lang="tr-TR" dirty="0"/>
          </a:p>
        </p:txBody>
      </p:sp>
      <p:sp>
        <p:nvSpPr>
          <p:cNvPr id="3" name="İçerik Yer Tutucusu 2"/>
          <p:cNvSpPr>
            <a:spLocks noGrp="1"/>
          </p:cNvSpPr>
          <p:nvPr>
            <p:ph idx="1"/>
          </p:nvPr>
        </p:nvSpPr>
        <p:spPr/>
        <p:txBody>
          <a:bodyPr>
            <a:normAutofit lnSpcReduction="10000"/>
          </a:bodyPr>
          <a:lstStyle/>
          <a:p>
            <a:r>
              <a:rPr lang="tr-TR" dirty="0"/>
              <a:t>Rus kadın tenisçi Maria </a:t>
            </a:r>
            <a:r>
              <a:rPr lang="tr-TR" dirty="0" err="1"/>
              <a:t>Sharapova'nın</a:t>
            </a:r>
            <a:r>
              <a:rPr lang="tr-TR" dirty="0"/>
              <a:t> kullandığını itiraf ettiği </a:t>
            </a:r>
            <a:r>
              <a:rPr lang="tr-TR" dirty="0" err="1"/>
              <a:t>meldonyum</a:t>
            </a:r>
            <a:r>
              <a:rPr lang="tr-TR" dirty="0"/>
              <a:t> adlı yasaklı maddenin üretici firması, ilacın tedavi süresinin 4-6 hafta olduğunu açıkladı</a:t>
            </a:r>
            <a:r>
              <a:rPr lang="tr-TR" dirty="0" smtClean="0"/>
              <a:t>.</a:t>
            </a:r>
          </a:p>
          <a:p>
            <a:endParaRPr lang="tr-TR" dirty="0"/>
          </a:p>
          <a:p>
            <a:r>
              <a:rPr lang="tr-TR" dirty="0" err="1"/>
              <a:t>Grindeks</a:t>
            </a:r>
            <a:r>
              <a:rPr lang="tr-TR" dirty="0"/>
              <a:t> adlı Letonya firmasından yapılan açıklamada, </a:t>
            </a:r>
            <a:r>
              <a:rPr lang="tr-TR" dirty="0" err="1"/>
              <a:t>Sharapova'nın</a:t>
            </a:r>
            <a:r>
              <a:rPr lang="tr-TR" dirty="0"/>
              <a:t> 10 yıldır kullandığını söylediği </a:t>
            </a:r>
            <a:r>
              <a:rPr lang="tr-TR" dirty="0" err="1"/>
              <a:t>Mildronat</a:t>
            </a:r>
            <a:r>
              <a:rPr lang="tr-TR" dirty="0"/>
              <a:t> adı da verilen kan akışını artıran ilacın normal tedavi süresinin 4-6 hafta olduğu bildirildi.</a:t>
            </a:r>
          </a:p>
          <a:p>
            <a:endParaRPr lang="tr-TR" dirty="0"/>
          </a:p>
        </p:txBody>
      </p:sp>
    </p:spTree>
    <p:extLst>
      <p:ext uri="{BB962C8B-B14F-4D97-AF65-F5344CB8AC3E}">
        <p14:creationId xmlns="" xmlns:p14="http://schemas.microsoft.com/office/powerpoint/2010/main" val="2313589125"/>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737824"/>
          </a:xfrm>
        </p:spPr>
        <p:txBody>
          <a:bodyPr>
            <a:normAutofit/>
          </a:bodyPr>
          <a:lstStyle/>
          <a:p>
            <a:r>
              <a:rPr lang="tr-TR" dirty="0"/>
              <a:t>Açıklamada, hastanın sağlık durumuna göre ilacın yılda 2-3 kez kullanılabileceği belirtilirken, uzun süreli kullanımın doktor gözetiminde gerçekleştirilmesi gerektiği hatırlatıldı</a:t>
            </a:r>
            <a:r>
              <a:rPr lang="tr-TR" dirty="0" smtClean="0"/>
              <a:t>.</a:t>
            </a:r>
          </a:p>
          <a:p>
            <a:endParaRPr lang="tr-TR" dirty="0"/>
          </a:p>
          <a:p>
            <a:r>
              <a:rPr lang="tr-TR" dirty="0" smtClean="0"/>
              <a:t>Söz </a:t>
            </a:r>
            <a:r>
              <a:rPr lang="tr-TR" dirty="0"/>
              <a:t>konusu ilacı 10 yıldır </a:t>
            </a:r>
            <a:r>
              <a:rPr lang="tr-TR" dirty="0" smtClean="0"/>
              <a:t>kullandığını belirten 28 </a:t>
            </a:r>
            <a:r>
              <a:rPr lang="tr-TR" dirty="0"/>
              <a:t>yaşındaki </a:t>
            </a:r>
            <a:r>
              <a:rPr lang="tr-TR" dirty="0" err="1"/>
              <a:t>Sharapova</a:t>
            </a:r>
            <a:r>
              <a:rPr lang="tr-TR" dirty="0"/>
              <a:t>, ilacın 1 Ocak'tan itibaren yasaklı maddeler listesine alındığını bilmediğini ifade etmişti.</a:t>
            </a:r>
          </a:p>
          <a:p>
            <a:endParaRPr lang="tr-TR" dirty="0"/>
          </a:p>
        </p:txBody>
      </p:sp>
    </p:spTree>
    <p:extLst>
      <p:ext uri="{BB962C8B-B14F-4D97-AF65-F5344CB8AC3E}">
        <p14:creationId xmlns="" xmlns:p14="http://schemas.microsoft.com/office/powerpoint/2010/main" val="3301205870"/>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Bu açıklamanın ardından Uluslararası Tenis Federasyonu (ITF), sezonun ilk </a:t>
            </a:r>
            <a:r>
              <a:rPr lang="tr-TR" dirty="0" err="1"/>
              <a:t>grand</a:t>
            </a:r>
            <a:r>
              <a:rPr lang="tr-TR" dirty="0"/>
              <a:t> </a:t>
            </a:r>
            <a:r>
              <a:rPr lang="tr-TR" dirty="0" err="1"/>
              <a:t>slam</a:t>
            </a:r>
            <a:r>
              <a:rPr lang="tr-TR" dirty="0"/>
              <a:t> turnuvası Avustralya Açık'ın devam ettiği 26 Ocak'ta </a:t>
            </a:r>
            <a:r>
              <a:rPr lang="tr-TR" dirty="0" err="1"/>
              <a:t>Sharapova'dan</a:t>
            </a:r>
            <a:r>
              <a:rPr lang="tr-TR" dirty="0"/>
              <a:t> alınan doping numunesinde söz konusu maddeye rastlandığını ve bu nedenle 12 Mart'tan itibaren Rus tenisçiye geçici men cezası verildiğini duyurmuştu.</a:t>
            </a:r>
          </a:p>
        </p:txBody>
      </p:sp>
    </p:spTree>
    <p:extLst>
      <p:ext uri="{BB962C8B-B14F-4D97-AF65-F5344CB8AC3E}">
        <p14:creationId xmlns="" xmlns:p14="http://schemas.microsoft.com/office/powerpoint/2010/main" val="3660539348"/>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5214942" y="1142984"/>
            <a:ext cx="3471858" cy="1066816"/>
          </a:xfrm>
        </p:spPr>
        <p:txBody>
          <a:bodyPr/>
          <a:lstStyle/>
          <a:p>
            <a:endParaRPr lang="tr-TR" dirty="0"/>
          </a:p>
        </p:txBody>
      </p:sp>
      <p:sp>
        <p:nvSpPr>
          <p:cNvPr id="3" name="İçerik Yer Tutucusu 2"/>
          <p:cNvSpPr>
            <a:spLocks noGrp="1"/>
          </p:cNvSpPr>
          <p:nvPr>
            <p:ph sz="half" idx="1"/>
          </p:nvPr>
        </p:nvSpPr>
        <p:spPr>
          <a:xfrm>
            <a:off x="457200" y="500042"/>
            <a:ext cx="4329114" cy="6275345"/>
          </a:xfrm>
        </p:spPr>
        <p:txBody>
          <a:bodyPr>
            <a:normAutofit/>
          </a:bodyPr>
          <a:lstStyle/>
          <a:p>
            <a:r>
              <a:rPr lang="tr-TR" dirty="0"/>
              <a:t>Türkiye Dopingle Mücadele Komisyonu Genel Koordinatörü Prof. Dr. Rüştü Güner, dopingli çıkan Rus tenisçi Maria </a:t>
            </a:r>
            <a:r>
              <a:rPr lang="tr-TR" dirty="0" err="1"/>
              <a:t>Sharapova'nın</a:t>
            </a:r>
            <a:r>
              <a:rPr lang="tr-TR" dirty="0"/>
              <a:t>, 1 Ocak 2016'dan önce elde ettiği şampiyonlukların bu durumdan </a:t>
            </a:r>
            <a:r>
              <a:rPr lang="tr-TR" dirty="0" smtClean="0"/>
              <a:t>etkilenmeyeceğini söyledi</a:t>
            </a:r>
            <a:r>
              <a:rPr lang="tr-TR" dirty="0" smtClean="0"/>
              <a:t>. "</a:t>
            </a:r>
            <a:r>
              <a:rPr lang="tr-TR" dirty="0" err="1" smtClean="0"/>
              <a:t>Sharapova'nın</a:t>
            </a:r>
            <a:r>
              <a:rPr lang="tr-TR" dirty="0" smtClean="0"/>
              <a:t> kullandığı </a:t>
            </a:r>
            <a:r>
              <a:rPr lang="tr-TR" dirty="0" err="1" smtClean="0"/>
              <a:t>meldonyum</a:t>
            </a:r>
            <a:r>
              <a:rPr lang="tr-TR" dirty="0" smtClean="0"/>
              <a:t>, WADA tarafından bir yıldır izleniyor ancak resmi olarak yasaklı madde listesine giriş tarihi 1 Ocak 2016'dır. Bu nedenle sporcu, soruşturma sonunda suçlu bulunup ceza alsa bile bu tarihten önce aldığı başarılar, cezadan etkilenmez" yanıtını verdi.</a:t>
            </a:r>
          </a:p>
          <a:p>
            <a:endParaRPr lang="tr-TR" dirty="0" smtClean="0"/>
          </a:p>
          <a:p>
            <a:pPr marL="109728" indent="0">
              <a:buNone/>
            </a:pPr>
            <a:endParaRPr lang="tr-TR" dirty="0"/>
          </a:p>
        </p:txBody>
      </p:sp>
      <p:sp>
        <p:nvSpPr>
          <p:cNvPr id="6" name="5 İçerik Yer Tutucusu"/>
          <p:cNvSpPr>
            <a:spLocks noGrp="1"/>
          </p:cNvSpPr>
          <p:nvPr>
            <p:ph sz="half" idx="2"/>
          </p:nvPr>
        </p:nvSpPr>
        <p:spPr/>
        <p:txBody>
          <a:bodyPr>
            <a:normAutofit/>
          </a:bodyPr>
          <a:lstStyle/>
          <a:p>
            <a:endParaRPr lang="tr-TR"/>
          </a:p>
        </p:txBody>
      </p:sp>
      <p:pic>
        <p:nvPicPr>
          <p:cNvPr id="4" name="Picture 3" descr="C:\Users\User\Desktop\maria-sharapova-wins-rome-masters-201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60032" y="404664"/>
            <a:ext cx="4104456" cy="61566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73083228"/>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3754760" cy="5665816"/>
          </a:xfrm>
        </p:spPr>
        <p:txBody>
          <a:bodyPr>
            <a:normAutofit fontScale="62500" lnSpcReduction="20000"/>
          </a:bodyPr>
          <a:lstStyle/>
          <a:p>
            <a:r>
              <a:rPr lang="tr-TR" dirty="0" err="1"/>
              <a:t>WADA'nın</a:t>
            </a:r>
            <a:r>
              <a:rPr lang="tr-TR" dirty="0"/>
              <a:t>, bilimsel araştırmalar sonucu her yıl yasaklı madde listesini yenilediğini dile getiren Güner, şöyle devam etti</a:t>
            </a:r>
            <a:r>
              <a:rPr lang="tr-TR" dirty="0" smtClean="0"/>
              <a:t>:</a:t>
            </a:r>
          </a:p>
          <a:p>
            <a:endParaRPr lang="tr-TR" dirty="0"/>
          </a:p>
          <a:p>
            <a:r>
              <a:rPr lang="tr-TR" dirty="0"/>
              <a:t>"Bir maddenin yasaklı listesine girmesi için o maddede 3 önemli özellik aranır. </a:t>
            </a:r>
            <a:r>
              <a:rPr lang="tr-TR" dirty="0">
                <a:solidFill>
                  <a:srgbClr val="C00000"/>
                </a:solidFill>
              </a:rPr>
              <a:t>Maddenin performans artırıcı özelliğinin olması, ciddi yan etki oluşturması ve spor ruhunu yani adil yarışma ortamını bozması gerekir. </a:t>
            </a:r>
            <a:r>
              <a:rPr lang="tr-TR" dirty="0"/>
              <a:t>Kalp hastalıklarında kullanılan ve özellikle dayanıklılık sporlarında performans artırıcı özelliği olan </a:t>
            </a:r>
            <a:r>
              <a:rPr lang="tr-TR" dirty="0" err="1"/>
              <a:t>meldonyum</a:t>
            </a:r>
            <a:r>
              <a:rPr lang="tr-TR" dirty="0"/>
              <a:t> da, son dönemde yapılan araştırmalar sonucu, yasaklı maddeler listesine girdi."</a:t>
            </a:r>
          </a:p>
          <a:p>
            <a:endParaRPr lang="tr-TR" dirty="0"/>
          </a:p>
        </p:txBody>
      </p:sp>
      <p:pic>
        <p:nvPicPr>
          <p:cNvPr id="4" name="İçerik Yer Tutucusu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355976" y="836712"/>
            <a:ext cx="4572000" cy="4114286"/>
          </a:xfrm>
          <a:prstGeom prst="rect">
            <a:avLst/>
          </a:prstGeom>
        </p:spPr>
      </p:pic>
    </p:spTree>
    <p:extLst>
      <p:ext uri="{BB962C8B-B14F-4D97-AF65-F5344CB8AC3E}">
        <p14:creationId xmlns="" xmlns:p14="http://schemas.microsoft.com/office/powerpoint/2010/main" val="3071721442"/>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08720"/>
            <a:ext cx="8229600" cy="864096"/>
          </a:xfrm>
        </p:spPr>
        <p:txBody>
          <a:bodyPr>
            <a:normAutofit fontScale="90000"/>
          </a:bodyPr>
          <a:lstStyle/>
          <a:p>
            <a:r>
              <a:rPr lang="tr-TR" dirty="0"/>
              <a:t>SPONSOR GELİRİ 23 MİLYON DOLAR</a:t>
            </a:r>
            <a:br>
              <a:rPr lang="tr-TR" dirty="0"/>
            </a:br>
            <a:endParaRPr lang="tr-TR" dirty="0"/>
          </a:p>
        </p:txBody>
      </p:sp>
      <p:sp>
        <p:nvSpPr>
          <p:cNvPr id="3" name="İçerik Yer Tutucusu 2"/>
          <p:cNvSpPr>
            <a:spLocks noGrp="1"/>
          </p:cNvSpPr>
          <p:nvPr>
            <p:ph idx="1"/>
          </p:nvPr>
        </p:nvSpPr>
        <p:spPr>
          <a:xfrm>
            <a:off x="457200" y="1916832"/>
            <a:ext cx="8229600" cy="4657704"/>
          </a:xfrm>
        </p:spPr>
        <p:txBody>
          <a:bodyPr>
            <a:normAutofit fontScale="92500"/>
          </a:bodyPr>
          <a:lstStyle/>
          <a:p>
            <a:r>
              <a:rPr lang="tr-TR" dirty="0" smtClean="0">
                <a:solidFill>
                  <a:srgbClr val="FF0000"/>
                </a:solidFill>
              </a:rPr>
              <a:t>MA</a:t>
            </a:r>
            <a:r>
              <a:rPr lang="tr-TR" dirty="0" smtClean="0"/>
              <a:t>RIA </a:t>
            </a:r>
            <a:r>
              <a:rPr lang="tr-TR" dirty="0" err="1">
                <a:solidFill>
                  <a:srgbClr val="FF0000"/>
                </a:solidFill>
              </a:rPr>
              <a:t>Sha</a:t>
            </a:r>
            <a:r>
              <a:rPr lang="tr-TR" dirty="0" err="1"/>
              <a:t>rapova</a:t>
            </a:r>
            <a:r>
              <a:rPr lang="tr-TR" dirty="0"/>
              <a:t>, son aylarda sakatlıklardan bir türlü kurtulamıyordu. 2015 Forbes’a göre spor dünyasının en fazla para kazanan kadın sporcusu da kendisiydi. Ancak </a:t>
            </a:r>
            <a:r>
              <a:rPr lang="tr-TR" dirty="0" err="1"/>
              <a:t>Masha’nın</a:t>
            </a:r>
            <a:r>
              <a:rPr lang="tr-TR" dirty="0"/>
              <a:t> gelirlerinin sadece 6.75 milyon doları müsabakalardan gelirken 23 milyon doları ise sponsorluklardan kaynaklanmıştı. </a:t>
            </a:r>
            <a:endParaRPr lang="tr-TR" dirty="0" smtClean="0"/>
          </a:p>
          <a:p>
            <a:r>
              <a:rPr lang="tr-TR" dirty="0" smtClean="0"/>
              <a:t>Zaten </a:t>
            </a:r>
            <a:r>
              <a:rPr lang="tr-TR" dirty="0"/>
              <a:t>tartışmanın en önemli ikinci ayağı da buydu. </a:t>
            </a:r>
            <a:r>
              <a:rPr lang="tr-TR" dirty="0" err="1"/>
              <a:t>Sharapova’nın</a:t>
            </a:r>
            <a:r>
              <a:rPr lang="tr-TR" dirty="0"/>
              <a:t> </a:t>
            </a:r>
            <a:r>
              <a:rPr lang="tr-TR" dirty="0">
                <a:solidFill>
                  <a:srgbClr val="FF0000"/>
                </a:solidFill>
              </a:rPr>
              <a:t>dopingi kabul eden açıklamas</a:t>
            </a:r>
            <a:r>
              <a:rPr lang="tr-TR" dirty="0"/>
              <a:t>ıyla hem 6 aylık bir ceza alarak bu durumdan kurtulma hem de sponsorlarıyla arasını soğutmama niyeti olduğu konuşuldu. </a:t>
            </a:r>
          </a:p>
          <a:p>
            <a:endParaRPr lang="tr-TR" dirty="0"/>
          </a:p>
        </p:txBody>
      </p:sp>
    </p:spTree>
    <p:extLst>
      <p:ext uri="{BB962C8B-B14F-4D97-AF65-F5344CB8AC3E}">
        <p14:creationId xmlns="" xmlns:p14="http://schemas.microsoft.com/office/powerpoint/2010/main" val="678725202"/>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60256" y="764704"/>
            <a:ext cx="8229600" cy="1066800"/>
          </a:xfrm>
        </p:spPr>
        <p:txBody>
          <a:bodyPr/>
          <a:lstStyle/>
          <a:p>
            <a:r>
              <a:rPr lang="tr-TR" dirty="0"/>
              <a:t>SPONSORLARI TERK EDİYOR</a:t>
            </a:r>
          </a:p>
        </p:txBody>
      </p:sp>
      <p:sp>
        <p:nvSpPr>
          <p:cNvPr id="3" name="İçerik Yer Tutucusu 2"/>
          <p:cNvSpPr>
            <a:spLocks noGrp="1"/>
          </p:cNvSpPr>
          <p:nvPr>
            <p:ph idx="1"/>
          </p:nvPr>
        </p:nvSpPr>
        <p:spPr>
          <a:xfrm>
            <a:off x="158659" y="1730869"/>
            <a:ext cx="3045715" cy="4325112"/>
          </a:xfrm>
        </p:spPr>
        <p:txBody>
          <a:bodyPr>
            <a:normAutofit fontScale="62500" lnSpcReduction="20000"/>
          </a:bodyPr>
          <a:lstStyle/>
          <a:p>
            <a:pPr algn="just"/>
            <a:r>
              <a:rPr lang="tr-TR" dirty="0"/>
              <a:t>DOPİNG olayları sonrasında sporcuların en fazla çekindiği konu olan sponsorların çekilmesi endişesini Maria </a:t>
            </a:r>
            <a:r>
              <a:rPr lang="tr-TR" dirty="0" err="1" smtClean="0"/>
              <a:t>Sharapova’da</a:t>
            </a:r>
            <a:r>
              <a:rPr lang="tr-TR" dirty="0" smtClean="0"/>
              <a:t> </a:t>
            </a:r>
            <a:r>
              <a:rPr lang="tr-TR" dirty="0"/>
              <a:t>yaşadı. Rus yıldızın en önemli sponsorlarından </a:t>
            </a:r>
            <a:r>
              <a:rPr lang="tr-TR" dirty="0" err="1">
                <a:solidFill>
                  <a:srgbClr val="C00000"/>
                </a:solidFill>
              </a:rPr>
              <a:t>Nike</a:t>
            </a:r>
            <a:r>
              <a:rPr lang="tr-TR" dirty="0"/>
              <a:t>, </a:t>
            </a:r>
            <a:r>
              <a:rPr lang="tr-TR" dirty="0" err="1">
                <a:solidFill>
                  <a:srgbClr val="C00000"/>
                </a:solidFill>
              </a:rPr>
              <a:t>Masha</a:t>
            </a:r>
            <a:r>
              <a:rPr lang="tr-TR" dirty="0"/>
              <a:t> ile sözleşmesini </a:t>
            </a:r>
            <a:r>
              <a:rPr lang="tr-TR" dirty="0" smtClean="0"/>
              <a:t>‘</a:t>
            </a:r>
            <a:r>
              <a:rPr lang="tr-TR" dirty="0" err="1" smtClean="0">
                <a:solidFill>
                  <a:srgbClr val="C00000"/>
                </a:solidFill>
              </a:rPr>
              <a:t>dondurduğu</a:t>
            </a:r>
            <a:r>
              <a:rPr lang="tr-TR" dirty="0" err="1" smtClean="0"/>
              <a:t>’nu</a:t>
            </a:r>
            <a:r>
              <a:rPr lang="tr-TR" dirty="0" smtClean="0"/>
              <a:t> </a:t>
            </a:r>
            <a:r>
              <a:rPr lang="tr-TR" dirty="0"/>
              <a:t>açıkladı. </a:t>
            </a:r>
            <a:r>
              <a:rPr lang="tr-TR" dirty="0" err="1">
                <a:solidFill>
                  <a:srgbClr val="C00000"/>
                </a:solidFill>
              </a:rPr>
              <a:t>Tag</a:t>
            </a:r>
            <a:r>
              <a:rPr lang="tr-TR" dirty="0">
                <a:solidFill>
                  <a:srgbClr val="C00000"/>
                </a:solidFill>
              </a:rPr>
              <a:t> </a:t>
            </a:r>
            <a:r>
              <a:rPr lang="tr-TR" dirty="0" err="1">
                <a:solidFill>
                  <a:srgbClr val="C00000"/>
                </a:solidFill>
              </a:rPr>
              <a:t>Heuer</a:t>
            </a:r>
            <a:r>
              <a:rPr lang="tr-TR" dirty="0">
                <a:solidFill>
                  <a:srgbClr val="C00000"/>
                </a:solidFill>
              </a:rPr>
              <a:t> </a:t>
            </a:r>
            <a:r>
              <a:rPr lang="tr-TR" dirty="0"/>
              <a:t>ve marka elçisi olduğu </a:t>
            </a:r>
            <a:r>
              <a:rPr lang="tr-TR" dirty="0">
                <a:solidFill>
                  <a:srgbClr val="C00000"/>
                </a:solidFill>
              </a:rPr>
              <a:t>Porsche</a:t>
            </a:r>
            <a:r>
              <a:rPr lang="tr-TR" dirty="0"/>
              <a:t> ise başarılı oyuncu ile biten sözleşmelerini yenilemeyeceklerini bildirdi.</a:t>
            </a:r>
          </a:p>
        </p:txBody>
      </p:sp>
      <p:pic>
        <p:nvPicPr>
          <p:cNvPr id="4" name="İçerik Yer Tutucusu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225227" y="1700808"/>
            <a:ext cx="5664629" cy="3456384"/>
          </a:xfrm>
          <a:prstGeom prst="rect">
            <a:avLst/>
          </a:prstGeom>
        </p:spPr>
      </p:pic>
    </p:spTree>
    <p:extLst>
      <p:ext uri="{BB962C8B-B14F-4D97-AF65-F5344CB8AC3E}">
        <p14:creationId xmlns="" xmlns:p14="http://schemas.microsoft.com/office/powerpoint/2010/main" val="915150367"/>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ANALİZ SORULARI</a:t>
            </a:r>
            <a:endParaRPr lang="tr-TR" dirty="0"/>
          </a:p>
        </p:txBody>
      </p:sp>
      <p:sp>
        <p:nvSpPr>
          <p:cNvPr id="3" name="İçerik Yer Tutucusu 2"/>
          <p:cNvSpPr>
            <a:spLocks noGrp="1"/>
          </p:cNvSpPr>
          <p:nvPr>
            <p:ph idx="1"/>
          </p:nvPr>
        </p:nvSpPr>
        <p:spPr/>
        <p:txBody>
          <a:bodyPr/>
          <a:lstStyle/>
          <a:p>
            <a:r>
              <a:rPr lang="tr-TR" dirty="0" smtClean="0"/>
              <a:t>Sizce </a:t>
            </a:r>
            <a:r>
              <a:rPr lang="tr-TR" dirty="0" err="1" smtClean="0"/>
              <a:t>Maria</a:t>
            </a:r>
            <a:r>
              <a:rPr lang="tr-TR" dirty="0" smtClean="0"/>
              <a:t> </a:t>
            </a:r>
            <a:r>
              <a:rPr lang="tr-TR" dirty="0" err="1" smtClean="0"/>
              <a:t>Sharapova</a:t>
            </a:r>
            <a:r>
              <a:rPr lang="tr-TR" dirty="0" smtClean="0"/>
              <a:t> gerçekten ailesinde şeker hastalığı olduğu için mi 10 </a:t>
            </a:r>
            <a:r>
              <a:rPr lang="tr-TR" dirty="0"/>
              <a:t>yıldır </a:t>
            </a:r>
            <a:r>
              <a:rPr lang="tr-TR" dirty="0" smtClean="0"/>
              <a:t> ‘</a:t>
            </a:r>
            <a:r>
              <a:rPr lang="tr-TR" dirty="0" err="1" smtClean="0"/>
              <a:t>meldonyum</a:t>
            </a:r>
            <a:r>
              <a:rPr lang="tr-TR" dirty="0" smtClean="0"/>
              <a:t>’ ilacını kullanıyordu? Yoksa daha fazla ceza almamak ve sponsorlarıyla arasının bozulmaması için mi açıklama yaptı?</a:t>
            </a:r>
          </a:p>
          <a:p>
            <a:endParaRPr lang="tr-TR" dirty="0" smtClean="0"/>
          </a:p>
          <a:p>
            <a:r>
              <a:rPr lang="tr-TR" dirty="0" smtClean="0"/>
              <a:t>Sizce </a:t>
            </a:r>
            <a:r>
              <a:rPr lang="tr-TR" dirty="0" err="1" smtClean="0"/>
              <a:t>Maria</a:t>
            </a:r>
            <a:r>
              <a:rPr lang="tr-TR" dirty="0" smtClean="0"/>
              <a:t> </a:t>
            </a:r>
            <a:r>
              <a:rPr lang="tr-TR" dirty="0" err="1" smtClean="0"/>
              <a:t>Sharapova’nın</a:t>
            </a:r>
            <a:r>
              <a:rPr lang="tr-TR" smtClean="0"/>
              <a:t>  </a:t>
            </a:r>
            <a:r>
              <a:rPr lang="tr-TR" dirty="0" smtClean="0"/>
              <a:t>WADA </a:t>
            </a:r>
            <a:r>
              <a:rPr lang="tr-TR" dirty="0" smtClean="0"/>
              <a:t>tarafından gönderilen e-postayı okumadığı ne kadar inandırıcı?</a:t>
            </a:r>
          </a:p>
          <a:p>
            <a:pPr marL="109728" indent="0">
              <a:buNone/>
            </a:pPr>
            <a:endParaRPr lang="tr-TR" dirty="0"/>
          </a:p>
        </p:txBody>
      </p:sp>
    </p:spTree>
    <p:extLst>
      <p:ext uri="{BB962C8B-B14F-4D97-AF65-F5344CB8AC3E}">
        <p14:creationId xmlns="" xmlns:p14="http://schemas.microsoft.com/office/powerpoint/2010/main" val="326378714"/>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57200" y="2249424"/>
            <a:ext cx="3466728" cy="4325112"/>
          </a:xfrm>
        </p:spPr>
        <p:txBody>
          <a:bodyPr>
            <a:normAutofit lnSpcReduction="10000"/>
          </a:bodyPr>
          <a:lstStyle/>
          <a:p>
            <a:r>
              <a:rPr lang="tr-TR" dirty="0" smtClean="0"/>
              <a:t>Sizce 1 </a:t>
            </a:r>
            <a:r>
              <a:rPr lang="tr-TR" dirty="0"/>
              <a:t>Ocak 2016'dan önce elde ettiği şampiyonluklarını da etkilemeli mi?</a:t>
            </a:r>
          </a:p>
          <a:p>
            <a:endParaRPr lang="tr-TR" dirty="0" smtClean="0"/>
          </a:p>
          <a:p>
            <a:r>
              <a:rPr lang="tr-TR" dirty="0" smtClean="0"/>
              <a:t>Sizce şimdiye </a:t>
            </a:r>
            <a:r>
              <a:rPr lang="tr-TR" dirty="0" smtClean="0"/>
              <a:t>kadar aldığı ödüller geri alınmalı mı?</a:t>
            </a:r>
            <a:endParaRPr lang="tr-TR" dirty="0"/>
          </a:p>
        </p:txBody>
      </p:sp>
      <p:pic>
        <p:nvPicPr>
          <p:cNvPr id="4" name="İçerik Yer Tutucusu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923928" y="2348880"/>
            <a:ext cx="4788024" cy="3591018"/>
          </a:xfrm>
          <a:prstGeom prst="rect">
            <a:avLst/>
          </a:prstGeom>
        </p:spPr>
      </p:pic>
    </p:spTree>
    <p:extLst>
      <p:ext uri="{BB962C8B-B14F-4D97-AF65-F5344CB8AC3E}">
        <p14:creationId xmlns="" xmlns:p14="http://schemas.microsoft.com/office/powerpoint/2010/main" val="3752586713"/>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8310" y="596158"/>
            <a:ext cx="8229600" cy="1066800"/>
          </a:xfrm>
        </p:spPr>
        <p:txBody>
          <a:bodyPr/>
          <a:lstStyle/>
          <a:p>
            <a:r>
              <a:rPr lang="tr-TR" b="1" dirty="0"/>
              <a:t>Maria </a:t>
            </a:r>
            <a:r>
              <a:rPr lang="tr-TR" b="1" dirty="0" err="1"/>
              <a:t>Sharapova</a:t>
            </a:r>
            <a:endParaRPr lang="tr-TR" b="1" dirty="0"/>
          </a:p>
        </p:txBody>
      </p:sp>
      <p:sp>
        <p:nvSpPr>
          <p:cNvPr id="3" name="İçerik Yer Tutucusu 2"/>
          <p:cNvSpPr>
            <a:spLocks noGrp="1"/>
          </p:cNvSpPr>
          <p:nvPr>
            <p:ph idx="1"/>
          </p:nvPr>
        </p:nvSpPr>
        <p:spPr>
          <a:xfrm>
            <a:off x="457200" y="2249424"/>
            <a:ext cx="3682752" cy="4325112"/>
          </a:xfrm>
        </p:spPr>
        <p:txBody>
          <a:bodyPr>
            <a:normAutofit fontScale="62500" lnSpcReduction="20000"/>
          </a:bodyPr>
          <a:lstStyle/>
          <a:p>
            <a:endParaRPr lang="tr-TR" dirty="0" smtClean="0"/>
          </a:p>
          <a:p>
            <a:r>
              <a:rPr lang="tr-TR" dirty="0" err="1" smtClean="0"/>
              <a:t>Sharapova</a:t>
            </a:r>
            <a:r>
              <a:rPr lang="tr-TR" dirty="0" smtClean="0"/>
              <a:t>, ABD'nin Kaliforniya eyaletinin Los Angeles kentinde basının karşısına çıktı. </a:t>
            </a:r>
            <a:endParaRPr lang="tr-TR" dirty="0" smtClean="0"/>
          </a:p>
          <a:p>
            <a:endParaRPr lang="tr-TR" dirty="0" smtClean="0"/>
          </a:p>
          <a:p>
            <a:r>
              <a:rPr lang="tr-TR" dirty="0" smtClean="0"/>
              <a:t>Kadınlar </a:t>
            </a:r>
            <a:r>
              <a:rPr lang="tr-TR" dirty="0"/>
              <a:t>dünya sıralamasının eski 1 numarası Rus tenisçi Maria </a:t>
            </a:r>
            <a:r>
              <a:rPr lang="tr-TR" dirty="0" err="1"/>
              <a:t>Sharapova</a:t>
            </a:r>
            <a:r>
              <a:rPr lang="tr-TR" dirty="0"/>
              <a:t>, Avustralya Açık Tenis Turnuvası'nda yapılan doping testinin pozitif çıktığını açıkladı</a:t>
            </a:r>
            <a:r>
              <a:rPr lang="tr-TR" dirty="0" smtClean="0"/>
              <a:t>.</a:t>
            </a:r>
          </a:p>
          <a:p>
            <a:endParaRPr lang="tr-TR" dirty="0" smtClean="0"/>
          </a:p>
          <a:p>
            <a:r>
              <a:rPr lang="tr-TR" dirty="0" smtClean="0"/>
              <a:t> </a:t>
            </a:r>
            <a:r>
              <a:rPr lang="tr-TR" dirty="0"/>
              <a:t>Uluslararası Tenis </a:t>
            </a:r>
            <a:r>
              <a:rPr lang="tr-TR" dirty="0" err="1" smtClean="0"/>
              <a:t>Federasyonuda</a:t>
            </a:r>
            <a:r>
              <a:rPr lang="tr-TR" dirty="0" smtClean="0"/>
              <a:t> </a:t>
            </a:r>
            <a:r>
              <a:rPr lang="tr-TR" dirty="0"/>
              <a:t>(ITF) </a:t>
            </a:r>
            <a:r>
              <a:rPr lang="tr-TR" dirty="0" err="1"/>
              <a:t>Sharapova'nın</a:t>
            </a:r>
            <a:r>
              <a:rPr lang="tr-TR" dirty="0"/>
              <a:t> lisansının 12 Mart'tan itibaren geçici olarak askıya alındığını açıkladı.</a:t>
            </a:r>
          </a:p>
        </p:txBody>
      </p:sp>
      <p:pic>
        <p:nvPicPr>
          <p:cNvPr id="4" name="İçerik Yer Tutucusu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453110" y="1628800"/>
            <a:ext cx="4668010" cy="4464496"/>
          </a:xfrm>
          <a:prstGeom prst="rect">
            <a:avLst/>
          </a:prstGeom>
        </p:spPr>
      </p:pic>
    </p:spTree>
    <p:extLst>
      <p:ext uri="{BB962C8B-B14F-4D97-AF65-F5344CB8AC3E}">
        <p14:creationId xmlns="" xmlns:p14="http://schemas.microsoft.com/office/powerpoint/2010/main" val="1357404474"/>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2249424"/>
            <a:ext cx="3682752" cy="4325112"/>
          </a:xfrm>
        </p:spPr>
        <p:txBody>
          <a:bodyPr>
            <a:normAutofit fontScale="92500"/>
          </a:bodyPr>
          <a:lstStyle/>
          <a:p>
            <a:r>
              <a:rPr lang="tr-TR" dirty="0" smtClean="0"/>
              <a:t>Rus </a:t>
            </a:r>
            <a:r>
              <a:rPr lang="tr-TR" dirty="0"/>
              <a:t>sporcu, kişisel internet sitesinden canlı yayınlanan toplantıda, sezonun ilk </a:t>
            </a:r>
            <a:r>
              <a:rPr lang="tr-TR" dirty="0" err="1"/>
              <a:t>grand</a:t>
            </a:r>
            <a:r>
              <a:rPr lang="tr-TR" dirty="0"/>
              <a:t> </a:t>
            </a:r>
            <a:r>
              <a:rPr lang="tr-TR" dirty="0" err="1"/>
              <a:t>slam</a:t>
            </a:r>
            <a:r>
              <a:rPr lang="tr-TR" dirty="0"/>
              <a:t> turnuvası Avustralya Açık'ta alınan doping numunesinde yasaklı maddeye rastlandığını belirtti.</a:t>
            </a:r>
          </a:p>
          <a:p>
            <a:endParaRPr lang="tr-TR" dirty="0"/>
          </a:p>
        </p:txBody>
      </p:sp>
      <p:pic>
        <p:nvPicPr>
          <p:cNvPr id="4" name="Picture 2" descr="C:\Users\User\Desktop\t12_0556_fin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55976" y="1484784"/>
            <a:ext cx="4655693" cy="47525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8348188"/>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3904" y="692696"/>
            <a:ext cx="7252472" cy="5809832"/>
          </a:xfrm>
        </p:spPr>
        <p:txBody>
          <a:bodyPr>
            <a:normAutofit/>
          </a:bodyPr>
          <a:lstStyle/>
          <a:p>
            <a:r>
              <a:rPr lang="tr-TR" dirty="0"/>
              <a:t>Kariyerinde 5 </a:t>
            </a:r>
            <a:r>
              <a:rPr lang="tr-TR" dirty="0" err="1"/>
              <a:t>grand</a:t>
            </a:r>
            <a:r>
              <a:rPr lang="tr-TR" dirty="0"/>
              <a:t> </a:t>
            </a:r>
            <a:r>
              <a:rPr lang="tr-TR" dirty="0" err="1"/>
              <a:t>slam</a:t>
            </a:r>
            <a:r>
              <a:rPr lang="tr-TR" dirty="0"/>
              <a:t> şampiyonluğu bulunan </a:t>
            </a:r>
            <a:r>
              <a:rPr lang="tr-TR" dirty="0" err="1"/>
              <a:t>Sharapova</a:t>
            </a:r>
            <a:r>
              <a:rPr lang="tr-TR" dirty="0"/>
              <a:t>, "Doping testim pozitif çıktı ve tüm sorumluluğu alıyorum. '</a:t>
            </a:r>
            <a:r>
              <a:rPr lang="tr-TR" dirty="0" err="1"/>
              <a:t>Mildronat</a:t>
            </a:r>
            <a:r>
              <a:rPr lang="tr-TR" dirty="0"/>
              <a:t>' denen bu ilacı, doktorumun gözetiminde 10 yıldır kullanıyorum. </a:t>
            </a:r>
            <a:endParaRPr lang="tr-TR" dirty="0" smtClean="0"/>
          </a:p>
          <a:p>
            <a:endParaRPr lang="tr-TR" dirty="0"/>
          </a:p>
          <a:p>
            <a:r>
              <a:rPr lang="tr-TR" dirty="0" smtClean="0"/>
              <a:t>«Birkaç </a:t>
            </a:r>
            <a:r>
              <a:rPr lang="tr-TR" dirty="0"/>
              <a:t>gün önce Uluslararası Tenis Federasyonundan (ITF) bir mektup aldım ve bu maddenin diğer adının da '</a:t>
            </a:r>
            <a:r>
              <a:rPr lang="tr-TR" dirty="0" err="1"/>
              <a:t>meldonyum</a:t>
            </a:r>
            <a:r>
              <a:rPr lang="tr-TR" dirty="0"/>
              <a:t>' olduğunu öğrendim. Fakat </a:t>
            </a:r>
            <a:endParaRPr lang="tr-TR" dirty="0" smtClean="0"/>
          </a:p>
          <a:p>
            <a:r>
              <a:rPr lang="tr-TR" dirty="0" smtClean="0"/>
              <a:t>1 </a:t>
            </a:r>
            <a:r>
              <a:rPr lang="tr-TR" dirty="0"/>
              <a:t>Ocak'tan itibaren yasaklı maddeler listesine alındığını </a:t>
            </a:r>
            <a:r>
              <a:rPr lang="tr-TR" dirty="0" smtClean="0"/>
              <a:t>bilmiyordum» </a:t>
            </a:r>
            <a:r>
              <a:rPr lang="tr-TR" dirty="0"/>
              <a:t>ifadelerini kullandı.</a:t>
            </a:r>
          </a:p>
          <a:p>
            <a:endParaRPr lang="tr-TR" dirty="0"/>
          </a:p>
        </p:txBody>
      </p:sp>
    </p:spTree>
    <p:extLst>
      <p:ext uri="{BB962C8B-B14F-4D97-AF65-F5344CB8AC3E}">
        <p14:creationId xmlns="" xmlns:p14="http://schemas.microsoft.com/office/powerpoint/2010/main" val="1634556911"/>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2249424"/>
            <a:ext cx="3826768" cy="4325112"/>
          </a:xfrm>
        </p:spPr>
        <p:txBody>
          <a:bodyPr>
            <a:normAutofit fontScale="92500" lnSpcReduction="10000"/>
          </a:bodyPr>
          <a:lstStyle/>
          <a:p>
            <a:r>
              <a:rPr lang="tr-TR" dirty="0"/>
              <a:t>Rus tenisçi ayrıca "Yasaklı maddeler listesinde yapılan güncellemelerle ilgili 22 Aralık'ta Dünya Dopingle Mücadele Ajansından bir e-posta geldiği ve oradaki linke girmediği" itirafında da bulundu. </a:t>
            </a:r>
            <a:endParaRPr lang="tr-TR" dirty="0" smtClean="0"/>
          </a:p>
        </p:txBody>
      </p:sp>
      <p:pic>
        <p:nvPicPr>
          <p:cNvPr id="4" name="İçerik Yer Tutucusu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580112" y="764704"/>
            <a:ext cx="3080611" cy="5589240"/>
          </a:xfrm>
          <a:prstGeom prst="rect">
            <a:avLst/>
          </a:prstGeom>
        </p:spPr>
      </p:pic>
    </p:spTree>
    <p:extLst>
      <p:ext uri="{BB962C8B-B14F-4D97-AF65-F5344CB8AC3E}">
        <p14:creationId xmlns="" xmlns:p14="http://schemas.microsoft.com/office/powerpoint/2010/main" val="3040658783"/>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Sharapova</a:t>
            </a:r>
            <a:r>
              <a:rPr lang="tr-TR" dirty="0" smtClean="0"/>
              <a:t>,basın toplantısında:</a:t>
            </a:r>
            <a:endParaRPr lang="tr-TR" dirty="0" smtClean="0"/>
          </a:p>
          <a:p>
            <a:r>
              <a:rPr lang="tr-TR" dirty="0" smtClean="0"/>
              <a:t>"</a:t>
            </a:r>
            <a:r>
              <a:rPr lang="tr-TR" dirty="0"/>
              <a:t>Çok büyük bir hata yaptım. Dört yaşımdan beri oynadığım tenise ve beni sevenlere düş kırıklığı yaşattım. Bunun sonuçları olacağının farkındayım ama kariyerimin bu şekilde bitmesini istemiyorum. Umarım yeniden tenise dönme fırsatı verilir</a:t>
            </a:r>
            <a:r>
              <a:rPr lang="tr-TR" dirty="0" smtClean="0"/>
              <a:t>.“ dedi.</a:t>
            </a:r>
            <a:endParaRPr lang="tr-TR" dirty="0"/>
          </a:p>
        </p:txBody>
      </p:sp>
    </p:spTree>
    <p:extLst>
      <p:ext uri="{BB962C8B-B14F-4D97-AF65-F5344CB8AC3E}">
        <p14:creationId xmlns="" xmlns:p14="http://schemas.microsoft.com/office/powerpoint/2010/main" val="3947775872"/>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809832"/>
          </a:xfrm>
        </p:spPr>
        <p:txBody>
          <a:bodyPr>
            <a:normAutofit/>
          </a:bodyPr>
          <a:lstStyle/>
          <a:p>
            <a:r>
              <a:rPr lang="tr-TR" dirty="0" err="1" smtClean="0"/>
              <a:t>Sharapova‘nın</a:t>
            </a:r>
            <a:r>
              <a:rPr lang="tr-TR" dirty="0" smtClean="0"/>
              <a:t> açıklamasından </a:t>
            </a:r>
            <a:r>
              <a:rPr lang="tr-TR" dirty="0"/>
              <a:t>birkaç saat önce de Rus buz patenci </a:t>
            </a:r>
            <a:r>
              <a:rPr lang="tr-TR" dirty="0" err="1"/>
              <a:t>Ekaterina</a:t>
            </a:r>
            <a:r>
              <a:rPr lang="tr-TR" dirty="0"/>
              <a:t> </a:t>
            </a:r>
            <a:r>
              <a:rPr lang="tr-TR" dirty="0" err="1"/>
              <a:t>Bobrova</a:t>
            </a:r>
            <a:r>
              <a:rPr lang="tr-TR" dirty="0"/>
              <a:t> da doping testi sonuçlarında yasaklı </a:t>
            </a:r>
            <a:r>
              <a:rPr lang="tr-TR" dirty="0" err="1"/>
              <a:t>meldonyum</a:t>
            </a:r>
            <a:r>
              <a:rPr lang="tr-TR" dirty="0"/>
              <a:t> maddesinin bulunduğunu açıklamıştı. </a:t>
            </a:r>
            <a:endParaRPr lang="tr-TR" dirty="0" smtClean="0"/>
          </a:p>
          <a:p>
            <a:endParaRPr lang="tr-TR" dirty="0"/>
          </a:p>
          <a:p>
            <a:r>
              <a:rPr lang="tr-TR" dirty="0" smtClean="0"/>
              <a:t>2016'nın </a:t>
            </a:r>
            <a:r>
              <a:rPr lang="tr-TR" dirty="0"/>
              <a:t>ilk </a:t>
            </a:r>
            <a:r>
              <a:rPr lang="tr-TR" dirty="0" err="1"/>
              <a:t>grand</a:t>
            </a:r>
            <a:r>
              <a:rPr lang="tr-TR" dirty="0"/>
              <a:t> </a:t>
            </a:r>
            <a:r>
              <a:rPr lang="tr-TR" dirty="0" err="1"/>
              <a:t>slam</a:t>
            </a:r>
            <a:r>
              <a:rPr lang="tr-TR" dirty="0"/>
              <a:t> turnuvası Avustralya Açık'ın çeyrek finalinde </a:t>
            </a:r>
            <a:r>
              <a:rPr lang="tr-TR" dirty="0" err="1"/>
              <a:t>Serena</a:t>
            </a:r>
            <a:r>
              <a:rPr lang="tr-TR" dirty="0"/>
              <a:t> Williams'a elenen </a:t>
            </a:r>
            <a:r>
              <a:rPr lang="tr-TR" dirty="0" err="1"/>
              <a:t>Sharapova</a:t>
            </a:r>
            <a:r>
              <a:rPr lang="tr-TR" dirty="0"/>
              <a:t>, 2015'in eylül ayında sol kolundan sakatlanmış ve bir ay kortlardan uzak kalmıştı. Rus tenisçi, aynı sakatlık yüzünden bu sezonun başındaki </a:t>
            </a:r>
            <a:r>
              <a:rPr lang="tr-TR" dirty="0" err="1"/>
              <a:t>Brisbane</a:t>
            </a:r>
            <a:r>
              <a:rPr lang="tr-TR" dirty="0"/>
              <a:t> Turnuvası'nın yanı sıra şubat ayındaki Katar Açık'ı da kaçırmıştı.</a:t>
            </a:r>
          </a:p>
        </p:txBody>
      </p:sp>
    </p:spTree>
    <p:extLst>
      <p:ext uri="{BB962C8B-B14F-4D97-AF65-F5344CB8AC3E}">
        <p14:creationId xmlns="" xmlns:p14="http://schemas.microsoft.com/office/powerpoint/2010/main" val="314536559"/>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MELDONYUM</a:t>
            </a:r>
            <a:r>
              <a:rPr lang="tr-TR" dirty="0" smtClean="0"/>
              <a:t> </a:t>
            </a:r>
            <a:r>
              <a:rPr lang="tr-TR" dirty="0"/>
              <a:t>NEDİR??</a:t>
            </a:r>
          </a:p>
        </p:txBody>
      </p:sp>
      <p:sp>
        <p:nvSpPr>
          <p:cNvPr id="3" name="İçerik Yer Tutucusu 2"/>
          <p:cNvSpPr>
            <a:spLocks noGrp="1"/>
          </p:cNvSpPr>
          <p:nvPr>
            <p:ph idx="1"/>
          </p:nvPr>
        </p:nvSpPr>
        <p:spPr/>
        <p:txBody>
          <a:bodyPr>
            <a:normAutofit fontScale="92500" lnSpcReduction="20000"/>
          </a:bodyPr>
          <a:lstStyle/>
          <a:p>
            <a:r>
              <a:rPr lang="tr-TR" dirty="0"/>
              <a:t>Bir organ veya dokuya yetersiz kan gelmesi ya da yerel kansızlık olarak tanımlanabilecek "</a:t>
            </a:r>
            <a:r>
              <a:rPr lang="tr-TR" dirty="0" err="1"/>
              <a:t>iskemi</a:t>
            </a:r>
            <a:r>
              <a:rPr lang="tr-TR" dirty="0"/>
              <a:t>" hastalarının kullandığı ilaçlarda bulunan </a:t>
            </a:r>
            <a:r>
              <a:rPr lang="tr-TR" dirty="0" err="1"/>
              <a:t>meldonyum</a:t>
            </a:r>
            <a:r>
              <a:rPr lang="tr-TR" dirty="0"/>
              <a:t> maddesinin, kan akışını arttırma özelliği bulunuyor.</a:t>
            </a:r>
          </a:p>
          <a:p>
            <a:endParaRPr lang="tr-TR" dirty="0" smtClean="0"/>
          </a:p>
          <a:p>
            <a:r>
              <a:rPr lang="tr-TR" dirty="0" err="1"/>
              <a:t>SHARAPOVA’nın</a:t>
            </a:r>
            <a:r>
              <a:rPr lang="tr-TR" dirty="0"/>
              <a:t> 10 yıldır kullandığını söylediği, </a:t>
            </a:r>
            <a:r>
              <a:rPr lang="tr-TR" dirty="0" err="1"/>
              <a:t>WADA’nın</a:t>
            </a:r>
            <a:r>
              <a:rPr lang="tr-TR" dirty="0"/>
              <a:t> Ocak 2016’dan beri yasaklı maddeler listesine dahil ettiği ‘</a:t>
            </a:r>
            <a:r>
              <a:rPr lang="tr-TR" dirty="0" err="1"/>
              <a:t>Meldonyum</a:t>
            </a:r>
            <a:r>
              <a:rPr lang="tr-TR" dirty="0"/>
              <a:t>’, kullananların atletik yeteneklerini ve direncini arttırırken, vücudun kendisini daha hızlı yenilemesine de yardımcı oluyor. </a:t>
            </a:r>
          </a:p>
        </p:txBody>
      </p:sp>
    </p:spTree>
    <p:extLst>
      <p:ext uri="{BB962C8B-B14F-4D97-AF65-F5344CB8AC3E}">
        <p14:creationId xmlns="" xmlns:p14="http://schemas.microsoft.com/office/powerpoint/2010/main" val="3176750781"/>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3645024"/>
            <a:ext cx="7715200" cy="2929512"/>
          </a:xfrm>
        </p:spPr>
        <p:txBody>
          <a:bodyPr>
            <a:normAutofit fontScale="85000" lnSpcReduction="20000"/>
          </a:bodyPr>
          <a:lstStyle/>
          <a:p>
            <a:r>
              <a:rPr lang="tr-TR" dirty="0"/>
              <a:t>16 Eylül 2015’te yasaklı maddeler listesine alınmasına karar verilen ve 1 Ocak’ta listeye giren </a:t>
            </a:r>
            <a:r>
              <a:rPr lang="tr-TR" dirty="0" err="1"/>
              <a:t>meldonyum</a:t>
            </a:r>
            <a:r>
              <a:rPr lang="tr-TR" dirty="0"/>
              <a:t>, WADA yönetmeliğine göre, "hormon ve </a:t>
            </a:r>
            <a:r>
              <a:rPr lang="tr-TR" dirty="0" err="1"/>
              <a:t>metabolik</a:t>
            </a:r>
            <a:r>
              <a:rPr lang="tr-TR" dirty="0"/>
              <a:t> düzenleyiciler" sınıfına giriyor.</a:t>
            </a:r>
          </a:p>
          <a:p>
            <a:endParaRPr lang="tr-TR" dirty="0"/>
          </a:p>
          <a:p>
            <a:r>
              <a:rPr lang="tr-TR" dirty="0"/>
              <a:t>Aile fertlerinde şeker hastalığı bulunan </a:t>
            </a:r>
            <a:r>
              <a:rPr lang="tr-TR" dirty="0" err="1"/>
              <a:t>Sharapova</a:t>
            </a:r>
            <a:r>
              <a:rPr lang="tr-TR" dirty="0"/>
              <a:t>, "</a:t>
            </a:r>
            <a:r>
              <a:rPr lang="tr-TR" dirty="0" err="1"/>
              <a:t>mildronat</a:t>
            </a:r>
            <a:r>
              <a:rPr lang="tr-TR" dirty="0"/>
              <a:t>" diye de adlandırılan ilacı, magnezyum eksikliği sebebiyle doktorunun gözetiminde kullandığını söylemişti.</a:t>
            </a:r>
          </a:p>
          <a:p>
            <a:endParaRPr lang="tr-TR" dirty="0"/>
          </a:p>
        </p:txBody>
      </p:sp>
      <p:pic>
        <p:nvPicPr>
          <p:cNvPr id="4" name="Picture 4" descr="C:\Users\User\Desktop\hi-res-44b72c7036dc14857d707edcb1085b75_crop_north.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39752" y="764704"/>
            <a:ext cx="4572000" cy="27980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25774524"/>
      </p:ext>
    </p:extLst>
  </p:cSld>
  <p:clrMapOvr>
    <a:masterClrMapping/>
  </p:clrMapOvr>
  <mc:AlternateContent xmlns:mc="http://schemas.openxmlformats.org/markup-compatibility/2006">
    <mc:Choice xmlns=""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entsel">
  <a:themeElements>
    <a:clrScheme name="Kentsel">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Kentsel">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sel">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TotalTime>
  <Words>901</Words>
  <Application>Microsoft Office PowerPoint</Application>
  <PresentationFormat>Ekran Gösterisi (4:3)</PresentationFormat>
  <Paragraphs>52</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Kentsel</vt:lpstr>
      <vt:lpstr>ÖRNEK OLAY VE ANALİZİ</vt:lpstr>
      <vt:lpstr>Maria Sharapova</vt:lpstr>
      <vt:lpstr>Slayt 3</vt:lpstr>
      <vt:lpstr>Slayt 4</vt:lpstr>
      <vt:lpstr>Slayt 5</vt:lpstr>
      <vt:lpstr>Slayt 6</vt:lpstr>
      <vt:lpstr>Slayt 7</vt:lpstr>
      <vt:lpstr>MELDONYUM NEDİR??</vt:lpstr>
      <vt:lpstr>Slayt 9</vt:lpstr>
      <vt:lpstr>İLAÇ İLE İLGİLİ FLAŞ AÇIKLAMA</vt:lpstr>
      <vt:lpstr>Slayt 11</vt:lpstr>
      <vt:lpstr>Slayt 12</vt:lpstr>
      <vt:lpstr>Slayt 13</vt:lpstr>
      <vt:lpstr>Slayt 14</vt:lpstr>
      <vt:lpstr>SPONSOR GELİRİ 23 MİLYON DOLAR </vt:lpstr>
      <vt:lpstr>SPONSORLARI TERK EDİYOR</vt:lpstr>
      <vt:lpstr>ANALİZ SORULARI</vt:lpstr>
      <vt:lpstr>Slayt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hp</cp:lastModifiedBy>
  <cp:revision>45</cp:revision>
  <dcterms:created xsi:type="dcterms:W3CDTF">2016-03-12T16:47:45Z</dcterms:created>
  <dcterms:modified xsi:type="dcterms:W3CDTF">2019-04-08T18:35:49Z</dcterms:modified>
</cp:coreProperties>
</file>