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66"/>
  </p:notesMasterIdLst>
  <p:handoutMasterIdLst>
    <p:handoutMasterId r:id="rId67"/>
  </p:handoutMasterIdLst>
  <p:sldIdLst>
    <p:sldId id="328" r:id="rId2"/>
    <p:sldId id="357" r:id="rId3"/>
    <p:sldId id="352" r:id="rId4"/>
    <p:sldId id="343" r:id="rId5"/>
    <p:sldId id="394" r:id="rId6"/>
    <p:sldId id="395" r:id="rId7"/>
    <p:sldId id="353" r:id="rId8"/>
    <p:sldId id="329" r:id="rId9"/>
    <p:sldId id="392" r:id="rId10"/>
    <p:sldId id="330" r:id="rId11"/>
    <p:sldId id="331" r:id="rId12"/>
    <p:sldId id="332" r:id="rId13"/>
    <p:sldId id="333" r:id="rId14"/>
    <p:sldId id="334" r:id="rId15"/>
    <p:sldId id="335" r:id="rId16"/>
    <p:sldId id="336" r:id="rId17"/>
    <p:sldId id="393" r:id="rId18"/>
    <p:sldId id="338" r:id="rId19"/>
    <p:sldId id="340" r:id="rId20"/>
    <p:sldId id="346" r:id="rId21"/>
    <p:sldId id="347" r:id="rId22"/>
    <p:sldId id="359" r:id="rId23"/>
    <p:sldId id="362" r:id="rId24"/>
    <p:sldId id="363" r:id="rId25"/>
    <p:sldId id="361" r:id="rId26"/>
    <p:sldId id="360" r:id="rId27"/>
    <p:sldId id="374" r:id="rId28"/>
    <p:sldId id="375" r:id="rId29"/>
    <p:sldId id="379" r:id="rId30"/>
    <p:sldId id="364" r:id="rId31"/>
    <p:sldId id="371" r:id="rId32"/>
    <p:sldId id="366" r:id="rId33"/>
    <p:sldId id="365" r:id="rId34"/>
    <p:sldId id="367" r:id="rId35"/>
    <p:sldId id="369" r:id="rId36"/>
    <p:sldId id="380" r:id="rId37"/>
    <p:sldId id="381" r:id="rId38"/>
    <p:sldId id="382" r:id="rId39"/>
    <p:sldId id="383" r:id="rId40"/>
    <p:sldId id="384" r:id="rId41"/>
    <p:sldId id="385" r:id="rId42"/>
    <p:sldId id="391" r:id="rId43"/>
    <p:sldId id="387" r:id="rId44"/>
    <p:sldId id="386" r:id="rId45"/>
    <p:sldId id="388" r:id="rId46"/>
    <p:sldId id="355" r:id="rId47"/>
    <p:sldId id="350" r:id="rId48"/>
    <p:sldId id="389" r:id="rId49"/>
    <p:sldId id="356" r:id="rId50"/>
    <p:sldId id="349" r:id="rId51"/>
    <p:sldId id="339" r:id="rId52"/>
    <p:sldId id="376" r:id="rId53"/>
    <p:sldId id="377" r:id="rId54"/>
    <p:sldId id="378" r:id="rId55"/>
    <p:sldId id="373" r:id="rId56"/>
    <p:sldId id="368" r:id="rId57"/>
    <p:sldId id="370" r:id="rId58"/>
    <p:sldId id="372" r:id="rId59"/>
    <p:sldId id="390" r:id="rId60"/>
    <p:sldId id="354" r:id="rId61"/>
    <p:sldId id="351" r:id="rId62"/>
    <p:sldId id="396" r:id="rId63"/>
    <p:sldId id="397" r:id="rId64"/>
    <p:sldId id="398" r:id="rId65"/>
  </p:sldIdLst>
  <p:sldSz cx="9144000" cy="6858000" type="screen4x3"/>
  <p:notesSz cx="9928225" cy="6797675"/>
  <p:defaultTextStyle>
    <a:defPPr>
      <a:defRPr lang="en-US"/>
    </a:defPPr>
    <a:lvl1pPr algn="l" rtl="0" fontAlgn="base">
      <a:spcBef>
        <a:spcPct val="0"/>
      </a:spcBef>
      <a:spcAft>
        <a:spcPct val="0"/>
      </a:spcAft>
      <a:defRPr sz="7200" kern="1200">
        <a:solidFill>
          <a:schemeClr val="tx1"/>
        </a:solidFill>
        <a:latin typeface="Times New Roman" pitchFamily="18" charset="0"/>
        <a:ea typeface="+mn-ea"/>
        <a:cs typeface="+mn-cs"/>
      </a:defRPr>
    </a:lvl1pPr>
    <a:lvl2pPr marL="457200" algn="l" rtl="0" fontAlgn="base">
      <a:spcBef>
        <a:spcPct val="0"/>
      </a:spcBef>
      <a:spcAft>
        <a:spcPct val="0"/>
      </a:spcAft>
      <a:defRPr sz="7200" kern="1200">
        <a:solidFill>
          <a:schemeClr val="tx1"/>
        </a:solidFill>
        <a:latin typeface="Times New Roman" pitchFamily="18" charset="0"/>
        <a:ea typeface="+mn-ea"/>
        <a:cs typeface="+mn-cs"/>
      </a:defRPr>
    </a:lvl2pPr>
    <a:lvl3pPr marL="914400" algn="l" rtl="0" fontAlgn="base">
      <a:spcBef>
        <a:spcPct val="0"/>
      </a:spcBef>
      <a:spcAft>
        <a:spcPct val="0"/>
      </a:spcAft>
      <a:defRPr sz="7200" kern="1200">
        <a:solidFill>
          <a:schemeClr val="tx1"/>
        </a:solidFill>
        <a:latin typeface="Times New Roman" pitchFamily="18" charset="0"/>
        <a:ea typeface="+mn-ea"/>
        <a:cs typeface="+mn-cs"/>
      </a:defRPr>
    </a:lvl3pPr>
    <a:lvl4pPr marL="1371600" algn="l" rtl="0" fontAlgn="base">
      <a:spcBef>
        <a:spcPct val="0"/>
      </a:spcBef>
      <a:spcAft>
        <a:spcPct val="0"/>
      </a:spcAft>
      <a:defRPr sz="7200" kern="1200">
        <a:solidFill>
          <a:schemeClr val="tx1"/>
        </a:solidFill>
        <a:latin typeface="Times New Roman" pitchFamily="18" charset="0"/>
        <a:ea typeface="+mn-ea"/>
        <a:cs typeface="+mn-cs"/>
      </a:defRPr>
    </a:lvl4pPr>
    <a:lvl5pPr marL="1828800" algn="l" rtl="0" fontAlgn="base">
      <a:spcBef>
        <a:spcPct val="0"/>
      </a:spcBef>
      <a:spcAft>
        <a:spcPct val="0"/>
      </a:spcAft>
      <a:defRPr sz="7200" kern="1200">
        <a:solidFill>
          <a:schemeClr val="tx1"/>
        </a:solidFill>
        <a:latin typeface="Times New Roman" pitchFamily="18" charset="0"/>
        <a:ea typeface="+mn-ea"/>
        <a:cs typeface="+mn-cs"/>
      </a:defRPr>
    </a:lvl5pPr>
    <a:lvl6pPr marL="2286000" algn="l" defTabSz="914400" rtl="0" eaLnBrk="1" latinLnBrk="0" hangingPunct="1">
      <a:defRPr sz="7200" kern="1200">
        <a:solidFill>
          <a:schemeClr val="tx1"/>
        </a:solidFill>
        <a:latin typeface="Times New Roman" pitchFamily="18" charset="0"/>
        <a:ea typeface="+mn-ea"/>
        <a:cs typeface="+mn-cs"/>
      </a:defRPr>
    </a:lvl6pPr>
    <a:lvl7pPr marL="2743200" algn="l" defTabSz="914400" rtl="0" eaLnBrk="1" latinLnBrk="0" hangingPunct="1">
      <a:defRPr sz="7200" kern="1200">
        <a:solidFill>
          <a:schemeClr val="tx1"/>
        </a:solidFill>
        <a:latin typeface="Times New Roman" pitchFamily="18" charset="0"/>
        <a:ea typeface="+mn-ea"/>
        <a:cs typeface="+mn-cs"/>
      </a:defRPr>
    </a:lvl7pPr>
    <a:lvl8pPr marL="3200400" algn="l" defTabSz="914400" rtl="0" eaLnBrk="1" latinLnBrk="0" hangingPunct="1">
      <a:defRPr sz="7200" kern="1200">
        <a:solidFill>
          <a:schemeClr val="tx1"/>
        </a:solidFill>
        <a:latin typeface="Times New Roman" pitchFamily="18" charset="0"/>
        <a:ea typeface="+mn-ea"/>
        <a:cs typeface="+mn-cs"/>
      </a:defRPr>
    </a:lvl8pPr>
    <a:lvl9pPr marL="3657600" algn="l" defTabSz="914400" rtl="0" eaLnBrk="1" latinLnBrk="0" hangingPunct="1">
      <a:defRPr sz="72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0"/>
      </p:ext>
    </p:extLst>
  </p:showPr>
  <p:clrMru>
    <a:srgbClr val="FFFF00"/>
    <a:srgbClr val="CCFFCC"/>
    <a:srgbClr val="CCCCFF"/>
    <a:srgbClr val="FF9999"/>
    <a:srgbClr val="FF3300"/>
    <a:srgbClr val="FF0066"/>
    <a:srgbClr val="EEFA06"/>
    <a:srgbClr val="280DF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7630" autoAdjust="0"/>
    <p:restoredTop sz="90939" autoAdjust="0"/>
  </p:normalViewPr>
  <p:slideViewPr>
    <p:cSldViewPr>
      <p:cViewPr varScale="1">
        <p:scale>
          <a:sx n="62" d="100"/>
          <a:sy n="62" d="100"/>
        </p:scale>
        <p:origin x="-1326" y="-78"/>
      </p:cViewPr>
      <p:guideLst>
        <p:guide orient="horz" pos="2160"/>
        <p:guide pos="4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172"/>
    </p:cViewPr>
  </p:sorterViewPr>
  <p:notesViewPr>
    <p:cSldViewPr>
      <p:cViewPr varScale="1">
        <p:scale>
          <a:sx n="61" d="100"/>
          <a:sy n="61" d="100"/>
        </p:scale>
        <p:origin x="-1698" y="-42"/>
      </p:cViewPr>
      <p:guideLst>
        <p:guide orient="horz" pos="2141"/>
        <p:guide pos="3126"/>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e.ekrem\Desktop\&#22303;&#20013;&#20851;&#31995;40&#24180;\&#28201;&#23478;&#23453;&#35775;&#38382;&#22303;&#32819;&#20854;%20092010\makale-Turk%20ve%20Cin%20iliskileri%20%20isbirligi%20ve%20guven%20102010\Microsoft%20Office%20Word'de%20Grafik2.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tr-TR"/>
  <c:clrMapOvr bg1="dk2" tx1="lt1" bg2="dk1" tx2="lt2" accent1="accent1" accent2="accent2" accent3="accent3" accent4="accent4" accent5="accent5" accent6="accent6" hlink="hlink" folHlink="folHlink"/>
  <c:chart>
    <c:plotArea>
      <c:layout>
        <c:manualLayout>
          <c:layoutTarget val="inner"/>
          <c:xMode val="edge"/>
          <c:yMode val="edge"/>
          <c:x val="8.4849889259338049E-2"/>
          <c:y val="6.4646464646464757E-2"/>
          <c:w val="0.69775665429208888"/>
          <c:h val="0.8244848484848486"/>
        </c:manualLayout>
      </c:layout>
      <c:barChart>
        <c:barDir val="bar"/>
        <c:grouping val="clustered"/>
        <c:ser>
          <c:idx val="0"/>
          <c:order val="0"/>
          <c:tx>
            <c:strRef>
              <c:f>Sheet1!$A$8</c:f>
              <c:strCache>
                <c:ptCount val="1"/>
                <c:pt idx="0">
                  <c:v>İhracat</c:v>
                </c:pt>
              </c:strCache>
            </c:strRef>
          </c:tx>
          <c:cat>
            <c:numRef>
              <c:f>Sheet1!$B$7:$L$7</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Sheet1!$B$8:$L$8</c:f>
              <c:numCache>
                <c:formatCode>#,##0</c:formatCode>
                <c:ptCount val="11"/>
                <c:pt idx="0">
                  <c:v>96010398</c:v>
                </c:pt>
                <c:pt idx="1">
                  <c:v>199372814</c:v>
                </c:pt>
                <c:pt idx="2">
                  <c:v>268229485</c:v>
                </c:pt>
                <c:pt idx="3">
                  <c:v>504625797</c:v>
                </c:pt>
                <c:pt idx="4">
                  <c:v>391585394</c:v>
                </c:pt>
                <c:pt idx="5">
                  <c:v>549763633</c:v>
                </c:pt>
                <c:pt idx="6">
                  <c:v>693037514</c:v>
                </c:pt>
                <c:pt idx="7">
                  <c:v>1039523082</c:v>
                </c:pt>
                <c:pt idx="8">
                  <c:v>1437203856</c:v>
                </c:pt>
                <c:pt idx="9">
                  <c:v>1745000000</c:v>
                </c:pt>
                <c:pt idx="10">
                  <c:v>3157000000</c:v>
                </c:pt>
              </c:numCache>
            </c:numRef>
          </c:val>
        </c:ser>
        <c:ser>
          <c:idx val="1"/>
          <c:order val="1"/>
          <c:tx>
            <c:strRef>
              <c:f>Sheet1!$A$9</c:f>
              <c:strCache>
                <c:ptCount val="1"/>
                <c:pt idx="0">
                  <c:v>İthalat</c:v>
                </c:pt>
              </c:strCache>
            </c:strRef>
          </c:tx>
          <c:cat>
            <c:numRef>
              <c:f>Sheet1!$B$7:$L$7</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Sheet1!$B$9:$L$9</c:f>
              <c:numCache>
                <c:formatCode>#,##0</c:formatCode>
                <c:ptCount val="11"/>
                <c:pt idx="0">
                  <c:v>1344731391</c:v>
                </c:pt>
                <c:pt idx="1">
                  <c:v>925619822</c:v>
                </c:pt>
                <c:pt idx="2">
                  <c:v>1368316717</c:v>
                </c:pt>
                <c:pt idx="3">
                  <c:v>2610298044</c:v>
                </c:pt>
                <c:pt idx="4">
                  <c:v>4476077424</c:v>
                </c:pt>
                <c:pt idx="5">
                  <c:v>6885399526</c:v>
                </c:pt>
                <c:pt idx="6">
                  <c:v>9669110140</c:v>
                </c:pt>
                <c:pt idx="7">
                  <c:v>13234091842</c:v>
                </c:pt>
                <c:pt idx="8">
                  <c:v>15658210407</c:v>
                </c:pt>
                <c:pt idx="9">
                  <c:v>8334000000</c:v>
                </c:pt>
                <c:pt idx="10">
                  <c:v>11943000000</c:v>
                </c:pt>
              </c:numCache>
            </c:numRef>
          </c:val>
        </c:ser>
        <c:ser>
          <c:idx val="2"/>
          <c:order val="2"/>
          <c:tx>
            <c:strRef>
              <c:f>Sheet1!$A$10</c:f>
              <c:strCache>
                <c:ptCount val="1"/>
                <c:pt idx="0">
                  <c:v>Hacim</c:v>
                </c:pt>
              </c:strCache>
            </c:strRef>
          </c:tx>
          <c:cat>
            <c:numRef>
              <c:f>Sheet1!$B$7:$L$7</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Sheet1!$B$10:$L$10</c:f>
              <c:numCache>
                <c:formatCode>#,##0</c:formatCode>
                <c:ptCount val="11"/>
                <c:pt idx="0">
                  <c:v>1440741789</c:v>
                </c:pt>
                <c:pt idx="1">
                  <c:v>1124992636</c:v>
                </c:pt>
                <c:pt idx="2">
                  <c:v>1636546202</c:v>
                </c:pt>
                <c:pt idx="3">
                  <c:v>3114923841</c:v>
                </c:pt>
                <c:pt idx="4">
                  <c:v>4867662818</c:v>
                </c:pt>
                <c:pt idx="5">
                  <c:v>7435163159</c:v>
                </c:pt>
                <c:pt idx="6">
                  <c:v>10362147654</c:v>
                </c:pt>
                <c:pt idx="7">
                  <c:v>14273614924</c:v>
                </c:pt>
                <c:pt idx="8">
                  <c:v>17095414263</c:v>
                </c:pt>
                <c:pt idx="9">
                  <c:v>10079000000</c:v>
                </c:pt>
                <c:pt idx="10">
                  <c:v>15100000000</c:v>
                </c:pt>
              </c:numCache>
            </c:numRef>
          </c:val>
        </c:ser>
        <c:ser>
          <c:idx val="3"/>
          <c:order val="3"/>
          <c:tx>
            <c:strRef>
              <c:f>Sheet1!$A$11</c:f>
              <c:strCache>
                <c:ptCount val="1"/>
                <c:pt idx="0">
                  <c:v>Dengesi</c:v>
                </c:pt>
              </c:strCache>
            </c:strRef>
          </c:tx>
          <c:cat>
            <c:numRef>
              <c:f>Sheet1!$B$7:$L$7</c:f>
              <c:numCache>
                <c:formatCode>General</c:formatCode>
                <c:ptCount val="11"/>
                <c:pt idx="0">
                  <c:v>2000</c:v>
                </c:pt>
                <c:pt idx="1">
                  <c:v>2001</c:v>
                </c:pt>
                <c:pt idx="2">
                  <c:v>2002</c:v>
                </c:pt>
                <c:pt idx="3">
                  <c:v>2003</c:v>
                </c:pt>
                <c:pt idx="4">
                  <c:v>2004</c:v>
                </c:pt>
                <c:pt idx="5">
                  <c:v>2005</c:v>
                </c:pt>
                <c:pt idx="6">
                  <c:v>2006</c:v>
                </c:pt>
                <c:pt idx="7">
                  <c:v>2007</c:v>
                </c:pt>
                <c:pt idx="8">
                  <c:v>2008</c:v>
                </c:pt>
                <c:pt idx="9">
                  <c:v>2009</c:v>
                </c:pt>
                <c:pt idx="10">
                  <c:v>2010</c:v>
                </c:pt>
              </c:numCache>
            </c:numRef>
          </c:cat>
          <c:val>
            <c:numRef>
              <c:f>Sheet1!$B$11:$L$11</c:f>
              <c:numCache>
                <c:formatCode>#,##0</c:formatCode>
                <c:ptCount val="11"/>
                <c:pt idx="0">
                  <c:v>-1248720993</c:v>
                </c:pt>
                <c:pt idx="1">
                  <c:v>-726247008</c:v>
                </c:pt>
                <c:pt idx="2">
                  <c:v>-1100087232</c:v>
                </c:pt>
                <c:pt idx="3">
                  <c:v>-2105672247</c:v>
                </c:pt>
                <c:pt idx="4">
                  <c:v>-4084492030</c:v>
                </c:pt>
                <c:pt idx="5">
                  <c:v>-6335635893</c:v>
                </c:pt>
                <c:pt idx="6">
                  <c:v>-8976072626</c:v>
                </c:pt>
                <c:pt idx="7">
                  <c:v>-12194568760</c:v>
                </c:pt>
                <c:pt idx="8">
                  <c:v>-14221006551</c:v>
                </c:pt>
                <c:pt idx="9">
                  <c:v>-6589000000</c:v>
                </c:pt>
                <c:pt idx="10">
                  <c:v>-11943000000</c:v>
                </c:pt>
              </c:numCache>
            </c:numRef>
          </c:val>
        </c:ser>
        <c:axId val="103264256"/>
        <c:axId val="103265792"/>
      </c:barChart>
      <c:catAx>
        <c:axId val="103264256"/>
        <c:scaling>
          <c:orientation val="minMax"/>
        </c:scaling>
        <c:axPos val="l"/>
        <c:numFmt formatCode="General" sourceLinked="1"/>
        <c:tickLblPos val="nextTo"/>
        <c:txPr>
          <a:bodyPr/>
          <a:lstStyle/>
          <a:p>
            <a:pPr>
              <a:defRPr lang="zh-CN"/>
            </a:pPr>
            <a:endParaRPr lang="tr-TR"/>
          </a:p>
        </c:txPr>
        <c:crossAx val="103265792"/>
        <c:crosses val="autoZero"/>
        <c:auto val="1"/>
        <c:lblAlgn val="ctr"/>
        <c:lblOffset val="100"/>
      </c:catAx>
      <c:valAx>
        <c:axId val="103265792"/>
        <c:scaling>
          <c:orientation val="minMax"/>
        </c:scaling>
        <c:axPos val="b"/>
        <c:majorGridlines/>
        <c:numFmt formatCode="#,##0" sourceLinked="1"/>
        <c:tickLblPos val="nextTo"/>
        <c:txPr>
          <a:bodyPr/>
          <a:lstStyle/>
          <a:p>
            <a:pPr>
              <a:defRPr lang="zh-CN"/>
            </a:pPr>
            <a:endParaRPr lang="tr-TR"/>
          </a:p>
        </c:txPr>
        <c:crossAx val="103264256"/>
        <c:crosses val="autoZero"/>
        <c:crossBetween val="between"/>
      </c:valAx>
    </c:plotArea>
    <c:legend>
      <c:legendPos val="r"/>
      <c:txPr>
        <a:bodyPr/>
        <a:lstStyle/>
        <a:p>
          <a:pPr>
            <a:defRPr lang="zh-CN"/>
          </a:pPr>
          <a:endParaRPr lang="tr-TR"/>
        </a:p>
      </c:txPr>
    </c:legend>
    <c:plotVisOnly val="1"/>
    <c:dispBlanksAs val="gap"/>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image" Target="../media/image10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4302125"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zh-CN"/>
          </a:p>
        </p:txBody>
      </p:sp>
      <p:sp>
        <p:nvSpPr>
          <p:cNvPr id="20483" name="Rectangle 3"/>
          <p:cNvSpPr>
            <a:spLocks noGrp="1" noChangeArrowheads="1"/>
          </p:cNvSpPr>
          <p:nvPr>
            <p:ph type="dt" sz="quarter" idx="1"/>
          </p:nvPr>
        </p:nvSpPr>
        <p:spPr bwMode="auto">
          <a:xfrm>
            <a:off x="5626100" y="0"/>
            <a:ext cx="4302125"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ltLang="zh-CN"/>
          </a:p>
        </p:txBody>
      </p:sp>
      <p:sp>
        <p:nvSpPr>
          <p:cNvPr id="20484" name="Rectangle 4"/>
          <p:cNvSpPr>
            <a:spLocks noGrp="1" noChangeArrowheads="1"/>
          </p:cNvSpPr>
          <p:nvPr>
            <p:ph type="ftr" sz="quarter" idx="2"/>
          </p:nvPr>
        </p:nvSpPr>
        <p:spPr bwMode="auto">
          <a:xfrm>
            <a:off x="0" y="6457950"/>
            <a:ext cx="4302125"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zh-CN"/>
          </a:p>
        </p:txBody>
      </p:sp>
      <p:sp>
        <p:nvSpPr>
          <p:cNvPr id="20485" name="Rectangle 5"/>
          <p:cNvSpPr>
            <a:spLocks noGrp="1" noChangeArrowheads="1"/>
          </p:cNvSpPr>
          <p:nvPr>
            <p:ph type="sldNum" sz="quarter" idx="3"/>
          </p:nvPr>
        </p:nvSpPr>
        <p:spPr bwMode="auto">
          <a:xfrm>
            <a:off x="5626100" y="6457950"/>
            <a:ext cx="4302125"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3A97D7D-1864-436C-B5BA-F3EA6E38CAF1}" type="slidenum">
              <a:rPr lang="zh-CN" altLang="en-US"/>
              <a:pPr>
                <a:defRPr/>
              </a:pPr>
              <a:t>‹#›</a:t>
            </a:fld>
            <a:endParaRPr lang="en-US" altLang="zh-CN"/>
          </a:p>
        </p:txBody>
      </p:sp>
    </p:spTree>
    <p:extLst>
      <p:ext uri="{BB962C8B-B14F-4D97-AF65-F5344CB8AC3E}">
        <p14:creationId xmlns="" xmlns:p14="http://schemas.microsoft.com/office/powerpoint/2010/main" val="230434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302125"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zh-CN"/>
          </a:p>
        </p:txBody>
      </p:sp>
      <p:sp>
        <p:nvSpPr>
          <p:cNvPr id="70659" name="Rectangle 3"/>
          <p:cNvSpPr>
            <a:spLocks noGrp="1" noRot="1" noChangeAspect="1" noChangeArrowheads="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2" name="Rectangle 4"/>
          <p:cNvSpPr>
            <a:spLocks noGrp="1" noChangeArrowheads="1"/>
          </p:cNvSpPr>
          <p:nvPr>
            <p:ph type="body" sz="quarter" idx="3"/>
          </p:nvPr>
        </p:nvSpPr>
        <p:spPr bwMode="auto">
          <a:xfrm>
            <a:off x="1323975" y="3228975"/>
            <a:ext cx="7280275" cy="3059113"/>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2053" name="Rectangle 5"/>
          <p:cNvSpPr>
            <a:spLocks noGrp="1" noChangeArrowheads="1"/>
          </p:cNvSpPr>
          <p:nvPr>
            <p:ph type="dt" idx="1"/>
          </p:nvPr>
        </p:nvSpPr>
        <p:spPr bwMode="auto">
          <a:xfrm>
            <a:off x="5626100" y="0"/>
            <a:ext cx="4302125" cy="3397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ltLang="zh-CN"/>
          </a:p>
        </p:txBody>
      </p:sp>
      <p:sp>
        <p:nvSpPr>
          <p:cNvPr id="2054" name="Rectangle 6"/>
          <p:cNvSpPr>
            <a:spLocks noGrp="1" noChangeArrowheads="1"/>
          </p:cNvSpPr>
          <p:nvPr>
            <p:ph type="ftr" sz="quarter" idx="4"/>
          </p:nvPr>
        </p:nvSpPr>
        <p:spPr bwMode="auto">
          <a:xfrm>
            <a:off x="0" y="6457950"/>
            <a:ext cx="4302125"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zh-CN"/>
          </a:p>
        </p:txBody>
      </p:sp>
      <p:sp>
        <p:nvSpPr>
          <p:cNvPr id="2055" name="Rectangle 7"/>
          <p:cNvSpPr>
            <a:spLocks noGrp="1" noChangeArrowheads="1"/>
          </p:cNvSpPr>
          <p:nvPr>
            <p:ph type="sldNum" sz="quarter" idx="5"/>
          </p:nvPr>
        </p:nvSpPr>
        <p:spPr bwMode="auto">
          <a:xfrm>
            <a:off x="5626100" y="6457950"/>
            <a:ext cx="4302125" cy="339725"/>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F7658B6-D6CC-4A75-B7F1-2F03BC4C55AF}" type="slidenum">
              <a:rPr lang="zh-CN" altLang="en-US"/>
              <a:pPr>
                <a:defRPr/>
              </a:pPr>
              <a:t>‹#›</a:t>
            </a:fld>
            <a:endParaRPr lang="en-US" altLang="zh-CN"/>
          </a:p>
        </p:txBody>
      </p:sp>
    </p:spTree>
    <p:extLst>
      <p:ext uri="{BB962C8B-B14F-4D97-AF65-F5344CB8AC3E}">
        <p14:creationId xmlns="" xmlns:p14="http://schemas.microsoft.com/office/powerpoint/2010/main" val="32713758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Slayt Görüntüsü Yer Tutucusu"/>
          <p:cNvSpPr>
            <a:spLocks noGrp="1" noRot="1" noChangeAspect="1" noTextEdit="1"/>
          </p:cNvSpPr>
          <p:nvPr>
            <p:ph type="sldImg"/>
          </p:nvPr>
        </p:nvSpPr>
        <p:spPr>
          <a:ln/>
        </p:spPr>
      </p:sp>
      <p:sp>
        <p:nvSpPr>
          <p:cNvPr id="71683" name="2 Not Yer Tutucusu"/>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zh-CN" smtClean="0"/>
          </a:p>
        </p:txBody>
      </p:sp>
      <p:sp>
        <p:nvSpPr>
          <p:cNvPr id="71684" name="3 Slayt Numarası Yer Tutucusu"/>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fld id="{2A085F49-358E-4CBE-9733-21AA9EFDAE7F}" type="slidenum">
              <a:rPr lang="zh-CN" altLang="en-US" sz="1200" smtClean="0"/>
              <a:pPr/>
              <a:t>1</a:t>
            </a:fld>
            <a:endParaRPr lang="en-US" altLang="zh-CN"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a:ln/>
        </p:spPr>
      </p:sp>
      <p:sp>
        <p:nvSpPr>
          <p:cNvPr id="72707" name="备注占位符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fld id="{7FA48585-A0BB-4483-9D8D-2416BDB20E7A}" type="slidenum">
              <a:rPr lang="zh-CN" altLang="en-US" sz="1200" smtClean="0"/>
              <a:pPr/>
              <a:t>32</a:t>
            </a:fld>
            <a:endParaRPr lang="en-US" altLang="zh-CN"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Slayt Görüntüsü Yer Tutucusu"/>
          <p:cNvSpPr>
            <a:spLocks noGrp="1" noRot="1" noChangeAspect="1" noTextEdit="1"/>
          </p:cNvSpPr>
          <p:nvPr>
            <p:ph type="sldImg"/>
          </p:nvPr>
        </p:nvSpPr>
        <p:spPr>
          <a:ln/>
        </p:spPr>
      </p:sp>
      <p:sp>
        <p:nvSpPr>
          <p:cNvPr id="73731" name="2 Not Yer Tutucusu"/>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altLang="zh-CN" smtClean="0"/>
          </a:p>
        </p:txBody>
      </p:sp>
      <p:sp>
        <p:nvSpPr>
          <p:cNvPr id="73732" name="3 Slayt Numarası Yer Tutucusu"/>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fld id="{383A2DFE-EDFC-4937-B74A-E93A34EC0358}" type="slidenum">
              <a:rPr lang="zh-CN" altLang="en-US" sz="1200" smtClean="0"/>
              <a:pPr/>
              <a:t>33</a:t>
            </a:fld>
            <a:endParaRPr lang="en-US" altLang="zh-CN"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Slayt Görüntüsü Yer Tutucusu"/>
          <p:cNvSpPr>
            <a:spLocks noGrp="1" noRot="1" noChangeAspect="1" noTextEdit="1"/>
          </p:cNvSpPr>
          <p:nvPr>
            <p:ph type="sldImg"/>
          </p:nvPr>
        </p:nvSpPr>
        <p:spPr>
          <a:ln/>
        </p:spPr>
      </p:sp>
      <p:sp>
        <p:nvSpPr>
          <p:cNvPr id="74755" name="2 Not Yer Tutucusu"/>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smtClean="0"/>
          </a:p>
        </p:txBody>
      </p:sp>
      <p:sp>
        <p:nvSpPr>
          <p:cNvPr id="74756" name="3 Slayt Numarası Yer Tutucusu"/>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fld id="{C7CBD818-C5D3-419F-96AC-D1C47EAE6299}" type="slidenum">
              <a:rPr lang="zh-CN" altLang="en-US" sz="1200" smtClean="0"/>
              <a:pPr/>
              <a:t>48</a:t>
            </a:fld>
            <a:endParaRPr lang="en-US" altLang="zh-CN"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Slayt Görüntüsü Yer Tutucusu"/>
          <p:cNvSpPr>
            <a:spLocks noGrp="1" noRot="1" noChangeAspect="1" noTextEdit="1"/>
          </p:cNvSpPr>
          <p:nvPr>
            <p:ph type="sldImg"/>
          </p:nvPr>
        </p:nvSpPr>
        <p:spPr>
          <a:ln/>
        </p:spPr>
      </p:sp>
      <p:sp>
        <p:nvSpPr>
          <p:cNvPr id="75779" name="2 Not Yer Tutucusu"/>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tr-TR" smtClean="0"/>
          </a:p>
        </p:txBody>
      </p:sp>
      <p:sp>
        <p:nvSpPr>
          <p:cNvPr id="75780" name="3 Slayt Numarası Yer Tutucusu"/>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fld id="{049DE2E0-A773-44F7-A4F7-880CF7489503}" type="slidenum">
              <a:rPr lang="zh-CN" altLang="en-US" sz="1200" smtClean="0"/>
              <a:pPr/>
              <a:t>63</a:t>
            </a:fld>
            <a:endParaRPr lang="en-US" altLang="zh-CN" sz="120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solidFill>
          <a:schemeClr val="bg1"/>
        </a:solidFill>
        <a:effectLst/>
      </p:bgPr>
    </p:bg>
    <p:spTree>
      <p:nvGrpSpPr>
        <p:cNvPr id="1" name=""/>
        <p:cNvGrpSpPr/>
        <p:nvPr/>
      </p:nvGrpSpPr>
      <p:grpSpPr>
        <a:xfrm>
          <a:off x="0" y="0"/>
          <a:ext cx="0" cy="0"/>
          <a:chOff x="0" y="0"/>
          <a:chExt cx="0" cy="0"/>
        </a:xfrm>
      </p:grpSpPr>
      <p:grpSp>
        <p:nvGrpSpPr>
          <p:cNvPr id="4" name="Group 1026"/>
          <p:cNvGrpSpPr>
            <a:grpSpLocks/>
          </p:cNvGrpSpPr>
          <p:nvPr/>
        </p:nvGrpSpPr>
        <p:grpSpPr bwMode="auto">
          <a:xfrm>
            <a:off x="0" y="-19050"/>
            <a:ext cx="9144000" cy="6877050"/>
            <a:chOff x="0" y="-12"/>
            <a:chExt cx="5760" cy="4332"/>
          </a:xfrm>
        </p:grpSpPr>
        <p:sp>
          <p:nvSpPr>
            <p:cNvPr id="5" name="Rectangle 1027"/>
            <p:cNvSpPr>
              <a:spLocks noChangeArrowheads="1"/>
            </p:cNvSpPr>
            <p:nvPr userDrawn="1"/>
          </p:nvSpPr>
          <p:spPr bwMode="hidden">
            <a:xfrm>
              <a:off x="1104" y="1008"/>
              <a:ext cx="4656" cy="3312"/>
            </a:xfrm>
            <a:prstGeom prst="rect">
              <a:avLst/>
            </a:prstGeom>
            <a:gradFill rotWithShape="0">
              <a:gsLst>
                <a:gs pos="0">
                  <a:schemeClr val="bg2"/>
                </a:gs>
                <a:gs pos="50000">
                  <a:schemeClr val="bg1"/>
                </a:gs>
                <a:gs pos="100000">
                  <a:schemeClr val="bg2"/>
                </a:gs>
              </a:gsLst>
              <a:lin ang="2700000" scaled="1"/>
            </a:gradFill>
            <a:ln>
              <a:noFill/>
            </a:ln>
            <a:effectLst/>
            <a:extLst/>
          </p:spPr>
          <p:txBody>
            <a:bodyPr wrap="none" anchor="ctr"/>
            <a:lstStyle/>
            <a:p>
              <a:pPr>
                <a:defRPr/>
              </a:pPr>
              <a:endParaRPr lang="zh-CN" altLang="en-US">
                <a:ea typeface="SimSun" pitchFamily="2" charset="-122"/>
              </a:endParaRPr>
            </a:p>
          </p:txBody>
        </p:sp>
        <p:grpSp>
          <p:nvGrpSpPr>
            <p:cNvPr id="6" name="Group 1028"/>
            <p:cNvGrpSpPr>
              <a:grpSpLocks/>
            </p:cNvGrpSpPr>
            <p:nvPr userDrawn="1"/>
          </p:nvGrpSpPr>
          <p:grpSpPr bwMode="auto">
            <a:xfrm>
              <a:off x="-1261" y="-157"/>
              <a:ext cx="7021" cy="1190"/>
              <a:chOff x="-1261" y="-154"/>
              <a:chExt cx="7021" cy="1190"/>
            </a:xfrm>
          </p:grpSpPr>
          <p:sp>
            <p:nvSpPr>
              <p:cNvPr id="8" name="Freeform 1029"/>
              <p:cNvSpPr>
                <a:spLocks/>
              </p:cNvSpPr>
              <p:nvPr userDrawn="1"/>
            </p:nvSpPr>
            <p:spPr bwMode="ltGray">
              <a:xfrm>
                <a:off x="0" y="4"/>
                <a:ext cx="5760" cy="1032"/>
              </a:xfrm>
              <a:custGeom>
                <a:avLst/>
                <a:gdLst>
                  <a:gd name="T0" fmla="*/ 11478 w 4848"/>
                  <a:gd name="T1" fmla="*/ 33607 h 432"/>
                  <a:gd name="T2" fmla="*/ 0 w 4848"/>
                  <a:gd name="T3" fmla="*/ 33607 h 432"/>
                  <a:gd name="T4" fmla="*/ 0 w 4848"/>
                  <a:gd name="T5" fmla="*/ 0 h 432"/>
                  <a:gd name="T6" fmla="*/ 11478 w 4848"/>
                  <a:gd name="T7" fmla="*/ 0 h 432"/>
                  <a:gd name="T8" fmla="*/ 11478 w 4848"/>
                  <a:gd name="T9" fmla="*/ 33607 h 4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48" h="432">
                    <a:moveTo>
                      <a:pt x="4848" y="432"/>
                    </a:moveTo>
                    <a:lnTo>
                      <a:pt x="0" y="432"/>
                    </a:lnTo>
                    <a:lnTo>
                      <a:pt x="0" y="0"/>
                    </a:lnTo>
                    <a:lnTo>
                      <a:pt x="4848" y="0"/>
                    </a:lnTo>
                    <a:lnTo>
                      <a:pt x="4848" y="432"/>
                    </a:lnTo>
                    <a:close/>
                  </a:path>
                </a:pathLst>
              </a:custGeom>
              <a:solidFill>
                <a:schemeClr val="hlink"/>
              </a:solidFill>
              <a:ln w="9525">
                <a:noFill/>
                <a:round/>
                <a:headEnd/>
                <a:tailEnd/>
              </a:ln>
            </p:spPr>
            <p:txBody>
              <a:bodyPr wrap="none" anchor="ctr"/>
              <a:lstStyle/>
              <a:p>
                <a:pPr>
                  <a:defRPr/>
                </a:pPr>
                <a:endParaRPr lang="tr-TR"/>
              </a:p>
            </p:txBody>
          </p:sp>
          <p:grpSp>
            <p:nvGrpSpPr>
              <p:cNvPr id="9" name="Group 1030"/>
              <p:cNvGrpSpPr>
                <a:grpSpLocks/>
              </p:cNvGrpSpPr>
              <p:nvPr userDrawn="1"/>
            </p:nvGrpSpPr>
            <p:grpSpPr bwMode="auto">
              <a:xfrm>
                <a:off x="333" y="-9"/>
                <a:ext cx="5176" cy="1044"/>
                <a:chOff x="333" y="-9"/>
                <a:chExt cx="5176" cy="1044"/>
              </a:xfrm>
            </p:grpSpPr>
            <p:sp>
              <p:nvSpPr>
                <p:cNvPr id="38" name="Freeform 1031"/>
                <p:cNvSpPr>
                  <a:spLocks/>
                </p:cNvSpPr>
                <p:nvPr userDrawn="1"/>
              </p:nvSpPr>
              <p:spPr bwMode="ltGray">
                <a:xfrm>
                  <a:off x="3230" y="949"/>
                  <a:ext cx="17" cy="20"/>
                </a:xfrm>
                <a:custGeom>
                  <a:avLst/>
                  <a:gdLst>
                    <a:gd name="T0" fmla="*/ 10 w 15"/>
                    <a:gd name="T1" fmla="*/ 6 h 23"/>
                    <a:gd name="T2" fmla="*/ 28 w 15"/>
                    <a:gd name="T3" fmla="*/ 3 h 23"/>
                    <a:gd name="T4" fmla="*/ 25 w 15"/>
                    <a:gd name="T5" fmla="*/ 9 h 23"/>
                    <a:gd name="T6" fmla="*/ 10 w 15"/>
                    <a:gd name="T7" fmla="*/ 6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p:spPr>
              <p:txBody>
                <a:bodyPr wrap="none" anchor="ctr"/>
                <a:lstStyle/>
                <a:p>
                  <a:pPr>
                    <a:defRPr/>
                  </a:pPr>
                  <a:endParaRPr lang="tr-TR"/>
                </a:p>
              </p:txBody>
            </p:sp>
            <p:sp>
              <p:nvSpPr>
                <p:cNvPr id="39" name="Freeform 1032"/>
                <p:cNvSpPr>
                  <a:spLocks/>
                </p:cNvSpPr>
                <p:nvPr userDrawn="1"/>
              </p:nvSpPr>
              <p:spPr bwMode="ltGray">
                <a:xfrm>
                  <a:off x="3406" y="1015"/>
                  <a:ext cx="21" cy="20"/>
                </a:xfrm>
                <a:custGeom>
                  <a:avLst/>
                  <a:gdLst>
                    <a:gd name="T0" fmla="*/ 3 w 20"/>
                    <a:gd name="T1" fmla="*/ 7 h 23"/>
                    <a:gd name="T2" fmla="*/ 16 w 20"/>
                    <a:gd name="T3" fmla="*/ 3 h 23"/>
                    <a:gd name="T4" fmla="*/ 7 w 20"/>
                    <a:gd name="T5" fmla="*/ 10 h 23"/>
                    <a:gd name="T6" fmla="*/ 3 w 20"/>
                    <a:gd name="T7" fmla="*/ 7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p:spPr>
              <p:txBody>
                <a:bodyPr wrap="none" anchor="ctr"/>
                <a:lstStyle/>
                <a:p>
                  <a:pPr>
                    <a:defRPr/>
                  </a:pPr>
                  <a:endParaRPr lang="tr-TR"/>
                </a:p>
              </p:txBody>
            </p:sp>
            <p:sp>
              <p:nvSpPr>
                <p:cNvPr id="40" name="Freeform 1033"/>
                <p:cNvSpPr>
                  <a:spLocks/>
                </p:cNvSpPr>
                <p:nvPr userDrawn="1"/>
              </p:nvSpPr>
              <p:spPr bwMode="ltGray">
                <a:xfrm>
                  <a:off x="2909" y="908"/>
                  <a:ext cx="31" cy="34"/>
                </a:xfrm>
                <a:custGeom>
                  <a:avLst/>
                  <a:gdLst>
                    <a:gd name="T0" fmla="*/ 21 w 30"/>
                    <a:gd name="T1" fmla="*/ 12 h 42"/>
                    <a:gd name="T2" fmla="*/ 8 w 30"/>
                    <a:gd name="T3" fmla="*/ 7 h 42"/>
                    <a:gd name="T4" fmla="*/ 0 w 30"/>
                    <a:gd name="T5" fmla="*/ 3 h 42"/>
                    <a:gd name="T6" fmla="*/ 21 w 30"/>
                    <a:gd name="T7" fmla="*/ 2 h 42"/>
                    <a:gd name="T8" fmla="*/ 35 w 30"/>
                    <a:gd name="T9" fmla="*/ 8 h 42"/>
                    <a:gd name="T10" fmla="*/ 33 w 30"/>
                    <a:gd name="T11" fmla="*/ 11 h 42"/>
                    <a:gd name="T12" fmla="*/ 21 w 30"/>
                    <a:gd name="T13" fmla="*/ 12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p:spPr>
              <p:txBody>
                <a:bodyPr wrap="none" anchor="ctr"/>
                <a:lstStyle/>
                <a:p>
                  <a:pPr>
                    <a:defRPr/>
                  </a:pPr>
                  <a:endParaRPr lang="tr-TR"/>
                </a:p>
              </p:txBody>
            </p:sp>
            <p:sp>
              <p:nvSpPr>
                <p:cNvPr id="41" name="Freeform 1034"/>
                <p:cNvSpPr>
                  <a:spLocks/>
                </p:cNvSpPr>
                <p:nvPr userDrawn="1"/>
              </p:nvSpPr>
              <p:spPr bwMode="ltGray">
                <a:xfrm>
                  <a:off x="2551" y="940"/>
                  <a:ext cx="25" cy="12"/>
                </a:xfrm>
                <a:custGeom>
                  <a:avLst/>
                  <a:gdLst>
                    <a:gd name="T0" fmla="*/ 15 w 25"/>
                    <a:gd name="T1" fmla="*/ 4 h 16"/>
                    <a:gd name="T2" fmla="*/ 3 w 25"/>
                    <a:gd name="T3" fmla="*/ 2 h 16"/>
                    <a:gd name="T4" fmla="*/ 15 w 25"/>
                    <a:gd name="T5" fmla="*/ 0 h 16"/>
                    <a:gd name="T6" fmla="*/ 15 w 25"/>
                    <a:gd name="T7" fmla="*/ 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p:spPr>
              <p:txBody>
                <a:bodyPr wrap="none" anchor="ctr"/>
                <a:lstStyle/>
                <a:p>
                  <a:pPr>
                    <a:defRPr/>
                  </a:pPr>
                  <a:endParaRPr lang="tr-TR"/>
                </a:p>
              </p:txBody>
            </p:sp>
            <p:sp>
              <p:nvSpPr>
                <p:cNvPr id="42" name="Freeform 1035"/>
                <p:cNvSpPr>
                  <a:spLocks/>
                </p:cNvSpPr>
                <p:nvPr userDrawn="1"/>
              </p:nvSpPr>
              <p:spPr bwMode="ltGray">
                <a:xfrm>
                  <a:off x="2443" y="954"/>
                  <a:ext cx="65" cy="39"/>
                </a:xfrm>
                <a:custGeom>
                  <a:avLst/>
                  <a:gdLst>
                    <a:gd name="T0" fmla="*/ 14 w 65"/>
                    <a:gd name="T1" fmla="*/ 10 h 46"/>
                    <a:gd name="T2" fmla="*/ 30 w 65"/>
                    <a:gd name="T3" fmla="*/ 3 h 46"/>
                    <a:gd name="T4" fmla="*/ 42 w 65"/>
                    <a:gd name="T5" fmla="*/ 0 h 46"/>
                    <a:gd name="T6" fmla="*/ 58 w 65"/>
                    <a:gd name="T7" fmla="*/ 5 h 46"/>
                    <a:gd name="T8" fmla="*/ 32 w 65"/>
                    <a:gd name="T9" fmla="*/ 12 h 46"/>
                    <a:gd name="T10" fmla="*/ 12 w 65"/>
                    <a:gd name="T11" fmla="*/ 20 h 46"/>
                    <a:gd name="T12" fmla="*/ 8 w 65"/>
                    <a:gd name="T13" fmla="*/ 8 h 46"/>
                    <a:gd name="T14" fmla="*/ 12 w 65"/>
                    <a:gd name="T15" fmla="*/ 6 h 46"/>
                    <a:gd name="T16" fmla="*/ 14 w 65"/>
                    <a:gd name="T17" fmla="*/ 1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p:spPr>
              <p:txBody>
                <a:bodyPr wrap="none" anchor="ctr"/>
                <a:lstStyle/>
                <a:p>
                  <a:pPr>
                    <a:defRPr/>
                  </a:pPr>
                  <a:endParaRPr lang="tr-TR"/>
                </a:p>
              </p:txBody>
            </p:sp>
            <p:sp>
              <p:nvSpPr>
                <p:cNvPr id="43" name="Freeform 1036"/>
                <p:cNvSpPr>
                  <a:spLocks/>
                </p:cNvSpPr>
                <p:nvPr userDrawn="1"/>
              </p:nvSpPr>
              <p:spPr bwMode="ltGray">
                <a:xfrm>
                  <a:off x="2375" y="952"/>
                  <a:ext cx="68" cy="39"/>
                </a:xfrm>
                <a:custGeom>
                  <a:avLst/>
                  <a:gdLst>
                    <a:gd name="T0" fmla="*/ 0 w 69"/>
                    <a:gd name="T1" fmla="*/ 12 h 47"/>
                    <a:gd name="T2" fmla="*/ 18 w 69"/>
                    <a:gd name="T3" fmla="*/ 10 h 47"/>
                    <a:gd name="T4" fmla="*/ 47 w 69"/>
                    <a:gd name="T5" fmla="*/ 1 h 47"/>
                    <a:gd name="T6" fmla="*/ 59 w 69"/>
                    <a:gd name="T7" fmla="*/ 2 h 47"/>
                    <a:gd name="T8" fmla="*/ 45 w 69"/>
                    <a:gd name="T9" fmla="*/ 7 h 47"/>
                    <a:gd name="T10" fmla="*/ 28 w 69"/>
                    <a:gd name="T11" fmla="*/ 12 h 47"/>
                    <a:gd name="T12" fmla="*/ 22 w 69"/>
                    <a:gd name="T13" fmla="*/ 18 h 47"/>
                    <a:gd name="T14" fmla="*/ 16 w 69"/>
                    <a:gd name="T15" fmla="*/ 18 h 47"/>
                    <a:gd name="T16" fmla="*/ 12 w 69"/>
                    <a:gd name="T17" fmla="*/ 15 h 47"/>
                    <a:gd name="T18" fmla="*/ 0 w 69"/>
                    <a:gd name="T19" fmla="*/ 14 h 47"/>
                    <a:gd name="T20" fmla="*/ 0 w 69"/>
                    <a:gd name="T21" fmla="*/ 12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p:spPr>
              <p:txBody>
                <a:bodyPr wrap="none" anchor="ctr"/>
                <a:lstStyle/>
                <a:p>
                  <a:pPr>
                    <a:defRPr/>
                  </a:pPr>
                  <a:endParaRPr lang="tr-TR"/>
                </a:p>
              </p:txBody>
            </p:sp>
            <p:sp>
              <p:nvSpPr>
                <p:cNvPr id="44" name="Freeform 1037"/>
                <p:cNvSpPr>
                  <a:spLocks/>
                </p:cNvSpPr>
                <p:nvPr userDrawn="1"/>
              </p:nvSpPr>
              <p:spPr bwMode="ltGray">
                <a:xfrm>
                  <a:off x="2007" y="739"/>
                  <a:ext cx="354" cy="228"/>
                </a:xfrm>
                <a:custGeom>
                  <a:avLst/>
                  <a:gdLst>
                    <a:gd name="T0" fmla="*/ 10 w 355"/>
                    <a:gd name="T1" fmla="*/ 2 h 277"/>
                    <a:gd name="T2" fmla="*/ 36 w 355"/>
                    <a:gd name="T3" fmla="*/ 7 h 277"/>
                    <a:gd name="T4" fmla="*/ 46 w 355"/>
                    <a:gd name="T5" fmla="*/ 12 h 277"/>
                    <a:gd name="T6" fmla="*/ 76 w 355"/>
                    <a:gd name="T7" fmla="*/ 20 h 277"/>
                    <a:gd name="T8" fmla="*/ 92 w 355"/>
                    <a:gd name="T9" fmla="*/ 25 h 277"/>
                    <a:gd name="T10" fmla="*/ 122 w 355"/>
                    <a:gd name="T11" fmla="*/ 37 h 277"/>
                    <a:gd name="T12" fmla="*/ 136 w 355"/>
                    <a:gd name="T13" fmla="*/ 48 h 277"/>
                    <a:gd name="T14" fmla="*/ 148 w 355"/>
                    <a:gd name="T15" fmla="*/ 50 h 277"/>
                    <a:gd name="T16" fmla="*/ 154 w 355"/>
                    <a:gd name="T17" fmla="*/ 56 h 277"/>
                    <a:gd name="T18" fmla="*/ 176 w 355"/>
                    <a:gd name="T19" fmla="*/ 58 h 277"/>
                    <a:gd name="T20" fmla="*/ 170 w 355"/>
                    <a:gd name="T21" fmla="*/ 74 h 277"/>
                    <a:gd name="T22" fmla="*/ 177 w 355"/>
                    <a:gd name="T23" fmla="*/ 84 h 277"/>
                    <a:gd name="T24" fmla="*/ 193 w 355"/>
                    <a:gd name="T25" fmla="*/ 87 h 277"/>
                    <a:gd name="T26" fmla="*/ 211 w 355"/>
                    <a:gd name="T27" fmla="*/ 89 h 277"/>
                    <a:gd name="T28" fmla="*/ 231 w 355"/>
                    <a:gd name="T29" fmla="*/ 91 h 277"/>
                    <a:gd name="T30" fmla="*/ 249 w 355"/>
                    <a:gd name="T31" fmla="*/ 90 h 277"/>
                    <a:gd name="T32" fmla="*/ 267 w 355"/>
                    <a:gd name="T33" fmla="*/ 94 h 277"/>
                    <a:gd name="T34" fmla="*/ 291 w 355"/>
                    <a:gd name="T35" fmla="*/ 97 h 277"/>
                    <a:gd name="T36" fmla="*/ 309 w 355"/>
                    <a:gd name="T37" fmla="*/ 100 h 277"/>
                    <a:gd name="T38" fmla="*/ 347 w 355"/>
                    <a:gd name="T39" fmla="*/ 100 h 277"/>
                    <a:gd name="T40" fmla="*/ 337 w 355"/>
                    <a:gd name="T41" fmla="*/ 104 h 277"/>
                    <a:gd name="T42" fmla="*/ 317 w 355"/>
                    <a:gd name="T43" fmla="*/ 102 h 277"/>
                    <a:gd name="T44" fmla="*/ 295 w 355"/>
                    <a:gd name="T45" fmla="*/ 102 h 277"/>
                    <a:gd name="T46" fmla="*/ 283 w 355"/>
                    <a:gd name="T47" fmla="*/ 100 h 277"/>
                    <a:gd name="T48" fmla="*/ 247 w 355"/>
                    <a:gd name="T49" fmla="*/ 100 h 277"/>
                    <a:gd name="T50" fmla="*/ 229 w 355"/>
                    <a:gd name="T51" fmla="*/ 98 h 277"/>
                    <a:gd name="T52" fmla="*/ 172 w 355"/>
                    <a:gd name="T53" fmla="*/ 91 h 277"/>
                    <a:gd name="T54" fmla="*/ 160 w 355"/>
                    <a:gd name="T55" fmla="*/ 82 h 277"/>
                    <a:gd name="T56" fmla="*/ 126 w 355"/>
                    <a:gd name="T57" fmla="*/ 76 h 277"/>
                    <a:gd name="T58" fmla="*/ 108 w 355"/>
                    <a:gd name="T59" fmla="*/ 71 h 277"/>
                    <a:gd name="T60" fmla="*/ 94 w 355"/>
                    <a:gd name="T61" fmla="*/ 59 h 277"/>
                    <a:gd name="T62" fmla="*/ 68 w 355"/>
                    <a:gd name="T63" fmla="*/ 40 h 277"/>
                    <a:gd name="T64" fmla="*/ 64 w 355"/>
                    <a:gd name="T65" fmla="*/ 39 h 277"/>
                    <a:gd name="T66" fmla="*/ 58 w 355"/>
                    <a:gd name="T67" fmla="*/ 37 h 277"/>
                    <a:gd name="T68" fmla="*/ 54 w 355"/>
                    <a:gd name="T69" fmla="*/ 33 h 277"/>
                    <a:gd name="T70" fmla="*/ 38 w 355"/>
                    <a:gd name="T71" fmla="*/ 22 h 277"/>
                    <a:gd name="T72" fmla="*/ 20 w 355"/>
                    <a:gd name="T73" fmla="*/ 15 h 277"/>
                    <a:gd name="T74" fmla="*/ 4 w 355"/>
                    <a:gd name="T75" fmla="*/ 8 h 277"/>
                    <a:gd name="T76" fmla="*/ 10 w 355"/>
                    <a:gd name="T77" fmla="*/ 2 h 277"/>
                    <a:gd name="T78" fmla="*/ 10 w 355"/>
                    <a:gd name="T79" fmla="*/ 2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p:spPr>
              <p:txBody>
                <a:bodyPr wrap="none" anchor="ctr"/>
                <a:lstStyle/>
                <a:p>
                  <a:pPr>
                    <a:defRPr/>
                  </a:pPr>
                  <a:endParaRPr lang="tr-TR"/>
                </a:p>
              </p:txBody>
            </p:sp>
            <p:sp>
              <p:nvSpPr>
                <p:cNvPr id="45" name="Freeform 1038"/>
                <p:cNvSpPr>
                  <a:spLocks/>
                </p:cNvSpPr>
                <p:nvPr userDrawn="1"/>
              </p:nvSpPr>
              <p:spPr bwMode="ltGray">
                <a:xfrm>
                  <a:off x="2222" y="724"/>
                  <a:ext cx="157" cy="167"/>
                </a:xfrm>
                <a:custGeom>
                  <a:avLst/>
                  <a:gdLst>
                    <a:gd name="T0" fmla="*/ 54 w 156"/>
                    <a:gd name="T1" fmla="*/ 24 h 206"/>
                    <a:gd name="T2" fmla="*/ 66 w 156"/>
                    <a:gd name="T3" fmla="*/ 20 h 206"/>
                    <a:gd name="T4" fmla="*/ 68 w 156"/>
                    <a:gd name="T5" fmla="*/ 19 h 206"/>
                    <a:gd name="T6" fmla="*/ 85 w 156"/>
                    <a:gd name="T7" fmla="*/ 15 h 206"/>
                    <a:gd name="T8" fmla="*/ 111 w 156"/>
                    <a:gd name="T9" fmla="*/ 8 h 206"/>
                    <a:gd name="T10" fmla="*/ 117 w 156"/>
                    <a:gd name="T11" fmla="*/ 2 h 206"/>
                    <a:gd name="T12" fmla="*/ 129 w 156"/>
                    <a:gd name="T13" fmla="*/ 0 h 206"/>
                    <a:gd name="T14" fmla="*/ 155 w 156"/>
                    <a:gd name="T15" fmla="*/ 10 h 206"/>
                    <a:gd name="T16" fmla="*/ 151 w 156"/>
                    <a:gd name="T17" fmla="*/ 15 h 206"/>
                    <a:gd name="T18" fmla="*/ 131 w 156"/>
                    <a:gd name="T19" fmla="*/ 23 h 206"/>
                    <a:gd name="T20" fmla="*/ 137 w 156"/>
                    <a:gd name="T21" fmla="*/ 33 h 206"/>
                    <a:gd name="T22" fmla="*/ 147 w 156"/>
                    <a:gd name="T23" fmla="*/ 38 h 206"/>
                    <a:gd name="T24" fmla="*/ 151 w 156"/>
                    <a:gd name="T25" fmla="*/ 45 h 206"/>
                    <a:gd name="T26" fmla="*/ 133 w 156"/>
                    <a:gd name="T27" fmla="*/ 45 h 206"/>
                    <a:gd name="T28" fmla="*/ 121 w 156"/>
                    <a:gd name="T29" fmla="*/ 51 h 206"/>
                    <a:gd name="T30" fmla="*/ 109 w 156"/>
                    <a:gd name="T31" fmla="*/ 54 h 206"/>
                    <a:gd name="T32" fmla="*/ 105 w 156"/>
                    <a:gd name="T33" fmla="*/ 70 h 206"/>
                    <a:gd name="T34" fmla="*/ 93 w 156"/>
                    <a:gd name="T35" fmla="*/ 71 h 206"/>
                    <a:gd name="T36" fmla="*/ 87 w 156"/>
                    <a:gd name="T37" fmla="*/ 71 h 206"/>
                    <a:gd name="T38" fmla="*/ 76 w 156"/>
                    <a:gd name="T39" fmla="*/ 71 h 206"/>
                    <a:gd name="T40" fmla="*/ 72 w 156"/>
                    <a:gd name="T41" fmla="*/ 66 h 206"/>
                    <a:gd name="T42" fmla="*/ 60 w 156"/>
                    <a:gd name="T43" fmla="*/ 65 h 206"/>
                    <a:gd name="T44" fmla="*/ 42 w 156"/>
                    <a:gd name="T45" fmla="*/ 68 h 206"/>
                    <a:gd name="T46" fmla="*/ 28 w 156"/>
                    <a:gd name="T47" fmla="*/ 65 h 206"/>
                    <a:gd name="T48" fmla="*/ 10 w 156"/>
                    <a:gd name="T49" fmla="*/ 52 h 206"/>
                    <a:gd name="T50" fmla="*/ 4 w 156"/>
                    <a:gd name="T51" fmla="*/ 45 h 206"/>
                    <a:gd name="T52" fmla="*/ 0 w 156"/>
                    <a:gd name="T53" fmla="*/ 41 h 206"/>
                    <a:gd name="T54" fmla="*/ 20 w 156"/>
                    <a:gd name="T55" fmla="*/ 33 h 206"/>
                    <a:gd name="T56" fmla="*/ 32 w 156"/>
                    <a:gd name="T57" fmla="*/ 36 h 206"/>
                    <a:gd name="T58" fmla="*/ 34 w 156"/>
                    <a:gd name="T59" fmla="*/ 28 h 206"/>
                    <a:gd name="T60" fmla="*/ 52 w 156"/>
                    <a:gd name="T61" fmla="*/ 24 h 206"/>
                    <a:gd name="T62" fmla="*/ 54 w 156"/>
                    <a:gd name="T63" fmla="*/ 24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p:spPr>
              <p:txBody>
                <a:bodyPr wrap="none" anchor="ctr"/>
                <a:lstStyle/>
                <a:p>
                  <a:pPr>
                    <a:defRPr/>
                  </a:pPr>
                  <a:endParaRPr lang="tr-TR"/>
                </a:p>
              </p:txBody>
            </p:sp>
            <p:sp>
              <p:nvSpPr>
                <p:cNvPr id="46" name="Freeform 1039"/>
                <p:cNvSpPr>
                  <a:spLocks/>
                </p:cNvSpPr>
                <p:nvPr userDrawn="1"/>
              </p:nvSpPr>
              <p:spPr bwMode="ltGray">
                <a:xfrm>
                  <a:off x="2375" y="800"/>
                  <a:ext cx="110" cy="32"/>
                </a:xfrm>
                <a:custGeom>
                  <a:avLst/>
                  <a:gdLst>
                    <a:gd name="T0" fmla="*/ 4 w 109"/>
                    <a:gd name="T1" fmla="*/ 13 h 38"/>
                    <a:gd name="T2" fmla="*/ 18 w 109"/>
                    <a:gd name="T3" fmla="*/ 4 h 38"/>
                    <a:gd name="T4" fmla="*/ 46 w 109"/>
                    <a:gd name="T5" fmla="*/ 8 h 38"/>
                    <a:gd name="T6" fmla="*/ 77 w 109"/>
                    <a:gd name="T7" fmla="*/ 6 h 38"/>
                    <a:gd name="T8" fmla="*/ 95 w 109"/>
                    <a:gd name="T9" fmla="*/ 0 h 38"/>
                    <a:gd name="T10" fmla="*/ 81 w 109"/>
                    <a:gd name="T11" fmla="*/ 11 h 38"/>
                    <a:gd name="T12" fmla="*/ 65 w 109"/>
                    <a:gd name="T13" fmla="*/ 16 h 38"/>
                    <a:gd name="T14" fmla="*/ 42 w 109"/>
                    <a:gd name="T15" fmla="*/ 13 h 38"/>
                    <a:gd name="T16" fmla="*/ 14 w 109"/>
                    <a:gd name="T17" fmla="*/ 13 h 38"/>
                    <a:gd name="T18" fmla="*/ 4 w 109"/>
                    <a:gd name="T19" fmla="*/ 13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p:spPr>
              <p:txBody>
                <a:bodyPr wrap="none" anchor="ctr"/>
                <a:lstStyle/>
                <a:p>
                  <a:pPr>
                    <a:defRPr/>
                  </a:pPr>
                  <a:endParaRPr lang="tr-TR"/>
                </a:p>
              </p:txBody>
            </p:sp>
            <p:sp>
              <p:nvSpPr>
                <p:cNvPr id="47" name="Freeform 1040"/>
                <p:cNvSpPr>
                  <a:spLocks/>
                </p:cNvSpPr>
                <p:nvPr userDrawn="1"/>
              </p:nvSpPr>
              <p:spPr bwMode="ltGray">
                <a:xfrm>
                  <a:off x="2370" y="839"/>
                  <a:ext cx="75" cy="84"/>
                </a:xfrm>
                <a:custGeom>
                  <a:avLst/>
                  <a:gdLst>
                    <a:gd name="T0" fmla="*/ 8 w 76"/>
                    <a:gd name="T1" fmla="*/ 6 h 104"/>
                    <a:gd name="T2" fmla="*/ 18 w 76"/>
                    <a:gd name="T3" fmla="*/ 0 h 104"/>
                    <a:gd name="T4" fmla="*/ 34 w 76"/>
                    <a:gd name="T5" fmla="*/ 6 h 104"/>
                    <a:gd name="T6" fmla="*/ 57 w 76"/>
                    <a:gd name="T7" fmla="*/ 2 h 104"/>
                    <a:gd name="T8" fmla="*/ 41 w 76"/>
                    <a:gd name="T9" fmla="*/ 12 h 104"/>
                    <a:gd name="T10" fmla="*/ 49 w 76"/>
                    <a:gd name="T11" fmla="*/ 17 h 104"/>
                    <a:gd name="T12" fmla="*/ 53 w 76"/>
                    <a:gd name="T13" fmla="*/ 21 h 104"/>
                    <a:gd name="T14" fmla="*/ 41 w 76"/>
                    <a:gd name="T15" fmla="*/ 26 h 104"/>
                    <a:gd name="T16" fmla="*/ 34 w 76"/>
                    <a:gd name="T17" fmla="*/ 21 h 104"/>
                    <a:gd name="T18" fmla="*/ 22 w 76"/>
                    <a:gd name="T19" fmla="*/ 17 h 104"/>
                    <a:gd name="T20" fmla="*/ 28 w 76"/>
                    <a:gd name="T21" fmla="*/ 23 h 104"/>
                    <a:gd name="T22" fmla="*/ 30 w 76"/>
                    <a:gd name="T23" fmla="*/ 26 h 104"/>
                    <a:gd name="T24" fmla="*/ 20 w 76"/>
                    <a:gd name="T25" fmla="*/ 36 h 104"/>
                    <a:gd name="T26" fmla="*/ 12 w 76"/>
                    <a:gd name="T27" fmla="*/ 35 h 104"/>
                    <a:gd name="T28" fmla="*/ 8 w 76"/>
                    <a:gd name="T29" fmla="*/ 32 h 104"/>
                    <a:gd name="T30" fmla="*/ 0 w 76"/>
                    <a:gd name="T31" fmla="*/ 19 h 104"/>
                    <a:gd name="T32" fmla="*/ 2 w 76"/>
                    <a:gd name="T33" fmla="*/ 10 h 104"/>
                    <a:gd name="T34" fmla="*/ 8 w 76"/>
                    <a:gd name="T35" fmla="*/ 6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p:spPr>
              <p:txBody>
                <a:bodyPr wrap="none" anchor="ctr"/>
                <a:lstStyle/>
                <a:p>
                  <a:pPr>
                    <a:defRPr/>
                  </a:pPr>
                  <a:endParaRPr lang="tr-TR"/>
                </a:p>
              </p:txBody>
            </p:sp>
            <p:sp>
              <p:nvSpPr>
                <p:cNvPr id="48" name="Freeform 1041"/>
                <p:cNvSpPr>
                  <a:spLocks/>
                </p:cNvSpPr>
                <p:nvPr userDrawn="1"/>
              </p:nvSpPr>
              <p:spPr bwMode="ltGray">
                <a:xfrm>
                  <a:off x="2497" y="793"/>
                  <a:ext cx="37" cy="49"/>
                </a:xfrm>
                <a:custGeom>
                  <a:avLst/>
                  <a:gdLst>
                    <a:gd name="T0" fmla="*/ 3 w 37"/>
                    <a:gd name="T1" fmla="*/ 9 h 61"/>
                    <a:gd name="T2" fmla="*/ 13 w 37"/>
                    <a:gd name="T3" fmla="*/ 0 h 61"/>
                    <a:gd name="T4" fmla="*/ 15 w 37"/>
                    <a:gd name="T5" fmla="*/ 9 h 61"/>
                    <a:gd name="T6" fmla="*/ 37 w 37"/>
                    <a:gd name="T7" fmla="*/ 13 h 61"/>
                    <a:gd name="T8" fmla="*/ 19 w 37"/>
                    <a:gd name="T9" fmla="*/ 14 h 61"/>
                    <a:gd name="T10" fmla="*/ 5 w 37"/>
                    <a:gd name="T11" fmla="*/ 20 h 61"/>
                    <a:gd name="T12" fmla="*/ 1 w 37"/>
                    <a:gd name="T13" fmla="*/ 11 h 61"/>
                    <a:gd name="T14" fmla="*/ 3 w 37"/>
                    <a:gd name="T15" fmla="*/ 9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p:spPr>
              <p:txBody>
                <a:bodyPr wrap="none" anchor="ctr"/>
                <a:lstStyle/>
                <a:p>
                  <a:pPr>
                    <a:defRPr/>
                  </a:pPr>
                  <a:endParaRPr lang="tr-TR"/>
                </a:p>
              </p:txBody>
            </p:sp>
            <p:sp>
              <p:nvSpPr>
                <p:cNvPr id="49" name="Freeform 1042"/>
                <p:cNvSpPr>
                  <a:spLocks/>
                </p:cNvSpPr>
                <p:nvPr userDrawn="1"/>
              </p:nvSpPr>
              <p:spPr bwMode="ltGray">
                <a:xfrm>
                  <a:off x="2506" y="869"/>
                  <a:ext cx="47" cy="24"/>
                </a:xfrm>
                <a:custGeom>
                  <a:avLst/>
                  <a:gdLst>
                    <a:gd name="T0" fmla="*/ 7 w 49"/>
                    <a:gd name="T1" fmla="*/ 0 h 29"/>
                    <a:gd name="T2" fmla="*/ 24 w 49"/>
                    <a:gd name="T3" fmla="*/ 0 h 29"/>
                    <a:gd name="T4" fmla="*/ 39 w 49"/>
                    <a:gd name="T5" fmla="*/ 6 h 29"/>
                    <a:gd name="T6" fmla="*/ 30 w 49"/>
                    <a:gd name="T7" fmla="*/ 6 h 29"/>
                    <a:gd name="T8" fmla="*/ 3 w 49"/>
                    <a:gd name="T9" fmla="*/ 6 h 29"/>
                    <a:gd name="T10" fmla="*/ 7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p:spPr>
              <p:txBody>
                <a:bodyPr wrap="none" anchor="ctr"/>
                <a:lstStyle/>
                <a:p>
                  <a:pPr>
                    <a:defRPr/>
                  </a:pPr>
                  <a:endParaRPr lang="tr-TR"/>
                </a:p>
              </p:txBody>
            </p:sp>
            <p:sp>
              <p:nvSpPr>
                <p:cNvPr id="50" name="Freeform 1043"/>
                <p:cNvSpPr>
                  <a:spLocks/>
                </p:cNvSpPr>
                <p:nvPr userDrawn="1"/>
              </p:nvSpPr>
              <p:spPr bwMode="ltGray">
                <a:xfrm>
                  <a:off x="2555" y="832"/>
                  <a:ext cx="61" cy="42"/>
                </a:xfrm>
                <a:custGeom>
                  <a:avLst/>
                  <a:gdLst>
                    <a:gd name="T0" fmla="*/ 21 w 61"/>
                    <a:gd name="T1" fmla="*/ 19 h 48"/>
                    <a:gd name="T2" fmla="*/ 15 w 61"/>
                    <a:gd name="T3" fmla="*/ 14 h 48"/>
                    <a:gd name="T4" fmla="*/ 3 w 61"/>
                    <a:gd name="T5" fmla="*/ 11 h 48"/>
                    <a:gd name="T6" fmla="*/ 13 w 61"/>
                    <a:gd name="T7" fmla="*/ 4 h 48"/>
                    <a:gd name="T8" fmla="*/ 25 w 61"/>
                    <a:gd name="T9" fmla="*/ 0 h 48"/>
                    <a:gd name="T10" fmla="*/ 49 w 61"/>
                    <a:gd name="T11" fmla="*/ 5 h 48"/>
                    <a:gd name="T12" fmla="*/ 53 w 61"/>
                    <a:gd name="T13" fmla="*/ 11 h 48"/>
                    <a:gd name="T14" fmla="*/ 61 w 61"/>
                    <a:gd name="T15" fmla="*/ 17 h 48"/>
                    <a:gd name="T16" fmla="*/ 41 w 61"/>
                    <a:gd name="T17" fmla="*/ 19 h 48"/>
                    <a:gd name="T18" fmla="*/ 23 w 61"/>
                    <a:gd name="T19" fmla="*/ 23 h 48"/>
                    <a:gd name="T20" fmla="*/ 21 w 61"/>
                    <a:gd name="T21" fmla="*/ 19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p:spPr>
              <p:txBody>
                <a:bodyPr wrap="none" anchor="ctr"/>
                <a:lstStyle/>
                <a:p>
                  <a:pPr>
                    <a:defRPr/>
                  </a:pPr>
                  <a:endParaRPr lang="tr-TR"/>
                </a:p>
              </p:txBody>
            </p:sp>
            <p:sp>
              <p:nvSpPr>
                <p:cNvPr id="51" name="Freeform 1044"/>
                <p:cNvSpPr>
                  <a:spLocks/>
                </p:cNvSpPr>
                <p:nvPr userDrawn="1"/>
              </p:nvSpPr>
              <p:spPr bwMode="ltGray">
                <a:xfrm>
                  <a:off x="2572" y="852"/>
                  <a:ext cx="286" cy="149"/>
                </a:xfrm>
                <a:custGeom>
                  <a:avLst/>
                  <a:gdLst>
                    <a:gd name="T0" fmla="*/ 46 w 286"/>
                    <a:gd name="T1" fmla="*/ 11 h 182"/>
                    <a:gd name="T2" fmla="*/ 36 w 286"/>
                    <a:gd name="T3" fmla="*/ 5 h 182"/>
                    <a:gd name="T4" fmla="*/ 26 w 286"/>
                    <a:gd name="T5" fmla="*/ 11 h 182"/>
                    <a:gd name="T6" fmla="*/ 0 w 286"/>
                    <a:gd name="T7" fmla="*/ 9 h 182"/>
                    <a:gd name="T8" fmla="*/ 10 w 286"/>
                    <a:gd name="T9" fmla="*/ 16 h 182"/>
                    <a:gd name="T10" fmla="*/ 16 w 286"/>
                    <a:gd name="T11" fmla="*/ 23 h 182"/>
                    <a:gd name="T12" fmla="*/ 24 w 286"/>
                    <a:gd name="T13" fmla="*/ 17 h 182"/>
                    <a:gd name="T14" fmla="*/ 30 w 286"/>
                    <a:gd name="T15" fmla="*/ 16 h 182"/>
                    <a:gd name="T16" fmla="*/ 48 w 286"/>
                    <a:gd name="T17" fmla="*/ 20 h 182"/>
                    <a:gd name="T18" fmla="*/ 70 w 286"/>
                    <a:gd name="T19" fmla="*/ 23 h 182"/>
                    <a:gd name="T20" fmla="*/ 88 w 286"/>
                    <a:gd name="T21" fmla="*/ 26 h 182"/>
                    <a:gd name="T22" fmla="*/ 106 w 286"/>
                    <a:gd name="T23" fmla="*/ 38 h 182"/>
                    <a:gd name="T24" fmla="*/ 104 w 286"/>
                    <a:gd name="T25" fmla="*/ 45 h 182"/>
                    <a:gd name="T26" fmla="*/ 98 w 286"/>
                    <a:gd name="T27" fmla="*/ 50 h 182"/>
                    <a:gd name="T28" fmla="*/ 122 w 286"/>
                    <a:gd name="T29" fmla="*/ 47 h 182"/>
                    <a:gd name="T30" fmla="*/ 140 w 286"/>
                    <a:gd name="T31" fmla="*/ 52 h 182"/>
                    <a:gd name="T32" fmla="*/ 168 w 286"/>
                    <a:gd name="T33" fmla="*/ 54 h 182"/>
                    <a:gd name="T34" fmla="*/ 174 w 286"/>
                    <a:gd name="T35" fmla="*/ 53 h 182"/>
                    <a:gd name="T36" fmla="*/ 168 w 286"/>
                    <a:gd name="T37" fmla="*/ 50 h 182"/>
                    <a:gd name="T38" fmla="*/ 178 w 286"/>
                    <a:gd name="T39" fmla="*/ 50 h 182"/>
                    <a:gd name="T40" fmla="*/ 186 w 286"/>
                    <a:gd name="T41" fmla="*/ 43 h 182"/>
                    <a:gd name="T42" fmla="*/ 202 w 286"/>
                    <a:gd name="T43" fmla="*/ 45 h 182"/>
                    <a:gd name="T44" fmla="*/ 214 w 286"/>
                    <a:gd name="T45" fmla="*/ 47 h 182"/>
                    <a:gd name="T46" fmla="*/ 244 w 286"/>
                    <a:gd name="T47" fmla="*/ 62 h 182"/>
                    <a:gd name="T48" fmla="*/ 262 w 286"/>
                    <a:gd name="T49" fmla="*/ 65 h 182"/>
                    <a:gd name="T50" fmla="*/ 284 w 286"/>
                    <a:gd name="T51" fmla="*/ 62 h 182"/>
                    <a:gd name="T52" fmla="*/ 268 w 286"/>
                    <a:gd name="T53" fmla="*/ 59 h 182"/>
                    <a:gd name="T54" fmla="*/ 256 w 286"/>
                    <a:gd name="T55" fmla="*/ 51 h 182"/>
                    <a:gd name="T56" fmla="*/ 250 w 286"/>
                    <a:gd name="T57" fmla="*/ 48 h 182"/>
                    <a:gd name="T58" fmla="*/ 248 w 286"/>
                    <a:gd name="T59" fmla="*/ 45 h 182"/>
                    <a:gd name="T60" fmla="*/ 236 w 286"/>
                    <a:gd name="T61" fmla="*/ 43 h 182"/>
                    <a:gd name="T62" fmla="*/ 240 w 286"/>
                    <a:gd name="T63" fmla="*/ 35 h 182"/>
                    <a:gd name="T64" fmla="*/ 220 w 286"/>
                    <a:gd name="T65" fmla="*/ 31 h 182"/>
                    <a:gd name="T66" fmla="*/ 210 w 286"/>
                    <a:gd name="T67" fmla="*/ 25 h 182"/>
                    <a:gd name="T68" fmla="*/ 190 w 286"/>
                    <a:gd name="T69" fmla="*/ 20 h 182"/>
                    <a:gd name="T70" fmla="*/ 168 w 286"/>
                    <a:gd name="T71" fmla="*/ 13 h 182"/>
                    <a:gd name="T72" fmla="*/ 156 w 286"/>
                    <a:gd name="T73" fmla="*/ 13 h 182"/>
                    <a:gd name="T74" fmla="*/ 120 w 286"/>
                    <a:gd name="T75" fmla="*/ 6 h 182"/>
                    <a:gd name="T76" fmla="*/ 102 w 286"/>
                    <a:gd name="T77" fmla="*/ 2 h 182"/>
                    <a:gd name="T78" fmla="*/ 96 w 286"/>
                    <a:gd name="T79" fmla="*/ 0 h 182"/>
                    <a:gd name="T80" fmla="*/ 70 w 286"/>
                    <a:gd name="T81" fmla="*/ 4 h 182"/>
                    <a:gd name="T82" fmla="*/ 56 w 286"/>
                    <a:gd name="T83" fmla="*/ 11 h 182"/>
                    <a:gd name="T84" fmla="*/ 46 w 286"/>
                    <a:gd name="T85" fmla="*/ 11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p:spPr>
              <p:txBody>
                <a:bodyPr wrap="none" anchor="ctr"/>
                <a:lstStyle/>
                <a:p>
                  <a:pPr>
                    <a:defRPr/>
                  </a:pPr>
                  <a:endParaRPr lang="tr-TR"/>
                </a:p>
              </p:txBody>
            </p:sp>
            <p:sp>
              <p:nvSpPr>
                <p:cNvPr id="52" name="Freeform 1045"/>
                <p:cNvSpPr>
                  <a:spLocks/>
                </p:cNvSpPr>
                <p:nvPr userDrawn="1"/>
              </p:nvSpPr>
              <p:spPr bwMode="ltGray">
                <a:xfrm>
                  <a:off x="2820" y="866"/>
                  <a:ext cx="78" cy="64"/>
                </a:xfrm>
                <a:custGeom>
                  <a:avLst/>
                  <a:gdLst>
                    <a:gd name="T0" fmla="*/ 1 w 78"/>
                    <a:gd name="T1" fmla="*/ 21 h 78"/>
                    <a:gd name="T2" fmla="*/ 27 w 78"/>
                    <a:gd name="T3" fmla="*/ 22 h 78"/>
                    <a:gd name="T4" fmla="*/ 45 w 78"/>
                    <a:gd name="T5" fmla="*/ 17 h 78"/>
                    <a:gd name="T6" fmla="*/ 57 w 78"/>
                    <a:gd name="T7" fmla="*/ 11 h 78"/>
                    <a:gd name="T8" fmla="*/ 43 w 78"/>
                    <a:gd name="T9" fmla="*/ 5 h 78"/>
                    <a:gd name="T10" fmla="*/ 43 w 78"/>
                    <a:gd name="T11" fmla="*/ 2 h 78"/>
                    <a:gd name="T12" fmla="*/ 71 w 78"/>
                    <a:gd name="T13" fmla="*/ 9 h 78"/>
                    <a:gd name="T14" fmla="*/ 67 w 78"/>
                    <a:gd name="T15" fmla="*/ 21 h 78"/>
                    <a:gd name="T16" fmla="*/ 33 w 78"/>
                    <a:gd name="T17" fmla="*/ 29 h 78"/>
                    <a:gd name="T18" fmla="*/ 9 w 78"/>
                    <a:gd name="T19" fmla="*/ 25 h 78"/>
                    <a:gd name="T20" fmla="*/ 3 w 78"/>
                    <a:gd name="T21" fmla="*/ 23 h 78"/>
                    <a:gd name="T22" fmla="*/ 1 w 78"/>
                    <a:gd name="T23" fmla="*/ 21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p:spPr>
              <p:txBody>
                <a:bodyPr wrap="none" anchor="ctr"/>
                <a:lstStyle/>
                <a:p>
                  <a:pPr>
                    <a:defRPr/>
                  </a:pPr>
                  <a:endParaRPr lang="tr-TR"/>
                </a:p>
              </p:txBody>
            </p:sp>
            <p:sp>
              <p:nvSpPr>
                <p:cNvPr id="53" name="Freeform 1046"/>
                <p:cNvSpPr>
                  <a:spLocks/>
                </p:cNvSpPr>
                <p:nvPr userDrawn="1"/>
              </p:nvSpPr>
              <p:spPr bwMode="ltGray">
                <a:xfrm>
                  <a:off x="2984" y="732"/>
                  <a:ext cx="19" cy="14"/>
                </a:xfrm>
                <a:custGeom>
                  <a:avLst/>
                  <a:gdLst>
                    <a:gd name="T0" fmla="*/ 3 w 17"/>
                    <a:gd name="T1" fmla="*/ 2 h 18"/>
                    <a:gd name="T2" fmla="*/ 3 w 17"/>
                    <a:gd name="T3" fmla="*/ 4 h 18"/>
                    <a:gd name="T4" fmla="*/ 3 w 17"/>
                    <a:gd name="T5" fmla="*/ 2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p:spPr>
              <p:txBody>
                <a:bodyPr wrap="none" anchor="ctr"/>
                <a:lstStyle/>
                <a:p>
                  <a:pPr>
                    <a:defRPr/>
                  </a:pPr>
                  <a:endParaRPr lang="tr-TR"/>
                </a:p>
              </p:txBody>
            </p:sp>
            <p:sp>
              <p:nvSpPr>
                <p:cNvPr id="54" name="Freeform 1047"/>
                <p:cNvSpPr>
                  <a:spLocks/>
                </p:cNvSpPr>
                <p:nvPr userDrawn="1"/>
              </p:nvSpPr>
              <p:spPr bwMode="ltGray">
                <a:xfrm>
                  <a:off x="3083" y="830"/>
                  <a:ext cx="26" cy="19"/>
                </a:xfrm>
                <a:custGeom>
                  <a:avLst/>
                  <a:gdLst>
                    <a:gd name="T0" fmla="*/ 8 w 26"/>
                    <a:gd name="T1" fmla="*/ 7 h 22"/>
                    <a:gd name="T2" fmla="*/ 14 w 26"/>
                    <a:gd name="T3" fmla="*/ 0 h 22"/>
                    <a:gd name="T4" fmla="*/ 14 w 26"/>
                    <a:gd name="T5" fmla="*/ 10 h 22"/>
                    <a:gd name="T6" fmla="*/ 8 w 26"/>
                    <a:gd name="T7" fmla="*/ 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p:spPr>
              <p:txBody>
                <a:bodyPr wrap="none" anchor="ctr"/>
                <a:lstStyle/>
                <a:p>
                  <a:pPr>
                    <a:defRPr/>
                  </a:pPr>
                  <a:endParaRPr lang="tr-TR"/>
                </a:p>
              </p:txBody>
            </p:sp>
            <p:sp>
              <p:nvSpPr>
                <p:cNvPr id="55" name="Freeform 1048"/>
                <p:cNvSpPr>
                  <a:spLocks/>
                </p:cNvSpPr>
                <p:nvPr userDrawn="1"/>
              </p:nvSpPr>
              <p:spPr bwMode="ltGray">
                <a:xfrm>
                  <a:off x="2766" y="610"/>
                  <a:ext cx="19" cy="12"/>
                </a:xfrm>
                <a:custGeom>
                  <a:avLst/>
                  <a:gdLst>
                    <a:gd name="T0" fmla="*/ 7 w 20"/>
                    <a:gd name="T1" fmla="*/ 4 h 15"/>
                    <a:gd name="T2" fmla="*/ 12 w 20"/>
                    <a:gd name="T3" fmla="*/ 2 h 15"/>
                    <a:gd name="T4" fmla="*/ 9 w 20"/>
                    <a:gd name="T5" fmla="*/ 4 h 15"/>
                    <a:gd name="T6" fmla="*/ 7 w 20"/>
                    <a:gd name="T7" fmla="*/ 4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p:spPr>
              <p:txBody>
                <a:bodyPr wrap="none" anchor="ctr"/>
                <a:lstStyle/>
                <a:p>
                  <a:pPr>
                    <a:defRPr/>
                  </a:pPr>
                  <a:endParaRPr lang="tr-TR"/>
                </a:p>
              </p:txBody>
            </p:sp>
            <p:sp>
              <p:nvSpPr>
                <p:cNvPr id="56" name="Freeform 1049"/>
                <p:cNvSpPr>
                  <a:spLocks/>
                </p:cNvSpPr>
                <p:nvPr userDrawn="1"/>
              </p:nvSpPr>
              <p:spPr bwMode="ltGray">
                <a:xfrm>
                  <a:off x="2600" y="712"/>
                  <a:ext cx="19" cy="12"/>
                </a:xfrm>
                <a:custGeom>
                  <a:avLst/>
                  <a:gdLst>
                    <a:gd name="T0" fmla="*/ 7 w 20"/>
                    <a:gd name="T1" fmla="*/ 4 h 15"/>
                    <a:gd name="T2" fmla="*/ 10 w 20"/>
                    <a:gd name="T3" fmla="*/ 2 h 15"/>
                    <a:gd name="T4" fmla="*/ 10 w 20"/>
                    <a:gd name="T5" fmla="*/ 5 h 15"/>
                    <a:gd name="T6" fmla="*/ 7 w 20"/>
                    <a:gd name="T7" fmla="*/ 4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p:spPr>
              <p:txBody>
                <a:bodyPr wrap="none" anchor="ctr"/>
                <a:lstStyle/>
                <a:p>
                  <a:pPr>
                    <a:defRPr/>
                  </a:pPr>
                  <a:endParaRPr lang="tr-TR"/>
                </a:p>
              </p:txBody>
            </p:sp>
            <p:sp>
              <p:nvSpPr>
                <p:cNvPr id="57" name="Freeform 1050"/>
                <p:cNvSpPr>
                  <a:spLocks/>
                </p:cNvSpPr>
                <p:nvPr userDrawn="1"/>
              </p:nvSpPr>
              <p:spPr bwMode="ltGray">
                <a:xfrm>
                  <a:off x="2417" y="680"/>
                  <a:ext cx="80" cy="66"/>
                </a:xfrm>
                <a:custGeom>
                  <a:avLst/>
                  <a:gdLst>
                    <a:gd name="T0" fmla="*/ 0 w 80"/>
                    <a:gd name="T1" fmla="*/ 19 h 80"/>
                    <a:gd name="T2" fmla="*/ 14 w 80"/>
                    <a:gd name="T3" fmla="*/ 10 h 80"/>
                    <a:gd name="T4" fmla="*/ 26 w 80"/>
                    <a:gd name="T5" fmla="*/ 8 h 80"/>
                    <a:gd name="T6" fmla="*/ 48 w 80"/>
                    <a:gd name="T7" fmla="*/ 7 h 80"/>
                    <a:gd name="T8" fmla="*/ 58 w 80"/>
                    <a:gd name="T9" fmla="*/ 0 h 80"/>
                    <a:gd name="T10" fmla="*/ 80 w 80"/>
                    <a:gd name="T11" fmla="*/ 15 h 80"/>
                    <a:gd name="T12" fmla="*/ 70 w 80"/>
                    <a:gd name="T13" fmla="*/ 21 h 80"/>
                    <a:gd name="T14" fmla="*/ 54 w 80"/>
                    <a:gd name="T15" fmla="*/ 24 h 80"/>
                    <a:gd name="T16" fmla="*/ 48 w 80"/>
                    <a:gd name="T17" fmla="*/ 31 h 80"/>
                    <a:gd name="T18" fmla="*/ 32 w 80"/>
                    <a:gd name="T19" fmla="*/ 26 h 80"/>
                    <a:gd name="T20" fmla="*/ 38 w 80"/>
                    <a:gd name="T21" fmla="*/ 20 h 80"/>
                    <a:gd name="T22" fmla="*/ 30 w 80"/>
                    <a:gd name="T23" fmla="*/ 11 h 80"/>
                    <a:gd name="T24" fmla="*/ 20 w 80"/>
                    <a:gd name="T25" fmla="*/ 18 h 80"/>
                    <a:gd name="T26" fmla="*/ 8 w 80"/>
                    <a:gd name="T27" fmla="*/ 21 h 80"/>
                    <a:gd name="T28" fmla="*/ 0 w 80"/>
                    <a:gd name="T29" fmla="*/ 19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p:spPr>
              <p:txBody>
                <a:bodyPr wrap="none" anchor="ctr"/>
                <a:lstStyle/>
                <a:p>
                  <a:pPr>
                    <a:defRPr/>
                  </a:pPr>
                  <a:endParaRPr lang="tr-TR"/>
                </a:p>
              </p:txBody>
            </p:sp>
            <p:sp>
              <p:nvSpPr>
                <p:cNvPr id="58" name="Freeform 1051"/>
                <p:cNvSpPr>
                  <a:spLocks/>
                </p:cNvSpPr>
                <p:nvPr userDrawn="1"/>
              </p:nvSpPr>
              <p:spPr bwMode="ltGray">
                <a:xfrm>
                  <a:off x="2391" y="541"/>
                  <a:ext cx="94" cy="142"/>
                </a:xfrm>
                <a:custGeom>
                  <a:avLst/>
                  <a:gdLst>
                    <a:gd name="T0" fmla="*/ 14 w 94"/>
                    <a:gd name="T1" fmla="*/ 34 h 174"/>
                    <a:gd name="T2" fmla="*/ 26 w 94"/>
                    <a:gd name="T3" fmla="*/ 46 h 174"/>
                    <a:gd name="T4" fmla="*/ 32 w 94"/>
                    <a:gd name="T5" fmla="*/ 39 h 174"/>
                    <a:gd name="T6" fmla="*/ 52 w 94"/>
                    <a:gd name="T7" fmla="*/ 37 h 174"/>
                    <a:gd name="T8" fmla="*/ 46 w 94"/>
                    <a:gd name="T9" fmla="*/ 45 h 174"/>
                    <a:gd name="T10" fmla="*/ 66 w 94"/>
                    <a:gd name="T11" fmla="*/ 46 h 174"/>
                    <a:gd name="T12" fmla="*/ 76 w 94"/>
                    <a:gd name="T13" fmla="*/ 52 h 174"/>
                    <a:gd name="T14" fmla="*/ 58 w 94"/>
                    <a:gd name="T15" fmla="*/ 54 h 174"/>
                    <a:gd name="T16" fmla="*/ 74 w 94"/>
                    <a:gd name="T17" fmla="*/ 64 h 174"/>
                    <a:gd name="T18" fmla="*/ 84 w 94"/>
                    <a:gd name="T19" fmla="*/ 56 h 174"/>
                    <a:gd name="T20" fmla="*/ 82 w 94"/>
                    <a:gd name="T21" fmla="*/ 40 h 174"/>
                    <a:gd name="T22" fmla="*/ 60 w 94"/>
                    <a:gd name="T23" fmla="*/ 38 h 174"/>
                    <a:gd name="T24" fmla="*/ 50 w 94"/>
                    <a:gd name="T25" fmla="*/ 30 h 174"/>
                    <a:gd name="T26" fmla="*/ 34 w 94"/>
                    <a:gd name="T27" fmla="*/ 30 h 174"/>
                    <a:gd name="T28" fmla="*/ 30 w 94"/>
                    <a:gd name="T29" fmla="*/ 25 h 174"/>
                    <a:gd name="T30" fmla="*/ 42 w 94"/>
                    <a:gd name="T31" fmla="*/ 16 h 174"/>
                    <a:gd name="T32" fmla="*/ 30 w 94"/>
                    <a:gd name="T33" fmla="*/ 0 h 174"/>
                    <a:gd name="T34" fmla="*/ 18 w 94"/>
                    <a:gd name="T35" fmla="*/ 8 h 174"/>
                    <a:gd name="T36" fmla="*/ 4 w 94"/>
                    <a:gd name="T37" fmla="*/ 16 h 174"/>
                    <a:gd name="T38" fmla="*/ 14 w 94"/>
                    <a:gd name="T39" fmla="*/ 28 h 174"/>
                    <a:gd name="T40" fmla="*/ 14 w 94"/>
                    <a:gd name="T41" fmla="*/ 34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p:spPr>
              <p:txBody>
                <a:bodyPr wrap="none" anchor="ctr"/>
                <a:lstStyle/>
                <a:p>
                  <a:pPr>
                    <a:defRPr/>
                  </a:pPr>
                  <a:endParaRPr lang="tr-TR"/>
                </a:p>
              </p:txBody>
            </p:sp>
            <p:sp>
              <p:nvSpPr>
                <p:cNvPr id="59" name="Freeform 1052"/>
                <p:cNvSpPr>
                  <a:spLocks/>
                </p:cNvSpPr>
                <p:nvPr userDrawn="1"/>
              </p:nvSpPr>
              <p:spPr bwMode="ltGray">
                <a:xfrm>
                  <a:off x="2415" y="644"/>
                  <a:ext cx="32" cy="41"/>
                </a:xfrm>
                <a:custGeom>
                  <a:avLst/>
                  <a:gdLst>
                    <a:gd name="T0" fmla="*/ 6 w 32"/>
                    <a:gd name="T1" fmla="*/ 9 h 50"/>
                    <a:gd name="T2" fmla="*/ 12 w 32"/>
                    <a:gd name="T3" fmla="*/ 0 h 50"/>
                    <a:gd name="T4" fmla="*/ 20 w 32"/>
                    <a:gd name="T5" fmla="*/ 6 h 50"/>
                    <a:gd name="T6" fmla="*/ 22 w 32"/>
                    <a:gd name="T7" fmla="*/ 9 h 50"/>
                    <a:gd name="T8" fmla="*/ 28 w 32"/>
                    <a:gd name="T9" fmla="*/ 9 h 50"/>
                    <a:gd name="T10" fmla="*/ 32 w 32"/>
                    <a:gd name="T11" fmla="*/ 14 h 50"/>
                    <a:gd name="T12" fmla="*/ 18 w 32"/>
                    <a:gd name="T13" fmla="*/ 19 h 50"/>
                    <a:gd name="T14" fmla="*/ 6 w 32"/>
                    <a:gd name="T15" fmla="*/ 9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p:spPr>
              <p:txBody>
                <a:bodyPr wrap="none" anchor="ctr"/>
                <a:lstStyle/>
                <a:p>
                  <a:pPr>
                    <a:defRPr/>
                  </a:pPr>
                  <a:endParaRPr lang="tr-TR"/>
                </a:p>
              </p:txBody>
            </p:sp>
            <p:sp>
              <p:nvSpPr>
                <p:cNvPr id="60" name="Freeform 1053"/>
                <p:cNvSpPr>
                  <a:spLocks/>
                </p:cNvSpPr>
                <p:nvPr userDrawn="1"/>
              </p:nvSpPr>
              <p:spPr bwMode="ltGray">
                <a:xfrm>
                  <a:off x="2349" y="654"/>
                  <a:ext cx="45" cy="41"/>
                </a:xfrm>
                <a:custGeom>
                  <a:avLst/>
                  <a:gdLst>
                    <a:gd name="T0" fmla="*/ 0 w 43"/>
                    <a:gd name="T1" fmla="*/ 17 h 50"/>
                    <a:gd name="T2" fmla="*/ 27 w 43"/>
                    <a:gd name="T3" fmla="*/ 7 h 50"/>
                    <a:gd name="T4" fmla="*/ 46 w 43"/>
                    <a:gd name="T5" fmla="*/ 0 h 50"/>
                    <a:gd name="T6" fmla="*/ 29 w 43"/>
                    <a:gd name="T7" fmla="*/ 11 h 50"/>
                    <a:gd name="T8" fmla="*/ 2 w 43"/>
                    <a:gd name="T9" fmla="*/ 19 h 50"/>
                    <a:gd name="T10" fmla="*/ 0 w 43"/>
                    <a:gd name="T11" fmla="*/ 17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p:spPr>
              <p:txBody>
                <a:bodyPr wrap="none" anchor="ctr"/>
                <a:lstStyle/>
                <a:p>
                  <a:pPr>
                    <a:defRPr/>
                  </a:pPr>
                  <a:endParaRPr lang="tr-TR"/>
                </a:p>
              </p:txBody>
            </p:sp>
            <p:sp>
              <p:nvSpPr>
                <p:cNvPr id="61" name="Freeform 1054"/>
                <p:cNvSpPr>
                  <a:spLocks/>
                </p:cNvSpPr>
                <p:nvPr userDrawn="1"/>
              </p:nvSpPr>
              <p:spPr bwMode="ltGray">
                <a:xfrm>
                  <a:off x="4808" y="597"/>
                  <a:ext cx="701" cy="438"/>
                </a:xfrm>
                <a:custGeom>
                  <a:avLst/>
                  <a:gdLst>
                    <a:gd name="T0" fmla="*/ 150 w 471"/>
                    <a:gd name="T1" fmla="*/ 2575 h 281"/>
                    <a:gd name="T2" fmla="*/ 177 w 471"/>
                    <a:gd name="T3" fmla="*/ 2304 h 281"/>
                    <a:gd name="T4" fmla="*/ 162 w 471"/>
                    <a:gd name="T5" fmla="*/ 2252 h 281"/>
                    <a:gd name="T6" fmla="*/ 119 w 471"/>
                    <a:gd name="T7" fmla="*/ 2008 h 281"/>
                    <a:gd name="T8" fmla="*/ 28 w 471"/>
                    <a:gd name="T9" fmla="*/ 1978 h 281"/>
                    <a:gd name="T10" fmla="*/ 0 w 471"/>
                    <a:gd name="T11" fmla="*/ 1757 h 281"/>
                    <a:gd name="T12" fmla="*/ 89 w 471"/>
                    <a:gd name="T13" fmla="*/ 1660 h 281"/>
                    <a:gd name="T14" fmla="*/ 42 w 471"/>
                    <a:gd name="T15" fmla="*/ 1518 h 281"/>
                    <a:gd name="T16" fmla="*/ 13 w 471"/>
                    <a:gd name="T17" fmla="*/ 1470 h 281"/>
                    <a:gd name="T18" fmla="*/ 208 w 471"/>
                    <a:gd name="T19" fmla="*/ 1104 h 281"/>
                    <a:gd name="T20" fmla="*/ 319 w 471"/>
                    <a:gd name="T21" fmla="*/ 887 h 281"/>
                    <a:gd name="T22" fmla="*/ 310 w 471"/>
                    <a:gd name="T23" fmla="*/ 644 h 281"/>
                    <a:gd name="T24" fmla="*/ 177 w 471"/>
                    <a:gd name="T25" fmla="*/ 394 h 281"/>
                    <a:gd name="T26" fmla="*/ 149 w 471"/>
                    <a:gd name="T27" fmla="*/ 296 h 281"/>
                    <a:gd name="T28" fmla="*/ 191 w 471"/>
                    <a:gd name="T29" fmla="*/ 330 h 281"/>
                    <a:gd name="T30" fmla="*/ 350 w 471"/>
                    <a:gd name="T31" fmla="*/ 326 h 281"/>
                    <a:gd name="T32" fmla="*/ 466 w 471"/>
                    <a:gd name="T33" fmla="*/ 100 h 281"/>
                    <a:gd name="T34" fmla="*/ 600 w 471"/>
                    <a:gd name="T35" fmla="*/ 0 h 281"/>
                    <a:gd name="T36" fmla="*/ 643 w 471"/>
                    <a:gd name="T37" fmla="*/ 19 h 281"/>
                    <a:gd name="T38" fmla="*/ 673 w 471"/>
                    <a:gd name="T39" fmla="*/ 83 h 281"/>
                    <a:gd name="T40" fmla="*/ 716 w 471"/>
                    <a:gd name="T41" fmla="*/ 47 h 281"/>
                    <a:gd name="T42" fmla="*/ 804 w 471"/>
                    <a:gd name="T43" fmla="*/ 73 h 281"/>
                    <a:gd name="T44" fmla="*/ 847 w 471"/>
                    <a:gd name="T45" fmla="*/ 83 h 281"/>
                    <a:gd name="T46" fmla="*/ 1033 w 471"/>
                    <a:gd name="T47" fmla="*/ 129 h 281"/>
                    <a:gd name="T48" fmla="*/ 1134 w 471"/>
                    <a:gd name="T49" fmla="*/ 218 h 281"/>
                    <a:gd name="T50" fmla="*/ 1223 w 471"/>
                    <a:gd name="T51" fmla="*/ 156 h 281"/>
                    <a:gd name="T52" fmla="*/ 1261 w 471"/>
                    <a:gd name="T53" fmla="*/ 129 h 281"/>
                    <a:gd name="T54" fmla="*/ 1424 w 471"/>
                    <a:gd name="T55" fmla="*/ 129 h 281"/>
                    <a:gd name="T56" fmla="*/ 1539 w 471"/>
                    <a:gd name="T57" fmla="*/ 296 h 281"/>
                    <a:gd name="T58" fmla="*/ 1688 w 471"/>
                    <a:gd name="T59" fmla="*/ 542 h 281"/>
                    <a:gd name="T60" fmla="*/ 1790 w 471"/>
                    <a:gd name="T61" fmla="*/ 644 h 281"/>
                    <a:gd name="T62" fmla="*/ 1877 w 471"/>
                    <a:gd name="T63" fmla="*/ 625 h 281"/>
                    <a:gd name="T64" fmla="*/ 1972 w 471"/>
                    <a:gd name="T65" fmla="*/ 595 h 281"/>
                    <a:gd name="T66" fmla="*/ 2119 w 471"/>
                    <a:gd name="T67" fmla="*/ 656 h 281"/>
                    <a:gd name="T68" fmla="*/ 2188 w 471"/>
                    <a:gd name="T69" fmla="*/ 744 h 281"/>
                    <a:gd name="T70" fmla="*/ 2249 w 471"/>
                    <a:gd name="T71" fmla="*/ 826 h 281"/>
                    <a:gd name="T72" fmla="*/ 2322 w 471"/>
                    <a:gd name="T73" fmla="*/ 1023 h 281"/>
                    <a:gd name="T74" fmla="*/ 2350 w 471"/>
                    <a:gd name="T75" fmla="*/ 1104 h 281"/>
                    <a:gd name="T76" fmla="*/ 2363 w 471"/>
                    <a:gd name="T77" fmla="*/ 1152 h 281"/>
                    <a:gd name="T78" fmla="*/ 2262 w 471"/>
                    <a:gd name="T79" fmla="*/ 1302 h 281"/>
                    <a:gd name="T80" fmla="*/ 2350 w 471"/>
                    <a:gd name="T81" fmla="*/ 1300 h 281"/>
                    <a:gd name="T82" fmla="*/ 2499 w 471"/>
                    <a:gd name="T83" fmla="*/ 1429 h 281"/>
                    <a:gd name="T84" fmla="*/ 2660 w 471"/>
                    <a:gd name="T85" fmla="*/ 1445 h 281"/>
                    <a:gd name="T86" fmla="*/ 2776 w 471"/>
                    <a:gd name="T87" fmla="*/ 1545 h 281"/>
                    <a:gd name="T88" fmla="*/ 2794 w 471"/>
                    <a:gd name="T89" fmla="*/ 1584 h 281"/>
                    <a:gd name="T90" fmla="*/ 2794 w 471"/>
                    <a:gd name="T91" fmla="*/ 1618 h 281"/>
                    <a:gd name="T92" fmla="*/ 2875 w 471"/>
                    <a:gd name="T93" fmla="*/ 1584 h 281"/>
                    <a:gd name="T94" fmla="*/ 2922 w 471"/>
                    <a:gd name="T95" fmla="*/ 1574 h 281"/>
                    <a:gd name="T96" fmla="*/ 3206 w 471"/>
                    <a:gd name="T97" fmla="*/ 1701 h 281"/>
                    <a:gd name="T98" fmla="*/ 3262 w 471"/>
                    <a:gd name="T99" fmla="*/ 1830 h 281"/>
                    <a:gd name="T100" fmla="*/ 3396 w 471"/>
                    <a:gd name="T101" fmla="*/ 1849 h 281"/>
                    <a:gd name="T102" fmla="*/ 3438 w 471"/>
                    <a:gd name="T103" fmla="*/ 1978 h 281"/>
                    <a:gd name="T104" fmla="*/ 3294 w 471"/>
                    <a:gd name="T105" fmla="*/ 2374 h 281"/>
                    <a:gd name="T106" fmla="*/ 3175 w 471"/>
                    <a:gd name="T107" fmla="*/ 2587 h 2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p:spPr>
              <p:txBody>
                <a:bodyPr wrap="none" anchor="ctr"/>
                <a:lstStyle/>
                <a:p>
                  <a:pPr>
                    <a:defRPr/>
                  </a:pPr>
                  <a:endParaRPr lang="tr-TR"/>
                </a:p>
              </p:txBody>
            </p:sp>
            <p:sp>
              <p:nvSpPr>
                <p:cNvPr id="62" name="Freeform 1055"/>
                <p:cNvSpPr>
                  <a:spLocks/>
                </p:cNvSpPr>
                <p:nvPr userDrawn="1"/>
              </p:nvSpPr>
              <p:spPr bwMode="ltGray">
                <a:xfrm>
                  <a:off x="3880" y="-7"/>
                  <a:ext cx="984" cy="692"/>
                </a:xfrm>
                <a:custGeom>
                  <a:avLst/>
                  <a:gdLst>
                    <a:gd name="T0" fmla="*/ 406 w 984"/>
                    <a:gd name="T1" fmla="*/ 2 h 844"/>
                    <a:gd name="T2" fmla="*/ 502 w 984"/>
                    <a:gd name="T3" fmla="*/ 13 h 844"/>
                    <a:gd name="T4" fmla="*/ 550 w 984"/>
                    <a:gd name="T5" fmla="*/ 13 h 844"/>
                    <a:gd name="T6" fmla="*/ 578 w 984"/>
                    <a:gd name="T7" fmla="*/ 48 h 844"/>
                    <a:gd name="T8" fmla="*/ 586 w 984"/>
                    <a:gd name="T9" fmla="*/ 34 h 844"/>
                    <a:gd name="T10" fmla="*/ 606 w 984"/>
                    <a:gd name="T11" fmla="*/ 26 h 844"/>
                    <a:gd name="T12" fmla="*/ 642 w 984"/>
                    <a:gd name="T13" fmla="*/ 47 h 844"/>
                    <a:gd name="T14" fmla="*/ 682 w 984"/>
                    <a:gd name="T15" fmla="*/ 36 h 844"/>
                    <a:gd name="T16" fmla="*/ 706 w 984"/>
                    <a:gd name="T17" fmla="*/ 32 h 844"/>
                    <a:gd name="T18" fmla="*/ 762 w 984"/>
                    <a:gd name="T19" fmla="*/ 2 h 844"/>
                    <a:gd name="T20" fmla="*/ 798 w 984"/>
                    <a:gd name="T21" fmla="*/ 26 h 844"/>
                    <a:gd name="T22" fmla="*/ 798 w 984"/>
                    <a:gd name="T23" fmla="*/ 48 h 844"/>
                    <a:gd name="T24" fmla="*/ 790 w 984"/>
                    <a:gd name="T25" fmla="*/ 59 h 844"/>
                    <a:gd name="T26" fmla="*/ 766 w 984"/>
                    <a:gd name="T27" fmla="*/ 60 h 844"/>
                    <a:gd name="T28" fmla="*/ 762 w 984"/>
                    <a:gd name="T29" fmla="*/ 69 h 844"/>
                    <a:gd name="T30" fmla="*/ 802 w 984"/>
                    <a:gd name="T31" fmla="*/ 84 h 844"/>
                    <a:gd name="T32" fmla="*/ 786 w 984"/>
                    <a:gd name="T33" fmla="*/ 119 h 844"/>
                    <a:gd name="T34" fmla="*/ 830 w 984"/>
                    <a:gd name="T35" fmla="*/ 153 h 844"/>
                    <a:gd name="T36" fmla="*/ 854 w 984"/>
                    <a:gd name="T37" fmla="*/ 166 h 844"/>
                    <a:gd name="T38" fmla="*/ 830 w 984"/>
                    <a:gd name="T39" fmla="*/ 166 h 844"/>
                    <a:gd name="T40" fmla="*/ 746 w 984"/>
                    <a:gd name="T41" fmla="*/ 140 h 844"/>
                    <a:gd name="T42" fmla="*/ 678 w 984"/>
                    <a:gd name="T43" fmla="*/ 149 h 844"/>
                    <a:gd name="T44" fmla="*/ 590 w 984"/>
                    <a:gd name="T45" fmla="*/ 164 h 844"/>
                    <a:gd name="T46" fmla="*/ 642 w 984"/>
                    <a:gd name="T47" fmla="*/ 215 h 844"/>
                    <a:gd name="T48" fmla="*/ 710 w 984"/>
                    <a:gd name="T49" fmla="*/ 225 h 844"/>
                    <a:gd name="T50" fmla="*/ 738 w 984"/>
                    <a:gd name="T51" fmla="*/ 203 h 844"/>
                    <a:gd name="T52" fmla="*/ 774 w 984"/>
                    <a:gd name="T53" fmla="*/ 211 h 844"/>
                    <a:gd name="T54" fmla="*/ 766 w 984"/>
                    <a:gd name="T55" fmla="*/ 234 h 844"/>
                    <a:gd name="T56" fmla="*/ 802 w 984"/>
                    <a:gd name="T57" fmla="*/ 248 h 844"/>
                    <a:gd name="T58" fmla="*/ 838 w 984"/>
                    <a:gd name="T59" fmla="*/ 244 h 844"/>
                    <a:gd name="T60" fmla="*/ 922 w 984"/>
                    <a:gd name="T61" fmla="*/ 298 h 844"/>
                    <a:gd name="T62" fmla="*/ 942 w 984"/>
                    <a:gd name="T63" fmla="*/ 306 h 844"/>
                    <a:gd name="T64" fmla="*/ 874 w 984"/>
                    <a:gd name="T65" fmla="*/ 300 h 844"/>
                    <a:gd name="T66" fmla="*/ 830 w 984"/>
                    <a:gd name="T67" fmla="*/ 280 h 844"/>
                    <a:gd name="T68" fmla="*/ 778 w 984"/>
                    <a:gd name="T69" fmla="*/ 263 h 844"/>
                    <a:gd name="T70" fmla="*/ 702 w 984"/>
                    <a:gd name="T71" fmla="*/ 245 h 844"/>
                    <a:gd name="T72" fmla="*/ 614 w 984"/>
                    <a:gd name="T73" fmla="*/ 240 h 844"/>
                    <a:gd name="T74" fmla="*/ 506 w 984"/>
                    <a:gd name="T75" fmla="*/ 220 h 844"/>
                    <a:gd name="T76" fmla="*/ 462 w 984"/>
                    <a:gd name="T77" fmla="*/ 188 h 844"/>
                    <a:gd name="T78" fmla="*/ 430 w 984"/>
                    <a:gd name="T79" fmla="*/ 171 h 844"/>
                    <a:gd name="T80" fmla="*/ 382 w 984"/>
                    <a:gd name="T81" fmla="*/ 159 h 844"/>
                    <a:gd name="T82" fmla="*/ 342 w 984"/>
                    <a:gd name="T83" fmla="*/ 136 h 844"/>
                    <a:gd name="T84" fmla="*/ 354 w 984"/>
                    <a:gd name="T85" fmla="*/ 153 h 844"/>
                    <a:gd name="T86" fmla="*/ 418 w 984"/>
                    <a:gd name="T87" fmla="*/ 183 h 844"/>
                    <a:gd name="T88" fmla="*/ 422 w 984"/>
                    <a:gd name="T89" fmla="*/ 194 h 844"/>
                    <a:gd name="T90" fmla="*/ 394 w 984"/>
                    <a:gd name="T91" fmla="*/ 184 h 844"/>
                    <a:gd name="T92" fmla="*/ 354 w 984"/>
                    <a:gd name="T93" fmla="*/ 173 h 844"/>
                    <a:gd name="T94" fmla="*/ 314 w 984"/>
                    <a:gd name="T95" fmla="*/ 149 h 844"/>
                    <a:gd name="T96" fmla="*/ 266 w 984"/>
                    <a:gd name="T97" fmla="*/ 129 h 844"/>
                    <a:gd name="T98" fmla="*/ 210 w 984"/>
                    <a:gd name="T99" fmla="*/ 116 h 844"/>
                    <a:gd name="T100" fmla="*/ 154 w 984"/>
                    <a:gd name="T101" fmla="*/ 88 h 844"/>
                    <a:gd name="T102" fmla="*/ 66 w 984"/>
                    <a:gd name="T103" fmla="*/ 25 h 844"/>
                    <a:gd name="T104" fmla="*/ 34 w 984"/>
                    <a:gd name="T105" fmla="*/ 13 h 844"/>
                    <a:gd name="T106" fmla="*/ 46 w 984"/>
                    <a:gd name="T107" fmla="*/ 8 h 844"/>
                    <a:gd name="T108" fmla="*/ 102 w 984"/>
                    <a:gd name="T109" fmla="*/ 26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p:spPr>
              <p:txBody>
                <a:bodyPr wrap="none" anchor="ctr"/>
                <a:lstStyle/>
                <a:p>
                  <a:pPr>
                    <a:defRPr/>
                  </a:pPr>
                  <a:endParaRPr lang="tr-TR"/>
                </a:p>
              </p:txBody>
            </p:sp>
            <p:sp>
              <p:nvSpPr>
                <p:cNvPr id="63" name="Freeform 1056"/>
                <p:cNvSpPr>
                  <a:spLocks/>
                </p:cNvSpPr>
                <p:nvPr userDrawn="1"/>
              </p:nvSpPr>
              <p:spPr bwMode="ltGray">
                <a:xfrm>
                  <a:off x="3577" y="490"/>
                  <a:ext cx="36" cy="39"/>
                </a:xfrm>
                <a:custGeom>
                  <a:avLst/>
                  <a:gdLst>
                    <a:gd name="T0" fmla="*/ 6 w 36"/>
                    <a:gd name="T1" fmla="*/ 10 h 48"/>
                    <a:gd name="T2" fmla="*/ 10 w 36"/>
                    <a:gd name="T3" fmla="*/ 17 h 48"/>
                    <a:gd name="T4" fmla="*/ 6 w 36"/>
                    <a:gd name="T5" fmla="*/ 10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p:spPr>
              <p:txBody>
                <a:bodyPr wrap="none" anchor="ctr"/>
                <a:lstStyle/>
                <a:p>
                  <a:pPr>
                    <a:defRPr/>
                  </a:pPr>
                  <a:endParaRPr lang="tr-TR"/>
                </a:p>
              </p:txBody>
            </p:sp>
            <p:sp>
              <p:nvSpPr>
                <p:cNvPr id="64" name="Freeform 1057"/>
                <p:cNvSpPr>
                  <a:spLocks/>
                </p:cNvSpPr>
                <p:nvPr userDrawn="1"/>
              </p:nvSpPr>
              <p:spPr bwMode="ltGray">
                <a:xfrm>
                  <a:off x="3549" y="475"/>
                  <a:ext cx="38" cy="29"/>
                </a:xfrm>
                <a:custGeom>
                  <a:avLst/>
                  <a:gdLst>
                    <a:gd name="T0" fmla="*/ 0 w 36"/>
                    <a:gd name="T1" fmla="*/ 2 h 37"/>
                    <a:gd name="T2" fmla="*/ 17 w 36"/>
                    <a:gd name="T3" fmla="*/ 1 h 37"/>
                    <a:gd name="T4" fmla="*/ 46 w 36"/>
                    <a:gd name="T5" fmla="*/ 5 h 37"/>
                    <a:gd name="T6" fmla="*/ 8 w 36"/>
                    <a:gd name="T7" fmla="*/ 5 h 37"/>
                    <a:gd name="T8" fmla="*/ 0 w 36"/>
                    <a:gd name="T9" fmla="*/ 2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p:spPr>
              <p:txBody>
                <a:bodyPr wrap="none" anchor="ctr"/>
                <a:lstStyle/>
                <a:p>
                  <a:pPr>
                    <a:defRPr/>
                  </a:pPr>
                  <a:endParaRPr lang="tr-TR"/>
                </a:p>
              </p:txBody>
            </p:sp>
            <p:sp>
              <p:nvSpPr>
                <p:cNvPr id="65" name="Freeform 1058"/>
                <p:cNvSpPr>
                  <a:spLocks/>
                </p:cNvSpPr>
                <p:nvPr userDrawn="1"/>
              </p:nvSpPr>
              <p:spPr bwMode="ltGray">
                <a:xfrm>
                  <a:off x="4686" y="394"/>
                  <a:ext cx="171" cy="81"/>
                </a:xfrm>
                <a:custGeom>
                  <a:avLst/>
                  <a:gdLst>
                    <a:gd name="T0" fmla="*/ 0 w 170"/>
                    <a:gd name="T1" fmla="*/ 21 h 96"/>
                    <a:gd name="T2" fmla="*/ 28 w 170"/>
                    <a:gd name="T3" fmla="*/ 11 h 96"/>
                    <a:gd name="T4" fmla="*/ 56 w 170"/>
                    <a:gd name="T5" fmla="*/ 9 h 96"/>
                    <a:gd name="T6" fmla="*/ 80 w 170"/>
                    <a:gd name="T7" fmla="*/ 4 h 96"/>
                    <a:gd name="T8" fmla="*/ 64 w 170"/>
                    <a:gd name="T9" fmla="*/ 11 h 96"/>
                    <a:gd name="T10" fmla="*/ 129 w 170"/>
                    <a:gd name="T11" fmla="*/ 21 h 96"/>
                    <a:gd name="T12" fmla="*/ 165 w 170"/>
                    <a:gd name="T13" fmla="*/ 28 h 96"/>
                    <a:gd name="T14" fmla="*/ 121 w 170"/>
                    <a:gd name="T15" fmla="*/ 33 h 96"/>
                    <a:gd name="T16" fmla="*/ 93 w 170"/>
                    <a:gd name="T17" fmla="*/ 25 h 96"/>
                    <a:gd name="T18" fmla="*/ 76 w 170"/>
                    <a:gd name="T19" fmla="*/ 23 h 96"/>
                    <a:gd name="T20" fmla="*/ 24 w 170"/>
                    <a:gd name="T21" fmla="*/ 18 h 96"/>
                    <a:gd name="T22" fmla="*/ 0 w 170"/>
                    <a:gd name="T23" fmla="*/ 21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p:spPr>
              <p:txBody>
                <a:bodyPr wrap="none" anchor="ctr"/>
                <a:lstStyle/>
                <a:p>
                  <a:pPr>
                    <a:defRPr/>
                  </a:pPr>
                  <a:endParaRPr lang="tr-TR"/>
                </a:p>
              </p:txBody>
            </p:sp>
            <p:sp>
              <p:nvSpPr>
                <p:cNvPr id="66" name="Freeform 1059"/>
                <p:cNvSpPr>
                  <a:spLocks/>
                </p:cNvSpPr>
                <p:nvPr userDrawn="1"/>
              </p:nvSpPr>
              <p:spPr bwMode="ltGray">
                <a:xfrm>
                  <a:off x="4867" y="460"/>
                  <a:ext cx="138" cy="37"/>
                </a:xfrm>
                <a:custGeom>
                  <a:avLst/>
                  <a:gdLst>
                    <a:gd name="T0" fmla="*/ 0 w 138"/>
                    <a:gd name="T1" fmla="*/ 0 h 44"/>
                    <a:gd name="T2" fmla="*/ 52 w 138"/>
                    <a:gd name="T3" fmla="*/ 3 h 44"/>
                    <a:gd name="T4" fmla="*/ 88 w 138"/>
                    <a:gd name="T5" fmla="*/ 10 h 44"/>
                    <a:gd name="T6" fmla="*/ 112 w 138"/>
                    <a:gd name="T7" fmla="*/ 8 h 44"/>
                    <a:gd name="T8" fmla="*/ 108 w 138"/>
                    <a:gd name="T9" fmla="*/ 19 h 44"/>
                    <a:gd name="T10" fmla="*/ 64 w 138"/>
                    <a:gd name="T11" fmla="*/ 17 h 44"/>
                    <a:gd name="T12" fmla="*/ 0 w 138"/>
                    <a:gd name="T13" fmla="*/ 15 h 44"/>
                    <a:gd name="T14" fmla="*/ 28 w 138"/>
                    <a:gd name="T15" fmla="*/ 8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p:spPr>
              <p:txBody>
                <a:bodyPr wrap="none" anchor="ctr"/>
                <a:lstStyle/>
                <a:p>
                  <a:pPr>
                    <a:defRPr/>
                  </a:pPr>
                  <a:endParaRPr lang="tr-TR"/>
                </a:p>
              </p:txBody>
            </p:sp>
            <p:sp>
              <p:nvSpPr>
                <p:cNvPr id="67" name="Freeform 1060"/>
                <p:cNvSpPr>
                  <a:spLocks/>
                </p:cNvSpPr>
                <p:nvPr userDrawn="1"/>
              </p:nvSpPr>
              <p:spPr bwMode="ltGray">
                <a:xfrm>
                  <a:off x="4794" y="480"/>
                  <a:ext cx="56" cy="34"/>
                </a:xfrm>
                <a:custGeom>
                  <a:avLst/>
                  <a:gdLst>
                    <a:gd name="T0" fmla="*/ 17 w 57"/>
                    <a:gd name="T1" fmla="*/ 9 h 42"/>
                    <a:gd name="T2" fmla="*/ 32 w 57"/>
                    <a:gd name="T3" fmla="*/ 5 h 42"/>
                    <a:gd name="T4" fmla="*/ 17 w 57"/>
                    <a:gd name="T5" fmla="*/ 9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p:spPr>
              <p:txBody>
                <a:bodyPr wrap="none" anchor="ctr"/>
                <a:lstStyle/>
                <a:p>
                  <a:pPr>
                    <a:defRPr/>
                  </a:pPr>
                  <a:endParaRPr lang="tr-TR"/>
                </a:p>
              </p:txBody>
            </p:sp>
            <p:sp>
              <p:nvSpPr>
                <p:cNvPr id="68" name="Freeform 1061"/>
                <p:cNvSpPr>
                  <a:spLocks/>
                </p:cNvSpPr>
                <p:nvPr userDrawn="1"/>
              </p:nvSpPr>
              <p:spPr bwMode="ltGray">
                <a:xfrm>
                  <a:off x="4757" y="375"/>
                  <a:ext cx="37" cy="44"/>
                </a:xfrm>
                <a:custGeom>
                  <a:avLst/>
                  <a:gdLst>
                    <a:gd name="T0" fmla="*/ 14 w 39"/>
                    <a:gd name="T1" fmla="*/ 14 h 52"/>
                    <a:gd name="T2" fmla="*/ 14 w 39"/>
                    <a:gd name="T3" fmla="*/ 0 h 52"/>
                    <a:gd name="T4" fmla="*/ 14 w 39"/>
                    <a:gd name="T5" fmla="*/ 14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p:spPr>
              <p:txBody>
                <a:bodyPr wrap="none" anchor="ctr"/>
                <a:lstStyle/>
                <a:p>
                  <a:pPr>
                    <a:defRPr/>
                  </a:pPr>
                  <a:endParaRPr lang="tr-TR"/>
                </a:p>
              </p:txBody>
            </p:sp>
            <p:sp>
              <p:nvSpPr>
                <p:cNvPr id="69" name="Freeform 1062"/>
                <p:cNvSpPr>
                  <a:spLocks/>
                </p:cNvSpPr>
                <p:nvPr userDrawn="1"/>
              </p:nvSpPr>
              <p:spPr bwMode="ltGray">
                <a:xfrm>
                  <a:off x="5054" y="507"/>
                  <a:ext cx="45" cy="66"/>
                </a:xfrm>
                <a:custGeom>
                  <a:avLst/>
                  <a:gdLst>
                    <a:gd name="T0" fmla="*/ 4 w 44"/>
                    <a:gd name="T1" fmla="*/ 3 h 80"/>
                    <a:gd name="T2" fmla="*/ 20 w 44"/>
                    <a:gd name="T3" fmla="*/ 12 h 80"/>
                    <a:gd name="T4" fmla="*/ 29 w 44"/>
                    <a:gd name="T5" fmla="*/ 18 h 80"/>
                    <a:gd name="T6" fmla="*/ 41 w 44"/>
                    <a:gd name="T7" fmla="*/ 21 h 80"/>
                    <a:gd name="T8" fmla="*/ 29 w 44"/>
                    <a:gd name="T9" fmla="*/ 28 h 80"/>
                    <a:gd name="T10" fmla="*/ 0 w 44"/>
                    <a:gd name="T11" fmla="*/ 8 h 80"/>
                    <a:gd name="T12" fmla="*/ 4 w 44"/>
                    <a:gd name="T13" fmla="*/ 3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p:spPr>
              <p:txBody>
                <a:bodyPr wrap="none" anchor="ctr"/>
                <a:lstStyle/>
                <a:p>
                  <a:pPr>
                    <a:defRPr/>
                  </a:pPr>
                  <a:endParaRPr lang="tr-TR"/>
                </a:p>
              </p:txBody>
            </p:sp>
            <p:sp>
              <p:nvSpPr>
                <p:cNvPr id="70" name="Freeform 1063"/>
                <p:cNvSpPr>
                  <a:spLocks/>
                </p:cNvSpPr>
                <p:nvPr userDrawn="1"/>
              </p:nvSpPr>
              <p:spPr bwMode="ltGray">
                <a:xfrm>
                  <a:off x="4260" y="6"/>
                  <a:ext cx="480" cy="100"/>
                </a:xfrm>
                <a:custGeom>
                  <a:avLst/>
                  <a:gdLst>
                    <a:gd name="T0" fmla="*/ 1595 w 323"/>
                    <a:gd name="T1" fmla="*/ 13 h 64"/>
                    <a:gd name="T2" fmla="*/ 1673 w 323"/>
                    <a:gd name="T3" fmla="*/ 75 h 64"/>
                    <a:gd name="T4" fmla="*/ 1703 w 323"/>
                    <a:gd name="T5" fmla="*/ 0 h 64"/>
                    <a:gd name="T6" fmla="*/ 1923 w 323"/>
                    <a:gd name="T7" fmla="*/ 0 h 64"/>
                    <a:gd name="T8" fmla="*/ 2085 w 323"/>
                    <a:gd name="T9" fmla="*/ 161 h 64"/>
                    <a:gd name="T10" fmla="*/ 2309 w 323"/>
                    <a:gd name="T11" fmla="*/ 95 h 64"/>
                    <a:gd name="T12" fmla="*/ 2277 w 323"/>
                    <a:gd name="T13" fmla="*/ 266 h 64"/>
                    <a:gd name="T14" fmla="*/ 2159 w 323"/>
                    <a:gd name="T15" fmla="*/ 433 h 64"/>
                    <a:gd name="T16" fmla="*/ 2135 w 323"/>
                    <a:gd name="T17" fmla="*/ 266 h 64"/>
                    <a:gd name="T18" fmla="*/ 2085 w 323"/>
                    <a:gd name="T19" fmla="*/ 286 h 64"/>
                    <a:gd name="T20" fmla="*/ 2026 w 323"/>
                    <a:gd name="T21" fmla="*/ 266 h 64"/>
                    <a:gd name="T22" fmla="*/ 1905 w 323"/>
                    <a:gd name="T23" fmla="*/ 198 h 64"/>
                    <a:gd name="T24" fmla="*/ 1654 w 323"/>
                    <a:gd name="T25" fmla="*/ 352 h 64"/>
                    <a:gd name="T26" fmla="*/ 1458 w 323"/>
                    <a:gd name="T27" fmla="*/ 413 h 64"/>
                    <a:gd name="T28" fmla="*/ 1535 w 323"/>
                    <a:gd name="T29" fmla="*/ 530 h 64"/>
                    <a:gd name="T30" fmla="*/ 1363 w 323"/>
                    <a:gd name="T31" fmla="*/ 583 h 64"/>
                    <a:gd name="T32" fmla="*/ 1223 w 323"/>
                    <a:gd name="T33" fmla="*/ 564 h 64"/>
                    <a:gd name="T34" fmla="*/ 1282 w 323"/>
                    <a:gd name="T35" fmla="*/ 530 h 64"/>
                    <a:gd name="T36" fmla="*/ 1236 w 323"/>
                    <a:gd name="T37" fmla="*/ 373 h 64"/>
                    <a:gd name="T38" fmla="*/ 1223 w 323"/>
                    <a:gd name="T39" fmla="*/ 286 h 64"/>
                    <a:gd name="T40" fmla="*/ 1146 w 323"/>
                    <a:gd name="T41" fmla="*/ 216 h 64"/>
                    <a:gd name="T42" fmla="*/ 1031 w 323"/>
                    <a:gd name="T43" fmla="*/ 252 h 64"/>
                    <a:gd name="T44" fmla="*/ 972 w 323"/>
                    <a:gd name="T45" fmla="*/ 252 h 64"/>
                    <a:gd name="T46" fmla="*/ 892 w 323"/>
                    <a:gd name="T47" fmla="*/ 231 h 64"/>
                    <a:gd name="T48" fmla="*/ 600 w 323"/>
                    <a:gd name="T49" fmla="*/ 20 h 64"/>
                    <a:gd name="T50" fmla="*/ 431 w 323"/>
                    <a:gd name="T51" fmla="*/ 130 h 64"/>
                    <a:gd name="T52" fmla="*/ 1 w 323"/>
                    <a:gd name="T53" fmla="*/ 0 h 64"/>
                    <a:gd name="T54" fmla="*/ 1595 w 323"/>
                    <a:gd name="T55" fmla="*/ 13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p:spPr>
              <p:txBody>
                <a:bodyPr wrap="none" anchor="ctr"/>
                <a:lstStyle/>
                <a:p>
                  <a:pPr>
                    <a:defRPr/>
                  </a:pPr>
                  <a:endParaRPr lang="tr-TR"/>
                </a:p>
              </p:txBody>
            </p:sp>
            <p:sp>
              <p:nvSpPr>
                <p:cNvPr id="71" name="Freeform 1064"/>
                <p:cNvSpPr>
                  <a:spLocks/>
                </p:cNvSpPr>
                <p:nvPr userDrawn="1"/>
              </p:nvSpPr>
              <p:spPr bwMode="ltGray">
                <a:xfrm>
                  <a:off x="3835" y="3"/>
                  <a:ext cx="446" cy="49"/>
                </a:xfrm>
                <a:custGeom>
                  <a:avLst/>
                  <a:gdLst>
                    <a:gd name="T0" fmla="*/ 763 w 300"/>
                    <a:gd name="T1" fmla="*/ 305 h 31"/>
                    <a:gd name="T2" fmla="*/ 222 w 300"/>
                    <a:gd name="T3" fmla="*/ 13 h 31"/>
                    <a:gd name="T4" fmla="*/ 2071 w 300"/>
                    <a:gd name="T5" fmla="*/ 0 h 31"/>
                    <a:gd name="T6" fmla="*/ 2148 w 300"/>
                    <a:gd name="T7" fmla="*/ 138 h 31"/>
                    <a:gd name="T8" fmla="*/ 1916 w 300"/>
                    <a:gd name="T9" fmla="*/ 158 h 31"/>
                    <a:gd name="T10" fmla="*/ 763 w 300"/>
                    <a:gd name="T11" fmla="*/ 305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p:spPr>
              <p:txBody>
                <a:bodyPr wrap="none" anchor="ctr"/>
                <a:lstStyle/>
                <a:p>
                  <a:pPr>
                    <a:defRPr/>
                  </a:pPr>
                  <a:endParaRPr lang="tr-TR"/>
                </a:p>
              </p:txBody>
            </p:sp>
            <p:sp>
              <p:nvSpPr>
                <p:cNvPr id="72" name="Freeform 1065"/>
                <p:cNvSpPr>
                  <a:spLocks/>
                </p:cNvSpPr>
                <p:nvPr userDrawn="1"/>
              </p:nvSpPr>
              <p:spPr bwMode="ltGray">
                <a:xfrm>
                  <a:off x="2853" y="74"/>
                  <a:ext cx="42" cy="25"/>
                </a:xfrm>
                <a:custGeom>
                  <a:avLst/>
                  <a:gdLst>
                    <a:gd name="T0" fmla="*/ 0 w 41"/>
                    <a:gd name="T1" fmla="*/ 12 h 29"/>
                    <a:gd name="T2" fmla="*/ 12 w 41"/>
                    <a:gd name="T3" fmla="*/ 14 h 29"/>
                    <a:gd name="T4" fmla="*/ 0 w 41"/>
                    <a:gd name="T5" fmla="*/ 12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p:spPr>
              <p:txBody>
                <a:bodyPr wrap="none" anchor="ctr"/>
                <a:lstStyle/>
                <a:p>
                  <a:pPr>
                    <a:defRPr/>
                  </a:pPr>
                  <a:endParaRPr lang="tr-TR"/>
                </a:p>
              </p:txBody>
            </p:sp>
            <p:sp>
              <p:nvSpPr>
                <p:cNvPr id="73" name="Freeform 1066"/>
                <p:cNvSpPr>
                  <a:spLocks/>
                </p:cNvSpPr>
                <p:nvPr userDrawn="1"/>
              </p:nvSpPr>
              <p:spPr bwMode="ltGray">
                <a:xfrm>
                  <a:off x="1704" y="3"/>
                  <a:ext cx="1022" cy="372"/>
                </a:xfrm>
                <a:custGeom>
                  <a:avLst/>
                  <a:gdLst>
                    <a:gd name="T0" fmla="*/ 5164 w 436"/>
                    <a:gd name="T1" fmla="*/ 71 h 152"/>
                    <a:gd name="T2" fmla="*/ 30857 w 436"/>
                    <a:gd name="T3" fmla="*/ 0 h 152"/>
                    <a:gd name="T4" fmla="*/ 29429 w 436"/>
                    <a:gd name="T5" fmla="*/ 4738 h 152"/>
                    <a:gd name="T6" fmla="*/ 28105 w 436"/>
                    <a:gd name="T7" fmla="*/ 5954 h 152"/>
                    <a:gd name="T8" fmla="*/ 27742 w 436"/>
                    <a:gd name="T9" fmla="*/ 6140 h 152"/>
                    <a:gd name="T10" fmla="*/ 26532 w 436"/>
                    <a:gd name="T11" fmla="*/ 6422 h 152"/>
                    <a:gd name="T12" fmla="*/ 25538 w 436"/>
                    <a:gd name="T13" fmla="*/ 7709 h 152"/>
                    <a:gd name="T14" fmla="*/ 25632 w 436"/>
                    <a:gd name="T15" fmla="*/ 8678 h 152"/>
                    <a:gd name="T16" fmla="*/ 25747 w 436"/>
                    <a:gd name="T17" fmla="*/ 9398 h 152"/>
                    <a:gd name="T18" fmla="*/ 25902 w 436"/>
                    <a:gd name="T19" fmla="*/ 9936 h 152"/>
                    <a:gd name="T20" fmla="*/ 25632 w 436"/>
                    <a:gd name="T21" fmla="*/ 10727 h 152"/>
                    <a:gd name="T22" fmla="*/ 24847 w 436"/>
                    <a:gd name="T23" fmla="*/ 10553 h 152"/>
                    <a:gd name="T24" fmla="*/ 24214 w 436"/>
                    <a:gd name="T25" fmla="*/ 11331 h 152"/>
                    <a:gd name="T26" fmla="*/ 24549 w 436"/>
                    <a:gd name="T27" fmla="*/ 9217 h 152"/>
                    <a:gd name="T28" fmla="*/ 23907 w 436"/>
                    <a:gd name="T29" fmla="*/ 8793 h 152"/>
                    <a:gd name="T30" fmla="*/ 24329 w 436"/>
                    <a:gd name="T31" fmla="*/ 8182 h 152"/>
                    <a:gd name="T32" fmla="*/ 24214 w 436"/>
                    <a:gd name="T33" fmla="*/ 7829 h 152"/>
                    <a:gd name="T34" fmla="*/ 22643 w 436"/>
                    <a:gd name="T35" fmla="*/ 8253 h 152"/>
                    <a:gd name="T36" fmla="*/ 22435 w 436"/>
                    <a:gd name="T37" fmla="*/ 7462 h 152"/>
                    <a:gd name="T38" fmla="*/ 21005 w 436"/>
                    <a:gd name="T39" fmla="*/ 8253 h 152"/>
                    <a:gd name="T40" fmla="*/ 22643 w 436"/>
                    <a:gd name="T41" fmla="*/ 9045 h 152"/>
                    <a:gd name="T42" fmla="*/ 21589 w 436"/>
                    <a:gd name="T43" fmla="*/ 10259 h 152"/>
                    <a:gd name="T44" fmla="*/ 22011 w 436"/>
                    <a:gd name="T45" fmla="*/ 11050 h 152"/>
                    <a:gd name="T46" fmla="*/ 22280 w 436"/>
                    <a:gd name="T47" fmla="*/ 12122 h 152"/>
                    <a:gd name="T48" fmla="*/ 21858 w 436"/>
                    <a:gd name="T49" fmla="*/ 12195 h 152"/>
                    <a:gd name="T50" fmla="*/ 22214 w 436"/>
                    <a:gd name="T51" fmla="*/ 12621 h 152"/>
                    <a:gd name="T52" fmla="*/ 21741 w 436"/>
                    <a:gd name="T53" fmla="*/ 13338 h 152"/>
                    <a:gd name="T54" fmla="*/ 0 w 436"/>
                    <a:gd name="T55" fmla="*/ 13093 h 152"/>
                    <a:gd name="T56" fmla="*/ 5164 w 436"/>
                    <a:gd name="T57" fmla="*/ 71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p:spPr>
              <p:txBody>
                <a:bodyPr wrap="none" anchor="ctr"/>
                <a:lstStyle/>
                <a:p>
                  <a:pPr>
                    <a:defRPr/>
                  </a:pPr>
                  <a:endParaRPr lang="tr-TR"/>
                </a:p>
              </p:txBody>
            </p:sp>
            <p:sp>
              <p:nvSpPr>
                <p:cNvPr id="74" name="Freeform 1067"/>
                <p:cNvSpPr>
                  <a:spLocks/>
                </p:cNvSpPr>
                <p:nvPr userDrawn="1"/>
              </p:nvSpPr>
              <p:spPr bwMode="ltGray">
                <a:xfrm>
                  <a:off x="2729" y="-9"/>
                  <a:ext cx="47" cy="134"/>
                </a:xfrm>
                <a:custGeom>
                  <a:avLst/>
                  <a:gdLst>
                    <a:gd name="T0" fmla="*/ 5 w 47"/>
                    <a:gd name="T1" fmla="*/ 55 h 165"/>
                    <a:gd name="T2" fmla="*/ 15 w 47"/>
                    <a:gd name="T3" fmla="*/ 38 h 165"/>
                    <a:gd name="T4" fmla="*/ 17 w 47"/>
                    <a:gd name="T5" fmla="*/ 24 h 165"/>
                    <a:gd name="T6" fmla="*/ 11 w 47"/>
                    <a:gd name="T7" fmla="*/ 14 h 165"/>
                    <a:gd name="T8" fmla="*/ 17 w 47"/>
                    <a:gd name="T9" fmla="*/ 4 h 165"/>
                    <a:gd name="T10" fmla="*/ 21 w 47"/>
                    <a:gd name="T11" fmla="*/ 0 h 165"/>
                    <a:gd name="T12" fmla="*/ 31 w 47"/>
                    <a:gd name="T13" fmla="*/ 10 h 165"/>
                    <a:gd name="T14" fmla="*/ 47 w 47"/>
                    <a:gd name="T15" fmla="*/ 35 h 165"/>
                    <a:gd name="T16" fmla="*/ 31 w 47"/>
                    <a:gd name="T17" fmla="*/ 38 h 165"/>
                    <a:gd name="T18" fmla="*/ 23 w 47"/>
                    <a:gd name="T19" fmla="*/ 44 h 165"/>
                    <a:gd name="T20" fmla="*/ 21 w 47"/>
                    <a:gd name="T21" fmla="*/ 47 h 165"/>
                    <a:gd name="T22" fmla="*/ 27 w 47"/>
                    <a:gd name="T23" fmla="*/ 47 h 165"/>
                    <a:gd name="T24" fmla="*/ 31 w 47"/>
                    <a:gd name="T25" fmla="*/ 52 h 165"/>
                    <a:gd name="T26" fmla="*/ 13 w 47"/>
                    <a:gd name="T27" fmla="*/ 52 h 165"/>
                    <a:gd name="T28" fmla="*/ 7 w 47"/>
                    <a:gd name="T29" fmla="*/ 57 h 165"/>
                    <a:gd name="T30" fmla="*/ 3 w 47"/>
                    <a:gd name="T31" fmla="*/ 54 h 165"/>
                    <a:gd name="T32" fmla="*/ 5 w 47"/>
                    <a:gd name="T33" fmla="*/ 55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p:spPr>
              <p:txBody>
                <a:bodyPr wrap="none" anchor="ctr"/>
                <a:lstStyle/>
                <a:p>
                  <a:pPr>
                    <a:defRPr/>
                  </a:pPr>
                  <a:endParaRPr lang="tr-TR"/>
                </a:p>
              </p:txBody>
            </p:sp>
            <p:sp>
              <p:nvSpPr>
                <p:cNvPr id="75" name="Freeform 1068"/>
                <p:cNvSpPr>
                  <a:spLocks/>
                </p:cNvSpPr>
                <p:nvPr userDrawn="1"/>
              </p:nvSpPr>
              <p:spPr bwMode="ltGray">
                <a:xfrm>
                  <a:off x="2701" y="103"/>
                  <a:ext cx="138" cy="84"/>
                </a:xfrm>
                <a:custGeom>
                  <a:avLst/>
                  <a:gdLst>
                    <a:gd name="T0" fmla="*/ 26 w 138"/>
                    <a:gd name="T1" fmla="*/ 22 h 103"/>
                    <a:gd name="T2" fmla="*/ 30 w 138"/>
                    <a:gd name="T3" fmla="*/ 16 h 103"/>
                    <a:gd name="T4" fmla="*/ 50 w 138"/>
                    <a:gd name="T5" fmla="*/ 12 h 103"/>
                    <a:gd name="T6" fmla="*/ 54 w 138"/>
                    <a:gd name="T7" fmla="*/ 16 h 103"/>
                    <a:gd name="T8" fmla="*/ 66 w 138"/>
                    <a:gd name="T9" fmla="*/ 18 h 103"/>
                    <a:gd name="T10" fmla="*/ 80 w 138"/>
                    <a:gd name="T11" fmla="*/ 20 h 103"/>
                    <a:gd name="T12" fmla="*/ 116 w 138"/>
                    <a:gd name="T13" fmla="*/ 12 h 103"/>
                    <a:gd name="T14" fmla="*/ 130 w 138"/>
                    <a:gd name="T15" fmla="*/ 6 h 103"/>
                    <a:gd name="T16" fmla="*/ 138 w 138"/>
                    <a:gd name="T17" fmla="*/ 4 h 103"/>
                    <a:gd name="T18" fmla="*/ 106 w 138"/>
                    <a:gd name="T19" fmla="*/ 18 h 103"/>
                    <a:gd name="T20" fmla="*/ 84 w 138"/>
                    <a:gd name="T21" fmla="*/ 24 h 103"/>
                    <a:gd name="T22" fmla="*/ 66 w 138"/>
                    <a:gd name="T23" fmla="*/ 29 h 103"/>
                    <a:gd name="T24" fmla="*/ 48 w 138"/>
                    <a:gd name="T25" fmla="*/ 38 h 103"/>
                    <a:gd name="T26" fmla="*/ 26 w 138"/>
                    <a:gd name="T27" fmla="*/ 33 h 103"/>
                    <a:gd name="T28" fmla="*/ 20 w 138"/>
                    <a:gd name="T29" fmla="*/ 31 h 103"/>
                    <a:gd name="T30" fmla="*/ 22 w 138"/>
                    <a:gd name="T31" fmla="*/ 34 h 103"/>
                    <a:gd name="T32" fmla="*/ 0 w 138"/>
                    <a:gd name="T33" fmla="*/ 34 h 103"/>
                    <a:gd name="T34" fmla="*/ 10 w 138"/>
                    <a:gd name="T35" fmla="*/ 28 h 103"/>
                    <a:gd name="T36" fmla="*/ 26 w 138"/>
                    <a:gd name="T37" fmla="*/ 22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p:spPr>
              <p:txBody>
                <a:bodyPr wrap="none" anchor="ctr"/>
                <a:lstStyle/>
                <a:p>
                  <a:pPr>
                    <a:defRPr/>
                  </a:pPr>
                  <a:endParaRPr lang="tr-TR"/>
                </a:p>
              </p:txBody>
            </p:sp>
            <p:sp>
              <p:nvSpPr>
                <p:cNvPr id="76" name="Freeform 1069"/>
                <p:cNvSpPr>
                  <a:spLocks/>
                </p:cNvSpPr>
                <p:nvPr userDrawn="1"/>
              </p:nvSpPr>
              <p:spPr bwMode="ltGray">
                <a:xfrm>
                  <a:off x="2553" y="182"/>
                  <a:ext cx="187" cy="176"/>
                </a:xfrm>
                <a:custGeom>
                  <a:avLst/>
                  <a:gdLst>
                    <a:gd name="T0" fmla="*/ 153 w 188"/>
                    <a:gd name="T1" fmla="*/ 9 h 214"/>
                    <a:gd name="T2" fmla="*/ 155 w 188"/>
                    <a:gd name="T3" fmla="*/ 2 h 214"/>
                    <a:gd name="T4" fmla="*/ 165 w 188"/>
                    <a:gd name="T5" fmla="*/ 0 h 214"/>
                    <a:gd name="T6" fmla="*/ 177 w 188"/>
                    <a:gd name="T7" fmla="*/ 9 h 214"/>
                    <a:gd name="T8" fmla="*/ 183 w 188"/>
                    <a:gd name="T9" fmla="*/ 16 h 214"/>
                    <a:gd name="T10" fmla="*/ 173 w 188"/>
                    <a:gd name="T11" fmla="*/ 21 h 214"/>
                    <a:gd name="T12" fmla="*/ 165 w 188"/>
                    <a:gd name="T13" fmla="*/ 29 h 214"/>
                    <a:gd name="T14" fmla="*/ 157 w 188"/>
                    <a:gd name="T15" fmla="*/ 48 h 214"/>
                    <a:gd name="T16" fmla="*/ 139 w 188"/>
                    <a:gd name="T17" fmla="*/ 52 h 214"/>
                    <a:gd name="T18" fmla="*/ 115 w 188"/>
                    <a:gd name="T19" fmla="*/ 52 h 214"/>
                    <a:gd name="T20" fmla="*/ 107 w 188"/>
                    <a:gd name="T21" fmla="*/ 47 h 214"/>
                    <a:gd name="T22" fmla="*/ 97 w 188"/>
                    <a:gd name="T23" fmla="*/ 55 h 214"/>
                    <a:gd name="T24" fmla="*/ 90 w 188"/>
                    <a:gd name="T25" fmla="*/ 56 h 214"/>
                    <a:gd name="T26" fmla="*/ 80 w 188"/>
                    <a:gd name="T27" fmla="*/ 50 h 214"/>
                    <a:gd name="T28" fmla="*/ 58 w 188"/>
                    <a:gd name="T29" fmla="*/ 54 h 214"/>
                    <a:gd name="T30" fmla="*/ 76 w 188"/>
                    <a:gd name="T31" fmla="*/ 53 h 214"/>
                    <a:gd name="T32" fmla="*/ 78 w 188"/>
                    <a:gd name="T33" fmla="*/ 61 h 214"/>
                    <a:gd name="T34" fmla="*/ 58 w 188"/>
                    <a:gd name="T35" fmla="*/ 63 h 214"/>
                    <a:gd name="T36" fmla="*/ 34 w 188"/>
                    <a:gd name="T37" fmla="*/ 63 h 214"/>
                    <a:gd name="T38" fmla="*/ 36 w 188"/>
                    <a:gd name="T39" fmla="*/ 58 h 214"/>
                    <a:gd name="T40" fmla="*/ 46 w 188"/>
                    <a:gd name="T41" fmla="*/ 54 h 214"/>
                    <a:gd name="T42" fmla="*/ 34 w 188"/>
                    <a:gd name="T43" fmla="*/ 55 h 214"/>
                    <a:gd name="T44" fmla="*/ 26 w 188"/>
                    <a:gd name="T45" fmla="*/ 63 h 214"/>
                    <a:gd name="T46" fmla="*/ 30 w 188"/>
                    <a:gd name="T47" fmla="*/ 71 h 214"/>
                    <a:gd name="T48" fmla="*/ 14 w 188"/>
                    <a:gd name="T49" fmla="*/ 75 h 214"/>
                    <a:gd name="T50" fmla="*/ 0 w 188"/>
                    <a:gd name="T51" fmla="*/ 81 h 214"/>
                    <a:gd name="T52" fmla="*/ 8 w 188"/>
                    <a:gd name="T53" fmla="*/ 71 h 214"/>
                    <a:gd name="T54" fmla="*/ 0 w 188"/>
                    <a:gd name="T55" fmla="*/ 62 h 214"/>
                    <a:gd name="T56" fmla="*/ 14 w 188"/>
                    <a:gd name="T57" fmla="*/ 58 h 214"/>
                    <a:gd name="T58" fmla="*/ 32 w 188"/>
                    <a:gd name="T59" fmla="*/ 50 h 214"/>
                    <a:gd name="T60" fmla="*/ 44 w 188"/>
                    <a:gd name="T61" fmla="*/ 44 h 214"/>
                    <a:gd name="T62" fmla="*/ 72 w 188"/>
                    <a:gd name="T63" fmla="*/ 44 h 214"/>
                    <a:gd name="T64" fmla="*/ 84 w 188"/>
                    <a:gd name="T65" fmla="*/ 43 h 214"/>
                    <a:gd name="T66" fmla="*/ 109 w 188"/>
                    <a:gd name="T67" fmla="*/ 30 h 214"/>
                    <a:gd name="T68" fmla="*/ 115 w 188"/>
                    <a:gd name="T69" fmla="*/ 35 h 214"/>
                    <a:gd name="T70" fmla="*/ 127 w 188"/>
                    <a:gd name="T71" fmla="*/ 29 h 214"/>
                    <a:gd name="T72" fmla="*/ 145 w 188"/>
                    <a:gd name="T73" fmla="*/ 21 h 214"/>
                    <a:gd name="T74" fmla="*/ 149 w 188"/>
                    <a:gd name="T75" fmla="*/ 16 h 214"/>
                    <a:gd name="T76" fmla="*/ 143 w 188"/>
                    <a:gd name="T77" fmla="*/ 14 h 214"/>
                    <a:gd name="T78" fmla="*/ 147 w 188"/>
                    <a:gd name="T79" fmla="*/ 12 h 214"/>
                    <a:gd name="T80" fmla="*/ 153 w 188"/>
                    <a:gd name="T81" fmla="*/ 9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p:spPr>
              <p:txBody>
                <a:bodyPr wrap="none" anchor="ctr"/>
                <a:lstStyle/>
                <a:p>
                  <a:pPr>
                    <a:defRPr/>
                  </a:pPr>
                  <a:endParaRPr lang="tr-TR"/>
                </a:p>
              </p:txBody>
            </p:sp>
            <p:sp>
              <p:nvSpPr>
                <p:cNvPr id="77" name="Freeform 1070"/>
                <p:cNvSpPr>
                  <a:spLocks/>
                </p:cNvSpPr>
                <p:nvPr userDrawn="1"/>
              </p:nvSpPr>
              <p:spPr bwMode="ltGray">
                <a:xfrm>
                  <a:off x="2677" y="233"/>
                  <a:ext cx="14" cy="10"/>
                </a:xfrm>
                <a:custGeom>
                  <a:avLst/>
                  <a:gdLst>
                    <a:gd name="T0" fmla="*/ 0 w 13"/>
                    <a:gd name="T1" fmla="*/ 2 h 13"/>
                    <a:gd name="T2" fmla="*/ 4 w 13"/>
                    <a:gd name="T3" fmla="*/ 4 h 13"/>
                    <a:gd name="T4" fmla="*/ 0 w 13"/>
                    <a:gd name="T5" fmla="*/ 2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p:spPr>
              <p:txBody>
                <a:bodyPr wrap="none" anchor="ctr"/>
                <a:lstStyle/>
                <a:p>
                  <a:pPr>
                    <a:defRPr/>
                  </a:pPr>
                  <a:endParaRPr lang="tr-TR"/>
                </a:p>
              </p:txBody>
            </p:sp>
            <p:sp>
              <p:nvSpPr>
                <p:cNvPr id="78" name="Freeform 1071"/>
                <p:cNvSpPr>
                  <a:spLocks/>
                </p:cNvSpPr>
                <p:nvPr userDrawn="1"/>
              </p:nvSpPr>
              <p:spPr bwMode="ltGray">
                <a:xfrm>
                  <a:off x="1627" y="353"/>
                  <a:ext cx="813" cy="462"/>
                </a:xfrm>
                <a:custGeom>
                  <a:avLst/>
                  <a:gdLst>
                    <a:gd name="T0" fmla="*/ 817 w 812"/>
                    <a:gd name="T1" fmla="*/ 9 h 564"/>
                    <a:gd name="T2" fmla="*/ 783 w 812"/>
                    <a:gd name="T3" fmla="*/ 29 h 564"/>
                    <a:gd name="T4" fmla="*/ 753 w 812"/>
                    <a:gd name="T5" fmla="*/ 45 h 564"/>
                    <a:gd name="T6" fmla="*/ 727 w 812"/>
                    <a:gd name="T7" fmla="*/ 52 h 564"/>
                    <a:gd name="T8" fmla="*/ 639 w 812"/>
                    <a:gd name="T9" fmla="*/ 66 h 564"/>
                    <a:gd name="T10" fmla="*/ 637 w 812"/>
                    <a:gd name="T11" fmla="*/ 78 h 564"/>
                    <a:gd name="T12" fmla="*/ 609 w 812"/>
                    <a:gd name="T13" fmla="*/ 84 h 564"/>
                    <a:gd name="T14" fmla="*/ 625 w 812"/>
                    <a:gd name="T15" fmla="*/ 66 h 564"/>
                    <a:gd name="T16" fmla="*/ 581 w 812"/>
                    <a:gd name="T17" fmla="*/ 69 h 564"/>
                    <a:gd name="T18" fmla="*/ 561 w 812"/>
                    <a:gd name="T19" fmla="*/ 80 h 564"/>
                    <a:gd name="T20" fmla="*/ 601 w 812"/>
                    <a:gd name="T21" fmla="*/ 103 h 564"/>
                    <a:gd name="T22" fmla="*/ 599 w 812"/>
                    <a:gd name="T23" fmla="*/ 135 h 564"/>
                    <a:gd name="T24" fmla="*/ 547 w 812"/>
                    <a:gd name="T25" fmla="*/ 150 h 564"/>
                    <a:gd name="T26" fmla="*/ 527 w 812"/>
                    <a:gd name="T27" fmla="*/ 143 h 564"/>
                    <a:gd name="T28" fmla="*/ 487 w 812"/>
                    <a:gd name="T29" fmla="*/ 128 h 564"/>
                    <a:gd name="T30" fmla="*/ 467 w 812"/>
                    <a:gd name="T31" fmla="*/ 128 h 564"/>
                    <a:gd name="T32" fmla="*/ 455 w 812"/>
                    <a:gd name="T33" fmla="*/ 146 h 564"/>
                    <a:gd name="T34" fmla="*/ 505 w 812"/>
                    <a:gd name="T35" fmla="*/ 171 h 564"/>
                    <a:gd name="T36" fmla="*/ 515 w 812"/>
                    <a:gd name="T37" fmla="*/ 193 h 564"/>
                    <a:gd name="T38" fmla="*/ 531 w 812"/>
                    <a:gd name="T39" fmla="*/ 206 h 564"/>
                    <a:gd name="T40" fmla="*/ 497 w 812"/>
                    <a:gd name="T41" fmla="*/ 201 h 564"/>
                    <a:gd name="T42" fmla="*/ 475 w 812"/>
                    <a:gd name="T43" fmla="*/ 191 h 564"/>
                    <a:gd name="T44" fmla="*/ 427 w 812"/>
                    <a:gd name="T45" fmla="*/ 156 h 564"/>
                    <a:gd name="T46" fmla="*/ 431 w 812"/>
                    <a:gd name="T47" fmla="*/ 114 h 564"/>
                    <a:gd name="T48" fmla="*/ 427 w 812"/>
                    <a:gd name="T49" fmla="*/ 98 h 564"/>
                    <a:gd name="T50" fmla="*/ 417 w 812"/>
                    <a:gd name="T51" fmla="*/ 102 h 564"/>
                    <a:gd name="T52" fmla="*/ 386 w 812"/>
                    <a:gd name="T53" fmla="*/ 98 h 564"/>
                    <a:gd name="T54" fmla="*/ 360 w 812"/>
                    <a:gd name="T55" fmla="*/ 62 h 564"/>
                    <a:gd name="T56" fmla="*/ 330 w 812"/>
                    <a:gd name="T57" fmla="*/ 61 h 564"/>
                    <a:gd name="T58" fmla="*/ 288 w 812"/>
                    <a:gd name="T59" fmla="*/ 64 h 564"/>
                    <a:gd name="T60" fmla="*/ 242 w 812"/>
                    <a:gd name="T61" fmla="*/ 86 h 564"/>
                    <a:gd name="T62" fmla="*/ 196 w 812"/>
                    <a:gd name="T63" fmla="*/ 98 h 564"/>
                    <a:gd name="T64" fmla="*/ 184 w 812"/>
                    <a:gd name="T65" fmla="*/ 101 h 564"/>
                    <a:gd name="T66" fmla="*/ 160 w 812"/>
                    <a:gd name="T67" fmla="*/ 120 h 564"/>
                    <a:gd name="T68" fmla="*/ 152 w 812"/>
                    <a:gd name="T69" fmla="*/ 131 h 564"/>
                    <a:gd name="T70" fmla="*/ 128 w 812"/>
                    <a:gd name="T71" fmla="*/ 149 h 564"/>
                    <a:gd name="T72" fmla="*/ 94 w 812"/>
                    <a:gd name="T73" fmla="*/ 144 h 564"/>
                    <a:gd name="T74" fmla="*/ 66 w 812"/>
                    <a:gd name="T75" fmla="*/ 95 h 564"/>
                    <a:gd name="T76" fmla="*/ 72 w 812"/>
                    <a:gd name="T77" fmla="*/ 57 h 564"/>
                    <a:gd name="T78" fmla="*/ 44 w 812"/>
                    <a:gd name="T79" fmla="*/ 66 h 564"/>
                    <a:gd name="T80" fmla="*/ 20 w 812"/>
                    <a:gd name="T81" fmla="*/ 56 h 564"/>
                    <a:gd name="T82" fmla="*/ 24 w 812"/>
                    <a:gd name="T83" fmla="*/ 51 h 564"/>
                    <a:gd name="T84" fmla="*/ 0 w 812"/>
                    <a:gd name="T85" fmla="*/ 34 h 564"/>
                    <a:gd name="T86" fmla="*/ 803 w 812"/>
                    <a:gd name="T87" fmla="*/ 2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p:spPr>
              <p:txBody>
                <a:bodyPr wrap="none" anchor="ctr"/>
                <a:lstStyle/>
                <a:p>
                  <a:pPr>
                    <a:defRPr/>
                  </a:pPr>
                  <a:endParaRPr lang="tr-TR"/>
                </a:p>
              </p:txBody>
            </p:sp>
            <p:sp>
              <p:nvSpPr>
                <p:cNvPr id="79" name="Freeform 1072"/>
                <p:cNvSpPr>
                  <a:spLocks/>
                </p:cNvSpPr>
                <p:nvPr userDrawn="1"/>
              </p:nvSpPr>
              <p:spPr bwMode="ltGray">
                <a:xfrm>
                  <a:off x="1770" y="671"/>
                  <a:ext cx="45" cy="71"/>
                </a:xfrm>
                <a:custGeom>
                  <a:avLst/>
                  <a:gdLst>
                    <a:gd name="T0" fmla="*/ 7 w 43"/>
                    <a:gd name="T1" fmla="*/ 5 h 85"/>
                    <a:gd name="T2" fmla="*/ 22 w 43"/>
                    <a:gd name="T3" fmla="*/ 3 h 85"/>
                    <a:gd name="T4" fmla="*/ 47 w 43"/>
                    <a:gd name="T5" fmla="*/ 13 h 85"/>
                    <a:gd name="T6" fmla="*/ 24 w 43"/>
                    <a:gd name="T7" fmla="*/ 34 h 85"/>
                    <a:gd name="T8" fmla="*/ 1 w 43"/>
                    <a:gd name="T9" fmla="*/ 28 h 85"/>
                    <a:gd name="T10" fmla="*/ 7 w 43"/>
                    <a:gd name="T11" fmla="*/ 5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p:spPr>
              <p:txBody>
                <a:bodyPr wrap="none" anchor="ctr"/>
                <a:lstStyle/>
                <a:p>
                  <a:pPr>
                    <a:defRPr/>
                  </a:pPr>
                  <a:endParaRPr lang="tr-TR"/>
                </a:p>
              </p:txBody>
            </p:sp>
            <p:sp>
              <p:nvSpPr>
                <p:cNvPr id="80" name="Freeform 1073"/>
                <p:cNvSpPr>
                  <a:spLocks/>
                </p:cNvSpPr>
                <p:nvPr userDrawn="1"/>
              </p:nvSpPr>
              <p:spPr bwMode="ltGray">
                <a:xfrm>
                  <a:off x="2394" y="431"/>
                  <a:ext cx="42" cy="59"/>
                </a:xfrm>
                <a:custGeom>
                  <a:avLst/>
                  <a:gdLst>
                    <a:gd name="T0" fmla="*/ 11 w 44"/>
                    <a:gd name="T1" fmla="*/ 9 h 74"/>
                    <a:gd name="T2" fmla="*/ 24 w 44"/>
                    <a:gd name="T3" fmla="*/ 2 h 74"/>
                    <a:gd name="T4" fmla="*/ 33 w 44"/>
                    <a:gd name="T5" fmla="*/ 2 h 74"/>
                    <a:gd name="T6" fmla="*/ 31 w 44"/>
                    <a:gd name="T7" fmla="*/ 9 h 74"/>
                    <a:gd name="T8" fmla="*/ 11 w 44"/>
                    <a:gd name="T9" fmla="*/ 24 h 74"/>
                    <a:gd name="T10" fmla="*/ 7 w 44"/>
                    <a:gd name="T11" fmla="*/ 19 h 74"/>
                    <a:gd name="T12" fmla="*/ 3 w 44"/>
                    <a:gd name="T13" fmla="*/ 11 h 74"/>
                    <a:gd name="T14" fmla="*/ 11 w 44"/>
                    <a:gd name="T15" fmla="*/ 9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p:spPr>
              <p:txBody>
                <a:bodyPr wrap="none" anchor="ctr"/>
                <a:lstStyle/>
                <a:p>
                  <a:pPr>
                    <a:defRPr/>
                  </a:pPr>
                  <a:endParaRPr lang="tr-TR"/>
                </a:p>
              </p:txBody>
            </p:sp>
            <p:sp>
              <p:nvSpPr>
                <p:cNvPr id="81" name="Freeform 1074"/>
                <p:cNvSpPr>
                  <a:spLocks/>
                </p:cNvSpPr>
                <p:nvPr userDrawn="1"/>
              </p:nvSpPr>
              <p:spPr bwMode="ltGray">
                <a:xfrm>
                  <a:off x="2513" y="402"/>
                  <a:ext cx="21" cy="24"/>
                </a:xfrm>
                <a:custGeom>
                  <a:avLst/>
                  <a:gdLst>
                    <a:gd name="T0" fmla="*/ 7 w 20"/>
                    <a:gd name="T1" fmla="*/ 5 h 30"/>
                    <a:gd name="T2" fmla="*/ 5 w 20"/>
                    <a:gd name="T3" fmla="*/ 10 h 30"/>
                    <a:gd name="T4" fmla="*/ 7 w 20"/>
                    <a:gd name="T5" fmla="*/ 5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p:spPr>
              <p:txBody>
                <a:bodyPr wrap="none" anchor="ctr"/>
                <a:lstStyle/>
                <a:p>
                  <a:pPr>
                    <a:defRPr/>
                  </a:pPr>
                  <a:endParaRPr lang="tr-TR"/>
                </a:p>
              </p:txBody>
            </p:sp>
            <p:sp>
              <p:nvSpPr>
                <p:cNvPr id="82" name="Freeform 1075"/>
                <p:cNvSpPr>
                  <a:spLocks/>
                </p:cNvSpPr>
                <p:nvPr userDrawn="1"/>
              </p:nvSpPr>
              <p:spPr bwMode="ltGray">
                <a:xfrm>
                  <a:off x="333" y="169"/>
                  <a:ext cx="1015" cy="866"/>
                </a:xfrm>
                <a:custGeom>
                  <a:avLst/>
                  <a:gdLst>
                    <a:gd name="T0" fmla="*/ 3512 w 682"/>
                    <a:gd name="T1" fmla="*/ 4213 h 557"/>
                    <a:gd name="T2" fmla="*/ 3547 w 682"/>
                    <a:gd name="T3" fmla="*/ 4097 h 557"/>
                    <a:gd name="T4" fmla="*/ 3651 w 682"/>
                    <a:gd name="T5" fmla="*/ 3752 h 557"/>
                    <a:gd name="T6" fmla="*/ 2258 w 682"/>
                    <a:gd name="T7" fmla="*/ 2603 h 557"/>
                    <a:gd name="T8" fmla="*/ 2060 w 682"/>
                    <a:gd name="T9" fmla="*/ 3142 h 557"/>
                    <a:gd name="T10" fmla="*/ 2213 w 682"/>
                    <a:gd name="T11" fmla="*/ 5047 h 557"/>
                    <a:gd name="T12" fmla="*/ 2060 w 682"/>
                    <a:gd name="T13" fmla="*/ 4487 h 557"/>
                    <a:gd name="T14" fmla="*/ 1768 w 682"/>
                    <a:gd name="T15" fmla="*/ 3991 h 557"/>
                    <a:gd name="T16" fmla="*/ 1790 w 682"/>
                    <a:gd name="T17" fmla="*/ 3752 h 557"/>
                    <a:gd name="T18" fmla="*/ 1807 w 682"/>
                    <a:gd name="T19" fmla="*/ 3582 h 557"/>
                    <a:gd name="T20" fmla="*/ 1606 w 682"/>
                    <a:gd name="T21" fmla="*/ 3406 h 557"/>
                    <a:gd name="T22" fmla="*/ 1417 w 682"/>
                    <a:gd name="T23" fmla="*/ 3142 h 557"/>
                    <a:gd name="T24" fmla="*/ 1079 w 682"/>
                    <a:gd name="T25" fmla="*/ 3212 h 557"/>
                    <a:gd name="T26" fmla="*/ 924 w 682"/>
                    <a:gd name="T27" fmla="*/ 3315 h 557"/>
                    <a:gd name="T28" fmla="*/ 569 w 682"/>
                    <a:gd name="T29" fmla="*/ 3315 h 557"/>
                    <a:gd name="T30" fmla="*/ 162 w 682"/>
                    <a:gd name="T31" fmla="*/ 2833 h 557"/>
                    <a:gd name="T32" fmla="*/ 80 w 682"/>
                    <a:gd name="T33" fmla="*/ 2684 h 557"/>
                    <a:gd name="T34" fmla="*/ 0 w 682"/>
                    <a:gd name="T35" fmla="*/ 2393 h 557"/>
                    <a:gd name="T36" fmla="*/ 177 w 682"/>
                    <a:gd name="T37" fmla="*/ 1936 h 557"/>
                    <a:gd name="T38" fmla="*/ 235 w 682"/>
                    <a:gd name="T39" fmla="*/ 1642 h 557"/>
                    <a:gd name="T40" fmla="*/ 372 w 682"/>
                    <a:gd name="T41" fmla="*/ 1295 h 557"/>
                    <a:gd name="T42" fmla="*/ 594 w 682"/>
                    <a:gd name="T43" fmla="*/ 1051 h 557"/>
                    <a:gd name="T44" fmla="*/ 1223 w 682"/>
                    <a:gd name="T45" fmla="*/ 609 h 557"/>
                    <a:gd name="T46" fmla="*/ 1606 w 682"/>
                    <a:gd name="T47" fmla="*/ 274 h 557"/>
                    <a:gd name="T48" fmla="*/ 1883 w 682"/>
                    <a:gd name="T49" fmla="*/ 53 h 557"/>
                    <a:gd name="T50" fmla="*/ 2651 w 682"/>
                    <a:gd name="T51" fmla="*/ 19 h 557"/>
                    <a:gd name="T52" fmla="*/ 2904 w 682"/>
                    <a:gd name="T53" fmla="*/ 0 h 557"/>
                    <a:gd name="T54" fmla="*/ 2802 w 682"/>
                    <a:gd name="T55" fmla="*/ 306 h 557"/>
                    <a:gd name="T56" fmla="*/ 3234 w 682"/>
                    <a:gd name="T57" fmla="*/ 766 h 557"/>
                    <a:gd name="T58" fmla="*/ 3630 w 682"/>
                    <a:gd name="T59" fmla="*/ 672 h 557"/>
                    <a:gd name="T60" fmla="*/ 3861 w 682"/>
                    <a:gd name="T61" fmla="*/ 740 h 557"/>
                    <a:gd name="T62" fmla="*/ 4079 w 682"/>
                    <a:gd name="T63" fmla="*/ 882 h 557"/>
                    <a:gd name="T64" fmla="*/ 4178 w 682"/>
                    <a:gd name="T65" fmla="*/ 1707 h 557"/>
                    <a:gd name="T66" fmla="*/ 4178 w 682"/>
                    <a:gd name="T67" fmla="*/ 2180 h 557"/>
                    <a:gd name="T68" fmla="*/ 4370 w 682"/>
                    <a:gd name="T69" fmla="*/ 2570 h 557"/>
                    <a:gd name="T70" fmla="*/ 4712 w 682"/>
                    <a:gd name="T71" fmla="*/ 2724 h 557"/>
                    <a:gd name="T72" fmla="*/ 4963 w 682"/>
                    <a:gd name="T73" fmla="*/ 2684 h 557"/>
                    <a:gd name="T74" fmla="*/ 4846 w 682"/>
                    <a:gd name="T75" fmla="*/ 3089 h 557"/>
                    <a:gd name="T76" fmla="*/ 4370 w 682"/>
                    <a:gd name="T77" fmla="*/ 3699 h 557"/>
                    <a:gd name="T78" fmla="*/ 4002 w 682"/>
                    <a:gd name="T79" fmla="*/ 4405 h 557"/>
                    <a:gd name="T80" fmla="*/ 4059 w 682"/>
                    <a:gd name="T81" fmla="*/ 4615 h 557"/>
                    <a:gd name="T82" fmla="*/ 3174 w 682"/>
                    <a:gd name="T83" fmla="*/ 5047 h 5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p:spPr>
              <p:txBody>
                <a:bodyPr wrap="none" anchor="ctr"/>
                <a:lstStyle/>
                <a:p>
                  <a:pPr>
                    <a:defRPr/>
                  </a:pPr>
                  <a:endParaRPr lang="tr-TR"/>
                </a:p>
              </p:txBody>
            </p:sp>
            <p:sp>
              <p:nvSpPr>
                <p:cNvPr id="83" name="Freeform 1076"/>
                <p:cNvSpPr>
                  <a:spLocks/>
                </p:cNvSpPr>
                <p:nvPr userDrawn="1"/>
              </p:nvSpPr>
              <p:spPr bwMode="ltGray">
                <a:xfrm>
                  <a:off x="727" y="495"/>
                  <a:ext cx="382" cy="540"/>
                </a:xfrm>
                <a:custGeom>
                  <a:avLst/>
                  <a:gdLst>
                    <a:gd name="T0" fmla="*/ 1763 w 257"/>
                    <a:gd name="T1" fmla="*/ 3165 h 347"/>
                    <a:gd name="T2" fmla="*/ 1689 w 257"/>
                    <a:gd name="T3" fmla="*/ 2744 h 347"/>
                    <a:gd name="T4" fmla="*/ 1576 w 257"/>
                    <a:gd name="T5" fmla="*/ 2627 h 347"/>
                    <a:gd name="T6" fmla="*/ 1564 w 257"/>
                    <a:gd name="T7" fmla="*/ 2459 h 347"/>
                    <a:gd name="T8" fmla="*/ 1518 w 257"/>
                    <a:gd name="T9" fmla="*/ 2317 h 347"/>
                    <a:gd name="T10" fmla="*/ 1518 w 257"/>
                    <a:gd name="T11" fmla="*/ 2087 h 347"/>
                    <a:gd name="T12" fmla="*/ 1504 w 257"/>
                    <a:gd name="T13" fmla="*/ 1951 h 347"/>
                    <a:gd name="T14" fmla="*/ 1654 w 257"/>
                    <a:gd name="T15" fmla="*/ 1843 h 347"/>
                    <a:gd name="T16" fmla="*/ 1865 w 257"/>
                    <a:gd name="T17" fmla="*/ 1802 h 347"/>
                    <a:gd name="T18" fmla="*/ 1865 w 257"/>
                    <a:gd name="T19" fmla="*/ 1245 h 347"/>
                    <a:gd name="T20" fmla="*/ 391 w 257"/>
                    <a:gd name="T21" fmla="*/ 875 h 347"/>
                    <a:gd name="T22" fmla="*/ 235 w 257"/>
                    <a:gd name="T23" fmla="*/ 896 h 347"/>
                    <a:gd name="T24" fmla="*/ 119 w 257"/>
                    <a:gd name="T25" fmla="*/ 931 h 347"/>
                    <a:gd name="T26" fmla="*/ 0 w 257"/>
                    <a:gd name="T27" fmla="*/ 1362 h 347"/>
                    <a:gd name="T28" fmla="*/ 673 w 257"/>
                    <a:gd name="T29" fmla="*/ 3156 h 347"/>
                    <a:gd name="T30" fmla="*/ 1763 w 257"/>
                    <a:gd name="T31" fmla="*/ 3165 h 3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p:spPr>
              <p:txBody>
                <a:bodyPr wrap="none" anchor="ctr"/>
                <a:lstStyle/>
                <a:p>
                  <a:pPr>
                    <a:defRPr/>
                  </a:pPr>
                  <a:endParaRPr lang="tr-TR"/>
                </a:p>
              </p:txBody>
            </p:sp>
            <p:sp>
              <p:nvSpPr>
                <p:cNvPr id="84" name="Freeform 1077"/>
                <p:cNvSpPr>
                  <a:spLocks/>
                </p:cNvSpPr>
                <p:nvPr userDrawn="1"/>
              </p:nvSpPr>
              <p:spPr bwMode="ltGray">
                <a:xfrm>
                  <a:off x="1400" y="896"/>
                  <a:ext cx="16" cy="29"/>
                </a:xfrm>
                <a:custGeom>
                  <a:avLst/>
                  <a:gdLst>
                    <a:gd name="T0" fmla="*/ 3 w 19"/>
                    <a:gd name="T1" fmla="*/ 8 h 37"/>
                    <a:gd name="T2" fmla="*/ 8 w 19"/>
                    <a:gd name="T3" fmla="*/ 6 h 37"/>
                    <a:gd name="T4" fmla="*/ 3 w 19"/>
                    <a:gd name="T5" fmla="*/ 8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p:spPr>
              <p:txBody>
                <a:bodyPr wrap="none" anchor="ctr"/>
                <a:lstStyle/>
                <a:p>
                  <a:pPr>
                    <a:defRPr/>
                  </a:pPr>
                  <a:endParaRPr lang="tr-TR"/>
                </a:p>
              </p:txBody>
            </p:sp>
            <p:sp>
              <p:nvSpPr>
                <p:cNvPr id="85" name="Freeform 1078"/>
                <p:cNvSpPr>
                  <a:spLocks/>
                </p:cNvSpPr>
                <p:nvPr userDrawn="1"/>
              </p:nvSpPr>
              <p:spPr bwMode="ltGray">
                <a:xfrm>
                  <a:off x="1379" y="617"/>
                  <a:ext cx="21" cy="17"/>
                </a:xfrm>
                <a:custGeom>
                  <a:avLst/>
                  <a:gdLst>
                    <a:gd name="T0" fmla="*/ 11 w 22"/>
                    <a:gd name="T1" fmla="*/ 6 h 20"/>
                    <a:gd name="T2" fmla="*/ 11 w 22"/>
                    <a:gd name="T3" fmla="*/ 0 h 20"/>
                    <a:gd name="T4" fmla="*/ 15 w 22"/>
                    <a:gd name="T5" fmla="*/ 6 h 20"/>
                    <a:gd name="T6" fmla="*/ 8 w 22"/>
                    <a:gd name="T7" fmla="*/ 9 h 20"/>
                    <a:gd name="T8" fmla="*/ 11 w 22"/>
                    <a:gd name="T9" fmla="*/ 6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p:spPr>
              <p:txBody>
                <a:bodyPr wrap="none" anchor="ctr"/>
                <a:lstStyle/>
                <a:p>
                  <a:pPr>
                    <a:defRPr/>
                  </a:pPr>
                  <a:endParaRPr lang="tr-TR"/>
                </a:p>
              </p:txBody>
            </p:sp>
            <p:sp>
              <p:nvSpPr>
                <p:cNvPr id="86" name="Freeform 1079"/>
                <p:cNvSpPr>
                  <a:spLocks/>
                </p:cNvSpPr>
                <p:nvPr userDrawn="1"/>
              </p:nvSpPr>
              <p:spPr bwMode="ltGray">
                <a:xfrm>
                  <a:off x="453" y="275"/>
                  <a:ext cx="58" cy="24"/>
                </a:xfrm>
                <a:custGeom>
                  <a:avLst/>
                  <a:gdLst>
                    <a:gd name="T0" fmla="*/ 24 w 57"/>
                    <a:gd name="T1" fmla="*/ 6 h 30"/>
                    <a:gd name="T2" fmla="*/ 37 w 57"/>
                    <a:gd name="T3" fmla="*/ 2 h 30"/>
                    <a:gd name="T4" fmla="*/ 41 w 57"/>
                    <a:gd name="T5" fmla="*/ 10 h 30"/>
                    <a:gd name="T6" fmla="*/ 24 w 57"/>
                    <a:gd name="T7" fmla="*/ 6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p:spPr>
              <p:txBody>
                <a:bodyPr wrap="none" anchor="ctr"/>
                <a:lstStyle/>
                <a:p>
                  <a:pPr>
                    <a:defRPr/>
                  </a:pPr>
                  <a:endParaRPr lang="tr-TR"/>
                </a:p>
              </p:txBody>
            </p:sp>
            <p:sp>
              <p:nvSpPr>
                <p:cNvPr id="87" name="Freeform 1080"/>
                <p:cNvSpPr>
                  <a:spLocks/>
                </p:cNvSpPr>
                <p:nvPr userDrawn="1"/>
              </p:nvSpPr>
              <p:spPr bwMode="ltGray">
                <a:xfrm>
                  <a:off x="1161" y="50"/>
                  <a:ext cx="691" cy="569"/>
                </a:xfrm>
                <a:custGeom>
                  <a:avLst/>
                  <a:gdLst>
                    <a:gd name="T0" fmla="*/ 468 w 693"/>
                    <a:gd name="T1" fmla="*/ 169 h 696"/>
                    <a:gd name="T2" fmla="*/ 388 w 693"/>
                    <a:gd name="T3" fmla="*/ 165 h 696"/>
                    <a:gd name="T4" fmla="*/ 320 w 693"/>
                    <a:gd name="T5" fmla="*/ 151 h 696"/>
                    <a:gd name="T6" fmla="*/ 260 w 693"/>
                    <a:gd name="T7" fmla="*/ 146 h 696"/>
                    <a:gd name="T8" fmla="*/ 232 w 693"/>
                    <a:gd name="T9" fmla="*/ 152 h 696"/>
                    <a:gd name="T10" fmla="*/ 256 w 693"/>
                    <a:gd name="T11" fmla="*/ 156 h 696"/>
                    <a:gd name="T12" fmla="*/ 288 w 693"/>
                    <a:gd name="T13" fmla="*/ 171 h 696"/>
                    <a:gd name="T14" fmla="*/ 316 w 693"/>
                    <a:gd name="T15" fmla="*/ 174 h 696"/>
                    <a:gd name="T16" fmla="*/ 328 w 693"/>
                    <a:gd name="T17" fmla="*/ 196 h 696"/>
                    <a:gd name="T18" fmla="*/ 308 w 693"/>
                    <a:gd name="T19" fmla="*/ 202 h 696"/>
                    <a:gd name="T20" fmla="*/ 256 w 693"/>
                    <a:gd name="T21" fmla="*/ 226 h 696"/>
                    <a:gd name="T22" fmla="*/ 220 w 693"/>
                    <a:gd name="T23" fmla="*/ 229 h 696"/>
                    <a:gd name="T24" fmla="*/ 97 w 693"/>
                    <a:gd name="T25" fmla="*/ 254 h 696"/>
                    <a:gd name="T26" fmla="*/ 77 w 693"/>
                    <a:gd name="T27" fmla="*/ 226 h 696"/>
                    <a:gd name="T28" fmla="*/ 45 w 693"/>
                    <a:gd name="T29" fmla="*/ 191 h 696"/>
                    <a:gd name="T30" fmla="*/ 33 w 693"/>
                    <a:gd name="T31" fmla="*/ 163 h 696"/>
                    <a:gd name="T32" fmla="*/ 53 w 693"/>
                    <a:gd name="T33" fmla="*/ 126 h 696"/>
                    <a:gd name="T34" fmla="*/ 17 w 693"/>
                    <a:gd name="T35" fmla="*/ 143 h 696"/>
                    <a:gd name="T36" fmla="*/ 81 w 693"/>
                    <a:gd name="T37" fmla="*/ 102 h 696"/>
                    <a:gd name="T38" fmla="*/ 113 w 693"/>
                    <a:gd name="T39" fmla="*/ 75 h 696"/>
                    <a:gd name="T40" fmla="*/ 37 w 693"/>
                    <a:gd name="T41" fmla="*/ 75 h 696"/>
                    <a:gd name="T42" fmla="*/ 1 w 693"/>
                    <a:gd name="T43" fmla="*/ 71 h 696"/>
                    <a:gd name="T44" fmla="*/ 25 w 693"/>
                    <a:gd name="T45" fmla="*/ 51 h 696"/>
                    <a:gd name="T46" fmla="*/ 97 w 693"/>
                    <a:gd name="T47" fmla="*/ 41 h 696"/>
                    <a:gd name="T48" fmla="*/ 216 w 693"/>
                    <a:gd name="T49" fmla="*/ 46 h 696"/>
                    <a:gd name="T50" fmla="*/ 224 w 693"/>
                    <a:gd name="T51" fmla="*/ 24 h 696"/>
                    <a:gd name="T52" fmla="*/ 256 w 693"/>
                    <a:gd name="T53" fmla="*/ 0 h 696"/>
                    <a:gd name="T54" fmla="*/ 352 w 693"/>
                    <a:gd name="T55" fmla="*/ 16 h 696"/>
                    <a:gd name="T56" fmla="*/ 324 w 693"/>
                    <a:gd name="T57" fmla="*/ 32 h 696"/>
                    <a:gd name="T58" fmla="*/ 296 w 693"/>
                    <a:gd name="T59" fmla="*/ 64 h 696"/>
                    <a:gd name="T60" fmla="*/ 356 w 693"/>
                    <a:gd name="T61" fmla="*/ 70 h 696"/>
                    <a:gd name="T62" fmla="*/ 368 w 693"/>
                    <a:gd name="T63" fmla="*/ 49 h 696"/>
                    <a:gd name="T64" fmla="*/ 412 w 693"/>
                    <a:gd name="T65" fmla="*/ 34 h 696"/>
                    <a:gd name="T66" fmla="*/ 492 w 693"/>
                    <a:gd name="T67" fmla="*/ 32 h 696"/>
                    <a:gd name="T68" fmla="*/ 519 w 693"/>
                    <a:gd name="T69" fmla="*/ 20 h 696"/>
                    <a:gd name="T70" fmla="*/ 531 w 693"/>
                    <a:gd name="T71" fmla="*/ 168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p:spPr>
              <p:txBody>
                <a:bodyPr wrap="none" anchor="ctr"/>
                <a:lstStyle/>
                <a:p>
                  <a:pPr>
                    <a:defRPr/>
                  </a:pPr>
                  <a:endParaRPr lang="tr-TR"/>
                </a:p>
              </p:txBody>
            </p:sp>
            <p:sp>
              <p:nvSpPr>
                <p:cNvPr id="88" name="Freeform 1081"/>
                <p:cNvSpPr>
                  <a:spLocks/>
                </p:cNvSpPr>
                <p:nvPr userDrawn="1"/>
              </p:nvSpPr>
              <p:spPr bwMode="ltGray">
                <a:xfrm>
                  <a:off x="689" y="6"/>
                  <a:ext cx="1386" cy="232"/>
                </a:xfrm>
                <a:custGeom>
                  <a:avLst/>
                  <a:gdLst>
                    <a:gd name="T0" fmla="*/ 6031 w 931"/>
                    <a:gd name="T1" fmla="*/ 0 h 149"/>
                    <a:gd name="T2" fmla="*/ 1047 w 931"/>
                    <a:gd name="T3" fmla="*/ 265 h 149"/>
                    <a:gd name="T4" fmla="*/ 662 w 931"/>
                    <a:gd name="T5" fmla="*/ 380 h 149"/>
                    <a:gd name="T6" fmla="*/ 453 w 931"/>
                    <a:gd name="T7" fmla="*/ 380 h 149"/>
                    <a:gd name="T8" fmla="*/ 162 w 931"/>
                    <a:gd name="T9" fmla="*/ 705 h 149"/>
                    <a:gd name="T10" fmla="*/ 0 w 931"/>
                    <a:gd name="T11" fmla="*/ 958 h 149"/>
                    <a:gd name="T12" fmla="*/ 432 w 931"/>
                    <a:gd name="T13" fmla="*/ 1053 h 149"/>
                    <a:gd name="T14" fmla="*/ 707 w 931"/>
                    <a:gd name="T15" fmla="*/ 875 h 149"/>
                    <a:gd name="T16" fmla="*/ 791 w 931"/>
                    <a:gd name="T17" fmla="*/ 771 h 149"/>
                    <a:gd name="T18" fmla="*/ 1224 w 931"/>
                    <a:gd name="T19" fmla="*/ 475 h 149"/>
                    <a:gd name="T20" fmla="*/ 1572 w 931"/>
                    <a:gd name="T21" fmla="*/ 422 h 149"/>
                    <a:gd name="T22" fmla="*/ 1736 w 931"/>
                    <a:gd name="T23" fmla="*/ 856 h 149"/>
                    <a:gd name="T24" fmla="*/ 1376 w 931"/>
                    <a:gd name="T25" fmla="*/ 1001 h 149"/>
                    <a:gd name="T26" fmla="*/ 1688 w 931"/>
                    <a:gd name="T27" fmla="*/ 1035 h 149"/>
                    <a:gd name="T28" fmla="*/ 1828 w 931"/>
                    <a:gd name="T29" fmla="*/ 822 h 149"/>
                    <a:gd name="T30" fmla="*/ 1946 w 931"/>
                    <a:gd name="T31" fmla="*/ 841 h 149"/>
                    <a:gd name="T32" fmla="*/ 1850 w 931"/>
                    <a:gd name="T33" fmla="*/ 495 h 149"/>
                    <a:gd name="T34" fmla="*/ 1946 w 931"/>
                    <a:gd name="T35" fmla="*/ 405 h 149"/>
                    <a:gd name="T36" fmla="*/ 2023 w 931"/>
                    <a:gd name="T37" fmla="*/ 805 h 149"/>
                    <a:gd name="T38" fmla="*/ 1946 w 931"/>
                    <a:gd name="T39" fmla="*/ 1035 h 149"/>
                    <a:gd name="T40" fmla="*/ 2168 w 931"/>
                    <a:gd name="T41" fmla="*/ 1188 h 149"/>
                    <a:gd name="T42" fmla="*/ 2185 w 931"/>
                    <a:gd name="T43" fmla="*/ 841 h 149"/>
                    <a:gd name="T44" fmla="*/ 2422 w 931"/>
                    <a:gd name="T45" fmla="*/ 940 h 149"/>
                    <a:gd name="T46" fmla="*/ 2794 w 931"/>
                    <a:gd name="T47" fmla="*/ 671 h 149"/>
                    <a:gd name="T48" fmla="*/ 2992 w 931"/>
                    <a:gd name="T49" fmla="*/ 456 h 149"/>
                    <a:gd name="T50" fmla="*/ 3214 w 931"/>
                    <a:gd name="T51" fmla="*/ 509 h 149"/>
                    <a:gd name="T52" fmla="*/ 3327 w 931"/>
                    <a:gd name="T53" fmla="*/ 456 h 149"/>
                    <a:gd name="T54" fmla="*/ 3153 w 931"/>
                    <a:gd name="T55" fmla="*/ 405 h 149"/>
                    <a:gd name="T56" fmla="*/ 3469 w 931"/>
                    <a:gd name="T57" fmla="*/ 318 h 149"/>
                    <a:gd name="T58" fmla="*/ 3978 w 931"/>
                    <a:gd name="T59" fmla="*/ 495 h 149"/>
                    <a:gd name="T60" fmla="*/ 4249 w 931"/>
                    <a:gd name="T61" fmla="*/ 380 h 149"/>
                    <a:gd name="T62" fmla="*/ 4268 w 931"/>
                    <a:gd name="T63" fmla="*/ 578 h 149"/>
                    <a:gd name="T64" fmla="*/ 4154 w 931"/>
                    <a:gd name="T65" fmla="*/ 922 h 149"/>
                    <a:gd name="T66" fmla="*/ 4471 w 931"/>
                    <a:gd name="T67" fmla="*/ 805 h 149"/>
                    <a:gd name="T68" fmla="*/ 4563 w 931"/>
                    <a:gd name="T69" fmla="*/ 736 h 149"/>
                    <a:gd name="T70" fmla="*/ 4740 w 931"/>
                    <a:gd name="T71" fmla="*/ 557 h 149"/>
                    <a:gd name="T72" fmla="*/ 5806 w 931"/>
                    <a:gd name="T73" fmla="*/ 771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p:spPr>
              <p:txBody>
                <a:bodyPr wrap="none" anchor="ctr"/>
                <a:lstStyle/>
                <a:p>
                  <a:pPr>
                    <a:defRPr/>
                  </a:pPr>
                  <a:endParaRPr lang="tr-TR"/>
                </a:p>
              </p:txBody>
            </p:sp>
            <p:sp>
              <p:nvSpPr>
                <p:cNvPr id="89" name="Freeform 1082"/>
                <p:cNvSpPr>
                  <a:spLocks/>
                </p:cNvSpPr>
                <p:nvPr userDrawn="1"/>
              </p:nvSpPr>
              <p:spPr bwMode="ltGray">
                <a:xfrm>
                  <a:off x="971" y="91"/>
                  <a:ext cx="30" cy="25"/>
                </a:xfrm>
                <a:custGeom>
                  <a:avLst/>
                  <a:gdLst>
                    <a:gd name="T0" fmla="*/ 3 w 31"/>
                    <a:gd name="T1" fmla="*/ 11 h 30"/>
                    <a:gd name="T2" fmla="*/ 26 w 31"/>
                    <a:gd name="T3" fmla="*/ 0 h 30"/>
                    <a:gd name="T4" fmla="*/ 15 w 31"/>
                    <a:gd name="T5" fmla="*/ 10 h 30"/>
                    <a:gd name="T6" fmla="*/ 3 w 31"/>
                    <a:gd name="T7" fmla="*/ 11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p:spPr>
              <p:txBody>
                <a:bodyPr wrap="none" anchor="ctr"/>
                <a:lstStyle/>
                <a:p>
                  <a:pPr>
                    <a:defRPr/>
                  </a:pPr>
                  <a:endParaRPr lang="tr-TR"/>
                </a:p>
              </p:txBody>
            </p:sp>
            <p:sp>
              <p:nvSpPr>
                <p:cNvPr id="90" name="Freeform 1083"/>
                <p:cNvSpPr>
                  <a:spLocks/>
                </p:cNvSpPr>
                <p:nvPr userDrawn="1"/>
              </p:nvSpPr>
              <p:spPr bwMode="ltGray">
                <a:xfrm>
                  <a:off x="935" y="125"/>
                  <a:ext cx="45" cy="27"/>
                </a:xfrm>
                <a:custGeom>
                  <a:avLst/>
                  <a:gdLst>
                    <a:gd name="T0" fmla="*/ 6 w 44"/>
                    <a:gd name="T1" fmla="*/ 14 h 32"/>
                    <a:gd name="T2" fmla="*/ 27 w 44"/>
                    <a:gd name="T3" fmla="*/ 0 h 32"/>
                    <a:gd name="T4" fmla="*/ 43 w 44"/>
                    <a:gd name="T5" fmla="*/ 3 h 32"/>
                    <a:gd name="T6" fmla="*/ 6 w 44"/>
                    <a:gd name="T7" fmla="*/ 14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p:spPr>
              <p:txBody>
                <a:bodyPr wrap="none" anchor="ctr"/>
                <a:lstStyle/>
                <a:p>
                  <a:pPr>
                    <a:defRPr/>
                  </a:pPr>
                  <a:endParaRPr lang="tr-TR"/>
                </a:p>
              </p:txBody>
            </p:sp>
            <p:sp>
              <p:nvSpPr>
                <p:cNvPr id="91" name="Freeform 1084"/>
                <p:cNvSpPr>
                  <a:spLocks/>
                </p:cNvSpPr>
                <p:nvPr userDrawn="1"/>
              </p:nvSpPr>
              <p:spPr bwMode="ltGray">
                <a:xfrm>
                  <a:off x="1081" y="226"/>
                  <a:ext cx="75" cy="14"/>
                </a:xfrm>
                <a:custGeom>
                  <a:avLst/>
                  <a:gdLst>
                    <a:gd name="T0" fmla="*/ 37 w 76"/>
                    <a:gd name="T1" fmla="*/ 5 h 18"/>
                    <a:gd name="T2" fmla="*/ 25 w 76"/>
                    <a:gd name="T3" fmla="*/ 2 h 18"/>
                    <a:gd name="T4" fmla="*/ 37 w 76"/>
                    <a:gd name="T5" fmla="*/ 5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p:spPr>
              <p:txBody>
                <a:bodyPr wrap="none" anchor="ctr"/>
                <a:lstStyle/>
                <a:p>
                  <a:pPr>
                    <a:defRPr/>
                  </a:pPr>
                  <a:endParaRPr lang="tr-TR"/>
                </a:p>
              </p:txBody>
            </p:sp>
            <p:sp>
              <p:nvSpPr>
                <p:cNvPr id="92" name="Freeform 1085"/>
                <p:cNvSpPr>
                  <a:spLocks/>
                </p:cNvSpPr>
                <p:nvPr userDrawn="1"/>
              </p:nvSpPr>
              <p:spPr bwMode="ltGray">
                <a:xfrm>
                  <a:off x="1210" y="223"/>
                  <a:ext cx="42" cy="37"/>
                </a:xfrm>
                <a:custGeom>
                  <a:avLst/>
                  <a:gdLst>
                    <a:gd name="T0" fmla="*/ 0 w 42"/>
                    <a:gd name="T1" fmla="*/ 9 h 44"/>
                    <a:gd name="T2" fmla="*/ 12 w 42"/>
                    <a:gd name="T3" fmla="*/ 4 h 44"/>
                    <a:gd name="T4" fmla="*/ 0 w 42"/>
                    <a:gd name="T5" fmla="*/ 9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p:spPr>
              <p:txBody>
                <a:bodyPr wrap="none" anchor="ctr"/>
                <a:lstStyle/>
                <a:p>
                  <a:pPr>
                    <a:defRPr/>
                  </a:pPr>
                  <a:endParaRPr lang="tr-TR"/>
                </a:p>
              </p:txBody>
            </p:sp>
            <p:sp>
              <p:nvSpPr>
                <p:cNvPr id="93" name="Freeform 1086"/>
                <p:cNvSpPr>
                  <a:spLocks/>
                </p:cNvSpPr>
                <p:nvPr userDrawn="1"/>
              </p:nvSpPr>
              <p:spPr bwMode="ltGray">
                <a:xfrm>
                  <a:off x="865" y="123"/>
                  <a:ext cx="33" cy="24"/>
                </a:xfrm>
                <a:custGeom>
                  <a:avLst/>
                  <a:gdLst>
                    <a:gd name="T0" fmla="*/ 7 w 31"/>
                    <a:gd name="T1" fmla="*/ 7 h 30"/>
                    <a:gd name="T2" fmla="*/ 42 w 31"/>
                    <a:gd name="T3" fmla="*/ 3 h 30"/>
                    <a:gd name="T4" fmla="*/ 7 w 31"/>
                    <a:gd name="T5" fmla="*/ 7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p:spPr>
              <p:txBody>
                <a:bodyPr wrap="none" anchor="ctr"/>
                <a:lstStyle/>
                <a:p>
                  <a:pPr>
                    <a:defRPr/>
                  </a:pPr>
                  <a:endParaRPr lang="tr-TR"/>
                </a:p>
              </p:txBody>
            </p:sp>
          </p:grpSp>
          <p:grpSp>
            <p:nvGrpSpPr>
              <p:cNvPr id="10" name="Group 1087"/>
              <p:cNvGrpSpPr>
                <a:grpSpLocks/>
              </p:cNvGrpSpPr>
              <p:nvPr userDrawn="1"/>
            </p:nvGrpSpPr>
            <p:grpSpPr bwMode="auto">
              <a:xfrm>
                <a:off x="7" y="-154"/>
                <a:ext cx="5739" cy="418"/>
                <a:chOff x="1056" y="111"/>
                <a:chExt cx="2448" cy="418"/>
              </a:xfrm>
            </p:grpSpPr>
            <p:sp>
              <p:nvSpPr>
                <p:cNvPr id="27" name="Line 1088"/>
                <p:cNvSpPr>
                  <a:spLocks noChangeShapeType="1"/>
                </p:cNvSpPr>
                <p:nvPr/>
              </p:nvSpPr>
              <p:spPr bwMode="white">
                <a:xfrm>
                  <a:off x="1056" y="332"/>
                  <a:ext cx="2448" cy="0"/>
                </a:xfrm>
                <a:prstGeom prst="line">
                  <a:avLst/>
                </a:prstGeom>
                <a:noFill/>
                <a:ln w="9525">
                  <a:solidFill>
                    <a:schemeClr val="folHlink"/>
                  </a:solidFill>
                  <a:round/>
                  <a:headEnd/>
                  <a:tailEnd/>
                </a:ln>
              </p:spPr>
              <p:txBody>
                <a:bodyPr wrap="none" anchor="ctr"/>
                <a:lstStyle/>
                <a:p>
                  <a:pPr>
                    <a:defRPr/>
                  </a:pPr>
                  <a:endParaRPr lang="tr-TR"/>
                </a:p>
              </p:txBody>
            </p:sp>
            <p:sp>
              <p:nvSpPr>
                <p:cNvPr id="28" name="Line 1089"/>
                <p:cNvSpPr>
                  <a:spLocks noChangeShapeType="1"/>
                </p:cNvSpPr>
                <p:nvPr/>
              </p:nvSpPr>
              <p:spPr bwMode="white">
                <a:xfrm>
                  <a:off x="1254"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29" name="Line 1090"/>
                <p:cNvSpPr>
                  <a:spLocks noChangeShapeType="1"/>
                </p:cNvSpPr>
                <p:nvPr/>
              </p:nvSpPr>
              <p:spPr bwMode="white">
                <a:xfrm>
                  <a:off x="1482"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0" name="Line 1091"/>
                <p:cNvSpPr>
                  <a:spLocks noChangeShapeType="1"/>
                </p:cNvSpPr>
                <p:nvPr/>
              </p:nvSpPr>
              <p:spPr bwMode="white">
                <a:xfrm>
                  <a:off x="1710"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1" name="Line 1092"/>
                <p:cNvSpPr>
                  <a:spLocks noChangeShapeType="1"/>
                </p:cNvSpPr>
                <p:nvPr/>
              </p:nvSpPr>
              <p:spPr bwMode="white">
                <a:xfrm>
                  <a:off x="1938"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2" name="Line 1093"/>
                <p:cNvSpPr>
                  <a:spLocks noChangeShapeType="1"/>
                </p:cNvSpPr>
                <p:nvPr/>
              </p:nvSpPr>
              <p:spPr bwMode="white">
                <a:xfrm>
                  <a:off x="2166"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3" name="Line 1094"/>
                <p:cNvSpPr>
                  <a:spLocks noChangeShapeType="1"/>
                </p:cNvSpPr>
                <p:nvPr/>
              </p:nvSpPr>
              <p:spPr bwMode="white">
                <a:xfrm>
                  <a:off x="2394"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4" name="Line 1095"/>
                <p:cNvSpPr>
                  <a:spLocks noChangeShapeType="1"/>
                </p:cNvSpPr>
                <p:nvPr/>
              </p:nvSpPr>
              <p:spPr bwMode="white">
                <a:xfrm>
                  <a:off x="2622"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5" name="Line 1096"/>
                <p:cNvSpPr>
                  <a:spLocks noChangeShapeType="1"/>
                </p:cNvSpPr>
                <p:nvPr/>
              </p:nvSpPr>
              <p:spPr bwMode="white">
                <a:xfrm>
                  <a:off x="2850"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6" name="Line 1097"/>
                <p:cNvSpPr>
                  <a:spLocks noChangeShapeType="1"/>
                </p:cNvSpPr>
                <p:nvPr/>
              </p:nvSpPr>
              <p:spPr bwMode="white">
                <a:xfrm>
                  <a:off x="3078" y="111"/>
                  <a:ext cx="0" cy="418"/>
                </a:xfrm>
                <a:prstGeom prst="line">
                  <a:avLst/>
                </a:prstGeom>
                <a:noFill/>
                <a:ln w="9525">
                  <a:solidFill>
                    <a:schemeClr val="folHlink"/>
                  </a:solidFill>
                  <a:round/>
                  <a:headEnd/>
                  <a:tailEnd/>
                </a:ln>
              </p:spPr>
              <p:txBody>
                <a:bodyPr wrap="none" anchor="ctr"/>
                <a:lstStyle/>
                <a:p>
                  <a:pPr>
                    <a:defRPr/>
                  </a:pPr>
                  <a:endParaRPr lang="tr-TR"/>
                </a:p>
              </p:txBody>
            </p:sp>
            <p:sp>
              <p:nvSpPr>
                <p:cNvPr id="37" name="Line 1098"/>
                <p:cNvSpPr>
                  <a:spLocks noChangeShapeType="1"/>
                </p:cNvSpPr>
                <p:nvPr/>
              </p:nvSpPr>
              <p:spPr bwMode="white">
                <a:xfrm>
                  <a:off x="3306" y="111"/>
                  <a:ext cx="0" cy="418"/>
                </a:xfrm>
                <a:prstGeom prst="line">
                  <a:avLst/>
                </a:prstGeom>
                <a:noFill/>
                <a:ln w="9525">
                  <a:solidFill>
                    <a:schemeClr val="folHlink"/>
                  </a:solidFill>
                  <a:round/>
                  <a:headEnd/>
                  <a:tailEnd/>
                </a:ln>
              </p:spPr>
              <p:txBody>
                <a:bodyPr wrap="none" anchor="ctr"/>
                <a:lstStyle/>
                <a:p>
                  <a:pPr>
                    <a:defRPr/>
                  </a:pPr>
                  <a:endParaRPr lang="tr-TR"/>
                </a:p>
              </p:txBody>
            </p:sp>
          </p:grpSp>
          <p:grpSp>
            <p:nvGrpSpPr>
              <p:cNvPr id="11" name="Group 1099"/>
              <p:cNvGrpSpPr>
                <a:grpSpLocks/>
              </p:cNvGrpSpPr>
              <p:nvPr userDrawn="1"/>
            </p:nvGrpSpPr>
            <p:grpSpPr bwMode="auto">
              <a:xfrm>
                <a:off x="-1261" y="-1"/>
                <a:ext cx="2098" cy="1030"/>
                <a:chOff x="1208" y="109"/>
                <a:chExt cx="2098" cy="423"/>
              </a:xfrm>
            </p:grpSpPr>
            <p:sp>
              <p:nvSpPr>
                <p:cNvPr id="12" name="Line 1100"/>
                <p:cNvSpPr>
                  <a:spLocks noChangeShapeType="1"/>
                </p:cNvSpPr>
                <p:nvPr/>
              </p:nvSpPr>
              <p:spPr bwMode="ltGray">
                <a:xfrm>
                  <a:off x="2850" y="110"/>
                  <a:ext cx="0" cy="142"/>
                </a:xfrm>
                <a:prstGeom prst="line">
                  <a:avLst/>
                </a:prstGeom>
                <a:noFill/>
                <a:ln w="9525">
                  <a:solidFill>
                    <a:schemeClr val="hlink"/>
                  </a:solidFill>
                  <a:round/>
                  <a:headEnd/>
                  <a:tailEnd/>
                </a:ln>
              </p:spPr>
              <p:txBody>
                <a:bodyPr wrap="none" anchor="ctr"/>
                <a:lstStyle/>
                <a:p>
                  <a:pPr>
                    <a:defRPr/>
                  </a:pPr>
                  <a:endParaRPr lang="tr-TR"/>
                </a:p>
              </p:txBody>
            </p:sp>
            <p:sp>
              <p:nvSpPr>
                <p:cNvPr id="13" name="Line 1101"/>
                <p:cNvSpPr>
                  <a:spLocks noChangeShapeType="1"/>
                </p:cNvSpPr>
                <p:nvPr/>
              </p:nvSpPr>
              <p:spPr bwMode="ltGray">
                <a:xfrm>
                  <a:off x="2972" y="332"/>
                  <a:ext cx="70" cy="0"/>
                </a:xfrm>
                <a:prstGeom prst="line">
                  <a:avLst/>
                </a:prstGeom>
                <a:noFill/>
                <a:ln w="9525">
                  <a:solidFill>
                    <a:schemeClr val="hlink"/>
                  </a:solidFill>
                  <a:round/>
                  <a:headEnd/>
                  <a:tailEnd/>
                </a:ln>
              </p:spPr>
              <p:txBody>
                <a:bodyPr wrap="none" anchor="ctr"/>
                <a:lstStyle/>
                <a:p>
                  <a:pPr>
                    <a:defRPr/>
                  </a:pPr>
                  <a:endParaRPr lang="tr-TR"/>
                </a:p>
              </p:txBody>
            </p:sp>
            <p:sp>
              <p:nvSpPr>
                <p:cNvPr id="14" name="Line 1102"/>
                <p:cNvSpPr>
                  <a:spLocks noChangeShapeType="1"/>
                </p:cNvSpPr>
                <p:nvPr/>
              </p:nvSpPr>
              <p:spPr bwMode="ltGray">
                <a:xfrm>
                  <a:off x="3078" y="350"/>
                  <a:ext cx="0" cy="28"/>
                </a:xfrm>
                <a:prstGeom prst="line">
                  <a:avLst/>
                </a:prstGeom>
                <a:noFill/>
                <a:ln w="9525">
                  <a:solidFill>
                    <a:schemeClr val="hlink"/>
                  </a:solidFill>
                  <a:round/>
                  <a:headEnd/>
                  <a:tailEnd/>
                </a:ln>
              </p:spPr>
              <p:txBody>
                <a:bodyPr wrap="none" anchor="ctr"/>
                <a:lstStyle/>
                <a:p>
                  <a:pPr>
                    <a:defRPr/>
                  </a:pPr>
                  <a:endParaRPr lang="tr-TR"/>
                </a:p>
              </p:txBody>
            </p:sp>
            <p:sp>
              <p:nvSpPr>
                <p:cNvPr id="15" name="Line 1103"/>
                <p:cNvSpPr>
                  <a:spLocks noChangeShapeType="1"/>
                </p:cNvSpPr>
                <p:nvPr/>
              </p:nvSpPr>
              <p:spPr bwMode="ltGray">
                <a:xfrm>
                  <a:off x="3306" y="450"/>
                  <a:ext cx="0" cy="79"/>
                </a:xfrm>
                <a:prstGeom prst="line">
                  <a:avLst/>
                </a:prstGeom>
                <a:noFill/>
                <a:ln w="9525">
                  <a:solidFill>
                    <a:schemeClr val="hlink"/>
                  </a:solidFill>
                  <a:round/>
                  <a:headEnd/>
                  <a:tailEnd/>
                </a:ln>
              </p:spPr>
              <p:txBody>
                <a:bodyPr wrap="none" anchor="ctr"/>
                <a:lstStyle/>
                <a:p>
                  <a:pPr>
                    <a:defRPr/>
                  </a:pPr>
                  <a:endParaRPr lang="tr-TR"/>
                </a:p>
              </p:txBody>
            </p:sp>
            <p:sp>
              <p:nvSpPr>
                <p:cNvPr id="16" name="Line 1104"/>
                <p:cNvSpPr>
                  <a:spLocks noChangeShapeType="1"/>
                </p:cNvSpPr>
                <p:nvPr/>
              </p:nvSpPr>
              <p:spPr bwMode="ltGray">
                <a:xfrm>
                  <a:off x="2166" y="114"/>
                  <a:ext cx="0" cy="62"/>
                </a:xfrm>
                <a:prstGeom prst="line">
                  <a:avLst/>
                </a:prstGeom>
                <a:noFill/>
                <a:ln w="9525">
                  <a:solidFill>
                    <a:schemeClr val="hlink"/>
                  </a:solidFill>
                  <a:round/>
                  <a:headEnd/>
                  <a:tailEnd/>
                </a:ln>
              </p:spPr>
              <p:txBody>
                <a:bodyPr wrap="none" anchor="ctr"/>
                <a:lstStyle/>
                <a:p>
                  <a:pPr>
                    <a:defRPr/>
                  </a:pPr>
                  <a:endParaRPr lang="tr-TR"/>
                </a:p>
              </p:txBody>
            </p:sp>
            <p:sp>
              <p:nvSpPr>
                <p:cNvPr id="17" name="Line 1105"/>
                <p:cNvSpPr>
                  <a:spLocks noChangeShapeType="1"/>
                </p:cNvSpPr>
                <p:nvPr/>
              </p:nvSpPr>
              <p:spPr bwMode="ltGray">
                <a:xfrm>
                  <a:off x="1938" y="111"/>
                  <a:ext cx="0" cy="337"/>
                </a:xfrm>
                <a:prstGeom prst="line">
                  <a:avLst/>
                </a:prstGeom>
                <a:noFill/>
                <a:ln w="9525">
                  <a:solidFill>
                    <a:schemeClr val="hlink"/>
                  </a:solidFill>
                  <a:round/>
                  <a:headEnd/>
                  <a:tailEnd/>
                </a:ln>
              </p:spPr>
              <p:txBody>
                <a:bodyPr wrap="none" anchor="ctr"/>
                <a:lstStyle/>
                <a:p>
                  <a:pPr>
                    <a:defRPr/>
                  </a:pPr>
                  <a:endParaRPr lang="tr-TR"/>
                </a:p>
              </p:txBody>
            </p:sp>
            <p:sp>
              <p:nvSpPr>
                <p:cNvPr id="18" name="Line 1106"/>
                <p:cNvSpPr>
                  <a:spLocks noChangeShapeType="1"/>
                </p:cNvSpPr>
                <p:nvPr/>
              </p:nvSpPr>
              <p:spPr bwMode="ltGray">
                <a:xfrm flipH="1">
                  <a:off x="1912" y="332"/>
                  <a:ext cx="68" cy="0"/>
                </a:xfrm>
                <a:prstGeom prst="line">
                  <a:avLst/>
                </a:prstGeom>
                <a:noFill/>
                <a:ln w="9525">
                  <a:solidFill>
                    <a:schemeClr val="hlink"/>
                  </a:solidFill>
                  <a:round/>
                  <a:headEnd/>
                  <a:tailEnd/>
                </a:ln>
              </p:spPr>
              <p:txBody>
                <a:bodyPr wrap="none" anchor="ctr"/>
                <a:lstStyle/>
                <a:p>
                  <a:pPr>
                    <a:defRPr/>
                  </a:pPr>
                  <a:endParaRPr lang="tr-TR"/>
                </a:p>
              </p:txBody>
            </p:sp>
            <p:sp>
              <p:nvSpPr>
                <p:cNvPr id="19" name="Line 1107"/>
                <p:cNvSpPr>
                  <a:spLocks noChangeShapeType="1"/>
                </p:cNvSpPr>
                <p:nvPr/>
              </p:nvSpPr>
              <p:spPr bwMode="ltGray">
                <a:xfrm>
                  <a:off x="1778" y="332"/>
                  <a:ext cx="60" cy="0"/>
                </a:xfrm>
                <a:prstGeom prst="line">
                  <a:avLst/>
                </a:prstGeom>
                <a:noFill/>
                <a:ln w="9525">
                  <a:solidFill>
                    <a:schemeClr val="hlink"/>
                  </a:solidFill>
                  <a:round/>
                  <a:headEnd/>
                  <a:tailEnd/>
                </a:ln>
              </p:spPr>
              <p:txBody>
                <a:bodyPr wrap="none" anchor="ctr"/>
                <a:lstStyle/>
                <a:p>
                  <a:pPr>
                    <a:defRPr/>
                  </a:pPr>
                  <a:endParaRPr lang="tr-TR"/>
                </a:p>
              </p:txBody>
            </p:sp>
            <p:sp>
              <p:nvSpPr>
                <p:cNvPr id="20" name="Line 1108"/>
                <p:cNvSpPr>
                  <a:spLocks noChangeShapeType="1"/>
                </p:cNvSpPr>
                <p:nvPr/>
              </p:nvSpPr>
              <p:spPr bwMode="ltGray">
                <a:xfrm flipH="1">
                  <a:off x="1578" y="332"/>
                  <a:ext cx="82" cy="0"/>
                </a:xfrm>
                <a:prstGeom prst="line">
                  <a:avLst/>
                </a:prstGeom>
                <a:noFill/>
                <a:ln w="9525">
                  <a:solidFill>
                    <a:schemeClr val="hlink"/>
                  </a:solidFill>
                  <a:round/>
                  <a:headEnd/>
                  <a:tailEnd/>
                </a:ln>
              </p:spPr>
              <p:txBody>
                <a:bodyPr wrap="none" anchor="ctr"/>
                <a:lstStyle/>
                <a:p>
                  <a:pPr>
                    <a:defRPr/>
                  </a:pPr>
                  <a:endParaRPr lang="tr-TR"/>
                </a:p>
              </p:txBody>
            </p:sp>
            <p:sp>
              <p:nvSpPr>
                <p:cNvPr id="21" name="Line 1109"/>
                <p:cNvSpPr>
                  <a:spLocks noChangeShapeType="1"/>
                </p:cNvSpPr>
                <p:nvPr/>
              </p:nvSpPr>
              <p:spPr bwMode="ltGray">
                <a:xfrm>
                  <a:off x="1208" y="332"/>
                  <a:ext cx="348" cy="0"/>
                </a:xfrm>
                <a:prstGeom prst="line">
                  <a:avLst/>
                </a:prstGeom>
                <a:noFill/>
                <a:ln w="9525">
                  <a:solidFill>
                    <a:schemeClr val="hlink"/>
                  </a:solidFill>
                  <a:round/>
                  <a:headEnd/>
                  <a:tailEnd/>
                </a:ln>
              </p:spPr>
              <p:txBody>
                <a:bodyPr wrap="none" anchor="ctr"/>
                <a:lstStyle/>
                <a:p>
                  <a:pPr>
                    <a:defRPr/>
                  </a:pPr>
                  <a:endParaRPr lang="tr-TR"/>
                </a:p>
              </p:txBody>
            </p:sp>
            <p:sp>
              <p:nvSpPr>
                <p:cNvPr id="22" name="Line 1110"/>
                <p:cNvSpPr>
                  <a:spLocks noChangeShapeType="1"/>
                </p:cNvSpPr>
                <p:nvPr/>
              </p:nvSpPr>
              <p:spPr bwMode="ltGray">
                <a:xfrm>
                  <a:off x="1480" y="234"/>
                  <a:ext cx="0" cy="298"/>
                </a:xfrm>
                <a:prstGeom prst="line">
                  <a:avLst/>
                </a:prstGeom>
                <a:noFill/>
                <a:ln w="9525">
                  <a:solidFill>
                    <a:schemeClr val="hlink"/>
                  </a:solidFill>
                  <a:round/>
                  <a:headEnd/>
                  <a:tailEnd/>
                </a:ln>
              </p:spPr>
              <p:txBody>
                <a:bodyPr wrap="none" anchor="ctr"/>
                <a:lstStyle/>
                <a:p>
                  <a:pPr>
                    <a:defRPr/>
                  </a:pPr>
                  <a:endParaRPr lang="tr-TR"/>
                </a:p>
              </p:txBody>
            </p:sp>
            <p:sp>
              <p:nvSpPr>
                <p:cNvPr id="23" name="Line 1111"/>
                <p:cNvSpPr>
                  <a:spLocks noChangeShapeType="1"/>
                </p:cNvSpPr>
                <p:nvPr/>
              </p:nvSpPr>
              <p:spPr bwMode="ltGray">
                <a:xfrm>
                  <a:off x="1254" y="252"/>
                  <a:ext cx="0" cy="156"/>
                </a:xfrm>
                <a:prstGeom prst="line">
                  <a:avLst/>
                </a:prstGeom>
                <a:noFill/>
                <a:ln w="9525">
                  <a:solidFill>
                    <a:schemeClr val="hlink"/>
                  </a:solidFill>
                  <a:round/>
                  <a:headEnd/>
                  <a:tailEnd/>
                </a:ln>
              </p:spPr>
              <p:txBody>
                <a:bodyPr wrap="none" anchor="ctr"/>
                <a:lstStyle/>
                <a:p>
                  <a:pPr>
                    <a:defRPr/>
                  </a:pPr>
                  <a:endParaRPr lang="tr-TR"/>
                </a:p>
              </p:txBody>
            </p:sp>
            <p:sp>
              <p:nvSpPr>
                <p:cNvPr id="24" name="Line 1112"/>
                <p:cNvSpPr>
                  <a:spLocks noChangeShapeType="1"/>
                </p:cNvSpPr>
                <p:nvPr/>
              </p:nvSpPr>
              <p:spPr bwMode="ltGray">
                <a:xfrm flipH="1" flipV="1">
                  <a:off x="1482" y="109"/>
                  <a:ext cx="0" cy="27"/>
                </a:xfrm>
                <a:prstGeom prst="line">
                  <a:avLst/>
                </a:prstGeom>
                <a:noFill/>
                <a:ln w="9525">
                  <a:solidFill>
                    <a:schemeClr val="hlink"/>
                  </a:solidFill>
                  <a:round/>
                  <a:headEnd/>
                  <a:tailEnd/>
                </a:ln>
              </p:spPr>
              <p:txBody>
                <a:bodyPr wrap="none" anchor="ctr"/>
                <a:lstStyle/>
                <a:p>
                  <a:pPr>
                    <a:defRPr/>
                  </a:pPr>
                  <a:endParaRPr lang="tr-TR"/>
                </a:p>
              </p:txBody>
            </p:sp>
            <p:sp>
              <p:nvSpPr>
                <p:cNvPr id="25" name="Line 1113"/>
                <p:cNvSpPr>
                  <a:spLocks noChangeShapeType="1"/>
                </p:cNvSpPr>
                <p:nvPr/>
              </p:nvSpPr>
              <p:spPr bwMode="ltGray">
                <a:xfrm>
                  <a:off x="1710" y="180"/>
                  <a:ext cx="0" cy="96"/>
                </a:xfrm>
                <a:prstGeom prst="line">
                  <a:avLst/>
                </a:prstGeom>
                <a:noFill/>
                <a:ln w="9525">
                  <a:solidFill>
                    <a:schemeClr val="hlink"/>
                  </a:solidFill>
                  <a:round/>
                  <a:headEnd/>
                  <a:tailEnd/>
                </a:ln>
              </p:spPr>
              <p:txBody>
                <a:bodyPr wrap="none" anchor="ctr"/>
                <a:lstStyle/>
                <a:p>
                  <a:pPr>
                    <a:defRPr/>
                  </a:pPr>
                  <a:endParaRPr lang="tr-TR"/>
                </a:p>
              </p:txBody>
            </p:sp>
            <p:sp>
              <p:nvSpPr>
                <p:cNvPr id="26" name="Line 1114"/>
                <p:cNvSpPr>
                  <a:spLocks noChangeShapeType="1"/>
                </p:cNvSpPr>
                <p:nvPr/>
              </p:nvSpPr>
              <p:spPr bwMode="ltGray">
                <a:xfrm flipV="1">
                  <a:off x="1710" y="111"/>
                  <a:ext cx="0" cy="22"/>
                </a:xfrm>
                <a:prstGeom prst="line">
                  <a:avLst/>
                </a:prstGeom>
                <a:noFill/>
                <a:ln w="9525">
                  <a:solidFill>
                    <a:schemeClr val="hlink"/>
                  </a:solidFill>
                  <a:round/>
                  <a:headEnd/>
                  <a:tailEnd/>
                </a:ln>
              </p:spPr>
              <p:txBody>
                <a:bodyPr wrap="none" anchor="ctr"/>
                <a:lstStyle/>
                <a:p>
                  <a:pPr>
                    <a:defRPr/>
                  </a:pPr>
                  <a:endParaRPr lang="tr-TR"/>
                </a:p>
              </p:txBody>
            </p:sp>
          </p:grpSp>
        </p:grpSp>
        <p:pic>
          <p:nvPicPr>
            <p:cNvPr id="7" name="Picture 1115" descr="earth"/>
            <p:cNvPicPr>
              <a:picLocks noChangeAspect="1" noChangeArrowheads="1"/>
            </p:cNvPicPr>
            <p:nvPr userDrawn="1"/>
          </p:nvPicPr>
          <p:blipFill>
            <a:blip r:embed="rId2">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gray">
            <a:xfrm>
              <a:off x="336" y="1566"/>
              <a:ext cx="690" cy="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5388" name="Rectangle 1116"/>
          <p:cNvSpPr>
            <a:spLocks noGrp="1" noChangeArrowheads="1"/>
          </p:cNvSpPr>
          <p:nvPr>
            <p:ph type="ctrTitle"/>
          </p:nvPr>
        </p:nvSpPr>
        <p:spPr>
          <a:xfrm>
            <a:off x="1828800" y="1828800"/>
            <a:ext cx="6934200" cy="2362200"/>
          </a:xfrm>
        </p:spPr>
        <p:txBody>
          <a:bodyPr/>
          <a:lstStyle>
            <a:lvl1pPr>
              <a:defRPr/>
            </a:lvl1pPr>
          </a:lstStyle>
          <a:p>
            <a:pPr lvl="0"/>
            <a:r>
              <a:rPr lang="en-US" altLang="zh-CN" noProof="0" smtClean="0"/>
              <a:t>Click to edit Master title style</a:t>
            </a:r>
          </a:p>
        </p:txBody>
      </p:sp>
      <p:sp>
        <p:nvSpPr>
          <p:cNvPr id="55389" name="Rectangle 1117"/>
          <p:cNvSpPr>
            <a:spLocks noGrp="1" noChangeArrowheads="1"/>
          </p:cNvSpPr>
          <p:nvPr>
            <p:ph type="subTitle" idx="1"/>
          </p:nvPr>
        </p:nvSpPr>
        <p:spPr>
          <a:xfrm>
            <a:off x="1828800" y="4572000"/>
            <a:ext cx="6934200" cy="1295400"/>
          </a:xfrm>
        </p:spPr>
        <p:txBody>
          <a:bodyPr/>
          <a:lstStyle>
            <a:lvl1pPr marL="0" indent="0">
              <a:buFontTx/>
              <a:buNone/>
              <a:defRPr/>
            </a:lvl1pPr>
          </a:lstStyle>
          <a:p>
            <a:pPr lvl="0"/>
            <a:r>
              <a:rPr lang="en-US" altLang="zh-CN" noProof="0" smtClean="0"/>
              <a:t>Click to edit Master subtitle style</a:t>
            </a:r>
          </a:p>
        </p:txBody>
      </p:sp>
      <p:sp>
        <p:nvSpPr>
          <p:cNvPr id="94" name="Rectangle 1118"/>
          <p:cNvSpPr>
            <a:spLocks noGrp="1" noChangeArrowheads="1"/>
          </p:cNvSpPr>
          <p:nvPr>
            <p:ph type="dt" sz="half" idx="10"/>
          </p:nvPr>
        </p:nvSpPr>
        <p:spPr>
          <a:xfrm>
            <a:off x="533400" y="6324600"/>
            <a:ext cx="1905000" cy="457200"/>
          </a:xfrm>
        </p:spPr>
        <p:txBody>
          <a:bodyPr/>
          <a:lstStyle>
            <a:lvl1pPr>
              <a:defRPr/>
            </a:lvl1pPr>
          </a:lstStyle>
          <a:p>
            <a:pPr>
              <a:defRPr/>
            </a:pPr>
            <a:endParaRPr lang="en-US" altLang="zh-CN"/>
          </a:p>
        </p:txBody>
      </p:sp>
      <p:sp>
        <p:nvSpPr>
          <p:cNvPr id="95" name="Rectangle 1119"/>
          <p:cNvSpPr>
            <a:spLocks noGrp="1" noChangeArrowheads="1"/>
          </p:cNvSpPr>
          <p:nvPr>
            <p:ph type="ftr" sz="quarter" idx="11"/>
          </p:nvPr>
        </p:nvSpPr>
        <p:spPr>
          <a:xfrm>
            <a:off x="3200400" y="6324600"/>
            <a:ext cx="2895600" cy="457200"/>
          </a:xfrm>
        </p:spPr>
        <p:txBody>
          <a:bodyPr/>
          <a:lstStyle>
            <a:lvl1pPr>
              <a:defRPr/>
            </a:lvl1pPr>
          </a:lstStyle>
          <a:p>
            <a:pPr>
              <a:defRPr/>
            </a:pPr>
            <a:endParaRPr lang="en-US" altLang="zh-CN"/>
          </a:p>
        </p:txBody>
      </p:sp>
      <p:sp>
        <p:nvSpPr>
          <p:cNvPr id="96" name="Rectangle 1120"/>
          <p:cNvSpPr>
            <a:spLocks noGrp="1" noChangeArrowheads="1"/>
          </p:cNvSpPr>
          <p:nvPr>
            <p:ph type="sldNum" sz="quarter" idx="12"/>
          </p:nvPr>
        </p:nvSpPr>
        <p:spPr>
          <a:xfrm>
            <a:off x="6858000" y="6324600"/>
            <a:ext cx="1905000" cy="457200"/>
          </a:xfrm>
        </p:spPr>
        <p:txBody>
          <a:bodyPr/>
          <a:lstStyle>
            <a:lvl1pPr>
              <a:defRPr/>
            </a:lvl1pPr>
          </a:lstStyle>
          <a:p>
            <a:pPr>
              <a:defRPr/>
            </a:pPr>
            <a:fld id="{1292939A-C812-4C89-BD18-4885292B169F}" type="slidenum">
              <a:rPr lang="zh-CN" altLang="en-US"/>
              <a:pPr>
                <a:defRPr/>
              </a:pPr>
              <a:t>‹#›</a:t>
            </a:fld>
            <a:endParaRPr lang="en-US" altLang="zh-CN"/>
          </a:p>
        </p:txBody>
      </p:sp>
    </p:spTree>
    <p:extLst>
      <p:ext uri="{BB962C8B-B14F-4D97-AF65-F5344CB8AC3E}">
        <p14:creationId xmlns="" xmlns:p14="http://schemas.microsoft.com/office/powerpoint/2010/main" val="3821563273"/>
      </p:ext>
    </p:extLst>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13ABCEE-6D1A-4DDB-8A7A-BCB90E447C92}" type="slidenum">
              <a:rPr lang="zh-CN" altLang="en-US"/>
              <a:pPr>
                <a:defRPr/>
              </a:pPr>
              <a:t>‹#›</a:t>
            </a:fld>
            <a:endParaRPr lang="en-US" altLang="zh-CN"/>
          </a:p>
        </p:txBody>
      </p:sp>
    </p:spTree>
    <p:extLst>
      <p:ext uri="{BB962C8B-B14F-4D97-AF65-F5344CB8AC3E}">
        <p14:creationId xmlns="" xmlns:p14="http://schemas.microsoft.com/office/powerpoint/2010/main" val="61987492"/>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05563" y="930275"/>
            <a:ext cx="2052637" cy="533241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46063" y="930275"/>
            <a:ext cx="6007100" cy="533241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3B6915D-D350-4865-AC9C-A23AB005E602}" type="slidenum">
              <a:rPr lang="zh-CN" altLang="en-US"/>
              <a:pPr>
                <a:defRPr/>
              </a:pPr>
              <a:t>‹#›</a:t>
            </a:fld>
            <a:endParaRPr lang="en-US" altLang="zh-CN"/>
          </a:p>
        </p:txBody>
      </p:sp>
    </p:spTree>
    <p:extLst>
      <p:ext uri="{BB962C8B-B14F-4D97-AF65-F5344CB8AC3E}">
        <p14:creationId xmlns="" xmlns:p14="http://schemas.microsoft.com/office/powerpoint/2010/main" val="1168252464"/>
      </p:ext>
    </p:extLst>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3BFEB94-0E54-4049-8EC2-F80CE4410910}" type="slidenum">
              <a:rPr lang="zh-CN" altLang="en-US"/>
              <a:pPr>
                <a:defRPr/>
              </a:pPr>
              <a:t>‹#›</a:t>
            </a:fld>
            <a:endParaRPr lang="en-US" altLang="zh-CN"/>
          </a:p>
        </p:txBody>
      </p:sp>
    </p:spTree>
    <p:extLst>
      <p:ext uri="{BB962C8B-B14F-4D97-AF65-F5344CB8AC3E}">
        <p14:creationId xmlns="" xmlns:p14="http://schemas.microsoft.com/office/powerpoint/2010/main" val="2053399856"/>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1DF24F6-C3C4-460F-BA63-51DA7DED50E3}" type="slidenum">
              <a:rPr lang="zh-CN" altLang="en-US"/>
              <a:pPr>
                <a:defRPr/>
              </a:pPr>
              <a:t>‹#›</a:t>
            </a:fld>
            <a:endParaRPr lang="en-US" altLang="zh-CN"/>
          </a:p>
        </p:txBody>
      </p:sp>
    </p:spTree>
    <p:extLst>
      <p:ext uri="{BB962C8B-B14F-4D97-AF65-F5344CB8AC3E}">
        <p14:creationId xmlns="" xmlns:p14="http://schemas.microsoft.com/office/powerpoint/2010/main" val="3732166851"/>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21478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8809D31-0B8F-42BC-889C-50FC16B7D838}" type="slidenum">
              <a:rPr lang="zh-CN" altLang="en-US"/>
              <a:pPr>
                <a:defRPr/>
              </a:pPr>
              <a:t>‹#›</a:t>
            </a:fld>
            <a:endParaRPr lang="en-US" altLang="zh-CN"/>
          </a:p>
        </p:txBody>
      </p:sp>
    </p:spTree>
    <p:extLst>
      <p:ext uri="{BB962C8B-B14F-4D97-AF65-F5344CB8AC3E}">
        <p14:creationId xmlns="" xmlns:p14="http://schemas.microsoft.com/office/powerpoint/2010/main" val="4035787195"/>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4DEEEE9A-8667-4ECF-97E4-31B5FCFF2889}" type="slidenum">
              <a:rPr lang="zh-CN" altLang="en-US"/>
              <a:pPr>
                <a:defRPr/>
              </a:pPr>
              <a:t>‹#›</a:t>
            </a:fld>
            <a:endParaRPr lang="en-US" altLang="zh-CN"/>
          </a:p>
        </p:txBody>
      </p:sp>
    </p:spTree>
    <p:extLst>
      <p:ext uri="{BB962C8B-B14F-4D97-AF65-F5344CB8AC3E}">
        <p14:creationId xmlns="" xmlns:p14="http://schemas.microsoft.com/office/powerpoint/2010/main" val="3399394721"/>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4759DE36-E0CC-4D1C-9B22-396238204F67}" type="slidenum">
              <a:rPr lang="zh-CN" altLang="en-US"/>
              <a:pPr>
                <a:defRPr/>
              </a:pPr>
              <a:t>‹#›</a:t>
            </a:fld>
            <a:endParaRPr lang="en-US" altLang="zh-CN"/>
          </a:p>
        </p:txBody>
      </p:sp>
    </p:spTree>
    <p:extLst>
      <p:ext uri="{BB962C8B-B14F-4D97-AF65-F5344CB8AC3E}">
        <p14:creationId xmlns="" xmlns:p14="http://schemas.microsoft.com/office/powerpoint/2010/main" val="1056190361"/>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00D1E2C-04E0-4BD8-8F8C-C3BB040730B8}" type="slidenum">
              <a:rPr lang="zh-CN" altLang="en-US"/>
              <a:pPr>
                <a:defRPr/>
              </a:pPr>
              <a:t>‹#›</a:t>
            </a:fld>
            <a:endParaRPr lang="en-US" altLang="zh-CN"/>
          </a:p>
        </p:txBody>
      </p:sp>
    </p:spTree>
    <p:extLst>
      <p:ext uri="{BB962C8B-B14F-4D97-AF65-F5344CB8AC3E}">
        <p14:creationId xmlns="" xmlns:p14="http://schemas.microsoft.com/office/powerpoint/2010/main" val="1246039253"/>
      </p:ext>
    </p:extLst>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490ECAD-EE6F-4951-B516-6DD7E1178FDB}" type="slidenum">
              <a:rPr lang="zh-CN" altLang="en-US"/>
              <a:pPr>
                <a:defRPr/>
              </a:pPr>
              <a:t>‹#›</a:t>
            </a:fld>
            <a:endParaRPr lang="en-US" altLang="zh-CN"/>
          </a:p>
        </p:txBody>
      </p:sp>
    </p:spTree>
    <p:extLst>
      <p:ext uri="{BB962C8B-B14F-4D97-AF65-F5344CB8AC3E}">
        <p14:creationId xmlns="" xmlns:p14="http://schemas.microsoft.com/office/powerpoint/2010/main" val="3256768074"/>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86731AD5-DA58-4B56-9D3B-5397F40F3AFB}" type="slidenum">
              <a:rPr lang="zh-CN" altLang="en-US"/>
              <a:pPr>
                <a:defRPr/>
              </a:pPr>
              <a:t>‹#›</a:t>
            </a:fld>
            <a:endParaRPr lang="en-US" altLang="zh-CN"/>
          </a:p>
        </p:txBody>
      </p:sp>
    </p:spTree>
    <p:extLst>
      <p:ext uri="{BB962C8B-B14F-4D97-AF65-F5344CB8AC3E}">
        <p14:creationId xmlns="" xmlns:p14="http://schemas.microsoft.com/office/powerpoint/2010/main" val="3220685266"/>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2700000" scaled="1"/>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246063" y="9302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6387" name="Rectangle 3"/>
          <p:cNvSpPr>
            <a:spLocks noGrp="1" noChangeArrowheads="1"/>
          </p:cNvSpPr>
          <p:nvPr>
            <p:ph type="body" idx="1"/>
          </p:nvPr>
        </p:nvSpPr>
        <p:spPr bwMode="auto">
          <a:xfrm>
            <a:off x="685800" y="214788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4276" name="Rectangle 4"/>
          <p:cNvSpPr>
            <a:spLocks noGrp="1" noChangeArrowheads="1"/>
          </p:cNvSpPr>
          <p:nvPr>
            <p:ph type="dt" sz="half" idx="2"/>
          </p:nvPr>
        </p:nvSpPr>
        <p:spPr bwMode="auto">
          <a:xfrm>
            <a:off x="685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400">
                <a:ea typeface="SimSun" pitchFamily="2" charset="-122"/>
              </a:defRPr>
            </a:lvl1pPr>
          </a:lstStyle>
          <a:p>
            <a:pPr>
              <a:defRPr/>
            </a:pPr>
            <a:endParaRPr lang="en-US" altLang="zh-CN"/>
          </a:p>
        </p:txBody>
      </p:sp>
      <p:sp>
        <p:nvSpPr>
          <p:cNvPr id="54277" name="Rectangle 5"/>
          <p:cNvSpPr>
            <a:spLocks noGrp="1" noChangeArrowheads="1"/>
          </p:cNvSpPr>
          <p:nvPr>
            <p:ph type="ftr" sz="quarter" idx="3"/>
          </p:nvPr>
        </p:nvSpPr>
        <p:spPr bwMode="auto">
          <a:xfrm>
            <a:off x="31242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400">
                <a:ea typeface="SimSun" pitchFamily="2" charset="-122"/>
              </a:defRPr>
            </a:lvl1pPr>
          </a:lstStyle>
          <a:p>
            <a:pPr>
              <a:defRPr/>
            </a:pPr>
            <a:endParaRPr lang="en-US" altLang="zh-CN"/>
          </a:p>
        </p:txBody>
      </p:sp>
      <p:sp>
        <p:nvSpPr>
          <p:cNvPr id="54278" name="Rectangle 6"/>
          <p:cNvSpPr>
            <a:spLocks noGrp="1" noChangeArrowheads="1"/>
          </p:cNvSpPr>
          <p:nvPr>
            <p:ph type="sldNum" sz="quarter" idx="4"/>
          </p:nvPr>
        </p:nvSpPr>
        <p:spPr bwMode="auto">
          <a:xfrm>
            <a:off x="65532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400">
                <a:ea typeface="SimSun" pitchFamily="2" charset="-122"/>
              </a:defRPr>
            </a:lvl1pPr>
          </a:lstStyle>
          <a:p>
            <a:pPr>
              <a:defRPr/>
            </a:pPr>
            <a:fld id="{5BBE4CB4-1E3A-446A-8223-18C38BE0294D}" type="slidenum">
              <a:rPr lang="zh-CN" altLang="en-US"/>
              <a:pPr>
                <a:defRPr/>
              </a:pPr>
              <a:t>‹#›</a:t>
            </a:fld>
            <a:endParaRPr lang="en-US" altLang="zh-CN"/>
          </a:p>
        </p:txBody>
      </p:sp>
      <p:grpSp>
        <p:nvGrpSpPr>
          <p:cNvPr id="16391" name="Group 7"/>
          <p:cNvGrpSpPr>
            <a:grpSpLocks/>
          </p:cNvGrpSpPr>
          <p:nvPr/>
        </p:nvGrpSpPr>
        <p:grpSpPr bwMode="auto">
          <a:xfrm>
            <a:off x="261938" y="87313"/>
            <a:ext cx="8488362" cy="831850"/>
            <a:chOff x="165" y="55"/>
            <a:chExt cx="5347" cy="524"/>
          </a:xfrm>
        </p:grpSpPr>
        <p:grpSp>
          <p:nvGrpSpPr>
            <p:cNvPr id="16392" name="Group 8"/>
            <p:cNvGrpSpPr>
              <a:grpSpLocks/>
            </p:cNvGrpSpPr>
            <p:nvPr userDrawn="1"/>
          </p:nvGrpSpPr>
          <p:grpSpPr bwMode="auto">
            <a:xfrm>
              <a:off x="664" y="104"/>
              <a:ext cx="4848" cy="432"/>
              <a:chOff x="664" y="104"/>
              <a:chExt cx="4848" cy="432"/>
            </a:xfrm>
          </p:grpSpPr>
          <p:sp>
            <p:nvSpPr>
              <p:cNvPr id="1034" name="Freeform 9"/>
              <p:cNvSpPr>
                <a:spLocks/>
              </p:cNvSpPr>
              <p:nvPr/>
            </p:nvSpPr>
            <p:spPr bwMode="ltGray">
              <a:xfrm>
                <a:off x="664" y="104"/>
                <a:ext cx="4848" cy="432"/>
              </a:xfrm>
              <a:custGeom>
                <a:avLst/>
                <a:gdLst>
                  <a:gd name="T0" fmla="*/ 4848 w 4848"/>
                  <a:gd name="T1" fmla="*/ 48 h 432"/>
                  <a:gd name="T2" fmla="*/ 4848 w 4848"/>
                  <a:gd name="T3" fmla="*/ 432 h 432"/>
                  <a:gd name="T4" fmla="*/ 0 w 4848"/>
                  <a:gd name="T5" fmla="*/ 432 h 432"/>
                  <a:gd name="T6" fmla="*/ 0 w 4848"/>
                  <a:gd name="T7" fmla="*/ 0 h 432"/>
                  <a:gd name="T8" fmla="*/ 4848 w 4848"/>
                  <a:gd name="T9" fmla="*/ 0 h 432"/>
                  <a:gd name="T10" fmla="*/ 4848 w 4848"/>
                  <a:gd name="T11" fmla="*/ 48 h 4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48" h="432">
                    <a:moveTo>
                      <a:pt x="4848" y="48"/>
                    </a:moveTo>
                    <a:lnTo>
                      <a:pt x="4848" y="432"/>
                    </a:lnTo>
                    <a:cubicBezTo>
                      <a:pt x="4848" y="432"/>
                      <a:pt x="2424" y="432"/>
                      <a:pt x="0" y="432"/>
                    </a:cubicBezTo>
                    <a:cubicBezTo>
                      <a:pt x="161" y="345"/>
                      <a:pt x="169" y="61"/>
                      <a:pt x="0" y="0"/>
                    </a:cubicBezTo>
                    <a:cubicBezTo>
                      <a:pt x="2424" y="0"/>
                      <a:pt x="4848" y="0"/>
                      <a:pt x="4848" y="0"/>
                    </a:cubicBezTo>
                    <a:lnTo>
                      <a:pt x="4848" y="48"/>
                    </a:lnTo>
                    <a:close/>
                  </a:path>
                </a:pathLst>
              </a:custGeom>
              <a:solidFill>
                <a:schemeClr val="hlink"/>
              </a:solidFill>
              <a:ln w="9525">
                <a:solidFill>
                  <a:schemeClr val="bg2"/>
                </a:solidFill>
                <a:round/>
                <a:headEnd/>
                <a:tailEnd/>
              </a:ln>
            </p:spPr>
            <p:txBody>
              <a:bodyPr wrap="none" anchor="ctr"/>
              <a:lstStyle/>
              <a:p>
                <a:pPr>
                  <a:defRPr/>
                </a:pPr>
                <a:endParaRPr lang="tr-TR"/>
              </a:p>
            </p:txBody>
          </p:sp>
          <p:grpSp>
            <p:nvGrpSpPr>
              <p:cNvPr id="16395" name="Group 10"/>
              <p:cNvGrpSpPr>
                <a:grpSpLocks/>
              </p:cNvGrpSpPr>
              <p:nvPr/>
            </p:nvGrpSpPr>
            <p:grpSpPr bwMode="auto">
              <a:xfrm>
                <a:off x="1195" y="104"/>
                <a:ext cx="3827" cy="429"/>
                <a:chOff x="1021" y="240"/>
                <a:chExt cx="3827" cy="429"/>
              </a:xfrm>
            </p:grpSpPr>
            <p:grpSp>
              <p:nvGrpSpPr>
                <p:cNvPr id="16444" name="Group 11"/>
                <p:cNvGrpSpPr>
                  <a:grpSpLocks/>
                </p:cNvGrpSpPr>
                <p:nvPr/>
              </p:nvGrpSpPr>
              <p:grpSpPr bwMode="auto">
                <a:xfrm>
                  <a:off x="1021" y="241"/>
                  <a:ext cx="2208" cy="427"/>
                  <a:chOff x="1021" y="241"/>
                  <a:chExt cx="2208" cy="427"/>
                </a:xfrm>
              </p:grpSpPr>
              <p:sp>
                <p:nvSpPr>
                  <p:cNvPr id="1128" name="Freeform 12"/>
                  <p:cNvSpPr>
                    <a:spLocks/>
                  </p:cNvSpPr>
                  <p:nvPr/>
                </p:nvSpPr>
                <p:spPr bwMode="ltGray">
                  <a:xfrm>
                    <a:off x="2257" y="633"/>
                    <a:ext cx="7" cy="8"/>
                  </a:xfrm>
                  <a:custGeom>
                    <a:avLst/>
                    <a:gdLst>
                      <a:gd name="T0" fmla="*/ 0 w 15"/>
                      <a:gd name="T1" fmla="*/ 0 h 23"/>
                      <a:gd name="T2" fmla="*/ 0 w 15"/>
                      <a:gd name="T3" fmla="*/ 0 h 23"/>
                      <a:gd name="T4" fmla="*/ 0 w 15"/>
                      <a:gd name="T5" fmla="*/ 0 h 23"/>
                      <a:gd name="T6" fmla="*/ 0 w 15"/>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5" y="11"/>
                        </a:moveTo>
                        <a:cubicBezTo>
                          <a:pt x="2" y="1"/>
                          <a:pt x="7" y="0"/>
                          <a:pt x="15" y="5"/>
                        </a:cubicBezTo>
                        <a:cubicBezTo>
                          <a:pt x="14" y="9"/>
                          <a:pt x="15" y="13"/>
                          <a:pt x="13" y="17"/>
                        </a:cubicBezTo>
                        <a:cubicBezTo>
                          <a:pt x="9" y="23"/>
                          <a:pt x="0" y="16"/>
                          <a:pt x="5" y="11"/>
                        </a:cubicBezTo>
                        <a:close/>
                      </a:path>
                    </a:pathLst>
                  </a:custGeom>
                  <a:solidFill>
                    <a:schemeClr val="folHlink"/>
                  </a:solidFill>
                  <a:ln w="9525">
                    <a:noFill/>
                    <a:round/>
                    <a:headEnd/>
                    <a:tailEnd/>
                  </a:ln>
                </p:spPr>
                <p:txBody>
                  <a:bodyPr wrap="none" anchor="ctr"/>
                  <a:lstStyle/>
                  <a:p>
                    <a:pPr>
                      <a:defRPr/>
                    </a:pPr>
                    <a:endParaRPr lang="tr-TR"/>
                  </a:p>
                </p:txBody>
              </p:sp>
              <p:sp>
                <p:nvSpPr>
                  <p:cNvPr id="1129" name="Freeform 13"/>
                  <p:cNvSpPr>
                    <a:spLocks/>
                  </p:cNvSpPr>
                  <p:nvPr/>
                </p:nvSpPr>
                <p:spPr bwMode="ltGray">
                  <a:xfrm>
                    <a:off x="2332" y="660"/>
                    <a:ext cx="9" cy="8"/>
                  </a:xfrm>
                  <a:custGeom>
                    <a:avLst/>
                    <a:gdLst>
                      <a:gd name="T0" fmla="*/ 0 w 20"/>
                      <a:gd name="T1" fmla="*/ 0 h 23"/>
                      <a:gd name="T2" fmla="*/ 0 w 20"/>
                      <a:gd name="T3" fmla="*/ 0 h 23"/>
                      <a:gd name="T4" fmla="*/ 0 w 20"/>
                      <a:gd name="T5" fmla="*/ 0 h 23"/>
                      <a:gd name="T6" fmla="*/ 0 w 20"/>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3">
                        <a:moveTo>
                          <a:pt x="3" y="13"/>
                        </a:moveTo>
                        <a:cubicBezTo>
                          <a:pt x="0" y="5"/>
                          <a:pt x="2" y="0"/>
                          <a:pt x="11" y="3"/>
                        </a:cubicBezTo>
                        <a:cubicBezTo>
                          <a:pt x="16" y="10"/>
                          <a:pt x="20" y="23"/>
                          <a:pt x="7" y="19"/>
                        </a:cubicBezTo>
                        <a:cubicBezTo>
                          <a:pt x="6" y="17"/>
                          <a:pt x="3" y="13"/>
                          <a:pt x="3" y="13"/>
                        </a:cubicBezTo>
                        <a:close/>
                      </a:path>
                    </a:pathLst>
                  </a:custGeom>
                  <a:solidFill>
                    <a:schemeClr val="folHlink"/>
                  </a:solidFill>
                  <a:ln w="9525">
                    <a:noFill/>
                    <a:round/>
                    <a:headEnd/>
                    <a:tailEnd/>
                  </a:ln>
                </p:spPr>
                <p:txBody>
                  <a:bodyPr wrap="none" anchor="ctr"/>
                  <a:lstStyle/>
                  <a:p>
                    <a:pPr>
                      <a:defRPr/>
                    </a:pPr>
                    <a:endParaRPr lang="tr-TR"/>
                  </a:p>
                </p:txBody>
              </p:sp>
              <p:sp>
                <p:nvSpPr>
                  <p:cNvPr id="1130" name="Freeform 14"/>
                  <p:cNvSpPr>
                    <a:spLocks/>
                  </p:cNvSpPr>
                  <p:nvPr/>
                </p:nvSpPr>
                <p:spPr bwMode="ltGray">
                  <a:xfrm>
                    <a:off x="2120" y="616"/>
                    <a:ext cx="13" cy="14"/>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p:spPr>
                <p:txBody>
                  <a:bodyPr wrap="none" anchor="ctr"/>
                  <a:lstStyle/>
                  <a:p>
                    <a:pPr>
                      <a:defRPr/>
                    </a:pPr>
                    <a:endParaRPr lang="tr-TR"/>
                  </a:p>
                </p:txBody>
              </p:sp>
              <p:sp>
                <p:nvSpPr>
                  <p:cNvPr id="1131" name="Freeform 15"/>
                  <p:cNvSpPr>
                    <a:spLocks/>
                  </p:cNvSpPr>
                  <p:nvPr/>
                </p:nvSpPr>
                <p:spPr bwMode="ltGray">
                  <a:xfrm>
                    <a:off x="1967" y="629"/>
                    <a:ext cx="11" cy="5"/>
                  </a:xfrm>
                  <a:custGeom>
                    <a:avLst/>
                    <a:gdLst>
                      <a:gd name="T0" fmla="*/ 0 w 25"/>
                      <a:gd name="T1" fmla="*/ 0 h 16"/>
                      <a:gd name="T2" fmla="*/ 0 w 25"/>
                      <a:gd name="T3" fmla="*/ 0 h 16"/>
                      <a:gd name="T4" fmla="*/ 0 w 25"/>
                      <a:gd name="T5" fmla="*/ 0 h 16"/>
                      <a:gd name="T6" fmla="*/ 0 w 25"/>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p:spPr>
                <p:txBody>
                  <a:bodyPr wrap="none" anchor="ctr"/>
                  <a:lstStyle/>
                  <a:p>
                    <a:pPr>
                      <a:defRPr/>
                    </a:pPr>
                    <a:endParaRPr lang="tr-TR"/>
                  </a:p>
                </p:txBody>
              </p:sp>
              <p:sp>
                <p:nvSpPr>
                  <p:cNvPr id="1132" name="Freeform 16"/>
                  <p:cNvSpPr>
                    <a:spLocks/>
                  </p:cNvSpPr>
                  <p:nvPr/>
                </p:nvSpPr>
                <p:spPr bwMode="ltGray">
                  <a:xfrm>
                    <a:off x="1921" y="635"/>
                    <a:ext cx="28" cy="16"/>
                  </a:xfrm>
                  <a:custGeom>
                    <a:avLst/>
                    <a:gdLst>
                      <a:gd name="T0" fmla="*/ 0 w 65"/>
                      <a:gd name="T1" fmla="*/ 0 h 46"/>
                      <a:gd name="T2" fmla="*/ 0 w 65"/>
                      <a:gd name="T3" fmla="*/ 0 h 46"/>
                      <a:gd name="T4" fmla="*/ 0 w 65"/>
                      <a:gd name="T5" fmla="*/ 0 h 46"/>
                      <a:gd name="T6" fmla="*/ 1 w 65"/>
                      <a:gd name="T7" fmla="*/ 0 h 46"/>
                      <a:gd name="T8" fmla="*/ 0 w 65"/>
                      <a:gd name="T9" fmla="*/ 0 h 46"/>
                      <a:gd name="T10" fmla="*/ 0 w 65"/>
                      <a:gd name="T11" fmla="*/ 0 h 46"/>
                      <a:gd name="T12" fmla="*/ 0 w 65"/>
                      <a:gd name="T13" fmla="*/ 0 h 46"/>
                      <a:gd name="T14" fmla="*/ 0 w 65"/>
                      <a:gd name="T15" fmla="*/ 0 h 46"/>
                      <a:gd name="T16" fmla="*/ 0 w 65"/>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p:spPr>
                <p:txBody>
                  <a:bodyPr wrap="none" anchor="ctr"/>
                  <a:lstStyle/>
                  <a:p>
                    <a:pPr>
                      <a:defRPr/>
                    </a:pPr>
                    <a:endParaRPr lang="tr-TR"/>
                  </a:p>
                </p:txBody>
              </p:sp>
              <p:sp>
                <p:nvSpPr>
                  <p:cNvPr id="1133" name="Freeform 17"/>
                  <p:cNvSpPr>
                    <a:spLocks/>
                  </p:cNvSpPr>
                  <p:nvPr/>
                </p:nvSpPr>
                <p:spPr bwMode="ltGray">
                  <a:xfrm>
                    <a:off x="1892" y="634"/>
                    <a:ext cx="29" cy="16"/>
                  </a:xfrm>
                  <a:custGeom>
                    <a:avLst/>
                    <a:gdLst>
                      <a:gd name="T0" fmla="*/ 0 w 69"/>
                      <a:gd name="T1" fmla="*/ 0 h 47"/>
                      <a:gd name="T2" fmla="*/ 0 w 69"/>
                      <a:gd name="T3" fmla="*/ 0 h 47"/>
                      <a:gd name="T4" fmla="*/ 1 w 69"/>
                      <a:gd name="T5" fmla="*/ 0 h 47"/>
                      <a:gd name="T6" fmla="*/ 1 w 69"/>
                      <a:gd name="T7" fmla="*/ 0 h 47"/>
                      <a:gd name="T8" fmla="*/ 1 w 69"/>
                      <a:gd name="T9" fmla="*/ 0 h 47"/>
                      <a:gd name="T10" fmla="*/ 0 w 69"/>
                      <a:gd name="T11" fmla="*/ 0 h 47"/>
                      <a:gd name="T12" fmla="*/ 0 w 69"/>
                      <a:gd name="T13" fmla="*/ 0 h 47"/>
                      <a:gd name="T14" fmla="*/ 0 w 69"/>
                      <a:gd name="T15" fmla="*/ 0 h 47"/>
                      <a:gd name="T16" fmla="*/ 0 w 69"/>
                      <a:gd name="T17" fmla="*/ 0 h 47"/>
                      <a:gd name="T18" fmla="*/ 0 w 69"/>
                      <a:gd name="T19" fmla="*/ 0 h 47"/>
                      <a:gd name="T20" fmla="*/ 0 w 69"/>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p:spPr>
                <p:txBody>
                  <a:bodyPr wrap="none" anchor="ctr"/>
                  <a:lstStyle/>
                  <a:p>
                    <a:pPr>
                      <a:defRPr/>
                    </a:pPr>
                    <a:endParaRPr lang="tr-TR"/>
                  </a:p>
                </p:txBody>
              </p:sp>
              <p:sp>
                <p:nvSpPr>
                  <p:cNvPr id="1134" name="Freeform 18"/>
                  <p:cNvSpPr>
                    <a:spLocks/>
                  </p:cNvSpPr>
                  <p:nvPr/>
                </p:nvSpPr>
                <p:spPr bwMode="ltGray">
                  <a:xfrm>
                    <a:off x="1735" y="547"/>
                    <a:ext cx="151" cy="93"/>
                  </a:xfrm>
                  <a:custGeom>
                    <a:avLst/>
                    <a:gdLst>
                      <a:gd name="T0" fmla="*/ 0 w 355"/>
                      <a:gd name="T1" fmla="*/ 0 h 277"/>
                      <a:gd name="T2" fmla="*/ 0 w 355"/>
                      <a:gd name="T3" fmla="*/ 0 h 277"/>
                      <a:gd name="T4" fmla="*/ 1 w 355"/>
                      <a:gd name="T5" fmla="*/ 0 h 277"/>
                      <a:gd name="T6" fmla="*/ 1 w 355"/>
                      <a:gd name="T7" fmla="*/ 0 h 277"/>
                      <a:gd name="T8" fmla="*/ 1 w 355"/>
                      <a:gd name="T9" fmla="*/ 0 h 277"/>
                      <a:gd name="T10" fmla="*/ 2 w 355"/>
                      <a:gd name="T11" fmla="*/ 0 h 277"/>
                      <a:gd name="T12" fmla="*/ 2 w 355"/>
                      <a:gd name="T13" fmla="*/ 1 h 277"/>
                      <a:gd name="T14" fmla="*/ 2 w 355"/>
                      <a:gd name="T15" fmla="*/ 1 h 277"/>
                      <a:gd name="T16" fmla="*/ 2 w 355"/>
                      <a:gd name="T17" fmla="*/ 1 h 277"/>
                      <a:gd name="T18" fmla="*/ 3 w 355"/>
                      <a:gd name="T19" fmla="*/ 1 h 277"/>
                      <a:gd name="T20" fmla="*/ 3 w 355"/>
                      <a:gd name="T21" fmla="*/ 1 h 277"/>
                      <a:gd name="T22" fmla="*/ 3 w 355"/>
                      <a:gd name="T23" fmla="*/ 1 h 277"/>
                      <a:gd name="T24" fmla="*/ 3 w 355"/>
                      <a:gd name="T25" fmla="*/ 1 h 277"/>
                      <a:gd name="T26" fmla="*/ 3 w 355"/>
                      <a:gd name="T27" fmla="*/ 1 h 277"/>
                      <a:gd name="T28" fmla="*/ 3 w 355"/>
                      <a:gd name="T29" fmla="*/ 1 h 277"/>
                      <a:gd name="T30" fmla="*/ 4 w 355"/>
                      <a:gd name="T31" fmla="*/ 1 h 277"/>
                      <a:gd name="T32" fmla="*/ 4 w 355"/>
                      <a:gd name="T33" fmla="*/ 1 h 277"/>
                      <a:gd name="T34" fmla="*/ 4 w 355"/>
                      <a:gd name="T35" fmla="*/ 1 h 277"/>
                      <a:gd name="T36" fmla="*/ 4 w 355"/>
                      <a:gd name="T37" fmla="*/ 1 h 277"/>
                      <a:gd name="T38" fmla="*/ 5 w 355"/>
                      <a:gd name="T39" fmla="*/ 1 h 277"/>
                      <a:gd name="T40" fmla="*/ 5 w 355"/>
                      <a:gd name="T41" fmla="*/ 1 h 277"/>
                      <a:gd name="T42" fmla="*/ 5 w 355"/>
                      <a:gd name="T43" fmla="*/ 1 h 277"/>
                      <a:gd name="T44" fmla="*/ 4 w 355"/>
                      <a:gd name="T45" fmla="*/ 1 h 277"/>
                      <a:gd name="T46" fmla="*/ 4 w 355"/>
                      <a:gd name="T47" fmla="*/ 1 h 277"/>
                      <a:gd name="T48" fmla="*/ 4 w 355"/>
                      <a:gd name="T49" fmla="*/ 1 h 277"/>
                      <a:gd name="T50" fmla="*/ 3 w 355"/>
                      <a:gd name="T51" fmla="*/ 1 h 277"/>
                      <a:gd name="T52" fmla="*/ 3 w 355"/>
                      <a:gd name="T53" fmla="*/ 1 h 277"/>
                      <a:gd name="T54" fmla="*/ 2 w 355"/>
                      <a:gd name="T55" fmla="*/ 1 h 277"/>
                      <a:gd name="T56" fmla="*/ 2 w 355"/>
                      <a:gd name="T57" fmla="*/ 1 h 277"/>
                      <a:gd name="T58" fmla="*/ 2 w 355"/>
                      <a:gd name="T59" fmla="*/ 1 h 277"/>
                      <a:gd name="T60" fmla="*/ 1 w 355"/>
                      <a:gd name="T61" fmla="*/ 1 h 277"/>
                      <a:gd name="T62" fmla="*/ 1 w 355"/>
                      <a:gd name="T63" fmla="*/ 0 h 277"/>
                      <a:gd name="T64" fmla="*/ 1 w 355"/>
                      <a:gd name="T65" fmla="*/ 0 h 277"/>
                      <a:gd name="T66" fmla="*/ 1 w 355"/>
                      <a:gd name="T67" fmla="*/ 0 h 277"/>
                      <a:gd name="T68" fmla="*/ 1 w 355"/>
                      <a:gd name="T69" fmla="*/ 0 h 277"/>
                      <a:gd name="T70" fmla="*/ 0 w 355"/>
                      <a:gd name="T71" fmla="*/ 0 h 277"/>
                      <a:gd name="T72" fmla="*/ 0 w 355"/>
                      <a:gd name="T73" fmla="*/ 0 h 277"/>
                      <a:gd name="T74" fmla="*/ 0 w 355"/>
                      <a:gd name="T75" fmla="*/ 0 h 277"/>
                      <a:gd name="T76" fmla="*/ 0 w 355"/>
                      <a:gd name="T77" fmla="*/ 0 h 277"/>
                      <a:gd name="T78" fmla="*/ 0 w 355"/>
                      <a:gd name="T79" fmla="*/ 0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p:spPr>
                <p:txBody>
                  <a:bodyPr wrap="none" anchor="ctr"/>
                  <a:lstStyle/>
                  <a:p>
                    <a:pPr>
                      <a:defRPr/>
                    </a:pPr>
                    <a:endParaRPr lang="tr-TR"/>
                  </a:p>
                </p:txBody>
              </p:sp>
              <p:sp>
                <p:nvSpPr>
                  <p:cNvPr id="1135" name="Freeform 19"/>
                  <p:cNvSpPr>
                    <a:spLocks/>
                  </p:cNvSpPr>
                  <p:nvPr/>
                </p:nvSpPr>
                <p:spPr bwMode="ltGray">
                  <a:xfrm>
                    <a:off x="1827" y="541"/>
                    <a:ext cx="67" cy="68"/>
                  </a:xfrm>
                  <a:custGeom>
                    <a:avLst/>
                    <a:gdLst>
                      <a:gd name="T0" fmla="*/ 1 w 156"/>
                      <a:gd name="T1" fmla="*/ 0 h 206"/>
                      <a:gd name="T2" fmla="*/ 1 w 156"/>
                      <a:gd name="T3" fmla="*/ 0 h 206"/>
                      <a:gd name="T4" fmla="*/ 1 w 156"/>
                      <a:gd name="T5" fmla="*/ 0 h 206"/>
                      <a:gd name="T6" fmla="*/ 1 w 156"/>
                      <a:gd name="T7" fmla="*/ 0 h 206"/>
                      <a:gd name="T8" fmla="*/ 2 w 156"/>
                      <a:gd name="T9" fmla="*/ 0 h 206"/>
                      <a:gd name="T10" fmla="*/ 2 w 156"/>
                      <a:gd name="T11" fmla="*/ 0 h 206"/>
                      <a:gd name="T12" fmla="*/ 2 w 156"/>
                      <a:gd name="T13" fmla="*/ 0 h 206"/>
                      <a:gd name="T14" fmla="*/ 2 w 156"/>
                      <a:gd name="T15" fmla="*/ 0 h 206"/>
                      <a:gd name="T16" fmla="*/ 2 w 156"/>
                      <a:gd name="T17" fmla="*/ 0 h 206"/>
                      <a:gd name="T18" fmla="*/ 2 w 156"/>
                      <a:gd name="T19" fmla="*/ 0 h 206"/>
                      <a:gd name="T20" fmla="*/ 2 w 156"/>
                      <a:gd name="T21" fmla="*/ 0 h 206"/>
                      <a:gd name="T22" fmla="*/ 2 w 156"/>
                      <a:gd name="T23" fmla="*/ 0 h 206"/>
                      <a:gd name="T24" fmla="*/ 2 w 156"/>
                      <a:gd name="T25" fmla="*/ 1 h 206"/>
                      <a:gd name="T26" fmla="*/ 2 w 156"/>
                      <a:gd name="T27" fmla="*/ 1 h 206"/>
                      <a:gd name="T28" fmla="*/ 2 w 156"/>
                      <a:gd name="T29" fmla="*/ 1 h 206"/>
                      <a:gd name="T30" fmla="*/ 1 w 156"/>
                      <a:gd name="T31" fmla="*/ 1 h 206"/>
                      <a:gd name="T32" fmla="*/ 1 w 156"/>
                      <a:gd name="T33" fmla="*/ 1 h 206"/>
                      <a:gd name="T34" fmla="*/ 1 w 156"/>
                      <a:gd name="T35" fmla="*/ 1 h 206"/>
                      <a:gd name="T36" fmla="*/ 1 w 156"/>
                      <a:gd name="T37" fmla="*/ 1 h 206"/>
                      <a:gd name="T38" fmla="*/ 1 w 156"/>
                      <a:gd name="T39" fmla="*/ 1 h 206"/>
                      <a:gd name="T40" fmla="*/ 1 w 156"/>
                      <a:gd name="T41" fmla="*/ 1 h 206"/>
                      <a:gd name="T42" fmla="*/ 1 w 156"/>
                      <a:gd name="T43" fmla="*/ 1 h 206"/>
                      <a:gd name="T44" fmla="*/ 0 w 156"/>
                      <a:gd name="T45" fmla="*/ 1 h 206"/>
                      <a:gd name="T46" fmla="*/ 0 w 156"/>
                      <a:gd name="T47" fmla="*/ 1 h 206"/>
                      <a:gd name="T48" fmla="*/ 0 w 156"/>
                      <a:gd name="T49" fmla="*/ 1 h 206"/>
                      <a:gd name="T50" fmla="*/ 0 w 156"/>
                      <a:gd name="T51" fmla="*/ 1 h 206"/>
                      <a:gd name="T52" fmla="*/ 0 w 156"/>
                      <a:gd name="T53" fmla="*/ 0 h 206"/>
                      <a:gd name="T54" fmla="*/ 0 w 156"/>
                      <a:gd name="T55" fmla="*/ 0 h 206"/>
                      <a:gd name="T56" fmla="*/ 0 w 156"/>
                      <a:gd name="T57" fmla="*/ 0 h 206"/>
                      <a:gd name="T58" fmla="*/ 0 w 156"/>
                      <a:gd name="T59" fmla="*/ 0 h 206"/>
                      <a:gd name="T60" fmla="*/ 1 w 156"/>
                      <a:gd name="T61" fmla="*/ 0 h 206"/>
                      <a:gd name="T62" fmla="*/ 1 w 156"/>
                      <a:gd name="T63" fmla="*/ 0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p:spPr>
                <p:txBody>
                  <a:bodyPr wrap="none" anchor="ctr"/>
                  <a:lstStyle/>
                  <a:p>
                    <a:pPr>
                      <a:defRPr/>
                    </a:pPr>
                    <a:endParaRPr lang="tr-TR"/>
                  </a:p>
                </p:txBody>
              </p:sp>
              <p:sp>
                <p:nvSpPr>
                  <p:cNvPr id="1136" name="Freeform 20"/>
                  <p:cNvSpPr>
                    <a:spLocks/>
                  </p:cNvSpPr>
                  <p:nvPr/>
                </p:nvSpPr>
                <p:spPr bwMode="ltGray">
                  <a:xfrm>
                    <a:off x="1892" y="572"/>
                    <a:ext cx="47" cy="13"/>
                  </a:xfrm>
                  <a:custGeom>
                    <a:avLst/>
                    <a:gdLst>
                      <a:gd name="T0" fmla="*/ 0 w 109"/>
                      <a:gd name="T1" fmla="*/ 0 h 38"/>
                      <a:gd name="T2" fmla="*/ 0 w 109"/>
                      <a:gd name="T3" fmla="*/ 0 h 38"/>
                      <a:gd name="T4" fmla="*/ 1 w 109"/>
                      <a:gd name="T5" fmla="*/ 0 h 38"/>
                      <a:gd name="T6" fmla="*/ 1 w 109"/>
                      <a:gd name="T7" fmla="*/ 0 h 38"/>
                      <a:gd name="T8" fmla="*/ 1 w 109"/>
                      <a:gd name="T9" fmla="*/ 0 h 38"/>
                      <a:gd name="T10" fmla="*/ 1 w 109"/>
                      <a:gd name="T11" fmla="*/ 0 h 38"/>
                      <a:gd name="T12" fmla="*/ 1 w 109"/>
                      <a:gd name="T13" fmla="*/ 0 h 38"/>
                      <a:gd name="T14" fmla="*/ 0 w 109"/>
                      <a:gd name="T15" fmla="*/ 0 h 38"/>
                      <a:gd name="T16" fmla="*/ 0 w 109"/>
                      <a:gd name="T17" fmla="*/ 0 h 38"/>
                      <a:gd name="T18" fmla="*/ 0 w 10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p:spPr>
                <p:txBody>
                  <a:bodyPr wrap="none" anchor="ctr"/>
                  <a:lstStyle/>
                  <a:p>
                    <a:pPr>
                      <a:defRPr/>
                    </a:pPr>
                    <a:endParaRPr lang="tr-TR"/>
                  </a:p>
                </p:txBody>
              </p:sp>
              <p:sp>
                <p:nvSpPr>
                  <p:cNvPr id="1137" name="Freeform 21"/>
                  <p:cNvSpPr>
                    <a:spLocks/>
                  </p:cNvSpPr>
                  <p:nvPr/>
                </p:nvSpPr>
                <p:spPr bwMode="ltGray">
                  <a:xfrm>
                    <a:off x="1890" y="588"/>
                    <a:ext cx="32" cy="34"/>
                  </a:xfrm>
                  <a:custGeom>
                    <a:avLst/>
                    <a:gdLst>
                      <a:gd name="T0" fmla="*/ 0 w 76"/>
                      <a:gd name="T1" fmla="*/ 0 h 104"/>
                      <a:gd name="T2" fmla="*/ 0 w 76"/>
                      <a:gd name="T3" fmla="*/ 0 h 104"/>
                      <a:gd name="T4" fmla="*/ 0 w 76"/>
                      <a:gd name="T5" fmla="*/ 0 h 104"/>
                      <a:gd name="T6" fmla="*/ 1 w 76"/>
                      <a:gd name="T7" fmla="*/ 0 h 104"/>
                      <a:gd name="T8" fmla="*/ 0 w 76"/>
                      <a:gd name="T9" fmla="*/ 0 h 104"/>
                      <a:gd name="T10" fmla="*/ 1 w 76"/>
                      <a:gd name="T11" fmla="*/ 0 h 104"/>
                      <a:gd name="T12" fmla="*/ 1 w 76"/>
                      <a:gd name="T13" fmla="*/ 0 h 104"/>
                      <a:gd name="T14" fmla="*/ 0 w 76"/>
                      <a:gd name="T15" fmla="*/ 0 h 104"/>
                      <a:gd name="T16" fmla="*/ 0 w 76"/>
                      <a:gd name="T17" fmla="*/ 0 h 104"/>
                      <a:gd name="T18" fmla="*/ 0 w 76"/>
                      <a:gd name="T19" fmla="*/ 0 h 104"/>
                      <a:gd name="T20" fmla="*/ 0 w 76"/>
                      <a:gd name="T21" fmla="*/ 0 h 104"/>
                      <a:gd name="T22" fmla="*/ 0 w 76"/>
                      <a:gd name="T23" fmla="*/ 0 h 104"/>
                      <a:gd name="T24" fmla="*/ 0 w 76"/>
                      <a:gd name="T25" fmla="*/ 0 h 104"/>
                      <a:gd name="T26" fmla="*/ 0 w 76"/>
                      <a:gd name="T27" fmla="*/ 0 h 104"/>
                      <a:gd name="T28" fmla="*/ 0 w 76"/>
                      <a:gd name="T29" fmla="*/ 0 h 104"/>
                      <a:gd name="T30" fmla="*/ 0 w 76"/>
                      <a:gd name="T31" fmla="*/ 0 h 104"/>
                      <a:gd name="T32" fmla="*/ 0 w 76"/>
                      <a:gd name="T33" fmla="*/ 0 h 104"/>
                      <a:gd name="T34" fmla="*/ 0 w 76"/>
                      <a:gd name="T35" fmla="*/ 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p:spPr>
                <p:txBody>
                  <a:bodyPr wrap="none" anchor="ctr"/>
                  <a:lstStyle/>
                  <a:p>
                    <a:pPr>
                      <a:defRPr/>
                    </a:pPr>
                    <a:endParaRPr lang="tr-TR"/>
                  </a:p>
                </p:txBody>
              </p:sp>
              <p:sp>
                <p:nvSpPr>
                  <p:cNvPr id="1138" name="Freeform 22"/>
                  <p:cNvSpPr>
                    <a:spLocks/>
                  </p:cNvSpPr>
                  <p:nvPr/>
                </p:nvSpPr>
                <p:spPr bwMode="ltGray">
                  <a:xfrm>
                    <a:off x="1944" y="569"/>
                    <a:ext cx="16" cy="20"/>
                  </a:xfrm>
                  <a:custGeom>
                    <a:avLst/>
                    <a:gdLst>
                      <a:gd name="T0" fmla="*/ 0 w 37"/>
                      <a:gd name="T1" fmla="*/ 0 h 61"/>
                      <a:gd name="T2" fmla="*/ 0 w 37"/>
                      <a:gd name="T3" fmla="*/ 0 h 61"/>
                      <a:gd name="T4" fmla="*/ 0 w 37"/>
                      <a:gd name="T5" fmla="*/ 0 h 61"/>
                      <a:gd name="T6" fmla="*/ 0 w 37"/>
                      <a:gd name="T7" fmla="*/ 0 h 61"/>
                      <a:gd name="T8" fmla="*/ 0 w 37"/>
                      <a:gd name="T9" fmla="*/ 0 h 61"/>
                      <a:gd name="T10" fmla="*/ 0 w 37"/>
                      <a:gd name="T11" fmla="*/ 0 h 61"/>
                      <a:gd name="T12" fmla="*/ 0 w 37"/>
                      <a:gd name="T13" fmla="*/ 0 h 61"/>
                      <a:gd name="T14" fmla="*/ 0 w 37"/>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p:spPr>
                <p:txBody>
                  <a:bodyPr wrap="none" anchor="ctr"/>
                  <a:lstStyle/>
                  <a:p>
                    <a:pPr>
                      <a:defRPr/>
                    </a:pPr>
                    <a:endParaRPr lang="tr-TR"/>
                  </a:p>
                </p:txBody>
              </p:sp>
              <p:sp>
                <p:nvSpPr>
                  <p:cNvPr id="1139" name="Freeform 23"/>
                  <p:cNvSpPr>
                    <a:spLocks/>
                  </p:cNvSpPr>
                  <p:nvPr/>
                </p:nvSpPr>
                <p:spPr bwMode="ltGray">
                  <a:xfrm>
                    <a:off x="1948" y="600"/>
                    <a:ext cx="20" cy="10"/>
                  </a:xfrm>
                  <a:custGeom>
                    <a:avLst/>
                    <a:gdLst>
                      <a:gd name="T0" fmla="*/ 0 w 49"/>
                      <a:gd name="T1" fmla="*/ 0 h 29"/>
                      <a:gd name="T2" fmla="*/ 0 w 49"/>
                      <a:gd name="T3" fmla="*/ 0 h 29"/>
                      <a:gd name="T4" fmla="*/ 0 w 49"/>
                      <a:gd name="T5" fmla="*/ 0 h 29"/>
                      <a:gd name="T6" fmla="*/ 0 w 49"/>
                      <a:gd name="T7" fmla="*/ 0 h 29"/>
                      <a:gd name="T8" fmla="*/ 0 w 49"/>
                      <a:gd name="T9" fmla="*/ 0 h 29"/>
                      <a:gd name="T10" fmla="*/ 0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p:spPr>
                <p:txBody>
                  <a:bodyPr wrap="none" anchor="ctr"/>
                  <a:lstStyle/>
                  <a:p>
                    <a:pPr>
                      <a:defRPr/>
                    </a:pPr>
                    <a:endParaRPr lang="tr-TR"/>
                  </a:p>
                </p:txBody>
              </p:sp>
              <p:sp>
                <p:nvSpPr>
                  <p:cNvPr id="1140" name="Freeform 24"/>
                  <p:cNvSpPr>
                    <a:spLocks/>
                  </p:cNvSpPr>
                  <p:nvPr/>
                </p:nvSpPr>
                <p:spPr bwMode="ltGray">
                  <a:xfrm>
                    <a:off x="1969" y="585"/>
                    <a:ext cx="26" cy="17"/>
                  </a:xfrm>
                  <a:custGeom>
                    <a:avLst/>
                    <a:gdLst>
                      <a:gd name="T0" fmla="*/ 0 w 61"/>
                      <a:gd name="T1" fmla="*/ 0 h 48"/>
                      <a:gd name="T2" fmla="*/ 0 w 61"/>
                      <a:gd name="T3" fmla="*/ 0 h 48"/>
                      <a:gd name="T4" fmla="*/ 0 w 61"/>
                      <a:gd name="T5" fmla="*/ 0 h 48"/>
                      <a:gd name="T6" fmla="*/ 0 w 61"/>
                      <a:gd name="T7" fmla="*/ 0 h 48"/>
                      <a:gd name="T8" fmla="*/ 0 w 61"/>
                      <a:gd name="T9" fmla="*/ 0 h 48"/>
                      <a:gd name="T10" fmla="*/ 1 w 61"/>
                      <a:gd name="T11" fmla="*/ 0 h 48"/>
                      <a:gd name="T12" fmla="*/ 1 w 61"/>
                      <a:gd name="T13" fmla="*/ 0 h 48"/>
                      <a:gd name="T14" fmla="*/ 1 w 61"/>
                      <a:gd name="T15" fmla="*/ 0 h 48"/>
                      <a:gd name="T16" fmla="*/ 0 w 61"/>
                      <a:gd name="T17" fmla="*/ 0 h 48"/>
                      <a:gd name="T18" fmla="*/ 0 w 61"/>
                      <a:gd name="T19" fmla="*/ 0 h 48"/>
                      <a:gd name="T20" fmla="*/ 0 w 61"/>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p:spPr>
                <p:txBody>
                  <a:bodyPr wrap="none" anchor="ctr"/>
                  <a:lstStyle/>
                  <a:p>
                    <a:pPr>
                      <a:defRPr/>
                    </a:pPr>
                    <a:endParaRPr lang="tr-TR"/>
                  </a:p>
                </p:txBody>
              </p:sp>
              <p:sp>
                <p:nvSpPr>
                  <p:cNvPr id="1141" name="Freeform 25"/>
                  <p:cNvSpPr>
                    <a:spLocks/>
                  </p:cNvSpPr>
                  <p:nvPr/>
                </p:nvSpPr>
                <p:spPr bwMode="ltGray">
                  <a:xfrm>
                    <a:off x="1976" y="593"/>
                    <a:ext cx="122" cy="61"/>
                  </a:xfrm>
                  <a:custGeom>
                    <a:avLst/>
                    <a:gdLst>
                      <a:gd name="T0" fmla="*/ 1 w 286"/>
                      <a:gd name="T1" fmla="*/ 0 h 182"/>
                      <a:gd name="T2" fmla="*/ 0 w 286"/>
                      <a:gd name="T3" fmla="*/ 0 h 182"/>
                      <a:gd name="T4" fmla="*/ 0 w 286"/>
                      <a:gd name="T5" fmla="*/ 0 h 182"/>
                      <a:gd name="T6" fmla="*/ 0 w 286"/>
                      <a:gd name="T7" fmla="*/ 0 h 182"/>
                      <a:gd name="T8" fmla="*/ 0 w 286"/>
                      <a:gd name="T9" fmla="*/ 0 h 182"/>
                      <a:gd name="T10" fmla="*/ 0 w 286"/>
                      <a:gd name="T11" fmla="*/ 0 h 182"/>
                      <a:gd name="T12" fmla="*/ 0 w 286"/>
                      <a:gd name="T13" fmla="*/ 0 h 182"/>
                      <a:gd name="T14" fmla="*/ 0 w 286"/>
                      <a:gd name="T15" fmla="*/ 0 h 182"/>
                      <a:gd name="T16" fmla="*/ 1 w 286"/>
                      <a:gd name="T17" fmla="*/ 0 h 182"/>
                      <a:gd name="T18" fmla="*/ 1 w 286"/>
                      <a:gd name="T19" fmla="*/ 0 h 182"/>
                      <a:gd name="T20" fmla="*/ 1 w 286"/>
                      <a:gd name="T21" fmla="*/ 0 h 182"/>
                      <a:gd name="T22" fmla="*/ 1 w 286"/>
                      <a:gd name="T23" fmla="*/ 0 h 182"/>
                      <a:gd name="T24" fmla="*/ 1 w 286"/>
                      <a:gd name="T25" fmla="*/ 1 h 182"/>
                      <a:gd name="T26" fmla="*/ 1 w 286"/>
                      <a:gd name="T27" fmla="*/ 1 h 182"/>
                      <a:gd name="T28" fmla="*/ 2 w 286"/>
                      <a:gd name="T29" fmla="*/ 1 h 182"/>
                      <a:gd name="T30" fmla="*/ 2 w 286"/>
                      <a:gd name="T31" fmla="*/ 1 h 182"/>
                      <a:gd name="T32" fmla="*/ 3 w 286"/>
                      <a:gd name="T33" fmla="*/ 1 h 182"/>
                      <a:gd name="T34" fmla="*/ 3 w 286"/>
                      <a:gd name="T35" fmla="*/ 1 h 182"/>
                      <a:gd name="T36" fmla="*/ 3 w 286"/>
                      <a:gd name="T37" fmla="*/ 1 h 182"/>
                      <a:gd name="T38" fmla="*/ 3 w 286"/>
                      <a:gd name="T39" fmla="*/ 1 h 182"/>
                      <a:gd name="T40" fmla="*/ 3 w 286"/>
                      <a:gd name="T41" fmla="*/ 0 h 182"/>
                      <a:gd name="T42" fmla="*/ 3 w 286"/>
                      <a:gd name="T43" fmla="*/ 1 h 182"/>
                      <a:gd name="T44" fmla="*/ 3 w 286"/>
                      <a:gd name="T45" fmla="*/ 1 h 182"/>
                      <a:gd name="T46" fmla="*/ 3 w 286"/>
                      <a:gd name="T47" fmla="*/ 1 h 182"/>
                      <a:gd name="T48" fmla="*/ 4 w 286"/>
                      <a:gd name="T49" fmla="*/ 1 h 182"/>
                      <a:gd name="T50" fmla="*/ 4 w 286"/>
                      <a:gd name="T51" fmla="*/ 1 h 182"/>
                      <a:gd name="T52" fmla="*/ 4 w 286"/>
                      <a:gd name="T53" fmla="*/ 1 h 182"/>
                      <a:gd name="T54" fmla="*/ 4 w 286"/>
                      <a:gd name="T55" fmla="*/ 1 h 182"/>
                      <a:gd name="T56" fmla="*/ 4 w 286"/>
                      <a:gd name="T57" fmla="*/ 1 h 182"/>
                      <a:gd name="T58" fmla="*/ 3 w 286"/>
                      <a:gd name="T59" fmla="*/ 1 h 182"/>
                      <a:gd name="T60" fmla="*/ 3 w 286"/>
                      <a:gd name="T61" fmla="*/ 0 h 182"/>
                      <a:gd name="T62" fmla="*/ 3 w 286"/>
                      <a:gd name="T63" fmla="*/ 0 h 182"/>
                      <a:gd name="T64" fmla="*/ 3 w 286"/>
                      <a:gd name="T65" fmla="*/ 0 h 182"/>
                      <a:gd name="T66" fmla="*/ 3 w 286"/>
                      <a:gd name="T67" fmla="*/ 0 h 182"/>
                      <a:gd name="T68" fmla="*/ 3 w 286"/>
                      <a:gd name="T69" fmla="*/ 0 h 182"/>
                      <a:gd name="T70" fmla="*/ 3 w 286"/>
                      <a:gd name="T71" fmla="*/ 0 h 182"/>
                      <a:gd name="T72" fmla="*/ 2 w 286"/>
                      <a:gd name="T73" fmla="*/ 0 h 182"/>
                      <a:gd name="T74" fmla="*/ 2 w 286"/>
                      <a:gd name="T75" fmla="*/ 0 h 182"/>
                      <a:gd name="T76" fmla="*/ 1 w 286"/>
                      <a:gd name="T77" fmla="*/ 0 h 182"/>
                      <a:gd name="T78" fmla="*/ 1 w 286"/>
                      <a:gd name="T79" fmla="*/ 0 h 182"/>
                      <a:gd name="T80" fmla="*/ 1 w 286"/>
                      <a:gd name="T81" fmla="*/ 0 h 182"/>
                      <a:gd name="T82" fmla="*/ 1 w 286"/>
                      <a:gd name="T83" fmla="*/ 0 h 182"/>
                      <a:gd name="T84" fmla="*/ 1 w 286"/>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p:spPr>
                <p:txBody>
                  <a:bodyPr wrap="none" anchor="ctr"/>
                  <a:lstStyle/>
                  <a:p>
                    <a:pPr>
                      <a:defRPr/>
                    </a:pPr>
                    <a:endParaRPr lang="tr-TR"/>
                  </a:p>
                </p:txBody>
              </p:sp>
              <p:sp>
                <p:nvSpPr>
                  <p:cNvPr id="1142" name="Freeform 26"/>
                  <p:cNvSpPr>
                    <a:spLocks/>
                  </p:cNvSpPr>
                  <p:nvPr/>
                </p:nvSpPr>
                <p:spPr bwMode="ltGray">
                  <a:xfrm>
                    <a:off x="2082" y="599"/>
                    <a:ext cx="33" cy="26"/>
                  </a:xfrm>
                  <a:custGeom>
                    <a:avLst/>
                    <a:gdLst>
                      <a:gd name="T0" fmla="*/ 0 w 78"/>
                      <a:gd name="T1" fmla="*/ 0 h 78"/>
                      <a:gd name="T2" fmla="*/ 0 w 78"/>
                      <a:gd name="T3" fmla="*/ 0 h 78"/>
                      <a:gd name="T4" fmla="*/ 0 w 78"/>
                      <a:gd name="T5" fmla="*/ 0 h 78"/>
                      <a:gd name="T6" fmla="*/ 1 w 78"/>
                      <a:gd name="T7" fmla="*/ 0 h 78"/>
                      <a:gd name="T8" fmla="*/ 0 w 78"/>
                      <a:gd name="T9" fmla="*/ 0 h 78"/>
                      <a:gd name="T10" fmla="*/ 0 w 78"/>
                      <a:gd name="T11" fmla="*/ 0 h 78"/>
                      <a:gd name="T12" fmla="*/ 1 w 78"/>
                      <a:gd name="T13" fmla="*/ 0 h 78"/>
                      <a:gd name="T14" fmla="*/ 1 w 78"/>
                      <a:gd name="T15" fmla="*/ 0 h 78"/>
                      <a:gd name="T16" fmla="*/ 0 w 78"/>
                      <a:gd name="T17" fmla="*/ 0 h 78"/>
                      <a:gd name="T18" fmla="*/ 0 w 78"/>
                      <a:gd name="T19" fmla="*/ 0 h 78"/>
                      <a:gd name="T20" fmla="*/ 0 w 78"/>
                      <a:gd name="T21" fmla="*/ 0 h 78"/>
                      <a:gd name="T22" fmla="*/ 0 w 78"/>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p:spPr>
                <p:txBody>
                  <a:bodyPr wrap="none" anchor="ctr"/>
                  <a:lstStyle/>
                  <a:p>
                    <a:pPr>
                      <a:defRPr/>
                    </a:pPr>
                    <a:endParaRPr lang="tr-TR"/>
                  </a:p>
                </p:txBody>
              </p:sp>
              <p:sp>
                <p:nvSpPr>
                  <p:cNvPr id="1143" name="Freeform 27"/>
                  <p:cNvSpPr>
                    <a:spLocks/>
                  </p:cNvSpPr>
                  <p:nvPr/>
                </p:nvSpPr>
                <p:spPr bwMode="ltGray">
                  <a:xfrm>
                    <a:off x="2152" y="544"/>
                    <a:ext cx="8" cy="6"/>
                  </a:xfrm>
                  <a:custGeom>
                    <a:avLst/>
                    <a:gdLst>
                      <a:gd name="T0" fmla="*/ 0 w 17"/>
                      <a:gd name="T1" fmla="*/ 0 h 18"/>
                      <a:gd name="T2" fmla="*/ 0 w 17"/>
                      <a:gd name="T3" fmla="*/ 0 h 18"/>
                      <a:gd name="T4" fmla="*/ 0 w 17"/>
                      <a:gd name="T5" fmla="*/ 0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p:spPr>
                <p:txBody>
                  <a:bodyPr wrap="none" anchor="ctr"/>
                  <a:lstStyle/>
                  <a:p>
                    <a:pPr>
                      <a:defRPr/>
                    </a:pPr>
                    <a:endParaRPr lang="tr-TR"/>
                  </a:p>
                </p:txBody>
              </p:sp>
              <p:sp>
                <p:nvSpPr>
                  <p:cNvPr id="1144" name="Freeform 28"/>
                  <p:cNvSpPr>
                    <a:spLocks/>
                  </p:cNvSpPr>
                  <p:nvPr/>
                </p:nvSpPr>
                <p:spPr bwMode="ltGray">
                  <a:xfrm>
                    <a:off x="2194" y="584"/>
                    <a:ext cx="11" cy="8"/>
                  </a:xfrm>
                  <a:custGeom>
                    <a:avLst/>
                    <a:gdLst>
                      <a:gd name="T0" fmla="*/ 0 w 26"/>
                      <a:gd name="T1" fmla="*/ 0 h 22"/>
                      <a:gd name="T2" fmla="*/ 0 w 26"/>
                      <a:gd name="T3" fmla="*/ 0 h 22"/>
                      <a:gd name="T4" fmla="*/ 0 w 26"/>
                      <a:gd name="T5" fmla="*/ 0 h 22"/>
                      <a:gd name="T6" fmla="*/ 0 w 26"/>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2">
                        <a:moveTo>
                          <a:pt x="8" y="14"/>
                        </a:moveTo>
                        <a:cubicBezTo>
                          <a:pt x="5" y="6"/>
                          <a:pt x="5" y="3"/>
                          <a:pt x="14" y="0"/>
                        </a:cubicBezTo>
                        <a:cubicBezTo>
                          <a:pt x="26" y="4"/>
                          <a:pt x="23" y="16"/>
                          <a:pt x="14" y="22"/>
                        </a:cubicBezTo>
                        <a:cubicBezTo>
                          <a:pt x="0" y="17"/>
                          <a:pt x="13" y="3"/>
                          <a:pt x="8" y="14"/>
                        </a:cubicBezTo>
                        <a:close/>
                      </a:path>
                    </a:pathLst>
                  </a:custGeom>
                  <a:solidFill>
                    <a:schemeClr val="folHlink"/>
                  </a:solidFill>
                  <a:ln w="9525">
                    <a:noFill/>
                    <a:round/>
                    <a:headEnd/>
                    <a:tailEnd/>
                  </a:ln>
                </p:spPr>
                <p:txBody>
                  <a:bodyPr wrap="none" anchor="ctr"/>
                  <a:lstStyle/>
                  <a:p>
                    <a:pPr>
                      <a:defRPr/>
                    </a:pPr>
                    <a:endParaRPr lang="tr-TR"/>
                  </a:p>
                </p:txBody>
              </p:sp>
              <p:sp>
                <p:nvSpPr>
                  <p:cNvPr id="1145" name="Freeform 29"/>
                  <p:cNvSpPr>
                    <a:spLocks/>
                  </p:cNvSpPr>
                  <p:nvPr/>
                </p:nvSpPr>
                <p:spPr bwMode="ltGray">
                  <a:xfrm>
                    <a:off x="2059" y="494"/>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p:spPr>
                <p:txBody>
                  <a:bodyPr wrap="none" anchor="ctr"/>
                  <a:lstStyle/>
                  <a:p>
                    <a:pPr>
                      <a:defRPr/>
                    </a:pPr>
                    <a:endParaRPr lang="tr-TR"/>
                  </a:p>
                </p:txBody>
              </p:sp>
              <p:sp>
                <p:nvSpPr>
                  <p:cNvPr id="1146" name="Freeform 30"/>
                  <p:cNvSpPr>
                    <a:spLocks/>
                  </p:cNvSpPr>
                  <p:nvPr/>
                </p:nvSpPr>
                <p:spPr bwMode="ltGray">
                  <a:xfrm>
                    <a:off x="1988" y="536"/>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p:spPr>
                <p:txBody>
                  <a:bodyPr wrap="none" anchor="ctr"/>
                  <a:lstStyle/>
                  <a:p>
                    <a:pPr>
                      <a:defRPr/>
                    </a:pPr>
                    <a:endParaRPr lang="tr-TR"/>
                  </a:p>
                </p:txBody>
              </p:sp>
              <p:sp>
                <p:nvSpPr>
                  <p:cNvPr id="1147" name="Freeform 31"/>
                  <p:cNvSpPr>
                    <a:spLocks/>
                  </p:cNvSpPr>
                  <p:nvPr/>
                </p:nvSpPr>
                <p:spPr bwMode="ltGray">
                  <a:xfrm>
                    <a:off x="1910" y="523"/>
                    <a:ext cx="34" cy="27"/>
                  </a:xfrm>
                  <a:custGeom>
                    <a:avLst/>
                    <a:gdLst>
                      <a:gd name="T0" fmla="*/ 0 w 80"/>
                      <a:gd name="T1" fmla="*/ 0 h 80"/>
                      <a:gd name="T2" fmla="*/ 0 w 80"/>
                      <a:gd name="T3" fmla="*/ 0 h 80"/>
                      <a:gd name="T4" fmla="*/ 0 w 80"/>
                      <a:gd name="T5" fmla="*/ 0 h 80"/>
                      <a:gd name="T6" fmla="*/ 1 w 80"/>
                      <a:gd name="T7" fmla="*/ 0 h 80"/>
                      <a:gd name="T8" fmla="*/ 1 w 80"/>
                      <a:gd name="T9" fmla="*/ 0 h 80"/>
                      <a:gd name="T10" fmla="*/ 1 w 80"/>
                      <a:gd name="T11" fmla="*/ 0 h 80"/>
                      <a:gd name="T12" fmla="*/ 1 w 80"/>
                      <a:gd name="T13" fmla="*/ 0 h 80"/>
                      <a:gd name="T14" fmla="*/ 1 w 80"/>
                      <a:gd name="T15" fmla="*/ 0 h 80"/>
                      <a:gd name="T16" fmla="*/ 1 w 80"/>
                      <a:gd name="T17" fmla="*/ 0 h 80"/>
                      <a:gd name="T18" fmla="*/ 0 w 80"/>
                      <a:gd name="T19" fmla="*/ 0 h 80"/>
                      <a:gd name="T20" fmla="*/ 0 w 80"/>
                      <a:gd name="T21" fmla="*/ 0 h 80"/>
                      <a:gd name="T22" fmla="*/ 0 w 80"/>
                      <a:gd name="T23" fmla="*/ 0 h 80"/>
                      <a:gd name="T24" fmla="*/ 0 w 80"/>
                      <a:gd name="T25" fmla="*/ 0 h 80"/>
                      <a:gd name="T26" fmla="*/ 0 w 80"/>
                      <a:gd name="T27" fmla="*/ 0 h 80"/>
                      <a:gd name="T28" fmla="*/ 0 w 80"/>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p:spPr>
                <p:txBody>
                  <a:bodyPr wrap="none" anchor="ctr"/>
                  <a:lstStyle/>
                  <a:p>
                    <a:pPr>
                      <a:defRPr/>
                    </a:pPr>
                    <a:endParaRPr lang="tr-TR"/>
                  </a:p>
                </p:txBody>
              </p:sp>
              <p:sp>
                <p:nvSpPr>
                  <p:cNvPr id="1148" name="Freeform 32"/>
                  <p:cNvSpPr>
                    <a:spLocks/>
                  </p:cNvSpPr>
                  <p:nvPr/>
                </p:nvSpPr>
                <p:spPr bwMode="ltGray">
                  <a:xfrm>
                    <a:off x="1899" y="466"/>
                    <a:ext cx="40" cy="58"/>
                  </a:xfrm>
                  <a:custGeom>
                    <a:avLst/>
                    <a:gdLst>
                      <a:gd name="T0" fmla="*/ 0 w 94"/>
                      <a:gd name="T1" fmla="*/ 0 h 174"/>
                      <a:gd name="T2" fmla="*/ 0 w 94"/>
                      <a:gd name="T3" fmla="*/ 1 h 174"/>
                      <a:gd name="T4" fmla="*/ 0 w 94"/>
                      <a:gd name="T5" fmla="*/ 0 h 174"/>
                      <a:gd name="T6" fmla="*/ 1 w 94"/>
                      <a:gd name="T7" fmla="*/ 0 h 174"/>
                      <a:gd name="T8" fmla="*/ 1 w 94"/>
                      <a:gd name="T9" fmla="*/ 1 h 174"/>
                      <a:gd name="T10" fmla="*/ 1 w 94"/>
                      <a:gd name="T11" fmla="*/ 1 h 174"/>
                      <a:gd name="T12" fmla="*/ 1 w 94"/>
                      <a:gd name="T13" fmla="*/ 1 h 174"/>
                      <a:gd name="T14" fmla="*/ 1 w 94"/>
                      <a:gd name="T15" fmla="*/ 1 h 174"/>
                      <a:gd name="T16" fmla="*/ 1 w 94"/>
                      <a:gd name="T17" fmla="*/ 1 h 174"/>
                      <a:gd name="T18" fmla="*/ 1 w 94"/>
                      <a:gd name="T19" fmla="*/ 1 h 174"/>
                      <a:gd name="T20" fmla="*/ 1 w 94"/>
                      <a:gd name="T21" fmla="*/ 0 h 174"/>
                      <a:gd name="T22" fmla="*/ 1 w 94"/>
                      <a:gd name="T23" fmla="*/ 0 h 174"/>
                      <a:gd name="T24" fmla="*/ 1 w 94"/>
                      <a:gd name="T25" fmla="*/ 0 h 174"/>
                      <a:gd name="T26" fmla="*/ 0 w 94"/>
                      <a:gd name="T27" fmla="*/ 0 h 174"/>
                      <a:gd name="T28" fmla="*/ 0 w 94"/>
                      <a:gd name="T29" fmla="*/ 0 h 174"/>
                      <a:gd name="T30" fmla="*/ 0 w 94"/>
                      <a:gd name="T31" fmla="*/ 0 h 174"/>
                      <a:gd name="T32" fmla="*/ 0 w 94"/>
                      <a:gd name="T33" fmla="*/ 0 h 174"/>
                      <a:gd name="T34" fmla="*/ 0 w 94"/>
                      <a:gd name="T35" fmla="*/ 0 h 174"/>
                      <a:gd name="T36" fmla="*/ 0 w 94"/>
                      <a:gd name="T37" fmla="*/ 0 h 174"/>
                      <a:gd name="T38" fmla="*/ 0 w 94"/>
                      <a:gd name="T39" fmla="*/ 0 h 174"/>
                      <a:gd name="T40" fmla="*/ 0 w 94"/>
                      <a:gd name="T41" fmla="*/ 0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p:spPr>
                <p:txBody>
                  <a:bodyPr wrap="none" anchor="ctr"/>
                  <a:lstStyle/>
                  <a:p>
                    <a:pPr>
                      <a:defRPr/>
                    </a:pPr>
                    <a:endParaRPr lang="tr-TR"/>
                  </a:p>
                </p:txBody>
              </p:sp>
              <p:sp>
                <p:nvSpPr>
                  <p:cNvPr id="1149" name="Freeform 33"/>
                  <p:cNvSpPr>
                    <a:spLocks/>
                  </p:cNvSpPr>
                  <p:nvPr/>
                </p:nvSpPr>
                <p:spPr bwMode="ltGray">
                  <a:xfrm>
                    <a:off x="1909" y="508"/>
                    <a:ext cx="14" cy="17"/>
                  </a:xfrm>
                  <a:custGeom>
                    <a:avLst/>
                    <a:gdLst>
                      <a:gd name="T0" fmla="*/ 0 w 32"/>
                      <a:gd name="T1" fmla="*/ 0 h 50"/>
                      <a:gd name="T2" fmla="*/ 0 w 32"/>
                      <a:gd name="T3" fmla="*/ 0 h 50"/>
                      <a:gd name="T4" fmla="*/ 0 w 32"/>
                      <a:gd name="T5" fmla="*/ 0 h 50"/>
                      <a:gd name="T6" fmla="*/ 0 w 32"/>
                      <a:gd name="T7" fmla="*/ 0 h 50"/>
                      <a:gd name="T8" fmla="*/ 0 w 32"/>
                      <a:gd name="T9" fmla="*/ 0 h 50"/>
                      <a:gd name="T10" fmla="*/ 0 w 32"/>
                      <a:gd name="T11" fmla="*/ 0 h 50"/>
                      <a:gd name="T12" fmla="*/ 0 w 32"/>
                      <a:gd name="T13" fmla="*/ 0 h 50"/>
                      <a:gd name="T14" fmla="*/ 0 w 32"/>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p:spPr>
                <p:txBody>
                  <a:bodyPr wrap="none" anchor="ctr"/>
                  <a:lstStyle/>
                  <a:p>
                    <a:pPr>
                      <a:defRPr/>
                    </a:pPr>
                    <a:endParaRPr lang="tr-TR"/>
                  </a:p>
                </p:txBody>
              </p:sp>
              <p:sp>
                <p:nvSpPr>
                  <p:cNvPr id="1150" name="Freeform 34"/>
                  <p:cNvSpPr>
                    <a:spLocks/>
                  </p:cNvSpPr>
                  <p:nvPr/>
                </p:nvSpPr>
                <p:spPr bwMode="ltGray">
                  <a:xfrm>
                    <a:off x="1881" y="512"/>
                    <a:ext cx="19" cy="17"/>
                  </a:xfrm>
                  <a:custGeom>
                    <a:avLst/>
                    <a:gdLst>
                      <a:gd name="T0" fmla="*/ 0 w 43"/>
                      <a:gd name="T1" fmla="*/ 0 h 50"/>
                      <a:gd name="T2" fmla="*/ 0 w 43"/>
                      <a:gd name="T3" fmla="*/ 0 h 50"/>
                      <a:gd name="T4" fmla="*/ 0 w 43"/>
                      <a:gd name="T5" fmla="*/ 0 h 50"/>
                      <a:gd name="T6" fmla="*/ 0 w 43"/>
                      <a:gd name="T7" fmla="*/ 0 h 50"/>
                      <a:gd name="T8" fmla="*/ 0 w 43"/>
                      <a:gd name="T9" fmla="*/ 0 h 50"/>
                      <a:gd name="T10" fmla="*/ 0 w 43"/>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p:spPr>
                <p:txBody>
                  <a:bodyPr wrap="none" anchor="ctr"/>
                  <a:lstStyle/>
                  <a:p>
                    <a:pPr>
                      <a:defRPr/>
                    </a:pPr>
                    <a:endParaRPr lang="tr-TR"/>
                  </a:p>
                </p:txBody>
              </p:sp>
              <p:sp>
                <p:nvSpPr>
                  <p:cNvPr id="1151" name="Freeform 35"/>
                  <p:cNvSpPr>
                    <a:spLocks/>
                  </p:cNvSpPr>
                  <p:nvPr/>
                </p:nvSpPr>
                <p:spPr bwMode="ltGray">
                  <a:xfrm>
                    <a:off x="2930" y="489"/>
                    <a:ext cx="299" cy="179"/>
                  </a:xfrm>
                  <a:custGeom>
                    <a:avLst/>
                    <a:gdLst>
                      <a:gd name="T0" fmla="*/ 2 w 471"/>
                      <a:gd name="T1" fmla="*/ 29 h 281"/>
                      <a:gd name="T2" fmla="*/ 3 w 471"/>
                      <a:gd name="T3" fmla="*/ 26 h 281"/>
                      <a:gd name="T4" fmla="*/ 3 w 471"/>
                      <a:gd name="T5" fmla="*/ 25 h 281"/>
                      <a:gd name="T6" fmla="*/ 2 w 471"/>
                      <a:gd name="T7" fmla="*/ 23 h 281"/>
                      <a:gd name="T8" fmla="*/ 1 w 471"/>
                      <a:gd name="T9" fmla="*/ 22 h 281"/>
                      <a:gd name="T10" fmla="*/ 0 w 471"/>
                      <a:gd name="T11" fmla="*/ 20 h 281"/>
                      <a:gd name="T12" fmla="*/ 1 w 471"/>
                      <a:gd name="T13" fmla="*/ 19 h 281"/>
                      <a:gd name="T14" fmla="*/ 1 w 471"/>
                      <a:gd name="T15" fmla="*/ 17 h 281"/>
                      <a:gd name="T16" fmla="*/ 1 w 471"/>
                      <a:gd name="T17" fmla="*/ 17 h 281"/>
                      <a:gd name="T18" fmla="*/ 3 w 471"/>
                      <a:gd name="T19" fmla="*/ 13 h 281"/>
                      <a:gd name="T20" fmla="*/ 4 w 471"/>
                      <a:gd name="T21" fmla="*/ 10 h 281"/>
                      <a:gd name="T22" fmla="*/ 4 w 471"/>
                      <a:gd name="T23" fmla="*/ 7 h 281"/>
                      <a:gd name="T24" fmla="*/ 3 w 471"/>
                      <a:gd name="T25" fmla="*/ 4 h 281"/>
                      <a:gd name="T26" fmla="*/ 2 w 471"/>
                      <a:gd name="T27" fmla="*/ 3 h 281"/>
                      <a:gd name="T28" fmla="*/ 3 w 471"/>
                      <a:gd name="T29" fmla="*/ 4 h 281"/>
                      <a:gd name="T30" fmla="*/ 5 w 471"/>
                      <a:gd name="T31" fmla="*/ 4 h 281"/>
                      <a:gd name="T32" fmla="*/ 7 w 471"/>
                      <a:gd name="T33" fmla="*/ 1 h 281"/>
                      <a:gd name="T34" fmla="*/ 8 w 471"/>
                      <a:gd name="T35" fmla="*/ 0 h 281"/>
                      <a:gd name="T36" fmla="*/ 10 w 471"/>
                      <a:gd name="T37" fmla="*/ 1 h 281"/>
                      <a:gd name="T38" fmla="*/ 10 w 471"/>
                      <a:gd name="T39" fmla="*/ 1 h 281"/>
                      <a:gd name="T40" fmla="*/ 10 w 471"/>
                      <a:gd name="T41" fmla="*/ 1 h 281"/>
                      <a:gd name="T42" fmla="*/ 11 w 471"/>
                      <a:gd name="T43" fmla="*/ 1 h 281"/>
                      <a:gd name="T44" fmla="*/ 12 w 471"/>
                      <a:gd name="T45" fmla="*/ 1 h 281"/>
                      <a:gd name="T46" fmla="*/ 15 w 471"/>
                      <a:gd name="T47" fmla="*/ 2 h 281"/>
                      <a:gd name="T48" fmla="*/ 16 w 471"/>
                      <a:gd name="T49" fmla="*/ 3 h 281"/>
                      <a:gd name="T50" fmla="*/ 17 w 471"/>
                      <a:gd name="T51" fmla="*/ 2 h 281"/>
                      <a:gd name="T52" fmla="*/ 18 w 471"/>
                      <a:gd name="T53" fmla="*/ 2 h 281"/>
                      <a:gd name="T54" fmla="*/ 20 w 471"/>
                      <a:gd name="T55" fmla="*/ 2 h 281"/>
                      <a:gd name="T56" fmla="*/ 22 w 471"/>
                      <a:gd name="T57" fmla="*/ 3 h 281"/>
                      <a:gd name="T58" fmla="*/ 23 w 471"/>
                      <a:gd name="T59" fmla="*/ 6 h 281"/>
                      <a:gd name="T60" fmla="*/ 25 w 471"/>
                      <a:gd name="T61" fmla="*/ 7 h 281"/>
                      <a:gd name="T62" fmla="*/ 26 w 471"/>
                      <a:gd name="T63" fmla="*/ 7 h 281"/>
                      <a:gd name="T64" fmla="*/ 28 w 471"/>
                      <a:gd name="T65" fmla="*/ 7 h 281"/>
                      <a:gd name="T66" fmla="*/ 30 w 471"/>
                      <a:gd name="T67" fmla="*/ 7 h 281"/>
                      <a:gd name="T68" fmla="*/ 31 w 471"/>
                      <a:gd name="T69" fmla="*/ 8 h 281"/>
                      <a:gd name="T70" fmla="*/ 32 w 471"/>
                      <a:gd name="T71" fmla="*/ 10 h 281"/>
                      <a:gd name="T72" fmla="*/ 32 w 471"/>
                      <a:gd name="T73" fmla="*/ 11 h 281"/>
                      <a:gd name="T74" fmla="*/ 34 w 471"/>
                      <a:gd name="T75" fmla="*/ 13 h 281"/>
                      <a:gd name="T76" fmla="*/ 34 w 471"/>
                      <a:gd name="T77" fmla="*/ 13 h 281"/>
                      <a:gd name="T78" fmla="*/ 32 w 471"/>
                      <a:gd name="T79" fmla="*/ 15 h 281"/>
                      <a:gd name="T80" fmla="*/ 34 w 471"/>
                      <a:gd name="T81" fmla="*/ 15 h 281"/>
                      <a:gd name="T82" fmla="*/ 36 w 471"/>
                      <a:gd name="T83" fmla="*/ 16 h 281"/>
                      <a:gd name="T84" fmla="*/ 37 w 471"/>
                      <a:gd name="T85" fmla="*/ 17 h 281"/>
                      <a:gd name="T86" fmla="*/ 39 w 471"/>
                      <a:gd name="T87" fmla="*/ 17 h 281"/>
                      <a:gd name="T88" fmla="*/ 39 w 471"/>
                      <a:gd name="T89" fmla="*/ 18 h 281"/>
                      <a:gd name="T90" fmla="*/ 39 w 471"/>
                      <a:gd name="T91" fmla="*/ 18 h 281"/>
                      <a:gd name="T92" fmla="*/ 41 w 471"/>
                      <a:gd name="T93" fmla="*/ 18 h 281"/>
                      <a:gd name="T94" fmla="*/ 41 w 471"/>
                      <a:gd name="T95" fmla="*/ 18 h 281"/>
                      <a:gd name="T96" fmla="*/ 45 w 471"/>
                      <a:gd name="T97" fmla="*/ 20 h 281"/>
                      <a:gd name="T98" fmla="*/ 46 w 471"/>
                      <a:gd name="T99" fmla="*/ 21 h 281"/>
                      <a:gd name="T100" fmla="*/ 48 w 471"/>
                      <a:gd name="T101" fmla="*/ 21 h 281"/>
                      <a:gd name="T102" fmla="*/ 49 w 471"/>
                      <a:gd name="T103" fmla="*/ 22 h 281"/>
                      <a:gd name="T104" fmla="*/ 47 w 471"/>
                      <a:gd name="T105" fmla="*/ 27 h 281"/>
                      <a:gd name="T106" fmla="*/ 44 w 471"/>
                      <a:gd name="T107" fmla="*/ 30 h 2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71" h="281">
                        <a:moveTo>
                          <a:pt x="21" y="280"/>
                        </a:moveTo>
                        <a:cubicBezTo>
                          <a:pt x="32" y="281"/>
                          <a:pt x="25" y="253"/>
                          <a:pt x="24" y="250"/>
                        </a:cubicBezTo>
                        <a:cubicBezTo>
                          <a:pt x="23" y="248"/>
                          <a:pt x="22" y="245"/>
                          <a:pt x="22" y="245"/>
                        </a:cubicBezTo>
                        <a:cubicBezTo>
                          <a:pt x="21" y="243"/>
                          <a:pt x="20" y="221"/>
                          <a:pt x="16" y="218"/>
                        </a:cubicBezTo>
                        <a:cubicBezTo>
                          <a:pt x="13" y="216"/>
                          <a:pt x="4" y="215"/>
                          <a:pt x="4" y="215"/>
                        </a:cubicBezTo>
                        <a:cubicBezTo>
                          <a:pt x="0" y="207"/>
                          <a:pt x="3" y="200"/>
                          <a:pt x="0" y="191"/>
                        </a:cubicBezTo>
                        <a:cubicBezTo>
                          <a:pt x="2" y="185"/>
                          <a:pt x="7" y="186"/>
                          <a:pt x="12" y="180"/>
                        </a:cubicBezTo>
                        <a:cubicBezTo>
                          <a:pt x="14" y="172"/>
                          <a:pt x="14" y="169"/>
                          <a:pt x="6" y="165"/>
                        </a:cubicBezTo>
                        <a:cubicBezTo>
                          <a:pt x="4" y="163"/>
                          <a:pt x="2" y="162"/>
                          <a:pt x="2" y="160"/>
                        </a:cubicBezTo>
                        <a:cubicBezTo>
                          <a:pt x="2" y="150"/>
                          <a:pt x="16" y="123"/>
                          <a:pt x="28" y="120"/>
                        </a:cubicBezTo>
                        <a:cubicBezTo>
                          <a:pt x="32" y="111"/>
                          <a:pt x="40" y="105"/>
                          <a:pt x="44" y="96"/>
                        </a:cubicBezTo>
                        <a:cubicBezTo>
                          <a:pt x="39" y="83"/>
                          <a:pt x="38" y="85"/>
                          <a:pt x="42" y="70"/>
                        </a:cubicBezTo>
                        <a:cubicBezTo>
                          <a:pt x="38" y="60"/>
                          <a:pt x="34" y="48"/>
                          <a:pt x="24" y="43"/>
                        </a:cubicBezTo>
                        <a:cubicBezTo>
                          <a:pt x="18" y="36"/>
                          <a:pt x="10" y="37"/>
                          <a:pt x="20" y="32"/>
                        </a:cubicBezTo>
                        <a:cubicBezTo>
                          <a:pt x="27" y="34"/>
                          <a:pt x="26" y="32"/>
                          <a:pt x="26" y="36"/>
                        </a:cubicBezTo>
                        <a:cubicBezTo>
                          <a:pt x="34" y="41"/>
                          <a:pt x="39" y="39"/>
                          <a:pt x="48" y="35"/>
                        </a:cubicBezTo>
                        <a:cubicBezTo>
                          <a:pt x="45" y="22"/>
                          <a:pt x="48" y="14"/>
                          <a:pt x="64" y="11"/>
                        </a:cubicBezTo>
                        <a:cubicBezTo>
                          <a:pt x="71" y="8"/>
                          <a:pt x="75" y="3"/>
                          <a:pt x="82" y="0"/>
                        </a:cubicBezTo>
                        <a:cubicBezTo>
                          <a:pt x="84" y="1"/>
                          <a:pt x="88" y="0"/>
                          <a:pt x="88" y="2"/>
                        </a:cubicBezTo>
                        <a:cubicBezTo>
                          <a:pt x="90" y="12"/>
                          <a:pt x="75" y="13"/>
                          <a:pt x="92" y="9"/>
                        </a:cubicBezTo>
                        <a:cubicBezTo>
                          <a:pt x="94" y="8"/>
                          <a:pt x="96" y="5"/>
                          <a:pt x="98" y="5"/>
                        </a:cubicBezTo>
                        <a:cubicBezTo>
                          <a:pt x="102" y="4"/>
                          <a:pt x="106" y="7"/>
                          <a:pt x="110" y="8"/>
                        </a:cubicBezTo>
                        <a:cubicBezTo>
                          <a:pt x="112" y="8"/>
                          <a:pt x="116" y="9"/>
                          <a:pt x="116" y="9"/>
                        </a:cubicBezTo>
                        <a:cubicBezTo>
                          <a:pt x="122" y="16"/>
                          <a:pt x="129" y="13"/>
                          <a:pt x="141" y="14"/>
                        </a:cubicBezTo>
                        <a:cubicBezTo>
                          <a:pt x="143" y="21"/>
                          <a:pt x="147" y="22"/>
                          <a:pt x="155" y="24"/>
                        </a:cubicBezTo>
                        <a:cubicBezTo>
                          <a:pt x="159" y="22"/>
                          <a:pt x="163" y="20"/>
                          <a:pt x="167" y="17"/>
                        </a:cubicBezTo>
                        <a:cubicBezTo>
                          <a:pt x="169" y="16"/>
                          <a:pt x="173" y="14"/>
                          <a:pt x="173" y="14"/>
                        </a:cubicBezTo>
                        <a:cubicBezTo>
                          <a:pt x="195" y="26"/>
                          <a:pt x="175" y="20"/>
                          <a:pt x="195" y="14"/>
                        </a:cubicBezTo>
                        <a:cubicBezTo>
                          <a:pt x="207" y="17"/>
                          <a:pt x="201" y="26"/>
                          <a:pt x="211" y="32"/>
                        </a:cubicBezTo>
                        <a:cubicBezTo>
                          <a:pt x="214" y="38"/>
                          <a:pt x="224" y="55"/>
                          <a:pt x="231" y="59"/>
                        </a:cubicBezTo>
                        <a:cubicBezTo>
                          <a:pt x="241" y="70"/>
                          <a:pt x="235" y="67"/>
                          <a:pt x="245" y="70"/>
                        </a:cubicBezTo>
                        <a:cubicBezTo>
                          <a:pt x="249" y="69"/>
                          <a:pt x="253" y="69"/>
                          <a:pt x="257" y="68"/>
                        </a:cubicBezTo>
                        <a:cubicBezTo>
                          <a:pt x="261" y="67"/>
                          <a:pt x="270" y="65"/>
                          <a:pt x="270" y="65"/>
                        </a:cubicBezTo>
                        <a:cubicBezTo>
                          <a:pt x="278" y="66"/>
                          <a:pt x="283" y="67"/>
                          <a:pt x="290" y="71"/>
                        </a:cubicBezTo>
                        <a:cubicBezTo>
                          <a:pt x="304" y="88"/>
                          <a:pt x="282" y="62"/>
                          <a:pt x="300" y="81"/>
                        </a:cubicBezTo>
                        <a:cubicBezTo>
                          <a:pt x="302" y="84"/>
                          <a:pt x="308" y="90"/>
                          <a:pt x="308" y="90"/>
                        </a:cubicBezTo>
                        <a:cubicBezTo>
                          <a:pt x="311" y="98"/>
                          <a:pt x="315" y="103"/>
                          <a:pt x="318" y="111"/>
                        </a:cubicBezTo>
                        <a:cubicBezTo>
                          <a:pt x="319" y="114"/>
                          <a:pt x="321" y="117"/>
                          <a:pt x="322" y="120"/>
                        </a:cubicBezTo>
                        <a:cubicBezTo>
                          <a:pt x="323" y="122"/>
                          <a:pt x="324" y="125"/>
                          <a:pt x="324" y="125"/>
                        </a:cubicBezTo>
                        <a:cubicBezTo>
                          <a:pt x="321" y="132"/>
                          <a:pt x="313" y="134"/>
                          <a:pt x="310" y="142"/>
                        </a:cubicBezTo>
                        <a:cubicBezTo>
                          <a:pt x="313" y="151"/>
                          <a:pt x="317" y="146"/>
                          <a:pt x="322" y="141"/>
                        </a:cubicBezTo>
                        <a:cubicBezTo>
                          <a:pt x="341" y="143"/>
                          <a:pt x="339" y="142"/>
                          <a:pt x="342" y="155"/>
                        </a:cubicBezTo>
                        <a:cubicBezTo>
                          <a:pt x="351" y="150"/>
                          <a:pt x="355" y="152"/>
                          <a:pt x="364" y="157"/>
                        </a:cubicBezTo>
                        <a:cubicBezTo>
                          <a:pt x="369" y="162"/>
                          <a:pt x="372" y="166"/>
                          <a:pt x="380" y="168"/>
                        </a:cubicBezTo>
                        <a:cubicBezTo>
                          <a:pt x="381" y="169"/>
                          <a:pt x="383" y="171"/>
                          <a:pt x="382" y="172"/>
                        </a:cubicBezTo>
                        <a:cubicBezTo>
                          <a:pt x="380" y="176"/>
                          <a:pt x="368" y="172"/>
                          <a:pt x="382" y="176"/>
                        </a:cubicBezTo>
                        <a:cubicBezTo>
                          <a:pt x="386" y="175"/>
                          <a:pt x="390" y="173"/>
                          <a:pt x="394" y="172"/>
                        </a:cubicBezTo>
                        <a:cubicBezTo>
                          <a:pt x="396" y="172"/>
                          <a:pt x="400" y="171"/>
                          <a:pt x="400" y="171"/>
                        </a:cubicBezTo>
                        <a:cubicBezTo>
                          <a:pt x="413" y="177"/>
                          <a:pt x="427" y="179"/>
                          <a:pt x="439" y="185"/>
                        </a:cubicBezTo>
                        <a:cubicBezTo>
                          <a:pt x="441" y="190"/>
                          <a:pt x="445" y="194"/>
                          <a:pt x="447" y="199"/>
                        </a:cubicBezTo>
                        <a:cubicBezTo>
                          <a:pt x="453" y="198"/>
                          <a:pt x="460" y="195"/>
                          <a:pt x="465" y="201"/>
                        </a:cubicBezTo>
                        <a:cubicBezTo>
                          <a:pt x="468" y="205"/>
                          <a:pt x="471" y="215"/>
                          <a:pt x="471" y="215"/>
                        </a:cubicBezTo>
                        <a:cubicBezTo>
                          <a:pt x="468" y="231"/>
                          <a:pt x="469" y="248"/>
                          <a:pt x="451" y="258"/>
                        </a:cubicBezTo>
                        <a:cubicBezTo>
                          <a:pt x="447" y="262"/>
                          <a:pt x="437" y="275"/>
                          <a:pt x="435" y="281"/>
                        </a:cubicBezTo>
                      </a:path>
                    </a:pathLst>
                  </a:custGeom>
                  <a:solidFill>
                    <a:schemeClr val="folHlink"/>
                  </a:solidFill>
                  <a:ln w="9525">
                    <a:noFill/>
                    <a:round/>
                    <a:headEnd/>
                    <a:tailEnd/>
                  </a:ln>
                </p:spPr>
                <p:txBody>
                  <a:bodyPr wrap="none" anchor="ctr"/>
                  <a:lstStyle/>
                  <a:p>
                    <a:pPr>
                      <a:defRPr/>
                    </a:pPr>
                    <a:endParaRPr lang="tr-TR"/>
                  </a:p>
                </p:txBody>
              </p:sp>
              <p:sp>
                <p:nvSpPr>
                  <p:cNvPr id="1152" name="Freeform 36"/>
                  <p:cNvSpPr>
                    <a:spLocks/>
                  </p:cNvSpPr>
                  <p:nvPr/>
                </p:nvSpPr>
                <p:spPr bwMode="ltGray">
                  <a:xfrm>
                    <a:off x="2534" y="242"/>
                    <a:ext cx="420" cy="283"/>
                  </a:xfrm>
                  <a:custGeom>
                    <a:avLst/>
                    <a:gdLst>
                      <a:gd name="T0" fmla="*/ 6 w 984"/>
                      <a:gd name="T1" fmla="*/ 0 h 844"/>
                      <a:gd name="T2" fmla="*/ 7 w 984"/>
                      <a:gd name="T3" fmla="*/ 0 h 844"/>
                      <a:gd name="T4" fmla="*/ 8 w 984"/>
                      <a:gd name="T5" fmla="*/ 0 h 844"/>
                      <a:gd name="T6" fmla="*/ 8 w 984"/>
                      <a:gd name="T7" fmla="*/ 1 h 844"/>
                      <a:gd name="T8" fmla="*/ 9 w 984"/>
                      <a:gd name="T9" fmla="*/ 0 h 844"/>
                      <a:gd name="T10" fmla="*/ 9 w 984"/>
                      <a:gd name="T11" fmla="*/ 0 h 844"/>
                      <a:gd name="T12" fmla="*/ 9 w 984"/>
                      <a:gd name="T13" fmla="*/ 1 h 844"/>
                      <a:gd name="T14" fmla="*/ 10 w 984"/>
                      <a:gd name="T15" fmla="*/ 0 h 844"/>
                      <a:gd name="T16" fmla="*/ 10 w 984"/>
                      <a:gd name="T17" fmla="*/ 0 h 844"/>
                      <a:gd name="T18" fmla="*/ 11 w 984"/>
                      <a:gd name="T19" fmla="*/ 0 h 844"/>
                      <a:gd name="T20" fmla="*/ 11 w 984"/>
                      <a:gd name="T21" fmla="*/ 0 h 844"/>
                      <a:gd name="T22" fmla="*/ 11 w 984"/>
                      <a:gd name="T23" fmla="*/ 1 h 844"/>
                      <a:gd name="T24" fmla="*/ 11 w 984"/>
                      <a:gd name="T25" fmla="*/ 1 h 844"/>
                      <a:gd name="T26" fmla="*/ 11 w 984"/>
                      <a:gd name="T27" fmla="*/ 1 h 844"/>
                      <a:gd name="T28" fmla="*/ 11 w 984"/>
                      <a:gd name="T29" fmla="*/ 1 h 844"/>
                      <a:gd name="T30" fmla="*/ 11 w 984"/>
                      <a:gd name="T31" fmla="*/ 1 h 844"/>
                      <a:gd name="T32" fmla="*/ 11 w 984"/>
                      <a:gd name="T33" fmla="*/ 1 h 844"/>
                      <a:gd name="T34" fmla="*/ 12 w 984"/>
                      <a:gd name="T35" fmla="*/ 2 h 844"/>
                      <a:gd name="T36" fmla="*/ 12 w 984"/>
                      <a:gd name="T37" fmla="*/ 2 h 844"/>
                      <a:gd name="T38" fmla="*/ 12 w 984"/>
                      <a:gd name="T39" fmla="*/ 2 h 844"/>
                      <a:gd name="T40" fmla="*/ 11 w 984"/>
                      <a:gd name="T41" fmla="*/ 2 h 844"/>
                      <a:gd name="T42" fmla="*/ 10 w 984"/>
                      <a:gd name="T43" fmla="*/ 2 h 844"/>
                      <a:gd name="T44" fmla="*/ 9 w 984"/>
                      <a:gd name="T45" fmla="*/ 2 h 844"/>
                      <a:gd name="T46" fmla="*/ 9 w 984"/>
                      <a:gd name="T47" fmla="*/ 2 h 844"/>
                      <a:gd name="T48" fmla="*/ 10 w 984"/>
                      <a:gd name="T49" fmla="*/ 3 h 844"/>
                      <a:gd name="T50" fmla="*/ 10 w 984"/>
                      <a:gd name="T51" fmla="*/ 2 h 844"/>
                      <a:gd name="T52" fmla="*/ 11 w 984"/>
                      <a:gd name="T53" fmla="*/ 2 h 844"/>
                      <a:gd name="T54" fmla="*/ 11 w 984"/>
                      <a:gd name="T55" fmla="*/ 3 h 844"/>
                      <a:gd name="T56" fmla="*/ 11 w 984"/>
                      <a:gd name="T57" fmla="*/ 3 h 844"/>
                      <a:gd name="T58" fmla="*/ 12 w 984"/>
                      <a:gd name="T59" fmla="*/ 3 h 844"/>
                      <a:gd name="T60" fmla="*/ 13 w 984"/>
                      <a:gd name="T61" fmla="*/ 3 h 844"/>
                      <a:gd name="T62" fmla="*/ 13 w 984"/>
                      <a:gd name="T63" fmla="*/ 3 h 844"/>
                      <a:gd name="T64" fmla="*/ 12 w 984"/>
                      <a:gd name="T65" fmla="*/ 3 h 844"/>
                      <a:gd name="T66" fmla="*/ 12 w 984"/>
                      <a:gd name="T67" fmla="*/ 3 h 844"/>
                      <a:gd name="T68" fmla="*/ 11 w 984"/>
                      <a:gd name="T69" fmla="*/ 3 h 844"/>
                      <a:gd name="T70" fmla="*/ 10 w 984"/>
                      <a:gd name="T71" fmla="*/ 3 h 844"/>
                      <a:gd name="T72" fmla="*/ 9 w 984"/>
                      <a:gd name="T73" fmla="*/ 3 h 844"/>
                      <a:gd name="T74" fmla="*/ 7 w 984"/>
                      <a:gd name="T75" fmla="*/ 2 h 844"/>
                      <a:gd name="T76" fmla="*/ 6 w 984"/>
                      <a:gd name="T77" fmla="*/ 2 h 844"/>
                      <a:gd name="T78" fmla="*/ 6 w 984"/>
                      <a:gd name="T79" fmla="*/ 2 h 844"/>
                      <a:gd name="T80" fmla="*/ 6 w 984"/>
                      <a:gd name="T81" fmla="*/ 2 h 844"/>
                      <a:gd name="T82" fmla="*/ 5 w 984"/>
                      <a:gd name="T83" fmla="*/ 2 h 844"/>
                      <a:gd name="T84" fmla="*/ 5 w 984"/>
                      <a:gd name="T85" fmla="*/ 2 h 844"/>
                      <a:gd name="T86" fmla="*/ 6 w 984"/>
                      <a:gd name="T87" fmla="*/ 2 h 844"/>
                      <a:gd name="T88" fmla="*/ 6 w 984"/>
                      <a:gd name="T89" fmla="*/ 2 h 844"/>
                      <a:gd name="T90" fmla="*/ 6 w 984"/>
                      <a:gd name="T91" fmla="*/ 2 h 844"/>
                      <a:gd name="T92" fmla="*/ 5 w 984"/>
                      <a:gd name="T93" fmla="*/ 2 h 844"/>
                      <a:gd name="T94" fmla="*/ 4 w 984"/>
                      <a:gd name="T95" fmla="*/ 2 h 844"/>
                      <a:gd name="T96" fmla="*/ 4 w 984"/>
                      <a:gd name="T97" fmla="*/ 1 h 844"/>
                      <a:gd name="T98" fmla="*/ 3 w 984"/>
                      <a:gd name="T99" fmla="*/ 1 h 844"/>
                      <a:gd name="T100" fmla="*/ 2 w 984"/>
                      <a:gd name="T101" fmla="*/ 1 h 844"/>
                      <a:gd name="T102" fmla="*/ 1 w 984"/>
                      <a:gd name="T103" fmla="*/ 0 h 844"/>
                      <a:gd name="T104" fmla="*/ 0 w 984"/>
                      <a:gd name="T105" fmla="*/ 0 h 844"/>
                      <a:gd name="T106" fmla="*/ 1 w 984"/>
                      <a:gd name="T107" fmla="*/ 0 h 844"/>
                      <a:gd name="T108" fmla="*/ 1 w 984"/>
                      <a:gd name="T109" fmla="*/ 0 h 84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4" h="844">
                        <a:moveTo>
                          <a:pt x="82" y="38"/>
                        </a:moveTo>
                        <a:lnTo>
                          <a:pt x="406" y="6"/>
                        </a:lnTo>
                        <a:cubicBezTo>
                          <a:pt x="497" y="22"/>
                          <a:pt x="465" y="0"/>
                          <a:pt x="474" y="54"/>
                        </a:cubicBezTo>
                        <a:cubicBezTo>
                          <a:pt x="492" y="48"/>
                          <a:pt x="484" y="40"/>
                          <a:pt x="502" y="34"/>
                        </a:cubicBezTo>
                        <a:cubicBezTo>
                          <a:pt x="510" y="37"/>
                          <a:pt x="517" y="46"/>
                          <a:pt x="526" y="46"/>
                        </a:cubicBezTo>
                        <a:cubicBezTo>
                          <a:pt x="534" y="46"/>
                          <a:pt x="550" y="38"/>
                          <a:pt x="550" y="38"/>
                        </a:cubicBezTo>
                        <a:cubicBezTo>
                          <a:pt x="556" y="55"/>
                          <a:pt x="552" y="60"/>
                          <a:pt x="542" y="74"/>
                        </a:cubicBezTo>
                        <a:cubicBezTo>
                          <a:pt x="555" y="114"/>
                          <a:pt x="550" y="102"/>
                          <a:pt x="578" y="130"/>
                        </a:cubicBezTo>
                        <a:cubicBezTo>
                          <a:pt x="584" y="148"/>
                          <a:pt x="590" y="148"/>
                          <a:pt x="606" y="138"/>
                        </a:cubicBezTo>
                        <a:cubicBezTo>
                          <a:pt x="600" y="119"/>
                          <a:pt x="594" y="107"/>
                          <a:pt x="586" y="90"/>
                        </a:cubicBezTo>
                        <a:cubicBezTo>
                          <a:pt x="583" y="82"/>
                          <a:pt x="578" y="66"/>
                          <a:pt x="578" y="66"/>
                        </a:cubicBezTo>
                        <a:cubicBezTo>
                          <a:pt x="585" y="44"/>
                          <a:pt x="597" y="56"/>
                          <a:pt x="606" y="70"/>
                        </a:cubicBezTo>
                        <a:cubicBezTo>
                          <a:pt x="609" y="86"/>
                          <a:pt x="608" y="117"/>
                          <a:pt x="626" y="90"/>
                        </a:cubicBezTo>
                        <a:cubicBezTo>
                          <a:pt x="648" y="97"/>
                          <a:pt x="646" y="104"/>
                          <a:pt x="642" y="126"/>
                        </a:cubicBezTo>
                        <a:cubicBezTo>
                          <a:pt x="650" y="150"/>
                          <a:pt x="665" y="141"/>
                          <a:pt x="682" y="130"/>
                        </a:cubicBezTo>
                        <a:cubicBezTo>
                          <a:pt x="689" y="108"/>
                          <a:pt x="673" y="124"/>
                          <a:pt x="682" y="98"/>
                        </a:cubicBezTo>
                        <a:cubicBezTo>
                          <a:pt x="683" y="94"/>
                          <a:pt x="690" y="96"/>
                          <a:pt x="694" y="94"/>
                        </a:cubicBezTo>
                        <a:cubicBezTo>
                          <a:pt x="698" y="92"/>
                          <a:pt x="702" y="89"/>
                          <a:pt x="706" y="86"/>
                        </a:cubicBezTo>
                        <a:cubicBezTo>
                          <a:pt x="717" y="54"/>
                          <a:pt x="688" y="54"/>
                          <a:pt x="742" y="46"/>
                        </a:cubicBezTo>
                        <a:cubicBezTo>
                          <a:pt x="748" y="27"/>
                          <a:pt x="741" y="9"/>
                          <a:pt x="762" y="2"/>
                        </a:cubicBezTo>
                        <a:cubicBezTo>
                          <a:pt x="788" y="11"/>
                          <a:pt x="777" y="38"/>
                          <a:pt x="802" y="46"/>
                        </a:cubicBezTo>
                        <a:cubicBezTo>
                          <a:pt x="831" y="36"/>
                          <a:pt x="805" y="63"/>
                          <a:pt x="798" y="70"/>
                        </a:cubicBezTo>
                        <a:cubicBezTo>
                          <a:pt x="789" y="96"/>
                          <a:pt x="787" y="96"/>
                          <a:pt x="802" y="118"/>
                        </a:cubicBezTo>
                        <a:cubicBezTo>
                          <a:pt x="801" y="122"/>
                          <a:pt x="801" y="127"/>
                          <a:pt x="798" y="130"/>
                        </a:cubicBezTo>
                        <a:cubicBezTo>
                          <a:pt x="794" y="133"/>
                          <a:pt x="784" y="129"/>
                          <a:pt x="782" y="134"/>
                        </a:cubicBezTo>
                        <a:cubicBezTo>
                          <a:pt x="780" y="142"/>
                          <a:pt x="790" y="158"/>
                          <a:pt x="790" y="158"/>
                        </a:cubicBezTo>
                        <a:cubicBezTo>
                          <a:pt x="786" y="161"/>
                          <a:pt x="783" y="165"/>
                          <a:pt x="778" y="166"/>
                        </a:cubicBezTo>
                        <a:cubicBezTo>
                          <a:pt x="774" y="167"/>
                          <a:pt x="769" y="159"/>
                          <a:pt x="766" y="162"/>
                        </a:cubicBezTo>
                        <a:cubicBezTo>
                          <a:pt x="758" y="170"/>
                          <a:pt x="794" y="182"/>
                          <a:pt x="794" y="182"/>
                        </a:cubicBezTo>
                        <a:cubicBezTo>
                          <a:pt x="804" y="211"/>
                          <a:pt x="775" y="190"/>
                          <a:pt x="762" y="186"/>
                        </a:cubicBezTo>
                        <a:cubicBezTo>
                          <a:pt x="767" y="194"/>
                          <a:pt x="773" y="202"/>
                          <a:pt x="778" y="210"/>
                        </a:cubicBezTo>
                        <a:cubicBezTo>
                          <a:pt x="783" y="218"/>
                          <a:pt x="802" y="226"/>
                          <a:pt x="802" y="226"/>
                        </a:cubicBezTo>
                        <a:cubicBezTo>
                          <a:pt x="813" y="242"/>
                          <a:pt x="804" y="245"/>
                          <a:pt x="810" y="262"/>
                        </a:cubicBezTo>
                        <a:cubicBezTo>
                          <a:pt x="803" y="282"/>
                          <a:pt x="793" y="301"/>
                          <a:pt x="786" y="322"/>
                        </a:cubicBezTo>
                        <a:cubicBezTo>
                          <a:pt x="783" y="330"/>
                          <a:pt x="778" y="346"/>
                          <a:pt x="778" y="346"/>
                        </a:cubicBezTo>
                        <a:cubicBezTo>
                          <a:pt x="785" y="366"/>
                          <a:pt x="817" y="394"/>
                          <a:pt x="830" y="414"/>
                        </a:cubicBezTo>
                        <a:cubicBezTo>
                          <a:pt x="835" y="422"/>
                          <a:pt x="841" y="430"/>
                          <a:pt x="846" y="438"/>
                        </a:cubicBezTo>
                        <a:cubicBezTo>
                          <a:pt x="849" y="442"/>
                          <a:pt x="854" y="450"/>
                          <a:pt x="854" y="450"/>
                        </a:cubicBezTo>
                        <a:cubicBezTo>
                          <a:pt x="853" y="457"/>
                          <a:pt x="855" y="466"/>
                          <a:pt x="850" y="470"/>
                        </a:cubicBezTo>
                        <a:cubicBezTo>
                          <a:pt x="844" y="475"/>
                          <a:pt x="831" y="451"/>
                          <a:pt x="830" y="450"/>
                        </a:cubicBezTo>
                        <a:cubicBezTo>
                          <a:pt x="811" y="431"/>
                          <a:pt x="789" y="421"/>
                          <a:pt x="774" y="398"/>
                        </a:cubicBezTo>
                        <a:cubicBezTo>
                          <a:pt x="769" y="379"/>
                          <a:pt x="766" y="371"/>
                          <a:pt x="746" y="378"/>
                        </a:cubicBezTo>
                        <a:cubicBezTo>
                          <a:pt x="717" y="368"/>
                          <a:pt x="730" y="368"/>
                          <a:pt x="706" y="374"/>
                        </a:cubicBezTo>
                        <a:cubicBezTo>
                          <a:pt x="688" y="402"/>
                          <a:pt x="699" y="395"/>
                          <a:pt x="678" y="402"/>
                        </a:cubicBezTo>
                        <a:cubicBezTo>
                          <a:pt x="654" y="386"/>
                          <a:pt x="650" y="390"/>
                          <a:pt x="618" y="394"/>
                        </a:cubicBezTo>
                        <a:cubicBezTo>
                          <a:pt x="607" y="411"/>
                          <a:pt x="601" y="426"/>
                          <a:pt x="590" y="442"/>
                        </a:cubicBezTo>
                        <a:cubicBezTo>
                          <a:pt x="600" y="471"/>
                          <a:pt x="593" y="459"/>
                          <a:pt x="606" y="478"/>
                        </a:cubicBezTo>
                        <a:cubicBezTo>
                          <a:pt x="593" y="518"/>
                          <a:pt x="622" y="548"/>
                          <a:pt x="642" y="578"/>
                        </a:cubicBezTo>
                        <a:cubicBezTo>
                          <a:pt x="651" y="591"/>
                          <a:pt x="651" y="601"/>
                          <a:pt x="666" y="606"/>
                        </a:cubicBezTo>
                        <a:cubicBezTo>
                          <a:pt x="680" y="627"/>
                          <a:pt x="691" y="623"/>
                          <a:pt x="710" y="610"/>
                        </a:cubicBezTo>
                        <a:cubicBezTo>
                          <a:pt x="729" y="616"/>
                          <a:pt x="729" y="606"/>
                          <a:pt x="734" y="590"/>
                        </a:cubicBezTo>
                        <a:cubicBezTo>
                          <a:pt x="735" y="577"/>
                          <a:pt x="731" y="562"/>
                          <a:pt x="738" y="550"/>
                        </a:cubicBezTo>
                        <a:cubicBezTo>
                          <a:pt x="742" y="543"/>
                          <a:pt x="762" y="542"/>
                          <a:pt x="762" y="542"/>
                        </a:cubicBezTo>
                        <a:cubicBezTo>
                          <a:pt x="783" y="547"/>
                          <a:pt x="786" y="552"/>
                          <a:pt x="774" y="570"/>
                        </a:cubicBezTo>
                        <a:cubicBezTo>
                          <a:pt x="779" y="590"/>
                          <a:pt x="790" y="605"/>
                          <a:pt x="770" y="618"/>
                        </a:cubicBezTo>
                        <a:cubicBezTo>
                          <a:pt x="769" y="622"/>
                          <a:pt x="764" y="626"/>
                          <a:pt x="766" y="630"/>
                        </a:cubicBezTo>
                        <a:cubicBezTo>
                          <a:pt x="768" y="634"/>
                          <a:pt x="775" y="634"/>
                          <a:pt x="778" y="638"/>
                        </a:cubicBezTo>
                        <a:cubicBezTo>
                          <a:pt x="788" y="651"/>
                          <a:pt x="786" y="660"/>
                          <a:pt x="802" y="670"/>
                        </a:cubicBezTo>
                        <a:cubicBezTo>
                          <a:pt x="810" y="667"/>
                          <a:pt x="818" y="665"/>
                          <a:pt x="826" y="662"/>
                        </a:cubicBezTo>
                        <a:cubicBezTo>
                          <a:pt x="830" y="661"/>
                          <a:pt x="838" y="658"/>
                          <a:pt x="838" y="658"/>
                        </a:cubicBezTo>
                        <a:cubicBezTo>
                          <a:pt x="857" y="664"/>
                          <a:pt x="864" y="680"/>
                          <a:pt x="870" y="698"/>
                        </a:cubicBezTo>
                        <a:cubicBezTo>
                          <a:pt x="859" y="731"/>
                          <a:pt x="887" y="794"/>
                          <a:pt x="922" y="806"/>
                        </a:cubicBezTo>
                        <a:cubicBezTo>
                          <a:pt x="938" y="801"/>
                          <a:pt x="941" y="792"/>
                          <a:pt x="958" y="798"/>
                        </a:cubicBezTo>
                        <a:cubicBezTo>
                          <a:pt x="984" y="837"/>
                          <a:pt x="928" y="784"/>
                          <a:pt x="942" y="826"/>
                        </a:cubicBezTo>
                        <a:cubicBezTo>
                          <a:pt x="936" y="844"/>
                          <a:pt x="930" y="844"/>
                          <a:pt x="914" y="834"/>
                        </a:cubicBezTo>
                        <a:cubicBezTo>
                          <a:pt x="903" y="817"/>
                          <a:pt x="890" y="821"/>
                          <a:pt x="874" y="810"/>
                        </a:cubicBezTo>
                        <a:cubicBezTo>
                          <a:pt x="851" y="776"/>
                          <a:pt x="882" y="816"/>
                          <a:pt x="854" y="794"/>
                        </a:cubicBezTo>
                        <a:cubicBezTo>
                          <a:pt x="843" y="785"/>
                          <a:pt x="840" y="768"/>
                          <a:pt x="830" y="758"/>
                        </a:cubicBezTo>
                        <a:cubicBezTo>
                          <a:pt x="824" y="739"/>
                          <a:pt x="817" y="724"/>
                          <a:pt x="798" y="718"/>
                        </a:cubicBezTo>
                        <a:cubicBezTo>
                          <a:pt x="791" y="696"/>
                          <a:pt x="800" y="712"/>
                          <a:pt x="778" y="710"/>
                        </a:cubicBezTo>
                        <a:cubicBezTo>
                          <a:pt x="767" y="709"/>
                          <a:pt x="746" y="702"/>
                          <a:pt x="746" y="702"/>
                        </a:cubicBezTo>
                        <a:cubicBezTo>
                          <a:pt x="729" y="691"/>
                          <a:pt x="720" y="674"/>
                          <a:pt x="702" y="662"/>
                        </a:cubicBezTo>
                        <a:cubicBezTo>
                          <a:pt x="694" y="665"/>
                          <a:pt x="687" y="673"/>
                          <a:pt x="678" y="674"/>
                        </a:cubicBezTo>
                        <a:cubicBezTo>
                          <a:pt x="657" y="677"/>
                          <a:pt x="630" y="657"/>
                          <a:pt x="614" y="646"/>
                        </a:cubicBezTo>
                        <a:cubicBezTo>
                          <a:pt x="600" y="637"/>
                          <a:pt x="580" y="639"/>
                          <a:pt x="566" y="630"/>
                        </a:cubicBezTo>
                        <a:cubicBezTo>
                          <a:pt x="546" y="617"/>
                          <a:pt x="525" y="607"/>
                          <a:pt x="506" y="594"/>
                        </a:cubicBezTo>
                        <a:cubicBezTo>
                          <a:pt x="513" y="572"/>
                          <a:pt x="509" y="551"/>
                          <a:pt x="490" y="538"/>
                        </a:cubicBezTo>
                        <a:cubicBezTo>
                          <a:pt x="485" y="522"/>
                          <a:pt x="476" y="515"/>
                          <a:pt x="462" y="506"/>
                        </a:cubicBezTo>
                        <a:cubicBezTo>
                          <a:pt x="441" y="474"/>
                          <a:pt x="469" y="513"/>
                          <a:pt x="442" y="486"/>
                        </a:cubicBezTo>
                        <a:cubicBezTo>
                          <a:pt x="436" y="480"/>
                          <a:pt x="436" y="468"/>
                          <a:pt x="430" y="462"/>
                        </a:cubicBezTo>
                        <a:cubicBezTo>
                          <a:pt x="427" y="459"/>
                          <a:pt x="422" y="459"/>
                          <a:pt x="418" y="458"/>
                        </a:cubicBezTo>
                        <a:cubicBezTo>
                          <a:pt x="407" y="447"/>
                          <a:pt x="382" y="430"/>
                          <a:pt x="382" y="430"/>
                        </a:cubicBezTo>
                        <a:cubicBezTo>
                          <a:pt x="371" y="413"/>
                          <a:pt x="358" y="399"/>
                          <a:pt x="346" y="382"/>
                        </a:cubicBezTo>
                        <a:cubicBezTo>
                          <a:pt x="344" y="378"/>
                          <a:pt x="345" y="373"/>
                          <a:pt x="342" y="370"/>
                        </a:cubicBezTo>
                        <a:cubicBezTo>
                          <a:pt x="339" y="367"/>
                          <a:pt x="334" y="367"/>
                          <a:pt x="330" y="366"/>
                        </a:cubicBezTo>
                        <a:cubicBezTo>
                          <a:pt x="322" y="390"/>
                          <a:pt x="342" y="398"/>
                          <a:pt x="354" y="414"/>
                        </a:cubicBezTo>
                        <a:cubicBezTo>
                          <a:pt x="368" y="432"/>
                          <a:pt x="372" y="446"/>
                          <a:pt x="390" y="458"/>
                        </a:cubicBezTo>
                        <a:cubicBezTo>
                          <a:pt x="409" y="487"/>
                          <a:pt x="399" y="475"/>
                          <a:pt x="418" y="494"/>
                        </a:cubicBezTo>
                        <a:cubicBezTo>
                          <a:pt x="423" y="510"/>
                          <a:pt x="428" y="517"/>
                          <a:pt x="442" y="526"/>
                        </a:cubicBezTo>
                        <a:cubicBezTo>
                          <a:pt x="450" y="550"/>
                          <a:pt x="432" y="533"/>
                          <a:pt x="422" y="526"/>
                        </a:cubicBezTo>
                        <a:cubicBezTo>
                          <a:pt x="399" y="492"/>
                          <a:pt x="430" y="532"/>
                          <a:pt x="402" y="510"/>
                        </a:cubicBezTo>
                        <a:cubicBezTo>
                          <a:pt x="398" y="507"/>
                          <a:pt x="397" y="501"/>
                          <a:pt x="394" y="498"/>
                        </a:cubicBezTo>
                        <a:cubicBezTo>
                          <a:pt x="391" y="495"/>
                          <a:pt x="386" y="493"/>
                          <a:pt x="382" y="490"/>
                        </a:cubicBezTo>
                        <a:cubicBezTo>
                          <a:pt x="377" y="474"/>
                          <a:pt x="370" y="471"/>
                          <a:pt x="354" y="466"/>
                        </a:cubicBezTo>
                        <a:cubicBezTo>
                          <a:pt x="344" y="452"/>
                          <a:pt x="340" y="447"/>
                          <a:pt x="346" y="430"/>
                        </a:cubicBezTo>
                        <a:cubicBezTo>
                          <a:pt x="338" y="418"/>
                          <a:pt x="314" y="402"/>
                          <a:pt x="314" y="402"/>
                        </a:cubicBezTo>
                        <a:cubicBezTo>
                          <a:pt x="306" y="390"/>
                          <a:pt x="298" y="378"/>
                          <a:pt x="290" y="366"/>
                        </a:cubicBezTo>
                        <a:cubicBezTo>
                          <a:pt x="284" y="357"/>
                          <a:pt x="273" y="354"/>
                          <a:pt x="266" y="346"/>
                        </a:cubicBezTo>
                        <a:cubicBezTo>
                          <a:pt x="263" y="342"/>
                          <a:pt x="262" y="337"/>
                          <a:pt x="258" y="334"/>
                        </a:cubicBezTo>
                        <a:cubicBezTo>
                          <a:pt x="243" y="324"/>
                          <a:pt x="225" y="324"/>
                          <a:pt x="210" y="314"/>
                        </a:cubicBezTo>
                        <a:cubicBezTo>
                          <a:pt x="201" y="300"/>
                          <a:pt x="194" y="291"/>
                          <a:pt x="178" y="286"/>
                        </a:cubicBezTo>
                        <a:cubicBezTo>
                          <a:pt x="160" y="260"/>
                          <a:pt x="192" y="247"/>
                          <a:pt x="154" y="238"/>
                        </a:cubicBezTo>
                        <a:cubicBezTo>
                          <a:pt x="111" y="209"/>
                          <a:pt x="106" y="149"/>
                          <a:pt x="90" y="102"/>
                        </a:cubicBezTo>
                        <a:cubicBezTo>
                          <a:pt x="86" y="90"/>
                          <a:pt x="76" y="73"/>
                          <a:pt x="66" y="66"/>
                        </a:cubicBezTo>
                        <a:cubicBezTo>
                          <a:pt x="58" y="60"/>
                          <a:pt x="42" y="50"/>
                          <a:pt x="42" y="50"/>
                        </a:cubicBezTo>
                        <a:cubicBezTo>
                          <a:pt x="39" y="46"/>
                          <a:pt x="38" y="41"/>
                          <a:pt x="34" y="38"/>
                        </a:cubicBezTo>
                        <a:cubicBezTo>
                          <a:pt x="27" y="34"/>
                          <a:pt x="10" y="30"/>
                          <a:pt x="10" y="30"/>
                        </a:cubicBezTo>
                        <a:cubicBezTo>
                          <a:pt x="0" y="1"/>
                          <a:pt x="31" y="17"/>
                          <a:pt x="46" y="22"/>
                        </a:cubicBezTo>
                        <a:cubicBezTo>
                          <a:pt x="65" y="51"/>
                          <a:pt x="61" y="41"/>
                          <a:pt x="86" y="58"/>
                        </a:cubicBezTo>
                        <a:cubicBezTo>
                          <a:pt x="94" y="70"/>
                          <a:pt x="94" y="93"/>
                          <a:pt x="102" y="70"/>
                        </a:cubicBezTo>
                        <a:cubicBezTo>
                          <a:pt x="95" y="49"/>
                          <a:pt x="82" y="62"/>
                          <a:pt x="82" y="38"/>
                        </a:cubicBezTo>
                        <a:close/>
                      </a:path>
                    </a:pathLst>
                  </a:custGeom>
                  <a:solidFill>
                    <a:schemeClr val="folHlink"/>
                  </a:solidFill>
                  <a:ln w="9525">
                    <a:noFill/>
                    <a:round/>
                    <a:headEnd/>
                    <a:tailEnd/>
                  </a:ln>
                </p:spPr>
                <p:txBody>
                  <a:bodyPr wrap="none" anchor="ctr"/>
                  <a:lstStyle/>
                  <a:p>
                    <a:pPr>
                      <a:defRPr/>
                    </a:pPr>
                    <a:endParaRPr lang="tr-TR"/>
                  </a:p>
                </p:txBody>
              </p:sp>
              <p:sp>
                <p:nvSpPr>
                  <p:cNvPr id="1153" name="Freeform 37"/>
                  <p:cNvSpPr>
                    <a:spLocks/>
                  </p:cNvSpPr>
                  <p:nvPr/>
                </p:nvSpPr>
                <p:spPr bwMode="ltGray">
                  <a:xfrm>
                    <a:off x="2405" y="445"/>
                    <a:ext cx="15" cy="16"/>
                  </a:xfrm>
                  <a:custGeom>
                    <a:avLst/>
                    <a:gdLst>
                      <a:gd name="T0" fmla="*/ 0 w 36"/>
                      <a:gd name="T1" fmla="*/ 0 h 48"/>
                      <a:gd name="T2" fmla="*/ 0 w 36"/>
                      <a:gd name="T3" fmla="*/ 0 h 48"/>
                      <a:gd name="T4" fmla="*/ 0 w 36"/>
                      <a:gd name="T5" fmla="*/ 0 h 48"/>
                      <a:gd name="T6" fmla="*/ 0 60000 65536"/>
                      <a:gd name="T7" fmla="*/ 0 60000 65536"/>
                      <a:gd name="T8" fmla="*/ 0 60000 65536"/>
                    </a:gdLst>
                    <a:ahLst/>
                    <a:cxnLst>
                      <a:cxn ang="T6">
                        <a:pos x="T0" y="T1"/>
                      </a:cxn>
                      <a:cxn ang="T7">
                        <a:pos x="T2" y="T3"/>
                      </a:cxn>
                      <a:cxn ang="T8">
                        <a:pos x="T4" y="T5"/>
                      </a:cxn>
                    </a:cxnLst>
                    <a:rect l="0" t="0" r="r" b="b"/>
                    <a:pathLst>
                      <a:path w="36" h="48">
                        <a:moveTo>
                          <a:pt x="6" y="28"/>
                        </a:moveTo>
                        <a:cubicBezTo>
                          <a:pt x="25" y="0"/>
                          <a:pt x="36" y="31"/>
                          <a:pt x="10" y="48"/>
                        </a:cubicBezTo>
                        <a:cubicBezTo>
                          <a:pt x="0" y="34"/>
                          <a:pt x="0" y="40"/>
                          <a:pt x="6" y="28"/>
                        </a:cubicBezTo>
                        <a:close/>
                      </a:path>
                    </a:pathLst>
                  </a:custGeom>
                  <a:solidFill>
                    <a:schemeClr val="folHlink"/>
                  </a:solidFill>
                  <a:ln w="9525">
                    <a:noFill/>
                    <a:round/>
                    <a:headEnd/>
                    <a:tailEnd/>
                  </a:ln>
                </p:spPr>
                <p:txBody>
                  <a:bodyPr wrap="none" anchor="ctr"/>
                  <a:lstStyle/>
                  <a:p>
                    <a:pPr>
                      <a:defRPr/>
                    </a:pPr>
                    <a:endParaRPr lang="tr-TR"/>
                  </a:p>
                </p:txBody>
              </p:sp>
              <p:sp>
                <p:nvSpPr>
                  <p:cNvPr id="1154" name="Freeform 38"/>
                  <p:cNvSpPr>
                    <a:spLocks/>
                  </p:cNvSpPr>
                  <p:nvPr/>
                </p:nvSpPr>
                <p:spPr bwMode="ltGray">
                  <a:xfrm>
                    <a:off x="2393" y="439"/>
                    <a:ext cx="16" cy="12"/>
                  </a:xfrm>
                  <a:custGeom>
                    <a:avLst/>
                    <a:gdLst>
                      <a:gd name="T0" fmla="*/ 0 w 36"/>
                      <a:gd name="T1" fmla="*/ 0 h 37"/>
                      <a:gd name="T2" fmla="*/ 0 w 36"/>
                      <a:gd name="T3" fmla="*/ 0 h 37"/>
                      <a:gd name="T4" fmla="*/ 0 w 36"/>
                      <a:gd name="T5" fmla="*/ 0 h 37"/>
                      <a:gd name="T6" fmla="*/ 0 w 36"/>
                      <a:gd name="T7" fmla="*/ 0 h 37"/>
                      <a:gd name="T8" fmla="*/ 0 w 36"/>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a:moveTo>
                          <a:pt x="0" y="5"/>
                        </a:moveTo>
                        <a:cubicBezTo>
                          <a:pt x="4" y="4"/>
                          <a:pt x="8" y="0"/>
                          <a:pt x="12" y="1"/>
                        </a:cubicBezTo>
                        <a:cubicBezTo>
                          <a:pt x="21" y="4"/>
                          <a:pt x="36" y="17"/>
                          <a:pt x="36" y="17"/>
                        </a:cubicBezTo>
                        <a:cubicBezTo>
                          <a:pt x="29" y="37"/>
                          <a:pt x="22" y="26"/>
                          <a:pt x="8" y="17"/>
                        </a:cubicBezTo>
                        <a:cubicBezTo>
                          <a:pt x="5" y="13"/>
                          <a:pt x="0" y="5"/>
                          <a:pt x="0" y="5"/>
                        </a:cubicBezTo>
                        <a:close/>
                      </a:path>
                    </a:pathLst>
                  </a:custGeom>
                  <a:solidFill>
                    <a:schemeClr val="folHlink"/>
                  </a:solidFill>
                  <a:ln w="9525">
                    <a:noFill/>
                    <a:round/>
                    <a:headEnd/>
                    <a:tailEnd/>
                  </a:ln>
                </p:spPr>
                <p:txBody>
                  <a:bodyPr wrap="none" anchor="ctr"/>
                  <a:lstStyle/>
                  <a:p>
                    <a:pPr>
                      <a:defRPr/>
                    </a:pPr>
                    <a:endParaRPr lang="tr-TR"/>
                  </a:p>
                </p:txBody>
              </p:sp>
              <p:sp>
                <p:nvSpPr>
                  <p:cNvPr id="1155" name="Freeform 39"/>
                  <p:cNvSpPr>
                    <a:spLocks/>
                  </p:cNvSpPr>
                  <p:nvPr/>
                </p:nvSpPr>
                <p:spPr bwMode="ltGray">
                  <a:xfrm>
                    <a:off x="2878" y="406"/>
                    <a:ext cx="73" cy="33"/>
                  </a:xfrm>
                  <a:custGeom>
                    <a:avLst/>
                    <a:gdLst>
                      <a:gd name="T0" fmla="*/ 0 w 170"/>
                      <a:gd name="T1" fmla="*/ 0 h 96"/>
                      <a:gd name="T2" fmla="*/ 0 w 170"/>
                      <a:gd name="T3" fmla="*/ 0 h 96"/>
                      <a:gd name="T4" fmla="*/ 1 w 170"/>
                      <a:gd name="T5" fmla="*/ 0 h 96"/>
                      <a:gd name="T6" fmla="*/ 1 w 170"/>
                      <a:gd name="T7" fmla="*/ 0 h 96"/>
                      <a:gd name="T8" fmla="*/ 1 w 170"/>
                      <a:gd name="T9" fmla="*/ 0 h 96"/>
                      <a:gd name="T10" fmla="*/ 2 w 170"/>
                      <a:gd name="T11" fmla="*/ 0 h 96"/>
                      <a:gd name="T12" fmla="*/ 3 w 170"/>
                      <a:gd name="T13" fmla="*/ 0 h 96"/>
                      <a:gd name="T14" fmla="*/ 2 w 170"/>
                      <a:gd name="T15" fmla="*/ 0 h 96"/>
                      <a:gd name="T16" fmla="*/ 1 w 170"/>
                      <a:gd name="T17" fmla="*/ 0 h 96"/>
                      <a:gd name="T18" fmla="*/ 1 w 170"/>
                      <a:gd name="T19" fmla="*/ 0 h 96"/>
                      <a:gd name="T20" fmla="*/ 0 w 170"/>
                      <a:gd name="T21" fmla="*/ 0 h 96"/>
                      <a:gd name="T22" fmla="*/ 0 w 170"/>
                      <a:gd name="T23" fmla="*/ 0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96">
                        <a:moveTo>
                          <a:pt x="0" y="49"/>
                        </a:moveTo>
                        <a:cubicBezTo>
                          <a:pt x="5" y="33"/>
                          <a:pt x="12" y="30"/>
                          <a:pt x="28" y="25"/>
                        </a:cubicBezTo>
                        <a:cubicBezTo>
                          <a:pt x="20" y="0"/>
                          <a:pt x="42" y="16"/>
                          <a:pt x="56" y="21"/>
                        </a:cubicBezTo>
                        <a:cubicBezTo>
                          <a:pt x="56" y="21"/>
                          <a:pt x="77" y="6"/>
                          <a:pt x="80" y="9"/>
                        </a:cubicBezTo>
                        <a:cubicBezTo>
                          <a:pt x="85" y="14"/>
                          <a:pt x="71" y="23"/>
                          <a:pt x="64" y="25"/>
                        </a:cubicBezTo>
                        <a:cubicBezTo>
                          <a:pt x="82" y="37"/>
                          <a:pt x="103" y="42"/>
                          <a:pt x="124" y="49"/>
                        </a:cubicBezTo>
                        <a:cubicBezTo>
                          <a:pt x="136" y="53"/>
                          <a:pt x="160" y="65"/>
                          <a:pt x="160" y="65"/>
                        </a:cubicBezTo>
                        <a:cubicBezTo>
                          <a:pt x="170" y="96"/>
                          <a:pt x="134" y="83"/>
                          <a:pt x="116" y="77"/>
                        </a:cubicBezTo>
                        <a:cubicBezTo>
                          <a:pt x="109" y="57"/>
                          <a:pt x="116" y="66"/>
                          <a:pt x="88" y="57"/>
                        </a:cubicBezTo>
                        <a:cubicBezTo>
                          <a:pt x="84" y="56"/>
                          <a:pt x="76" y="53"/>
                          <a:pt x="76" y="53"/>
                        </a:cubicBezTo>
                        <a:cubicBezTo>
                          <a:pt x="57" y="34"/>
                          <a:pt x="53" y="37"/>
                          <a:pt x="24" y="41"/>
                        </a:cubicBezTo>
                        <a:cubicBezTo>
                          <a:pt x="9" y="51"/>
                          <a:pt x="17" y="49"/>
                          <a:pt x="0" y="49"/>
                        </a:cubicBezTo>
                        <a:close/>
                      </a:path>
                    </a:pathLst>
                  </a:custGeom>
                  <a:solidFill>
                    <a:schemeClr val="folHlink"/>
                  </a:solidFill>
                  <a:ln w="9525">
                    <a:noFill/>
                    <a:round/>
                    <a:headEnd/>
                    <a:tailEnd/>
                  </a:ln>
                </p:spPr>
                <p:txBody>
                  <a:bodyPr wrap="none" anchor="ctr"/>
                  <a:lstStyle/>
                  <a:p>
                    <a:pPr>
                      <a:defRPr/>
                    </a:pPr>
                    <a:endParaRPr lang="tr-TR"/>
                  </a:p>
                </p:txBody>
              </p:sp>
              <p:sp>
                <p:nvSpPr>
                  <p:cNvPr id="1156" name="Freeform 40"/>
                  <p:cNvSpPr>
                    <a:spLocks/>
                  </p:cNvSpPr>
                  <p:nvPr/>
                </p:nvSpPr>
                <p:spPr bwMode="ltGray">
                  <a:xfrm>
                    <a:off x="2955" y="433"/>
                    <a:ext cx="59" cy="15"/>
                  </a:xfrm>
                  <a:custGeom>
                    <a:avLst/>
                    <a:gdLst>
                      <a:gd name="T0" fmla="*/ 0 w 138"/>
                      <a:gd name="T1" fmla="*/ 0 h 44"/>
                      <a:gd name="T2" fmla="*/ 1 w 138"/>
                      <a:gd name="T3" fmla="*/ 0 h 44"/>
                      <a:gd name="T4" fmla="*/ 1 w 138"/>
                      <a:gd name="T5" fmla="*/ 0 h 44"/>
                      <a:gd name="T6" fmla="*/ 2 w 138"/>
                      <a:gd name="T7" fmla="*/ 0 h 44"/>
                      <a:gd name="T8" fmla="*/ 2 w 138"/>
                      <a:gd name="T9" fmla="*/ 0 h 44"/>
                      <a:gd name="T10" fmla="*/ 1 w 138"/>
                      <a:gd name="T11" fmla="*/ 0 h 44"/>
                      <a:gd name="T12" fmla="*/ 0 w 138"/>
                      <a:gd name="T13" fmla="*/ 0 h 44"/>
                      <a:gd name="T14" fmla="*/ 0 w 138"/>
                      <a:gd name="T15" fmla="*/ 0 h 44"/>
                      <a:gd name="T16" fmla="*/ 0 w 138"/>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8" h="44">
                        <a:moveTo>
                          <a:pt x="0" y="0"/>
                        </a:moveTo>
                        <a:cubicBezTo>
                          <a:pt x="19" y="3"/>
                          <a:pt x="35" y="10"/>
                          <a:pt x="52" y="4"/>
                        </a:cubicBezTo>
                        <a:cubicBezTo>
                          <a:pt x="87" y="11"/>
                          <a:pt x="61" y="15"/>
                          <a:pt x="88" y="24"/>
                        </a:cubicBezTo>
                        <a:cubicBezTo>
                          <a:pt x="96" y="23"/>
                          <a:pt x="104" y="19"/>
                          <a:pt x="112" y="20"/>
                        </a:cubicBezTo>
                        <a:cubicBezTo>
                          <a:pt x="138" y="23"/>
                          <a:pt x="118" y="41"/>
                          <a:pt x="108" y="44"/>
                        </a:cubicBezTo>
                        <a:cubicBezTo>
                          <a:pt x="78" y="34"/>
                          <a:pt x="92" y="34"/>
                          <a:pt x="64" y="40"/>
                        </a:cubicBezTo>
                        <a:cubicBezTo>
                          <a:pt x="41" y="37"/>
                          <a:pt x="22" y="41"/>
                          <a:pt x="0" y="36"/>
                        </a:cubicBezTo>
                        <a:cubicBezTo>
                          <a:pt x="6" y="11"/>
                          <a:pt x="7" y="27"/>
                          <a:pt x="28" y="20"/>
                        </a:cubicBezTo>
                        <a:cubicBezTo>
                          <a:pt x="17" y="13"/>
                          <a:pt x="0" y="13"/>
                          <a:pt x="0" y="0"/>
                        </a:cubicBezTo>
                        <a:close/>
                      </a:path>
                    </a:pathLst>
                  </a:custGeom>
                  <a:solidFill>
                    <a:schemeClr val="folHlink"/>
                  </a:solidFill>
                  <a:ln w="9525">
                    <a:noFill/>
                    <a:round/>
                    <a:headEnd/>
                    <a:tailEnd/>
                  </a:ln>
                </p:spPr>
                <p:txBody>
                  <a:bodyPr wrap="none" anchor="ctr"/>
                  <a:lstStyle/>
                  <a:p>
                    <a:pPr>
                      <a:defRPr/>
                    </a:pPr>
                    <a:endParaRPr lang="tr-TR"/>
                  </a:p>
                </p:txBody>
              </p:sp>
              <p:sp>
                <p:nvSpPr>
                  <p:cNvPr id="1157" name="Freeform 41"/>
                  <p:cNvSpPr>
                    <a:spLocks/>
                  </p:cNvSpPr>
                  <p:nvPr/>
                </p:nvSpPr>
                <p:spPr bwMode="ltGray">
                  <a:xfrm>
                    <a:off x="2924" y="441"/>
                    <a:ext cx="24" cy="14"/>
                  </a:xfrm>
                  <a:custGeom>
                    <a:avLst/>
                    <a:gdLst>
                      <a:gd name="T0" fmla="*/ 0 w 57"/>
                      <a:gd name="T1" fmla="*/ 0 h 42"/>
                      <a:gd name="T2" fmla="*/ 0 w 57"/>
                      <a:gd name="T3" fmla="*/ 0 h 42"/>
                      <a:gd name="T4" fmla="*/ 0 w 57"/>
                      <a:gd name="T5" fmla="*/ 0 h 42"/>
                      <a:gd name="T6" fmla="*/ 0 60000 65536"/>
                      <a:gd name="T7" fmla="*/ 0 60000 65536"/>
                      <a:gd name="T8" fmla="*/ 0 60000 65536"/>
                    </a:gdLst>
                    <a:ahLst/>
                    <a:cxnLst>
                      <a:cxn ang="T6">
                        <a:pos x="T0" y="T1"/>
                      </a:cxn>
                      <a:cxn ang="T7">
                        <a:pos x="T2" y="T3"/>
                      </a:cxn>
                      <a:cxn ang="T8">
                        <a:pos x="T4" y="T5"/>
                      </a:cxn>
                    </a:cxnLst>
                    <a:rect l="0" t="0" r="r" b="b"/>
                    <a:pathLst>
                      <a:path w="57" h="42">
                        <a:moveTo>
                          <a:pt x="17" y="25"/>
                        </a:moveTo>
                        <a:cubicBezTo>
                          <a:pt x="0" y="0"/>
                          <a:pt x="21" y="9"/>
                          <a:pt x="37" y="13"/>
                        </a:cubicBezTo>
                        <a:cubicBezTo>
                          <a:pt x="57" y="42"/>
                          <a:pt x="30" y="25"/>
                          <a:pt x="17" y="25"/>
                        </a:cubicBezTo>
                        <a:close/>
                      </a:path>
                    </a:pathLst>
                  </a:custGeom>
                  <a:solidFill>
                    <a:schemeClr val="folHlink"/>
                  </a:solidFill>
                  <a:ln w="9525">
                    <a:noFill/>
                    <a:round/>
                    <a:headEnd/>
                    <a:tailEnd/>
                  </a:ln>
                </p:spPr>
                <p:txBody>
                  <a:bodyPr wrap="none" anchor="ctr"/>
                  <a:lstStyle/>
                  <a:p>
                    <a:pPr>
                      <a:defRPr/>
                    </a:pPr>
                    <a:endParaRPr lang="tr-TR"/>
                  </a:p>
                </p:txBody>
              </p:sp>
              <p:sp>
                <p:nvSpPr>
                  <p:cNvPr id="1158" name="Freeform 42"/>
                  <p:cNvSpPr>
                    <a:spLocks/>
                  </p:cNvSpPr>
                  <p:nvPr/>
                </p:nvSpPr>
                <p:spPr bwMode="ltGray">
                  <a:xfrm>
                    <a:off x="2908" y="398"/>
                    <a:ext cx="16" cy="18"/>
                  </a:xfrm>
                  <a:custGeom>
                    <a:avLst/>
                    <a:gdLst>
                      <a:gd name="T0" fmla="*/ 0 w 39"/>
                      <a:gd name="T1" fmla="*/ 0 h 52"/>
                      <a:gd name="T2" fmla="*/ 0 w 39"/>
                      <a:gd name="T3" fmla="*/ 0 h 52"/>
                      <a:gd name="T4" fmla="*/ 0 w 39"/>
                      <a:gd name="T5" fmla="*/ 0 h 52"/>
                      <a:gd name="T6" fmla="*/ 0 60000 65536"/>
                      <a:gd name="T7" fmla="*/ 0 60000 65536"/>
                      <a:gd name="T8" fmla="*/ 0 60000 65536"/>
                    </a:gdLst>
                    <a:ahLst/>
                    <a:cxnLst>
                      <a:cxn ang="T6">
                        <a:pos x="T0" y="T1"/>
                      </a:cxn>
                      <a:cxn ang="T7">
                        <a:pos x="T2" y="T3"/>
                      </a:cxn>
                      <a:cxn ang="T8">
                        <a:pos x="T4" y="T5"/>
                      </a:cxn>
                    </a:cxnLst>
                    <a:rect l="0" t="0" r="r" b="b"/>
                    <a:pathLst>
                      <a:path w="39" h="52">
                        <a:moveTo>
                          <a:pt x="19" y="32"/>
                        </a:moveTo>
                        <a:cubicBezTo>
                          <a:pt x="13" y="14"/>
                          <a:pt x="0" y="13"/>
                          <a:pt x="19" y="0"/>
                        </a:cubicBezTo>
                        <a:cubicBezTo>
                          <a:pt x="23" y="5"/>
                          <a:pt x="39" y="52"/>
                          <a:pt x="19" y="32"/>
                        </a:cubicBezTo>
                        <a:close/>
                      </a:path>
                    </a:pathLst>
                  </a:custGeom>
                  <a:solidFill>
                    <a:schemeClr val="folHlink"/>
                  </a:solidFill>
                  <a:ln w="9525">
                    <a:noFill/>
                    <a:round/>
                    <a:headEnd/>
                    <a:tailEnd/>
                  </a:ln>
                </p:spPr>
                <p:txBody>
                  <a:bodyPr wrap="none" anchor="ctr"/>
                  <a:lstStyle/>
                  <a:p>
                    <a:pPr>
                      <a:defRPr/>
                    </a:pPr>
                    <a:endParaRPr lang="tr-TR"/>
                  </a:p>
                </p:txBody>
              </p:sp>
              <p:sp>
                <p:nvSpPr>
                  <p:cNvPr id="1159" name="Freeform 43"/>
                  <p:cNvSpPr>
                    <a:spLocks/>
                  </p:cNvSpPr>
                  <p:nvPr/>
                </p:nvSpPr>
                <p:spPr bwMode="ltGray">
                  <a:xfrm>
                    <a:off x="3035" y="452"/>
                    <a:ext cx="19" cy="27"/>
                  </a:xfrm>
                  <a:custGeom>
                    <a:avLst/>
                    <a:gdLst>
                      <a:gd name="T0" fmla="*/ 0 w 44"/>
                      <a:gd name="T1" fmla="*/ 0 h 80"/>
                      <a:gd name="T2" fmla="*/ 0 w 44"/>
                      <a:gd name="T3" fmla="*/ 0 h 80"/>
                      <a:gd name="T4" fmla="*/ 0 w 44"/>
                      <a:gd name="T5" fmla="*/ 0 h 80"/>
                      <a:gd name="T6" fmla="*/ 0 w 44"/>
                      <a:gd name="T7" fmla="*/ 0 h 80"/>
                      <a:gd name="T8" fmla="*/ 0 w 44"/>
                      <a:gd name="T9" fmla="*/ 0 h 80"/>
                      <a:gd name="T10" fmla="*/ 0 w 44"/>
                      <a:gd name="T11" fmla="*/ 0 h 80"/>
                      <a:gd name="T12" fmla="*/ 0 w 44"/>
                      <a:gd name="T13" fmla="*/ 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80">
                        <a:moveTo>
                          <a:pt x="4" y="9"/>
                        </a:moveTo>
                        <a:cubicBezTo>
                          <a:pt x="9" y="17"/>
                          <a:pt x="18" y="24"/>
                          <a:pt x="20" y="33"/>
                        </a:cubicBezTo>
                        <a:cubicBezTo>
                          <a:pt x="21" y="38"/>
                          <a:pt x="21" y="45"/>
                          <a:pt x="24" y="49"/>
                        </a:cubicBezTo>
                        <a:cubicBezTo>
                          <a:pt x="27" y="52"/>
                          <a:pt x="32" y="52"/>
                          <a:pt x="36" y="53"/>
                        </a:cubicBezTo>
                        <a:cubicBezTo>
                          <a:pt x="41" y="68"/>
                          <a:pt x="44" y="80"/>
                          <a:pt x="24" y="73"/>
                        </a:cubicBezTo>
                        <a:cubicBezTo>
                          <a:pt x="19" y="55"/>
                          <a:pt x="11" y="37"/>
                          <a:pt x="0" y="21"/>
                        </a:cubicBezTo>
                        <a:cubicBezTo>
                          <a:pt x="4" y="4"/>
                          <a:pt x="4" y="0"/>
                          <a:pt x="4" y="9"/>
                        </a:cubicBezTo>
                        <a:close/>
                      </a:path>
                    </a:pathLst>
                  </a:custGeom>
                  <a:solidFill>
                    <a:schemeClr val="folHlink"/>
                  </a:solidFill>
                  <a:ln w="9525">
                    <a:noFill/>
                    <a:round/>
                    <a:headEnd/>
                    <a:tailEnd/>
                  </a:ln>
                </p:spPr>
                <p:txBody>
                  <a:bodyPr wrap="none" anchor="ctr"/>
                  <a:lstStyle/>
                  <a:p>
                    <a:pPr>
                      <a:defRPr/>
                    </a:pPr>
                    <a:endParaRPr lang="tr-TR"/>
                  </a:p>
                </p:txBody>
              </p:sp>
              <p:sp>
                <p:nvSpPr>
                  <p:cNvPr id="1160" name="Freeform 44"/>
                  <p:cNvSpPr>
                    <a:spLocks/>
                  </p:cNvSpPr>
                  <p:nvPr/>
                </p:nvSpPr>
                <p:spPr bwMode="ltGray">
                  <a:xfrm>
                    <a:off x="2696" y="247"/>
                    <a:ext cx="205" cy="41"/>
                  </a:xfrm>
                  <a:custGeom>
                    <a:avLst/>
                    <a:gdLst>
                      <a:gd name="T0" fmla="*/ 23 w 323"/>
                      <a:gd name="T1" fmla="*/ 1 h 64"/>
                      <a:gd name="T2" fmla="*/ 23 w 323"/>
                      <a:gd name="T3" fmla="*/ 1 h 64"/>
                      <a:gd name="T4" fmla="*/ 24 w 323"/>
                      <a:gd name="T5" fmla="*/ 0 h 64"/>
                      <a:gd name="T6" fmla="*/ 27 w 323"/>
                      <a:gd name="T7" fmla="*/ 0 h 64"/>
                      <a:gd name="T8" fmla="*/ 30 w 323"/>
                      <a:gd name="T9" fmla="*/ 2 h 64"/>
                      <a:gd name="T10" fmla="*/ 32 w 323"/>
                      <a:gd name="T11" fmla="*/ 1 h 64"/>
                      <a:gd name="T12" fmla="*/ 32 w 323"/>
                      <a:gd name="T13" fmla="*/ 3 h 64"/>
                      <a:gd name="T14" fmla="*/ 30 w 323"/>
                      <a:gd name="T15" fmla="*/ 5 h 64"/>
                      <a:gd name="T16" fmla="*/ 30 w 323"/>
                      <a:gd name="T17" fmla="*/ 3 h 64"/>
                      <a:gd name="T18" fmla="*/ 30 w 323"/>
                      <a:gd name="T19" fmla="*/ 3 h 64"/>
                      <a:gd name="T20" fmla="*/ 29 w 323"/>
                      <a:gd name="T21" fmla="*/ 3 h 64"/>
                      <a:gd name="T22" fmla="*/ 27 w 323"/>
                      <a:gd name="T23" fmla="*/ 2 h 64"/>
                      <a:gd name="T24" fmla="*/ 23 w 323"/>
                      <a:gd name="T25" fmla="*/ 4 h 64"/>
                      <a:gd name="T26" fmla="*/ 20 w 323"/>
                      <a:gd name="T27" fmla="*/ 5 h 64"/>
                      <a:gd name="T28" fmla="*/ 22 w 323"/>
                      <a:gd name="T29" fmla="*/ 6 h 64"/>
                      <a:gd name="T30" fmla="*/ 19 w 323"/>
                      <a:gd name="T31" fmla="*/ 7 h 64"/>
                      <a:gd name="T32" fmla="*/ 17 w 323"/>
                      <a:gd name="T33" fmla="*/ 6 h 64"/>
                      <a:gd name="T34" fmla="*/ 18 w 323"/>
                      <a:gd name="T35" fmla="*/ 6 h 64"/>
                      <a:gd name="T36" fmla="*/ 18 w 323"/>
                      <a:gd name="T37" fmla="*/ 4 h 64"/>
                      <a:gd name="T38" fmla="*/ 17 w 323"/>
                      <a:gd name="T39" fmla="*/ 3 h 64"/>
                      <a:gd name="T40" fmla="*/ 16 w 323"/>
                      <a:gd name="T41" fmla="*/ 3 h 64"/>
                      <a:gd name="T42" fmla="*/ 15 w 323"/>
                      <a:gd name="T43" fmla="*/ 3 h 64"/>
                      <a:gd name="T44" fmla="*/ 14 w 323"/>
                      <a:gd name="T45" fmla="*/ 3 h 64"/>
                      <a:gd name="T46" fmla="*/ 13 w 323"/>
                      <a:gd name="T47" fmla="*/ 3 h 64"/>
                      <a:gd name="T48" fmla="*/ 9 w 323"/>
                      <a:gd name="T49" fmla="*/ 1 h 64"/>
                      <a:gd name="T50" fmla="*/ 6 w 323"/>
                      <a:gd name="T51" fmla="*/ 2 h 64"/>
                      <a:gd name="T52" fmla="*/ 1 w 323"/>
                      <a:gd name="T53" fmla="*/ 0 h 64"/>
                      <a:gd name="T54" fmla="*/ 23 w 323"/>
                      <a:gd name="T55" fmla="*/ 1 h 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3" h="64">
                        <a:moveTo>
                          <a:pt x="220" y="1"/>
                        </a:moveTo>
                        <a:cubicBezTo>
                          <a:pt x="215" y="12"/>
                          <a:pt x="225" y="17"/>
                          <a:pt x="231" y="8"/>
                        </a:cubicBezTo>
                        <a:cubicBezTo>
                          <a:pt x="235" y="0"/>
                          <a:pt x="229" y="7"/>
                          <a:pt x="235" y="0"/>
                        </a:cubicBezTo>
                        <a:lnTo>
                          <a:pt x="265" y="0"/>
                        </a:lnTo>
                        <a:cubicBezTo>
                          <a:pt x="277" y="6"/>
                          <a:pt x="276" y="11"/>
                          <a:pt x="287" y="17"/>
                        </a:cubicBezTo>
                        <a:cubicBezTo>
                          <a:pt x="308" y="11"/>
                          <a:pt x="293" y="7"/>
                          <a:pt x="319" y="10"/>
                        </a:cubicBezTo>
                        <a:cubicBezTo>
                          <a:pt x="323" y="19"/>
                          <a:pt x="321" y="22"/>
                          <a:pt x="314" y="29"/>
                        </a:cubicBezTo>
                        <a:cubicBezTo>
                          <a:pt x="312" y="39"/>
                          <a:pt x="313" y="50"/>
                          <a:pt x="298" y="46"/>
                        </a:cubicBezTo>
                        <a:cubicBezTo>
                          <a:pt x="297" y="40"/>
                          <a:pt x="298" y="34"/>
                          <a:pt x="295" y="29"/>
                        </a:cubicBezTo>
                        <a:cubicBezTo>
                          <a:pt x="294" y="27"/>
                          <a:pt x="290" y="31"/>
                          <a:pt x="287" y="31"/>
                        </a:cubicBezTo>
                        <a:cubicBezTo>
                          <a:pt x="284" y="31"/>
                          <a:pt x="282" y="30"/>
                          <a:pt x="279" y="29"/>
                        </a:cubicBezTo>
                        <a:cubicBezTo>
                          <a:pt x="274" y="27"/>
                          <a:pt x="263" y="21"/>
                          <a:pt x="263" y="21"/>
                        </a:cubicBezTo>
                        <a:cubicBezTo>
                          <a:pt x="249" y="23"/>
                          <a:pt x="241" y="31"/>
                          <a:pt x="228" y="38"/>
                        </a:cubicBezTo>
                        <a:cubicBezTo>
                          <a:pt x="220" y="41"/>
                          <a:pt x="209" y="42"/>
                          <a:pt x="201" y="44"/>
                        </a:cubicBezTo>
                        <a:cubicBezTo>
                          <a:pt x="193" y="54"/>
                          <a:pt x="200" y="53"/>
                          <a:pt x="212" y="57"/>
                        </a:cubicBezTo>
                        <a:cubicBezTo>
                          <a:pt x="200" y="62"/>
                          <a:pt x="199" y="57"/>
                          <a:pt x="188" y="63"/>
                        </a:cubicBezTo>
                        <a:cubicBezTo>
                          <a:pt x="181" y="62"/>
                          <a:pt x="174" y="64"/>
                          <a:pt x="169" y="61"/>
                        </a:cubicBezTo>
                        <a:cubicBezTo>
                          <a:pt x="166" y="59"/>
                          <a:pt x="175" y="59"/>
                          <a:pt x="177" y="57"/>
                        </a:cubicBezTo>
                        <a:cubicBezTo>
                          <a:pt x="181" y="48"/>
                          <a:pt x="149" y="28"/>
                          <a:pt x="171" y="40"/>
                        </a:cubicBezTo>
                        <a:cubicBezTo>
                          <a:pt x="184" y="55"/>
                          <a:pt x="184" y="36"/>
                          <a:pt x="169" y="31"/>
                        </a:cubicBezTo>
                        <a:cubicBezTo>
                          <a:pt x="167" y="27"/>
                          <a:pt x="167" y="22"/>
                          <a:pt x="158" y="23"/>
                        </a:cubicBezTo>
                        <a:cubicBezTo>
                          <a:pt x="153" y="23"/>
                          <a:pt x="142" y="27"/>
                          <a:pt x="142" y="27"/>
                        </a:cubicBezTo>
                        <a:cubicBezTo>
                          <a:pt x="136" y="39"/>
                          <a:pt x="143" y="31"/>
                          <a:pt x="134" y="27"/>
                        </a:cubicBezTo>
                        <a:cubicBezTo>
                          <a:pt x="130" y="25"/>
                          <a:pt x="126" y="25"/>
                          <a:pt x="123" y="25"/>
                        </a:cubicBezTo>
                        <a:cubicBezTo>
                          <a:pt x="117" y="11"/>
                          <a:pt x="100" y="6"/>
                          <a:pt x="83" y="2"/>
                        </a:cubicBezTo>
                        <a:cubicBezTo>
                          <a:pt x="70" y="4"/>
                          <a:pt x="69" y="9"/>
                          <a:pt x="59" y="14"/>
                        </a:cubicBezTo>
                        <a:cubicBezTo>
                          <a:pt x="45" y="14"/>
                          <a:pt x="0" y="12"/>
                          <a:pt x="1" y="0"/>
                        </a:cubicBezTo>
                        <a:lnTo>
                          <a:pt x="220" y="1"/>
                        </a:lnTo>
                        <a:close/>
                      </a:path>
                    </a:pathLst>
                  </a:custGeom>
                  <a:solidFill>
                    <a:schemeClr val="folHlink"/>
                  </a:solidFill>
                  <a:ln w="9525">
                    <a:noFill/>
                    <a:round/>
                    <a:headEnd/>
                    <a:tailEnd/>
                  </a:ln>
                </p:spPr>
                <p:txBody>
                  <a:bodyPr wrap="none" anchor="ctr"/>
                  <a:lstStyle/>
                  <a:p>
                    <a:pPr>
                      <a:defRPr/>
                    </a:pPr>
                    <a:endParaRPr lang="tr-TR"/>
                  </a:p>
                </p:txBody>
              </p:sp>
              <p:sp>
                <p:nvSpPr>
                  <p:cNvPr id="1161" name="Freeform 45"/>
                  <p:cNvSpPr>
                    <a:spLocks/>
                  </p:cNvSpPr>
                  <p:nvPr/>
                </p:nvSpPr>
                <p:spPr bwMode="ltGray">
                  <a:xfrm>
                    <a:off x="2515" y="246"/>
                    <a:ext cx="190" cy="20"/>
                  </a:xfrm>
                  <a:custGeom>
                    <a:avLst/>
                    <a:gdLst>
                      <a:gd name="T0" fmla="*/ 11 w 300"/>
                      <a:gd name="T1" fmla="*/ 3 h 31"/>
                      <a:gd name="T2" fmla="*/ 3 w 300"/>
                      <a:gd name="T3" fmla="*/ 1 h 31"/>
                      <a:gd name="T4" fmla="*/ 29 w 300"/>
                      <a:gd name="T5" fmla="*/ 0 h 31"/>
                      <a:gd name="T6" fmla="*/ 30 w 300"/>
                      <a:gd name="T7" fmla="*/ 2 h 31"/>
                      <a:gd name="T8" fmla="*/ 27 w 300"/>
                      <a:gd name="T9" fmla="*/ 2 h 31"/>
                      <a:gd name="T10" fmla="*/ 11 w 300"/>
                      <a:gd name="T11" fmla="*/ 3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0" h="31">
                        <a:moveTo>
                          <a:pt x="105" y="31"/>
                        </a:moveTo>
                        <a:cubicBezTo>
                          <a:pt x="83" y="19"/>
                          <a:pt x="0" y="6"/>
                          <a:pt x="30" y="1"/>
                        </a:cubicBezTo>
                        <a:lnTo>
                          <a:pt x="285" y="0"/>
                        </a:lnTo>
                        <a:cubicBezTo>
                          <a:pt x="296" y="4"/>
                          <a:pt x="300" y="5"/>
                          <a:pt x="296" y="14"/>
                        </a:cubicBezTo>
                        <a:cubicBezTo>
                          <a:pt x="285" y="11"/>
                          <a:pt x="276" y="16"/>
                          <a:pt x="264" y="16"/>
                        </a:cubicBezTo>
                        <a:lnTo>
                          <a:pt x="105" y="31"/>
                        </a:lnTo>
                        <a:close/>
                      </a:path>
                    </a:pathLst>
                  </a:custGeom>
                  <a:solidFill>
                    <a:schemeClr val="folHlink"/>
                  </a:solidFill>
                  <a:ln w="9525">
                    <a:noFill/>
                    <a:round/>
                    <a:headEnd/>
                    <a:tailEnd/>
                  </a:ln>
                </p:spPr>
                <p:txBody>
                  <a:bodyPr wrap="none" anchor="ctr"/>
                  <a:lstStyle/>
                  <a:p>
                    <a:pPr>
                      <a:defRPr/>
                    </a:pPr>
                    <a:endParaRPr lang="tr-TR"/>
                  </a:p>
                </p:txBody>
              </p:sp>
              <p:sp>
                <p:nvSpPr>
                  <p:cNvPr id="1162" name="Freeform 46"/>
                  <p:cNvSpPr>
                    <a:spLocks/>
                  </p:cNvSpPr>
                  <p:nvPr/>
                </p:nvSpPr>
                <p:spPr bwMode="ltGray">
                  <a:xfrm>
                    <a:off x="2096" y="275"/>
                    <a:ext cx="18" cy="10"/>
                  </a:xfrm>
                  <a:custGeom>
                    <a:avLst/>
                    <a:gdLst>
                      <a:gd name="T0" fmla="*/ 0 w 41"/>
                      <a:gd name="T1" fmla="*/ 0 h 29"/>
                      <a:gd name="T2" fmla="*/ 0 w 41"/>
                      <a:gd name="T3" fmla="*/ 0 h 29"/>
                      <a:gd name="T4" fmla="*/ 0 w 41"/>
                      <a:gd name="T5" fmla="*/ 0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p:spPr>
                <p:txBody>
                  <a:bodyPr wrap="none" anchor="ctr"/>
                  <a:lstStyle/>
                  <a:p>
                    <a:pPr>
                      <a:defRPr/>
                    </a:pPr>
                    <a:endParaRPr lang="tr-TR"/>
                  </a:p>
                </p:txBody>
              </p:sp>
              <p:sp>
                <p:nvSpPr>
                  <p:cNvPr id="1163" name="Freeform 47"/>
                  <p:cNvSpPr>
                    <a:spLocks/>
                  </p:cNvSpPr>
                  <p:nvPr/>
                </p:nvSpPr>
                <p:spPr bwMode="ltGray">
                  <a:xfrm>
                    <a:off x="1606" y="246"/>
                    <a:ext cx="436" cy="152"/>
                  </a:xfrm>
                  <a:custGeom>
                    <a:avLst/>
                    <a:gdLst>
                      <a:gd name="T0" fmla="*/ 73 w 436"/>
                      <a:gd name="T1" fmla="*/ 1 h 152"/>
                      <a:gd name="T2" fmla="*/ 436 w 436"/>
                      <a:gd name="T3" fmla="*/ 0 h 152"/>
                      <a:gd name="T4" fmla="*/ 416 w 436"/>
                      <a:gd name="T5" fmla="*/ 54 h 152"/>
                      <a:gd name="T6" fmla="*/ 397 w 436"/>
                      <a:gd name="T7" fmla="*/ 68 h 152"/>
                      <a:gd name="T8" fmla="*/ 392 w 436"/>
                      <a:gd name="T9" fmla="*/ 70 h 152"/>
                      <a:gd name="T10" fmla="*/ 375 w 436"/>
                      <a:gd name="T11" fmla="*/ 73 h 152"/>
                      <a:gd name="T12" fmla="*/ 361 w 436"/>
                      <a:gd name="T13" fmla="*/ 88 h 152"/>
                      <a:gd name="T14" fmla="*/ 362 w 436"/>
                      <a:gd name="T15" fmla="*/ 99 h 152"/>
                      <a:gd name="T16" fmla="*/ 364 w 436"/>
                      <a:gd name="T17" fmla="*/ 107 h 152"/>
                      <a:gd name="T18" fmla="*/ 366 w 436"/>
                      <a:gd name="T19" fmla="*/ 113 h 152"/>
                      <a:gd name="T20" fmla="*/ 362 w 436"/>
                      <a:gd name="T21" fmla="*/ 122 h 152"/>
                      <a:gd name="T22" fmla="*/ 351 w 436"/>
                      <a:gd name="T23" fmla="*/ 120 h 152"/>
                      <a:gd name="T24" fmla="*/ 342 w 436"/>
                      <a:gd name="T25" fmla="*/ 129 h 152"/>
                      <a:gd name="T26" fmla="*/ 347 w 436"/>
                      <a:gd name="T27" fmla="*/ 105 h 152"/>
                      <a:gd name="T28" fmla="*/ 338 w 436"/>
                      <a:gd name="T29" fmla="*/ 100 h 152"/>
                      <a:gd name="T30" fmla="*/ 344 w 436"/>
                      <a:gd name="T31" fmla="*/ 93 h 152"/>
                      <a:gd name="T32" fmla="*/ 342 w 436"/>
                      <a:gd name="T33" fmla="*/ 89 h 152"/>
                      <a:gd name="T34" fmla="*/ 320 w 436"/>
                      <a:gd name="T35" fmla="*/ 94 h 152"/>
                      <a:gd name="T36" fmla="*/ 317 w 436"/>
                      <a:gd name="T37" fmla="*/ 85 h 152"/>
                      <a:gd name="T38" fmla="*/ 297 w 436"/>
                      <a:gd name="T39" fmla="*/ 94 h 152"/>
                      <a:gd name="T40" fmla="*/ 320 w 436"/>
                      <a:gd name="T41" fmla="*/ 103 h 152"/>
                      <a:gd name="T42" fmla="*/ 305 w 436"/>
                      <a:gd name="T43" fmla="*/ 117 h 152"/>
                      <a:gd name="T44" fmla="*/ 311 w 436"/>
                      <a:gd name="T45" fmla="*/ 126 h 152"/>
                      <a:gd name="T46" fmla="*/ 315 w 436"/>
                      <a:gd name="T47" fmla="*/ 138 h 152"/>
                      <a:gd name="T48" fmla="*/ 309 w 436"/>
                      <a:gd name="T49" fmla="*/ 139 h 152"/>
                      <a:gd name="T50" fmla="*/ 314 w 436"/>
                      <a:gd name="T51" fmla="*/ 144 h 152"/>
                      <a:gd name="T52" fmla="*/ 307 w 436"/>
                      <a:gd name="T53" fmla="*/ 152 h 152"/>
                      <a:gd name="T54" fmla="*/ 0 w 436"/>
                      <a:gd name="T55" fmla="*/ 149 h 152"/>
                      <a:gd name="T56" fmla="*/ 73 w 436"/>
                      <a:gd name="T57" fmla="*/ 1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6" h="152">
                        <a:moveTo>
                          <a:pt x="73" y="1"/>
                        </a:moveTo>
                        <a:lnTo>
                          <a:pt x="436" y="0"/>
                        </a:lnTo>
                        <a:cubicBezTo>
                          <a:pt x="430"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p:spPr>
                <p:txBody>
                  <a:bodyPr wrap="none" anchor="ctr"/>
                  <a:lstStyle/>
                  <a:p>
                    <a:pPr>
                      <a:defRPr/>
                    </a:pPr>
                    <a:endParaRPr lang="tr-TR"/>
                  </a:p>
                </p:txBody>
              </p:sp>
              <p:sp>
                <p:nvSpPr>
                  <p:cNvPr id="1164" name="Freeform 48"/>
                  <p:cNvSpPr>
                    <a:spLocks/>
                  </p:cNvSpPr>
                  <p:nvPr/>
                </p:nvSpPr>
                <p:spPr bwMode="ltGray">
                  <a:xfrm>
                    <a:off x="2043" y="241"/>
                    <a:ext cx="20" cy="55"/>
                  </a:xfrm>
                  <a:custGeom>
                    <a:avLst/>
                    <a:gdLst>
                      <a:gd name="T0" fmla="*/ 0 w 47"/>
                      <a:gd name="T1" fmla="*/ 1 h 165"/>
                      <a:gd name="T2" fmla="*/ 0 w 47"/>
                      <a:gd name="T3" fmla="*/ 0 h 165"/>
                      <a:gd name="T4" fmla="*/ 0 w 47"/>
                      <a:gd name="T5" fmla="*/ 0 h 165"/>
                      <a:gd name="T6" fmla="*/ 0 w 47"/>
                      <a:gd name="T7" fmla="*/ 0 h 165"/>
                      <a:gd name="T8" fmla="*/ 0 w 47"/>
                      <a:gd name="T9" fmla="*/ 0 h 165"/>
                      <a:gd name="T10" fmla="*/ 0 w 47"/>
                      <a:gd name="T11" fmla="*/ 0 h 165"/>
                      <a:gd name="T12" fmla="*/ 0 w 47"/>
                      <a:gd name="T13" fmla="*/ 0 h 165"/>
                      <a:gd name="T14" fmla="*/ 1 w 47"/>
                      <a:gd name="T15" fmla="*/ 0 h 165"/>
                      <a:gd name="T16" fmla="*/ 0 w 47"/>
                      <a:gd name="T17" fmla="*/ 0 h 165"/>
                      <a:gd name="T18" fmla="*/ 0 w 47"/>
                      <a:gd name="T19" fmla="*/ 1 h 165"/>
                      <a:gd name="T20" fmla="*/ 0 w 47"/>
                      <a:gd name="T21" fmla="*/ 1 h 165"/>
                      <a:gd name="T22" fmla="*/ 0 w 47"/>
                      <a:gd name="T23" fmla="*/ 1 h 165"/>
                      <a:gd name="T24" fmla="*/ 0 w 47"/>
                      <a:gd name="T25" fmla="*/ 1 h 165"/>
                      <a:gd name="T26" fmla="*/ 0 w 47"/>
                      <a:gd name="T27" fmla="*/ 1 h 165"/>
                      <a:gd name="T28" fmla="*/ 0 w 47"/>
                      <a:gd name="T29" fmla="*/ 1 h 165"/>
                      <a:gd name="T30" fmla="*/ 0 w 47"/>
                      <a:gd name="T31" fmla="*/ 1 h 165"/>
                      <a:gd name="T32" fmla="*/ 0 w 47"/>
                      <a:gd name="T33" fmla="*/ 1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p:spPr>
                <p:txBody>
                  <a:bodyPr wrap="none" anchor="ctr"/>
                  <a:lstStyle/>
                  <a:p>
                    <a:pPr>
                      <a:defRPr/>
                    </a:pPr>
                    <a:endParaRPr lang="tr-TR"/>
                  </a:p>
                </p:txBody>
              </p:sp>
              <p:sp>
                <p:nvSpPr>
                  <p:cNvPr id="1165" name="Freeform 49"/>
                  <p:cNvSpPr>
                    <a:spLocks/>
                  </p:cNvSpPr>
                  <p:nvPr/>
                </p:nvSpPr>
                <p:spPr bwMode="ltGray">
                  <a:xfrm>
                    <a:off x="2031" y="287"/>
                    <a:ext cx="59" cy="34"/>
                  </a:xfrm>
                  <a:custGeom>
                    <a:avLst/>
                    <a:gdLst>
                      <a:gd name="T0" fmla="*/ 0 w 138"/>
                      <a:gd name="T1" fmla="*/ 0 h 103"/>
                      <a:gd name="T2" fmla="*/ 0 w 138"/>
                      <a:gd name="T3" fmla="*/ 0 h 103"/>
                      <a:gd name="T4" fmla="*/ 1 w 138"/>
                      <a:gd name="T5" fmla="*/ 0 h 103"/>
                      <a:gd name="T6" fmla="*/ 1 w 138"/>
                      <a:gd name="T7" fmla="*/ 0 h 103"/>
                      <a:gd name="T8" fmla="*/ 1 w 138"/>
                      <a:gd name="T9" fmla="*/ 0 h 103"/>
                      <a:gd name="T10" fmla="*/ 1 w 138"/>
                      <a:gd name="T11" fmla="*/ 0 h 103"/>
                      <a:gd name="T12" fmla="*/ 2 w 138"/>
                      <a:gd name="T13" fmla="*/ 0 h 103"/>
                      <a:gd name="T14" fmla="*/ 2 w 138"/>
                      <a:gd name="T15" fmla="*/ 0 h 103"/>
                      <a:gd name="T16" fmla="*/ 2 w 138"/>
                      <a:gd name="T17" fmla="*/ 0 h 103"/>
                      <a:gd name="T18" fmla="*/ 1 w 138"/>
                      <a:gd name="T19" fmla="*/ 0 h 103"/>
                      <a:gd name="T20" fmla="*/ 1 w 138"/>
                      <a:gd name="T21" fmla="*/ 0 h 103"/>
                      <a:gd name="T22" fmla="*/ 1 w 138"/>
                      <a:gd name="T23" fmla="*/ 0 h 103"/>
                      <a:gd name="T24" fmla="*/ 1 w 138"/>
                      <a:gd name="T25" fmla="*/ 0 h 103"/>
                      <a:gd name="T26" fmla="*/ 0 w 138"/>
                      <a:gd name="T27" fmla="*/ 0 h 103"/>
                      <a:gd name="T28" fmla="*/ 0 w 138"/>
                      <a:gd name="T29" fmla="*/ 0 h 103"/>
                      <a:gd name="T30" fmla="*/ 0 w 138"/>
                      <a:gd name="T31" fmla="*/ 0 h 103"/>
                      <a:gd name="T32" fmla="*/ 0 w 138"/>
                      <a:gd name="T33" fmla="*/ 0 h 103"/>
                      <a:gd name="T34" fmla="*/ 0 w 138"/>
                      <a:gd name="T35" fmla="*/ 0 h 103"/>
                      <a:gd name="T36" fmla="*/ 0 w 138"/>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p:spPr>
                <p:txBody>
                  <a:bodyPr wrap="none" anchor="ctr"/>
                  <a:lstStyle/>
                  <a:p>
                    <a:pPr>
                      <a:defRPr/>
                    </a:pPr>
                    <a:endParaRPr lang="tr-TR"/>
                  </a:p>
                </p:txBody>
              </p:sp>
              <p:sp>
                <p:nvSpPr>
                  <p:cNvPr id="1166" name="Freeform 50"/>
                  <p:cNvSpPr>
                    <a:spLocks/>
                  </p:cNvSpPr>
                  <p:nvPr/>
                </p:nvSpPr>
                <p:spPr bwMode="ltGray">
                  <a:xfrm>
                    <a:off x="1968" y="319"/>
                    <a:ext cx="80" cy="72"/>
                  </a:xfrm>
                  <a:custGeom>
                    <a:avLst/>
                    <a:gdLst>
                      <a:gd name="T0" fmla="*/ 2 w 188"/>
                      <a:gd name="T1" fmla="*/ 0 h 214"/>
                      <a:gd name="T2" fmla="*/ 2 w 188"/>
                      <a:gd name="T3" fmla="*/ 0 h 214"/>
                      <a:gd name="T4" fmla="*/ 3 w 188"/>
                      <a:gd name="T5" fmla="*/ 0 h 214"/>
                      <a:gd name="T6" fmla="*/ 3 w 188"/>
                      <a:gd name="T7" fmla="*/ 0 h 214"/>
                      <a:gd name="T8" fmla="*/ 3 w 188"/>
                      <a:gd name="T9" fmla="*/ 0 h 214"/>
                      <a:gd name="T10" fmla="*/ 3 w 188"/>
                      <a:gd name="T11" fmla="*/ 0 h 214"/>
                      <a:gd name="T12" fmla="*/ 3 w 188"/>
                      <a:gd name="T13" fmla="*/ 0 h 214"/>
                      <a:gd name="T14" fmla="*/ 2 w 188"/>
                      <a:gd name="T15" fmla="*/ 1 h 214"/>
                      <a:gd name="T16" fmla="*/ 2 w 188"/>
                      <a:gd name="T17" fmla="*/ 1 h 214"/>
                      <a:gd name="T18" fmla="*/ 2 w 188"/>
                      <a:gd name="T19" fmla="*/ 1 h 214"/>
                      <a:gd name="T20" fmla="*/ 2 w 188"/>
                      <a:gd name="T21" fmla="*/ 1 h 214"/>
                      <a:gd name="T22" fmla="*/ 1 w 188"/>
                      <a:gd name="T23" fmla="*/ 1 h 214"/>
                      <a:gd name="T24" fmla="*/ 1 w 188"/>
                      <a:gd name="T25" fmla="*/ 1 h 214"/>
                      <a:gd name="T26" fmla="*/ 1 w 188"/>
                      <a:gd name="T27" fmla="*/ 1 h 214"/>
                      <a:gd name="T28" fmla="*/ 1 w 188"/>
                      <a:gd name="T29" fmla="*/ 1 h 214"/>
                      <a:gd name="T30" fmla="*/ 1 w 188"/>
                      <a:gd name="T31" fmla="*/ 1 h 214"/>
                      <a:gd name="T32" fmla="*/ 1 w 188"/>
                      <a:gd name="T33" fmla="*/ 1 h 214"/>
                      <a:gd name="T34" fmla="*/ 1 w 188"/>
                      <a:gd name="T35" fmla="*/ 1 h 214"/>
                      <a:gd name="T36" fmla="*/ 0 w 188"/>
                      <a:gd name="T37" fmla="*/ 1 h 214"/>
                      <a:gd name="T38" fmla="*/ 0 w 188"/>
                      <a:gd name="T39" fmla="*/ 1 h 214"/>
                      <a:gd name="T40" fmla="*/ 1 w 188"/>
                      <a:gd name="T41" fmla="*/ 1 h 214"/>
                      <a:gd name="T42" fmla="*/ 0 w 188"/>
                      <a:gd name="T43" fmla="*/ 1 h 214"/>
                      <a:gd name="T44" fmla="*/ 0 w 188"/>
                      <a:gd name="T45" fmla="*/ 1 h 214"/>
                      <a:gd name="T46" fmla="*/ 0 w 188"/>
                      <a:gd name="T47" fmla="*/ 1 h 214"/>
                      <a:gd name="T48" fmla="*/ 0 w 188"/>
                      <a:gd name="T49" fmla="*/ 1 h 214"/>
                      <a:gd name="T50" fmla="*/ 0 w 188"/>
                      <a:gd name="T51" fmla="*/ 1 h 214"/>
                      <a:gd name="T52" fmla="*/ 0 w 188"/>
                      <a:gd name="T53" fmla="*/ 1 h 214"/>
                      <a:gd name="T54" fmla="*/ 0 w 188"/>
                      <a:gd name="T55" fmla="*/ 1 h 214"/>
                      <a:gd name="T56" fmla="*/ 0 w 188"/>
                      <a:gd name="T57" fmla="*/ 1 h 214"/>
                      <a:gd name="T58" fmla="*/ 0 w 188"/>
                      <a:gd name="T59" fmla="*/ 1 h 214"/>
                      <a:gd name="T60" fmla="*/ 0 w 188"/>
                      <a:gd name="T61" fmla="*/ 0 h 214"/>
                      <a:gd name="T62" fmla="*/ 1 w 188"/>
                      <a:gd name="T63" fmla="*/ 0 h 214"/>
                      <a:gd name="T64" fmla="*/ 1 w 188"/>
                      <a:gd name="T65" fmla="*/ 0 h 214"/>
                      <a:gd name="T66" fmla="*/ 2 w 188"/>
                      <a:gd name="T67" fmla="*/ 0 h 214"/>
                      <a:gd name="T68" fmla="*/ 2 w 188"/>
                      <a:gd name="T69" fmla="*/ 0 h 214"/>
                      <a:gd name="T70" fmla="*/ 2 w 188"/>
                      <a:gd name="T71" fmla="*/ 0 h 214"/>
                      <a:gd name="T72" fmla="*/ 2 w 188"/>
                      <a:gd name="T73" fmla="*/ 0 h 214"/>
                      <a:gd name="T74" fmla="*/ 2 w 188"/>
                      <a:gd name="T75" fmla="*/ 0 h 214"/>
                      <a:gd name="T76" fmla="*/ 2 w 188"/>
                      <a:gd name="T77" fmla="*/ 0 h 214"/>
                      <a:gd name="T78" fmla="*/ 2 w 188"/>
                      <a:gd name="T79" fmla="*/ 0 h 214"/>
                      <a:gd name="T80" fmla="*/ 2 w 188"/>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p:spPr>
                <p:txBody>
                  <a:bodyPr wrap="none" anchor="ctr"/>
                  <a:lstStyle/>
                  <a:p>
                    <a:pPr>
                      <a:defRPr/>
                    </a:pPr>
                    <a:endParaRPr lang="tr-TR"/>
                  </a:p>
                </p:txBody>
              </p:sp>
              <p:sp>
                <p:nvSpPr>
                  <p:cNvPr id="1167" name="Freeform 51"/>
                  <p:cNvSpPr>
                    <a:spLocks/>
                  </p:cNvSpPr>
                  <p:nvPr/>
                </p:nvSpPr>
                <p:spPr bwMode="ltGray">
                  <a:xfrm>
                    <a:off x="2021" y="340"/>
                    <a:ext cx="6" cy="4"/>
                  </a:xfrm>
                  <a:custGeom>
                    <a:avLst/>
                    <a:gdLst>
                      <a:gd name="T0" fmla="*/ 0 w 13"/>
                      <a:gd name="T1" fmla="*/ 0 h 13"/>
                      <a:gd name="T2" fmla="*/ 0 w 13"/>
                      <a:gd name="T3" fmla="*/ 0 h 13"/>
                      <a:gd name="T4" fmla="*/ 0 w 13"/>
                      <a:gd name="T5" fmla="*/ 0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p:spPr>
                <p:txBody>
                  <a:bodyPr wrap="none" anchor="ctr"/>
                  <a:lstStyle/>
                  <a:p>
                    <a:pPr>
                      <a:defRPr/>
                    </a:pPr>
                    <a:endParaRPr lang="tr-TR"/>
                  </a:p>
                </p:txBody>
              </p:sp>
              <p:sp>
                <p:nvSpPr>
                  <p:cNvPr id="1168" name="Freeform 52"/>
                  <p:cNvSpPr>
                    <a:spLocks/>
                  </p:cNvSpPr>
                  <p:nvPr/>
                </p:nvSpPr>
                <p:spPr bwMode="ltGray">
                  <a:xfrm>
                    <a:off x="1573" y="389"/>
                    <a:ext cx="347" cy="189"/>
                  </a:xfrm>
                  <a:custGeom>
                    <a:avLst/>
                    <a:gdLst>
                      <a:gd name="T0" fmla="*/ 12 w 812"/>
                      <a:gd name="T1" fmla="*/ 0 h 564"/>
                      <a:gd name="T2" fmla="*/ 11 w 812"/>
                      <a:gd name="T3" fmla="*/ 0 h 564"/>
                      <a:gd name="T4" fmla="*/ 11 w 812"/>
                      <a:gd name="T5" fmla="*/ 1 h 564"/>
                      <a:gd name="T6" fmla="*/ 10 w 812"/>
                      <a:gd name="T7" fmla="*/ 1 h 564"/>
                      <a:gd name="T8" fmla="*/ 9 w 812"/>
                      <a:gd name="T9" fmla="*/ 1 h 564"/>
                      <a:gd name="T10" fmla="*/ 9 w 812"/>
                      <a:gd name="T11" fmla="*/ 1 h 564"/>
                      <a:gd name="T12" fmla="*/ 9 w 812"/>
                      <a:gd name="T13" fmla="*/ 1 h 564"/>
                      <a:gd name="T14" fmla="*/ 9 w 812"/>
                      <a:gd name="T15" fmla="*/ 1 h 564"/>
                      <a:gd name="T16" fmla="*/ 8 w 812"/>
                      <a:gd name="T17" fmla="*/ 1 h 564"/>
                      <a:gd name="T18" fmla="*/ 8 w 812"/>
                      <a:gd name="T19" fmla="*/ 1 h 564"/>
                      <a:gd name="T20" fmla="*/ 9 w 812"/>
                      <a:gd name="T21" fmla="*/ 1 h 564"/>
                      <a:gd name="T22" fmla="*/ 9 w 812"/>
                      <a:gd name="T23" fmla="*/ 2 h 564"/>
                      <a:gd name="T24" fmla="*/ 8 w 812"/>
                      <a:gd name="T25" fmla="*/ 2 h 564"/>
                      <a:gd name="T26" fmla="*/ 8 w 812"/>
                      <a:gd name="T27" fmla="*/ 2 h 564"/>
                      <a:gd name="T28" fmla="*/ 7 w 812"/>
                      <a:gd name="T29" fmla="*/ 1 h 564"/>
                      <a:gd name="T30" fmla="*/ 6 w 812"/>
                      <a:gd name="T31" fmla="*/ 1 h 564"/>
                      <a:gd name="T32" fmla="*/ 6 w 812"/>
                      <a:gd name="T33" fmla="*/ 2 h 564"/>
                      <a:gd name="T34" fmla="*/ 7 w 812"/>
                      <a:gd name="T35" fmla="*/ 2 h 564"/>
                      <a:gd name="T36" fmla="*/ 7 w 812"/>
                      <a:gd name="T37" fmla="*/ 2 h 564"/>
                      <a:gd name="T38" fmla="*/ 8 w 812"/>
                      <a:gd name="T39" fmla="*/ 2 h 564"/>
                      <a:gd name="T40" fmla="*/ 7 w 812"/>
                      <a:gd name="T41" fmla="*/ 2 h 564"/>
                      <a:gd name="T42" fmla="*/ 7 w 812"/>
                      <a:gd name="T43" fmla="*/ 2 h 564"/>
                      <a:gd name="T44" fmla="*/ 6 w 812"/>
                      <a:gd name="T45" fmla="*/ 2 h 564"/>
                      <a:gd name="T46" fmla="*/ 6 w 812"/>
                      <a:gd name="T47" fmla="*/ 1 h 564"/>
                      <a:gd name="T48" fmla="*/ 6 w 812"/>
                      <a:gd name="T49" fmla="*/ 1 h 564"/>
                      <a:gd name="T50" fmla="*/ 6 w 812"/>
                      <a:gd name="T51" fmla="*/ 1 h 564"/>
                      <a:gd name="T52" fmla="*/ 6 w 812"/>
                      <a:gd name="T53" fmla="*/ 1 h 564"/>
                      <a:gd name="T54" fmla="*/ 5 w 812"/>
                      <a:gd name="T55" fmla="*/ 1 h 564"/>
                      <a:gd name="T56" fmla="*/ 5 w 812"/>
                      <a:gd name="T57" fmla="*/ 1 h 564"/>
                      <a:gd name="T58" fmla="*/ 4 w 812"/>
                      <a:gd name="T59" fmla="*/ 1 h 564"/>
                      <a:gd name="T60" fmla="*/ 3 w 812"/>
                      <a:gd name="T61" fmla="*/ 1 h 564"/>
                      <a:gd name="T62" fmla="*/ 3 w 812"/>
                      <a:gd name="T63" fmla="*/ 1 h 564"/>
                      <a:gd name="T64" fmla="*/ 3 w 812"/>
                      <a:gd name="T65" fmla="*/ 1 h 564"/>
                      <a:gd name="T66" fmla="*/ 2 w 812"/>
                      <a:gd name="T67" fmla="*/ 1 h 564"/>
                      <a:gd name="T68" fmla="*/ 2 w 812"/>
                      <a:gd name="T69" fmla="*/ 1 h 564"/>
                      <a:gd name="T70" fmla="*/ 2 w 812"/>
                      <a:gd name="T71" fmla="*/ 2 h 564"/>
                      <a:gd name="T72" fmla="*/ 1 w 812"/>
                      <a:gd name="T73" fmla="*/ 2 h 564"/>
                      <a:gd name="T74" fmla="*/ 1 w 812"/>
                      <a:gd name="T75" fmla="*/ 1 h 564"/>
                      <a:gd name="T76" fmla="*/ 1 w 812"/>
                      <a:gd name="T77" fmla="*/ 1 h 564"/>
                      <a:gd name="T78" fmla="*/ 0 w 812"/>
                      <a:gd name="T79" fmla="*/ 1 h 564"/>
                      <a:gd name="T80" fmla="*/ 0 w 812"/>
                      <a:gd name="T81" fmla="*/ 1 h 564"/>
                      <a:gd name="T82" fmla="*/ 0 w 812"/>
                      <a:gd name="T83" fmla="*/ 1 h 564"/>
                      <a:gd name="T84" fmla="*/ 0 w 812"/>
                      <a:gd name="T85" fmla="*/ 0 h 564"/>
                      <a:gd name="T86" fmla="*/ 11 w 812"/>
                      <a:gd name="T87" fmla="*/ 0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p:spPr>
                <p:txBody>
                  <a:bodyPr wrap="none" anchor="ctr"/>
                  <a:lstStyle/>
                  <a:p>
                    <a:pPr>
                      <a:defRPr/>
                    </a:pPr>
                    <a:endParaRPr lang="tr-TR"/>
                  </a:p>
                </p:txBody>
              </p:sp>
              <p:sp>
                <p:nvSpPr>
                  <p:cNvPr id="1169" name="Freeform 53"/>
                  <p:cNvSpPr>
                    <a:spLocks/>
                  </p:cNvSpPr>
                  <p:nvPr/>
                </p:nvSpPr>
                <p:spPr bwMode="ltGray">
                  <a:xfrm>
                    <a:off x="1634" y="519"/>
                    <a:ext cx="19" cy="29"/>
                  </a:xfrm>
                  <a:custGeom>
                    <a:avLst/>
                    <a:gdLst>
                      <a:gd name="T0" fmla="*/ 0 w 43"/>
                      <a:gd name="T1" fmla="*/ 0 h 85"/>
                      <a:gd name="T2" fmla="*/ 0 w 43"/>
                      <a:gd name="T3" fmla="*/ 0 h 85"/>
                      <a:gd name="T4" fmla="*/ 0 w 43"/>
                      <a:gd name="T5" fmla="*/ 0 h 85"/>
                      <a:gd name="T6" fmla="*/ 0 w 43"/>
                      <a:gd name="T7" fmla="*/ 0 h 85"/>
                      <a:gd name="T8" fmla="*/ 0 w 43"/>
                      <a:gd name="T9" fmla="*/ 0 h 85"/>
                      <a:gd name="T10" fmla="*/ 0 w 43"/>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p:spPr>
                <p:txBody>
                  <a:bodyPr wrap="none" anchor="ctr"/>
                  <a:lstStyle/>
                  <a:p>
                    <a:pPr>
                      <a:defRPr/>
                    </a:pPr>
                    <a:endParaRPr lang="tr-TR"/>
                  </a:p>
                </p:txBody>
              </p:sp>
              <p:sp>
                <p:nvSpPr>
                  <p:cNvPr id="1170" name="Freeform 54"/>
                  <p:cNvSpPr>
                    <a:spLocks/>
                  </p:cNvSpPr>
                  <p:nvPr/>
                </p:nvSpPr>
                <p:spPr bwMode="ltGray">
                  <a:xfrm>
                    <a:off x="1900" y="421"/>
                    <a:ext cx="18" cy="24"/>
                  </a:xfrm>
                  <a:custGeom>
                    <a:avLst/>
                    <a:gdLst>
                      <a:gd name="T0" fmla="*/ 0 w 44"/>
                      <a:gd name="T1" fmla="*/ 0 h 74"/>
                      <a:gd name="T2" fmla="*/ 0 w 44"/>
                      <a:gd name="T3" fmla="*/ 0 h 74"/>
                      <a:gd name="T4" fmla="*/ 0 w 44"/>
                      <a:gd name="T5" fmla="*/ 0 h 74"/>
                      <a:gd name="T6" fmla="*/ 0 w 44"/>
                      <a:gd name="T7" fmla="*/ 0 h 74"/>
                      <a:gd name="T8" fmla="*/ 0 w 44"/>
                      <a:gd name="T9" fmla="*/ 0 h 74"/>
                      <a:gd name="T10" fmla="*/ 0 w 44"/>
                      <a:gd name="T11" fmla="*/ 0 h 74"/>
                      <a:gd name="T12" fmla="*/ 0 w 44"/>
                      <a:gd name="T13" fmla="*/ 0 h 74"/>
                      <a:gd name="T14" fmla="*/ 0 w 44"/>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p:spPr>
                <p:txBody>
                  <a:bodyPr wrap="none" anchor="ctr"/>
                  <a:lstStyle/>
                  <a:p>
                    <a:pPr>
                      <a:defRPr/>
                    </a:pPr>
                    <a:endParaRPr lang="tr-TR"/>
                  </a:p>
                </p:txBody>
              </p:sp>
              <p:sp>
                <p:nvSpPr>
                  <p:cNvPr id="1171" name="Freeform 55"/>
                  <p:cNvSpPr>
                    <a:spLocks/>
                  </p:cNvSpPr>
                  <p:nvPr/>
                </p:nvSpPr>
                <p:spPr bwMode="ltGray">
                  <a:xfrm>
                    <a:off x="1951" y="409"/>
                    <a:ext cx="9" cy="10"/>
                  </a:xfrm>
                  <a:custGeom>
                    <a:avLst/>
                    <a:gdLst>
                      <a:gd name="T0" fmla="*/ 0 w 20"/>
                      <a:gd name="T1" fmla="*/ 0 h 30"/>
                      <a:gd name="T2" fmla="*/ 0 w 20"/>
                      <a:gd name="T3" fmla="*/ 0 h 30"/>
                      <a:gd name="T4" fmla="*/ 0 w 20"/>
                      <a:gd name="T5" fmla="*/ 0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p:spPr>
                <p:txBody>
                  <a:bodyPr wrap="none" anchor="ctr"/>
                  <a:lstStyle/>
                  <a:p>
                    <a:pPr>
                      <a:defRPr/>
                    </a:pPr>
                    <a:endParaRPr lang="tr-TR"/>
                  </a:p>
                </p:txBody>
              </p:sp>
              <p:sp>
                <p:nvSpPr>
                  <p:cNvPr id="1172" name="Freeform 56"/>
                  <p:cNvSpPr>
                    <a:spLocks/>
                  </p:cNvSpPr>
                  <p:nvPr/>
                </p:nvSpPr>
                <p:spPr bwMode="ltGray">
                  <a:xfrm>
                    <a:off x="1021" y="314"/>
                    <a:ext cx="433" cy="354"/>
                  </a:xfrm>
                  <a:custGeom>
                    <a:avLst/>
                    <a:gdLst>
                      <a:gd name="T0" fmla="*/ 50 w 682"/>
                      <a:gd name="T1" fmla="*/ 48 h 557"/>
                      <a:gd name="T2" fmla="*/ 50 w 682"/>
                      <a:gd name="T3" fmla="*/ 47 h 557"/>
                      <a:gd name="T4" fmla="*/ 51 w 682"/>
                      <a:gd name="T5" fmla="*/ 43 h 557"/>
                      <a:gd name="T6" fmla="*/ 32 w 682"/>
                      <a:gd name="T7" fmla="*/ 30 h 557"/>
                      <a:gd name="T8" fmla="*/ 29 w 682"/>
                      <a:gd name="T9" fmla="*/ 36 h 557"/>
                      <a:gd name="T10" fmla="*/ 31 w 682"/>
                      <a:gd name="T11" fmla="*/ 57 h 557"/>
                      <a:gd name="T12" fmla="*/ 29 w 682"/>
                      <a:gd name="T13" fmla="*/ 51 h 557"/>
                      <a:gd name="T14" fmla="*/ 25 w 682"/>
                      <a:gd name="T15" fmla="*/ 45 h 557"/>
                      <a:gd name="T16" fmla="*/ 25 w 682"/>
                      <a:gd name="T17" fmla="*/ 43 h 557"/>
                      <a:gd name="T18" fmla="*/ 25 w 682"/>
                      <a:gd name="T19" fmla="*/ 41 h 557"/>
                      <a:gd name="T20" fmla="*/ 23 w 682"/>
                      <a:gd name="T21" fmla="*/ 39 h 557"/>
                      <a:gd name="T22" fmla="*/ 20 w 682"/>
                      <a:gd name="T23" fmla="*/ 36 h 557"/>
                      <a:gd name="T24" fmla="*/ 15 w 682"/>
                      <a:gd name="T25" fmla="*/ 37 h 557"/>
                      <a:gd name="T26" fmla="*/ 13 w 682"/>
                      <a:gd name="T27" fmla="*/ 37 h 557"/>
                      <a:gd name="T28" fmla="*/ 8 w 682"/>
                      <a:gd name="T29" fmla="*/ 37 h 557"/>
                      <a:gd name="T30" fmla="*/ 3 w 682"/>
                      <a:gd name="T31" fmla="*/ 32 h 557"/>
                      <a:gd name="T32" fmla="*/ 1 w 682"/>
                      <a:gd name="T33" fmla="*/ 31 h 557"/>
                      <a:gd name="T34" fmla="*/ 0 w 682"/>
                      <a:gd name="T35" fmla="*/ 27 h 557"/>
                      <a:gd name="T36" fmla="*/ 3 w 682"/>
                      <a:gd name="T37" fmla="*/ 22 h 557"/>
                      <a:gd name="T38" fmla="*/ 3 w 682"/>
                      <a:gd name="T39" fmla="*/ 18 h 557"/>
                      <a:gd name="T40" fmla="*/ 5 w 682"/>
                      <a:gd name="T41" fmla="*/ 15 h 557"/>
                      <a:gd name="T42" fmla="*/ 8 w 682"/>
                      <a:gd name="T43" fmla="*/ 12 h 557"/>
                      <a:gd name="T44" fmla="*/ 17 w 682"/>
                      <a:gd name="T45" fmla="*/ 7 h 557"/>
                      <a:gd name="T46" fmla="*/ 23 w 682"/>
                      <a:gd name="T47" fmla="*/ 3 h 557"/>
                      <a:gd name="T48" fmla="*/ 27 w 682"/>
                      <a:gd name="T49" fmla="*/ 1 h 557"/>
                      <a:gd name="T50" fmla="*/ 37 w 682"/>
                      <a:gd name="T51" fmla="*/ 1 h 557"/>
                      <a:gd name="T52" fmla="*/ 41 w 682"/>
                      <a:gd name="T53" fmla="*/ 0 h 557"/>
                      <a:gd name="T54" fmla="*/ 39 w 682"/>
                      <a:gd name="T55" fmla="*/ 4 h 557"/>
                      <a:gd name="T56" fmla="*/ 46 w 682"/>
                      <a:gd name="T57" fmla="*/ 9 h 557"/>
                      <a:gd name="T58" fmla="*/ 51 w 682"/>
                      <a:gd name="T59" fmla="*/ 8 h 557"/>
                      <a:gd name="T60" fmla="*/ 55 w 682"/>
                      <a:gd name="T61" fmla="*/ 8 h 557"/>
                      <a:gd name="T62" fmla="*/ 58 w 682"/>
                      <a:gd name="T63" fmla="*/ 10 h 557"/>
                      <a:gd name="T64" fmla="*/ 59 w 682"/>
                      <a:gd name="T65" fmla="*/ 20 h 557"/>
                      <a:gd name="T66" fmla="*/ 59 w 682"/>
                      <a:gd name="T67" fmla="*/ 25 h 557"/>
                      <a:gd name="T68" fmla="*/ 62 w 682"/>
                      <a:gd name="T69" fmla="*/ 29 h 557"/>
                      <a:gd name="T70" fmla="*/ 67 w 682"/>
                      <a:gd name="T71" fmla="*/ 31 h 557"/>
                      <a:gd name="T72" fmla="*/ 70 w 682"/>
                      <a:gd name="T73" fmla="*/ 31 h 557"/>
                      <a:gd name="T74" fmla="*/ 69 w 682"/>
                      <a:gd name="T75" fmla="*/ 35 h 557"/>
                      <a:gd name="T76" fmla="*/ 62 w 682"/>
                      <a:gd name="T77" fmla="*/ 43 h 557"/>
                      <a:gd name="T78" fmla="*/ 57 w 682"/>
                      <a:gd name="T79" fmla="*/ 50 h 557"/>
                      <a:gd name="T80" fmla="*/ 57 w 682"/>
                      <a:gd name="T81" fmla="*/ 53 h 557"/>
                      <a:gd name="T82" fmla="*/ 44 w 682"/>
                      <a:gd name="T83" fmla="*/ 57 h 5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p:spPr>
                <p:txBody>
                  <a:bodyPr wrap="none" anchor="ctr"/>
                  <a:lstStyle/>
                  <a:p>
                    <a:pPr>
                      <a:defRPr/>
                    </a:pPr>
                    <a:endParaRPr lang="tr-TR"/>
                  </a:p>
                </p:txBody>
              </p:sp>
              <p:sp>
                <p:nvSpPr>
                  <p:cNvPr id="1173" name="Freeform 57"/>
                  <p:cNvSpPr>
                    <a:spLocks/>
                  </p:cNvSpPr>
                  <p:nvPr/>
                </p:nvSpPr>
                <p:spPr bwMode="ltGray">
                  <a:xfrm>
                    <a:off x="1189" y="447"/>
                    <a:ext cx="163" cy="221"/>
                  </a:xfrm>
                  <a:custGeom>
                    <a:avLst/>
                    <a:gdLst>
                      <a:gd name="T0" fmla="*/ 25 w 257"/>
                      <a:gd name="T1" fmla="*/ 36 h 347"/>
                      <a:gd name="T2" fmla="*/ 24 w 257"/>
                      <a:gd name="T3" fmla="*/ 32 h 347"/>
                      <a:gd name="T4" fmla="*/ 23 w 257"/>
                      <a:gd name="T5" fmla="*/ 31 h 347"/>
                      <a:gd name="T6" fmla="*/ 22 w 257"/>
                      <a:gd name="T7" fmla="*/ 28 h 347"/>
                      <a:gd name="T8" fmla="*/ 22 w 257"/>
                      <a:gd name="T9" fmla="*/ 27 h 347"/>
                      <a:gd name="T10" fmla="*/ 22 w 257"/>
                      <a:gd name="T11" fmla="*/ 24 h 347"/>
                      <a:gd name="T12" fmla="*/ 22 w 257"/>
                      <a:gd name="T13" fmla="*/ 22 h 347"/>
                      <a:gd name="T14" fmla="*/ 23 w 257"/>
                      <a:gd name="T15" fmla="*/ 21 h 347"/>
                      <a:gd name="T16" fmla="*/ 26 w 257"/>
                      <a:gd name="T17" fmla="*/ 20 h 347"/>
                      <a:gd name="T18" fmla="*/ 26 w 257"/>
                      <a:gd name="T19" fmla="*/ 14 h 347"/>
                      <a:gd name="T20" fmla="*/ 6 w 257"/>
                      <a:gd name="T21" fmla="*/ 10 h 347"/>
                      <a:gd name="T22" fmla="*/ 3 w 257"/>
                      <a:gd name="T23" fmla="*/ 10 h 347"/>
                      <a:gd name="T24" fmla="*/ 2 w 257"/>
                      <a:gd name="T25" fmla="*/ 11 h 347"/>
                      <a:gd name="T26" fmla="*/ 0 w 257"/>
                      <a:gd name="T27" fmla="*/ 16 h 347"/>
                      <a:gd name="T28" fmla="*/ 10 w 257"/>
                      <a:gd name="T29" fmla="*/ 36 h 347"/>
                      <a:gd name="T30" fmla="*/ 25 w 257"/>
                      <a:gd name="T31" fmla="*/ 36 h 3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p:spPr>
                <p:txBody>
                  <a:bodyPr wrap="none" anchor="ctr"/>
                  <a:lstStyle/>
                  <a:p>
                    <a:pPr>
                      <a:defRPr/>
                    </a:pPr>
                    <a:endParaRPr lang="tr-TR"/>
                  </a:p>
                </p:txBody>
              </p:sp>
              <p:sp>
                <p:nvSpPr>
                  <p:cNvPr id="1174" name="Freeform 58"/>
                  <p:cNvSpPr>
                    <a:spLocks/>
                  </p:cNvSpPr>
                  <p:nvPr/>
                </p:nvSpPr>
                <p:spPr bwMode="ltGray">
                  <a:xfrm>
                    <a:off x="1476" y="611"/>
                    <a:ext cx="7" cy="12"/>
                  </a:xfrm>
                  <a:custGeom>
                    <a:avLst/>
                    <a:gdLst>
                      <a:gd name="T0" fmla="*/ 0 w 19"/>
                      <a:gd name="T1" fmla="*/ 0 h 37"/>
                      <a:gd name="T2" fmla="*/ 0 w 19"/>
                      <a:gd name="T3" fmla="*/ 0 h 37"/>
                      <a:gd name="T4" fmla="*/ 0 w 19"/>
                      <a:gd name="T5" fmla="*/ 0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p:spPr>
                <p:txBody>
                  <a:bodyPr wrap="none" anchor="ctr"/>
                  <a:lstStyle/>
                  <a:p>
                    <a:pPr>
                      <a:defRPr/>
                    </a:pPr>
                    <a:endParaRPr lang="tr-TR"/>
                  </a:p>
                </p:txBody>
              </p:sp>
              <p:sp>
                <p:nvSpPr>
                  <p:cNvPr id="1175" name="Freeform 59"/>
                  <p:cNvSpPr>
                    <a:spLocks/>
                  </p:cNvSpPr>
                  <p:nvPr/>
                </p:nvSpPr>
                <p:spPr bwMode="ltGray">
                  <a:xfrm>
                    <a:off x="1467" y="497"/>
                    <a:ext cx="9" cy="7"/>
                  </a:xfrm>
                  <a:custGeom>
                    <a:avLst/>
                    <a:gdLst>
                      <a:gd name="T0" fmla="*/ 0 w 22"/>
                      <a:gd name="T1" fmla="*/ 0 h 20"/>
                      <a:gd name="T2" fmla="*/ 0 w 22"/>
                      <a:gd name="T3" fmla="*/ 0 h 20"/>
                      <a:gd name="T4" fmla="*/ 0 w 22"/>
                      <a:gd name="T5" fmla="*/ 0 h 20"/>
                      <a:gd name="T6" fmla="*/ 0 w 22"/>
                      <a:gd name="T7" fmla="*/ 0 h 20"/>
                      <a:gd name="T8" fmla="*/ 0 w 22"/>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p:spPr>
                <p:txBody>
                  <a:bodyPr wrap="none" anchor="ctr"/>
                  <a:lstStyle/>
                  <a:p>
                    <a:pPr>
                      <a:defRPr/>
                    </a:pPr>
                    <a:endParaRPr lang="tr-TR"/>
                  </a:p>
                </p:txBody>
              </p:sp>
              <p:sp>
                <p:nvSpPr>
                  <p:cNvPr id="1176" name="Freeform 60"/>
                  <p:cNvSpPr>
                    <a:spLocks/>
                  </p:cNvSpPr>
                  <p:nvPr/>
                </p:nvSpPr>
                <p:spPr bwMode="ltGray">
                  <a:xfrm>
                    <a:off x="1072" y="357"/>
                    <a:ext cx="25" cy="10"/>
                  </a:xfrm>
                  <a:custGeom>
                    <a:avLst/>
                    <a:gdLst>
                      <a:gd name="T0" fmla="*/ 0 w 57"/>
                      <a:gd name="T1" fmla="*/ 0 h 30"/>
                      <a:gd name="T2" fmla="*/ 0 w 57"/>
                      <a:gd name="T3" fmla="*/ 0 h 30"/>
                      <a:gd name="T4" fmla="*/ 0 w 57"/>
                      <a:gd name="T5" fmla="*/ 0 h 30"/>
                      <a:gd name="T6" fmla="*/ 0 w 57"/>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p:spPr>
                <p:txBody>
                  <a:bodyPr wrap="none" anchor="ctr"/>
                  <a:lstStyle/>
                  <a:p>
                    <a:pPr>
                      <a:defRPr/>
                    </a:pPr>
                    <a:endParaRPr lang="tr-TR"/>
                  </a:p>
                </p:txBody>
              </p:sp>
              <p:sp>
                <p:nvSpPr>
                  <p:cNvPr id="1177" name="Freeform 61"/>
                  <p:cNvSpPr>
                    <a:spLocks/>
                  </p:cNvSpPr>
                  <p:nvPr/>
                </p:nvSpPr>
                <p:spPr bwMode="ltGray">
                  <a:xfrm>
                    <a:off x="1374" y="265"/>
                    <a:ext cx="295" cy="233"/>
                  </a:xfrm>
                  <a:custGeom>
                    <a:avLst/>
                    <a:gdLst>
                      <a:gd name="T0" fmla="*/ 7 w 693"/>
                      <a:gd name="T1" fmla="*/ 2 h 696"/>
                      <a:gd name="T2" fmla="*/ 6 w 693"/>
                      <a:gd name="T3" fmla="*/ 2 h 696"/>
                      <a:gd name="T4" fmla="*/ 5 w 693"/>
                      <a:gd name="T5" fmla="*/ 2 h 696"/>
                      <a:gd name="T6" fmla="*/ 4 w 693"/>
                      <a:gd name="T7" fmla="*/ 2 h 696"/>
                      <a:gd name="T8" fmla="*/ 3 w 693"/>
                      <a:gd name="T9" fmla="*/ 2 h 696"/>
                      <a:gd name="T10" fmla="*/ 4 w 693"/>
                      <a:gd name="T11" fmla="*/ 2 h 696"/>
                      <a:gd name="T12" fmla="*/ 4 w 693"/>
                      <a:gd name="T13" fmla="*/ 2 h 696"/>
                      <a:gd name="T14" fmla="*/ 5 w 693"/>
                      <a:gd name="T15" fmla="*/ 2 h 696"/>
                      <a:gd name="T16" fmla="*/ 5 w 693"/>
                      <a:gd name="T17" fmla="*/ 2 h 696"/>
                      <a:gd name="T18" fmla="*/ 4 w 693"/>
                      <a:gd name="T19" fmla="*/ 2 h 696"/>
                      <a:gd name="T20" fmla="*/ 4 w 693"/>
                      <a:gd name="T21" fmla="*/ 3 h 696"/>
                      <a:gd name="T22" fmla="*/ 3 w 693"/>
                      <a:gd name="T23" fmla="*/ 3 h 696"/>
                      <a:gd name="T24" fmla="*/ 1 w 693"/>
                      <a:gd name="T25" fmla="*/ 3 h 696"/>
                      <a:gd name="T26" fmla="*/ 1 w 693"/>
                      <a:gd name="T27" fmla="*/ 3 h 696"/>
                      <a:gd name="T28" fmla="*/ 0 w 693"/>
                      <a:gd name="T29" fmla="*/ 2 h 696"/>
                      <a:gd name="T30" fmla="*/ 0 w 693"/>
                      <a:gd name="T31" fmla="*/ 2 h 696"/>
                      <a:gd name="T32" fmla="*/ 1 w 693"/>
                      <a:gd name="T33" fmla="*/ 1 h 696"/>
                      <a:gd name="T34" fmla="*/ 0 w 693"/>
                      <a:gd name="T35" fmla="*/ 2 h 696"/>
                      <a:gd name="T36" fmla="*/ 1 w 693"/>
                      <a:gd name="T37" fmla="*/ 1 h 696"/>
                      <a:gd name="T38" fmla="*/ 2 w 693"/>
                      <a:gd name="T39" fmla="*/ 1 h 696"/>
                      <a:gd name="T40" fmla="*/ 0 w 693"/>
                      <a:gd name="T41" fmla="*/ 1 h 696"/>
                      <a:gd name="T42" fmla="*/ 0 w 693"/>
                      <a:gd name="T43" fmla="*/ 1 h 696"/>
                      <a:gd name="T44" fmla="*/ 0 w 693"/>
                      <a:gd name="T45" fmla="*/ 1 h 696"/>
                      <a:gd name="T46" fmla="*/ 1 w 693"/>
                      <a:gd name="T47" fmla="*/ 0 h 696"/>
                      <a:gd name="T48" fmla="*/ 3 w 693"/>
                      <a:gd name="T49" fmla="*/ 1 h 696"/>
                      <a:gd name="T50" fmla="*/ 3 w 693"/>
                      <a:gd name="T51" fmla="*/ 0 h 696"/>
                      <a:gd name="T52" fmla="*/ 4 w 693"/>
                      <a:gd name="T53" fmla="*/ 0 h 696"/>
                      <a:gd name="T54" fmla="*/ 5 w 693"/>
                      <a:gd name="T55" fmla="*/ 0 h 696"/>
                      <a:gd name="T56" fmla="*/ 5 w 693"/>
                      <a:gd name="T57" fmla="*/ 0 h 696"/>
                      <a:gd name="T58" fmla="*/ 4 w 693"/>
                      <a:gd name="T59" fmla="*/ 1 h 696"/>
                      <a:gd name="T60" fmla="*/ 5 w 693"/>
                      <a:gd name="T61" fmla="*/ 1 h 696"/>
                      <a:gd name="T62" fmla="*/ 5 w 693"/>
                      <a:gd name="T63" fmla="*/ 1 h 696"/>
                      <a:gd name="T64" fmla="*/ 6 w 693"/>
                      <a:gd name="T65" fmla="*/ 0 h 696"/>
                      <a:gd name="T66" fmla="*/ 7 w 693"/>
                      <a:gd name="T67" fmla="*/ 0 h 696"/>
                      <a:gd name="T68" fmla="*/ 7 w 693"/>
                      <a:gd name="T69" fmla="*/ 0 h 696"/>
                      <a:gd name="T70" fmla="*/ 8 w 693"/>
                      <a:gd name="T71" fmla="*/ 2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p:spPr>
                <p:txBody>
                  <a:bodyPr wrap="none" anchor="ctr"/>
                  <a:lstStyle/>
                  <a:p>
                    <a:pPr>
                      <a:defRPr/>
                    </a:pPr>
                    <a:endParaRPr lang="tr-TR"/>
                  </a:p>
                </p:txBody>
              </p:sp>
              <p:sp>
                <p:nvSpPr>
                  <p:cNvPr id="1178" name="Freeform 62"/>
                  <p:cNvSpPr>
                    <a:spLocks/>
                  </p:cNvSpPr>
                  <p:nvPr/>
                </p:nvSpPr>
                <p:spPr bwMode="ltGray">
                  <a:xfrm>
                    <a:off x="1173" y="247"/>
                    <a:ext cx="591" cy="95"/>
                  </a:xfrm>
                  <a:custGeom>
                    <a:avLst/>
                    <a:gdLst>
                      <a:gd name="T0" fmla="*/ 85 w 931"/>
                      <a:gd name="T1" fmla="*/ 0 h 149"/>
                      <a:gd name="T2" fmla="*/ 15 w 931"/>
                      <a:gd name="T3" fmla="*/ 3 h 149"/>
                      <a:gd name="T4" fmla="*/ 10 w 931"/>
                      <a:gd name="T5" fmla="*/ 4 h 149"/>
                      <a:gd name="T6" fmla="*/ 6 w 931"/>
                      <a:gd name="T7" fmla="*/ 4 h 149"/>
                      <a:gd name="T8" fmla="*/ 3 w 931"/>
                      <a:gd name="T9" fmla="*/ 8 h 149"/>
                      <a:gd name="T10" fmla="*/ 0 w 931"/>
                      <a:gd name="T11" fmla="*/ 11 h 149"/>
                      <a:gd name="T12" fmla="*/ 6 w 931"/>
                      <a:gd name="T13" fmla="*/ 12 h 149"/>
                      <a:gd name="T14" fmla="*/ 10 w 931"/>
                      <a:gd name="T15" fmla="*/ 10 h 149"/>
                      <a:gd name="T16" fmla="*/ 11 w 931"/>
                      <a:gd name="T17" fmla="*/ 9 h 149"/>
                      <a:gd name="T18" fmla="*/ 17 w 931"/>
                      <a:gd name="T19" fmla="*/ 5 h 149"/>
                      <a:gd name="T20" fmla="*/ 22 w 931"/>
                      <a:gd name="T21" fmla="*/ 4 h 149"/>
                      <a:gd name="T22" fmla="*/ 24 w 931"/>
                      <a:gd name="T23" fmla="*/ 10 h 149"/>
                      <a:gd name="T24" fmla="*/ 19 w 931"/>
                      <a:gd name="T25" fmla="*/ 11 h 149"/>
                      <a:gd name="T26" fmla="*/ 23 w 931"/>
                      <a:gd name="T27" fmla="*/ 11 h 149"/>
                      <a:gd name="T28" fmla="*/ 26 w 931"/>
                      <a:gd name="T29" fmla="*/ 10 h 149"/>
                      <a:gd name="T30" fmla="*/ 27 w 931"/>
                      <a:gd name="T31" fmla="*/ 10 h 149"/>
                      <a:gd name="T32" fmla="*/ 26 w 931"/>
                      <a:gd name="T33" fmla="*/ 6 h 149"/>
                      <a:gd name="T34" fmla="*/ 27 w 931"/>
                      <a:gd name="T35" fmla="*/ 4 h 149"/>
                      <a:gd name="T36" fmla="*/ 29 w 931"/>
                      <a:gd name="T37" fmla="*/ 10 h 149"/>
                      <a:gd name="T38" fmla="*/ 27 w 931"/>
                      <a:gd name="T39" fmla="*/ 11 h 149"/>
                      <a:gd name="T40" fmla="*/ 30 w 931"/>
                      <a:gd name="T41" fmla="*/ 14 h 149"/>
                      <a:gd name="T42" fmla="*/ 31 w 931"/>
                      <a:gd name="T43" fmla="*/ 10 h 149"/>
                      <a:gd name="T44" fmla="*/ 34 w 931"/>
                      <a:gd name="T45" fmla="*/ 11 h 149"/>
                      <a:gd name="T46" fmla="*/ 39 w 931"/>
                      <a:gd name="T47" fmla="*/ 8 h 149"/>
                      <a:gd name="T48" fmla="*/ 43 w 931"/>
                      <a:gd name="T49" fmla="*/ 5 h 149"/>
                      <a:gd name="T50" fmla="*/ 45 w 931"/>
                      <a:gd name="T51" fmla="*/ 6 h 149"/>
                      <a:gd name="T52" fmla="*/ 47 w 931"/>
                      <a:gd name="T53" fmla="*/ 5 h 149"/>
                      <a:gd name="T54" fmla="*/ 44 w 931"/>
                      <a:gd name="T55" fmla="*/ 4 h 149"/>
                      <a:gd name="T56" fmla="*/ 49 w 931"/>
                      <a:gd name="T57" fmla="*/ 4 h 149"/>
                      <a:gd name="T58" fmla="*/ 56 w 931"/>
                      <a:gd name="T59" fmla="*/ 6 h 149"/>
                      <a:gd name="T60" fmla="*/ 60 w 931"/>
                      <a:gd name="T61" fmla="*/ 4 h 149"/>
                      <a:gd name="T62" fmla="*/ 60 w 931"/>
                      <a:gd name="T63" fmla="*/ 7 h 149"/>
                      <a:gd name="T64" fmla="*/ 58 w 931"/>
                      <a:gd name="T65" fmla="*/ 11 h 149"/>
                      <a:gd name="T66" fmla="*/ 63 w 931"/>
                      <a:gd name="T67" fmla="*/ 10 h 149"/>
                      <a:gd name="T68" fmla="*/ 64 w 931"/>
                      <a:gd name="T69" fmla="*/ 8 h 149"/>
                      <a:gd name="T70" fmla="*/ 67 w 931"/>
                      <a:gd name="T71" fmla="*/ 6 h 149"/>
                      <a:gd name="T72" fmla="*/ 82 w 931"/>
                      <a:gd name="T73" fmla="*/ 9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p:spPr>
                <p:txBody>
                  <a:bodyPr wrap="none" anchor="ctr"/>
                  <a:lstStyle/>
                  <a:p>
                    <a:pPr>
                      <a:defRPr/>
                    </a:pPr>
                    <a:endParaRPr lang="tr-TR"/>
                  </a:p>
                </p:txBody>
              </p:sp>
              <p:sp>
                <p:nvSpPr>
                  <p:cNvPr id="1179" name="Freeform 63"/>
                  <p:cNvSpPr>
                    <a:spLocks/>
                  </p:cNvSpPr>
                  <p:nvPr/>
                </p:nvSpPr>
                <p:spPr bwMode="ltGray">
                  <a:xfrm>
                    <a:off x="1293" y="282"/>
                    <a:ext cx="13" cy="10"/>
                  </a:xfrm>
                  <a:custGeom>
                    <a:avLst/>
                    <a:gdLst>
                      <a:gd name="T0" fmla="*/ 0 w 31"/>
                      <a:gd name="T1" fmla="*/ 0 h 30"/>
                      <a:gd name="T2" fmla="*/ 0 w 31"/>
                      <a:gd name="T3" fmla="*/ 0 h 30"/>
                      <a:gd name="T4" fmla="*/ 0 w 31"/>
                      <a:gd name="T5" fmla="*/ 0 h 30"/>
                      <a:gd name="T6" fmla="*/ 0 w 31"/>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p:spPr>
                <p:txBody>
                  <a:bodyPr wrap="none" anchor="ctr"/>
                  <a:lstStyle/>
                  <a:p>
                    <a:pPr>
                      <a:defRPr/>
                    </a:pPr>
                    <a:endParaRPr lang="tr-TR"/>
                  </a:p>
                </p:txBody>
              </p:sp>
              <p:sp>
                <p:nvSpPr>
                  <p:cNvPr id="1180" name="Freeform 64"/>
                  <p:cNvSpPr>
                    <a:spLocks/>
                  </p:cNvSpPr>
                  <p:nvPr/>
                </p:nvSpPr>
                <p:spPr bwMode="ltGray">
                  <a:xfrm>
                    <a:off x="1278" y="296"/>
                    <a:ext cx="19" cy="11"/>
                  </a:xfrm>
                  <a:custGeom>
                    <a:avLst/>
                    <a:gdLst>
                      <a:gd name="T0" fmla="*/ 0 w 44"/>
                      <a:gd name="T1" fmla="*/ 0 h 32"/>
                      <a:gd name="T2" fmla="*/ 0 w 44"/>
                      <a:gd name="T3" fmla="*/ 0 h 32"/>
                      <a:gd name="T4" fmla="*/ 0 w 44"/>
                      <a:gd name="T5" fmla="*/ 0 h 32"/>
                      <a:gd name="T6" fmla="*/ 0 w 44"/>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p:spPr>
                <p:txBody>
                  <a:bodyPr wrap="none" anchor="ctr"/>
                  <a:lstStyle/>
                  <a:p>
                    <a:pPr>
                      <a:defRPr/>
                    </a:pPr>
                    <a:endParaRPr lang="tr-TR"/>
                  </a:p>
                </p:txBody>
              </p:sp>
              <p:sp>
                <p:nvSpPr>
                  <p:cNvPr id="1181" name="Freeform 65"/>
                  <p:cNvSpPr>
                    <a:spLocks/>
                  </p:cNvSpPr>
                  <p:nvPr/>
                </p:nvSpPr>
                <p:spPr bwMode="ltGray">
                  <a:xfrm>
                    <a:off x="1340" y="337"/>
                    <a:ext cx="32" cy="6"/>
                  </a:xfrm>
                  <a:custGeom>
                    <a:avLst/>
                    <a:gdLst>
                      <a:gd name="T0" fmla="*/ 0 w 76"/>
                      <a:gd name="T1" fmla="*/ 0 h 18"/>
                      <a:gd name="T2" fmla="*/ 0 w 76"/>
                      <a:gd name="T3" fmla="*/ 0 h 18"/>
                      <a:gd name="T4" fmla="*/ 0 w 76"/>
                      <a:gd name="T5" fmla="*/ 0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p:spPr>
                <p:txBody>
                  <a:bodyPr wrap="none" anchor="ctr"/>
                  <a:lstStyle/>
                  <a:p>
                    <a:pPr>
                      <a:defRPr/>
                    </a:pPr>
                    <a:endParaRPr lang="tr-TR"/>
                  </a:p>
                </p:txBody>
              </p:sp>
              <p:sp>
                <p:nvSpPr>
                  <p:cNvPr id="1182" name="Freeform 66"/>
                  <p:cNvSpPr>
                    <a:spLocks/>
                  </p:cNvSpPr>
                  <p:nvPr/>
                </p:nvSpPr>
                <p:spPr bwMode="ltGray">
                  <a:xfrm>
                    <a:off x="1395" y="336"/>
                    <a:ext cx="18" cy="15"/>
                  </a:xfrm>
                  <a:custGeom>
                    <a:avLst/>
                    <a:gdLst>
                      <a:gd name="T0" fmla="*/ 0 w 42"/>
                      <a:gd name="T1" fmla="*/ 0 h 44"/>
                      <a:gd name="T2" fmla="*/ 0 w 42"/>
                      <a:gd name="T3" fmla="*/ 0 h 44"/>
                      <a:gd name="T4" fmla="*/ 0 w 42"/>
                      <a:gd name="T5" fmla="*/ 0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p:spPr>
                <p:txBody>
                  <a:bodyPr wrap="none" anchor="ctr"/>
                  <a:lstStyle/>
                  <a:p>
                    <a:pPr>
                      <a:defRPr/>
                    </a:pPr>
                    <a:endParaRPr lang="tr-TR"/>
                  </a:p>
                </p:txBody>
              </p:sp>
              <p:sp>
                <p:nvSpPr>
                  <p:cNvPr id="1183" name="Freeform 67"/>
                  <p:cNvSpPr>
                    <a:spLocks/>
                  </p:cNvSpPr>
                  <p:nvPr/>
                </p:nvSpPr>
                <p:spPr bwMode="ltGray">
                  <a:xfrm>
                    <a:off x="1248" y="295"/>
                    <a:ext cx="14" cy="10"/>
                  </a:xfrm>
                  <a:custGeom>
                    <a:avLst/>
                    <a:gdLst>
                      <a:gd name="T0" fmla="*/ 0 w 31"/>
                      <a:gd name="T1" fmla="*/ 0 h 30"/>
                      <a:gd name="T2" fmla="*/ 0 w 31"/>
                      <a:gd name="T3" fmla="*/ 0 h 30"/>
                      <a:gd name="T4" fmla="*/ 0 w 31"/>
                      <a:gd name="T5" fmla="*/ 0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p:spPr>
                <p:txBody>
                  <a:bodyPr wrap="none" anchor="ctr"/>
                  <a:lstStyle/>
                  <a:p>
                    <a:pPr>
                      <a:defRPr/>
                    </a:pPr>
                    <a:endParaRPr lang="tr-TR"/>
                  </a:p>
                </p:txBody>
              </p:sp>
            </p:grpSp>
            <p:grpSp>
              <p:nvGrpSpPr>
                <p:cNvPr id="16445" name="Group 68"/>
                <p:cNvGrpSpPr>
                  <a:grpSpLocks/>
                </p:cNvGrpSpPr>
                <p:nvPr/>
              </p:nvGrpSpPr>
              <p:grpSpPr bwMode="auto">
                <a:xfrm>
                  <a:off x="3709" y="240"/>
                  <a:ext cx="1139" cy="429"/>
                  <a:chOff x="3709" y="240"/>
                  <a:chExt cx="1139" cy="429"/>
                </a:xfrm>
              </p:grpSpPr>
              <p:sp>
                <p:nvSpPr>
                  <p:cNvPr id="1086" name="Freeform 69"/>
                  <p:cNvSpPr>
                    <a:spLocks/>
                  </p:cNvSpPr>
                  <p:nvPr/>
                </p:nvSpPr>
                <p:spPr bwMode="ltGray">
                  <a:xfrm>
                    <a:off x="4808" y="616"/>
                    <a:ext cx="13" cy="14"/>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2">
                        <a:moveTo>
                          <a:pt x="16" y="33"/>
                        </a:moveTo>
                        <a:cubicBezTo>
                          <a:pt x="3" y="20"/>
                          <a:pt x="15" y="34"/>
                          <a:pt x="8" y="21"/>
                        </a:cubicBezTo>
                        <a:cubicBezTo>
                          <a:pt x="6" y="17"/>
                          <a:pt x="0" y="9"/>
                          <a:pt x="0" y="9"/>
                        </a:cubicBezTo>
                        <a:cubicBezTo>
                          <a:pt x="5" y="1"/>
                          <a:pt x="7" y="0"/>
                          <a:pt x="16" y="3"/>
                        </a:cubicBezTo>
                        <a:cubicBezTo>
                          <a:pt x="25" y="16"/>
                          <a:pt x="10" y="16"/>
                          <a:pt x="30" y="23"/>
                        </a:cubicBezTo>
                        <a:cubicBezTo>
                          <a:pt x="29" y="26"/>
                          <a:pt x="30" y="29"/>
                          <a:pt x="28" y="31"/>
                        </a:cubicBezTo>
                        <a:cubicBezTo>
                          <a:pt x="15" y="42"/>
                          <a:pt x="16" y="38"/>
                          <a:pt x="16" y="33"/>
                        </a:cubicBezTo>
                        <a:close/>
                      </a:path>
                    </a:pathLst>
                  </a:custGeom>
                  <a:solidFill>
                    <a:schemeClr val="folHlink"/>
                  </a:solidFill>
                  <a:ln w="9525">
                    <a:noFill/>
                    <a:round/>
                    <a:headEnd/>
                    <a:tailEnd/>
                  </a:ln>
                </p:spPr>
                <p:txBody>
                  <a:bodyPr wrap="none" anchor="ctr"/>
                  <a:lstStyle/>
                  <a:p>
                    <a:pPr>
                      <a:defRPr/>
                    </a:pPr>
                    <a:endParaRPr lang="tr-TR"/>
                  </a:p>
                </p:txBody>
              </p:sp>
              <p:sp>
                <p:nvSpPr>
                  <p:cNvPr id="1087" name="Freeform 70"/>
                  <p:cNvSpPr>
                    <a:spLocks/>
                  </p:cNvSpPr>
                  <p:nvPr/>
                </p:nvSpPr>
                <p:spPr bwMode="ltGray">
                  <a:xfrm>
                    <a:off x="4655" y="629"/>
                    <a:ext cx="11" cy="5"/>
                  </a:xfrm>
                  <a:custGeom>
                    <a:avLst/>
                    <a:gdLst>
                      <a:gd name="T0" fmla="*/ 0 w 25"/>
                      <a:gd name="T1" fmla="*/ 0 h 16"/>
                      <a:gd name="T2" fmla="*/ 0 w 25"/>
                      <a:gd name="T3" fmla="*/ 0 h 16"/>
                      <a:gd name="T4" fmla="*/ 0 w 25"/>
                      <a:gd name="T5" fmla="*/ 0 h 16"/>
                      <a:gd name="T6" fmla="*/ 0 w 25"/>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16">
                        <a:moveTo>
                          <a:pt x="15" y="16"/>
                        </a:moveTo>
                        <a:cubicBezTo>
                          <a:pt x="10" y="15"/>
                          <a:pt x="0" y="12"/>
                          <a:pt x="3" y="8"/>
                        </a:cubicBezTo>
                        <a:cubicBezTo>
                          <a:pt x="6" y="4"/>
                          <a:pt x="15" y="0"/>
                          <a:pt x="15" y="0"/>
                        </a:cubicBezTo>
                        <a:cubicBezTo>
                          <a:pt x="17" y="3"/>
                          <a:pt x="25" y="16"/>
                          <a:pt x="15" y="16"/>
                        </a:cubicBezTo>
                        <a:close/>
                      </a:path>
                    </a:pathLst>
                  </a:custGeom>
                  <a:solidFill>
                    <a:schemeClr val="folHlink"/>
                  </a:solidFill>
                  <a:ln w="9525">
                    <a:noFill/>
                    <a:round/>
                    <a:headEnd/>
                    <a:tailEnd/>
                  </a:ln>
                </p:spPr>
                <p:txBody>
                  <a:bodyPr wrap="none" anchor="ctr"/>
                  <a:lstStyle/>
                  <a:p>
                    <a:pPr>
                      <a:defRPr/>
                    </a:pPr>
                    <a:endParaRPr lang="tr-TR"/>
                  </a:p>
                </p:txBody>
              </p:sp>
              <p:sp>
                <p:nvSpPr>
                  <p:cNvPr id="1088" name="Freeform 71"/>
                  <p:cNvSpPr>
                    <a:spLocks/>
                  </p:cNvSpPr>
                  <p:nvPr/>
                </p:nvSpPr>
                <p:spPr bwMode="ltGray">
                  <a:xfrm>
                    <a:off x="4609" y="635"/>
                    <a:ext cx="28" cy="16"/>
                  </a:xfrm>
                  <a:custGeom>
                    <a:avLst/>
                    <a:gdLst>
                      <a:gd name="T0" fmla="*/ 0 w 65"/>
                      <a:gd name="T1" fmla="*/ 0 h 46"/>
                      <a:gd name="T2" fmla="*/ 0 w 65"/>
                      <a:gd name="T3" fmla="*/ 0 h 46"/>
                      <a:gd name="T4" fmla="*/ 0 w 65"/>
                      <a:gd name="T5" fmla="*/ 0 h 46"/>
                      <a:gd name="T6" fmla="*/ 1 w 65"/>
                      <a:gd name="T7" fmla="*/ 0 h 46"/>
                      <a:gd name="T8" fmla="*/ 0 w 65"/>
                      <a:gd name="T9" fmla="*/ 0 h 46"/>
                      <a:gd name="T10" fmla="*/ 0 w 65"/>
                      <a:gd name="T11" fmla="*/ 0 h 46"/>
                      <a:gd name="T12" fmla="*/ 0 w 65"/>
                      <a:gd name="T13" fmla="*/ 0 h 46"/>
                      <a:gd name="T14" fmla="*/ 0 w 65"/>
                      <a:gd name="T15" fmla="*/ 0 h 46"/>
                      <a:gd name="T16" fmla="*/ 0 w 65"/>
                      <a:gd name="T17" fmla="*/ 0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5" h="46">
                        <a:moveTo>
                          <a:pt x="14" y="24"/>
                        </a:moveTo>
                        <a:cubicBezTo>
                          <a:pt x="18" y="13"/>
                          <a:pt x="16" y="9"/>
                          <a:pt x="30" y="4"/>
                        </a:cubicBezTo>
                        <a:cubicBezTo>
                          <a:pt x="34" y="3"/>
                          <a:pt x="42" y="0"/>
                          <a:pt x="42" y="0"/>
                        </a:cubicBezTo>
                        <a:cubicBezTo>
                          <a:pt x="50" y="1"/>
                          <a:pt x="65" y="0"/>
                          <a:pt x="58" y="12"/>
                        </a:cubicBezTo>
                        <a:cubicBezTo>
                          <a:pt x="53" y="21"/>
                          <a:pt x="40" y="21"/>
                          <a:pt x="32" y="26"/>
                        </a:cubicBezTo>
                        <a:cubicBezTo>
                          <a:pt x="26" y="35"/>
                          <a:pt x="23" y="42"/>
                          <a:pt x="12" y="46"/>
                        </a:cubicBezTo>
                        <a:cubicBezTo>
                          <a:pt x="0" y="42"/>
                          <a:pt x="5" y="30"/>
                          <a:pt x="8" y="20"/>
                        </a:cubicBezTo>
                        <a:cubicBezTo>
                          <a:pt x="9" y="18"/>
                          <a:pt x="10" y="13"/>
                          <a:pt x="12" y="14"/>
                        </a:cubicBezTo>
                        <a:cubicBezTo>
                          <a:pt x="15" y="16"/>
                          <a:pt x="13" y="21"/>
                          <a:pt x="14" y="24"/>
                        </a:cubicBezTo>
                        <a:close/>
                      </a:path>
                    </a:pathLst>
                  </a:custGeom>
                  <a:solidFill>
                    <a:schemeClr val="folHlink"/>
                  </a:solidFill>
                  <a:ln w="9525">
                    <a:noFill/>
                    <a:round/>
                    <a:headEnd/>
                    <a:tailEnd/>
                  </a:ln>
                </p:spPr>
                <p:txBody>
                  <a:bodyPr wrap="none" anchor="ctr"/>
                  <a:lstStyle/>
                  <a:p>
                    <a:pPr>
                      <a:defRPr/>
                    </a:pPr>
                    <a:endParaRPr lang="tr-TR"/>
                  </a:p>
                </p:txBody>
              </p:sp>
              <p:sp>
                <p:nvSpPr>
                  <p:cNvPr id="1089" name="Freeform 72"/>
                  <p:cNvSpPr>
                    <a:spLocks/>
                  </p:cNvSpPr>
                  <p:nvPr/>
                </p:nvSpPr>
                <p:spPr bwMode="ltGray">
                  <a:xfrm>
                    <a:off x="4580" y="634"/>
                    <a:ext cx="29" cy="16"/>
                  </a:xfrm>
                  <a:custGeom>
                    <a:avLst/>
                    <a:gdLst>
                      <a:gd name="T0" fmla="*/ 0 w 69"/>
                      <a:gd name="T1" fmla="*/ 0 h 47"/>
                      <a:gd name="T2" fmla="*/ 0 w 69"/>
                      <a:gd name="T3" fmla="*/ 0 h 47"/>
                      <a:gd name="T4" fmla="*/ 1 w 69"/>
                      <a:gd name="T5" fmla="*/ 0 h 47"/>
                      <a:gd name="T6" fmla="*/ 1 w 69"/>
                      <a:gd name="T7" fmla="*/ 0 h 47"/>
                      <a:gd name="T8" fmla="*/ 1 w 69"/>
                      <a:gd name="T9" fmla="*/ 0 h 47"/>
                      <a:gd name="T10" fmla="*/ 0 w 69"/>
                      <a:gd name="T11" fmla="*/ 0 h 47"/>
                      <a:gd name="T12" fmla="*/ 0 w 69"/>
                      <a:gd name="T13" fmla="*/ 0 h 47"/>
                      <a:gd name="T14" fmla="*/ 0 w 69"/>
                      <a:gd name="T15" fmla="*/ 0 h 47"/>
                      <a:gd name="T16" fmla="*/ 0 w 69"/>
                      <a:gd name="T17" fmla="*/ 0 h 47"/>
                      <a:gd name="T18" fmla="*/ 0 w 69"/>
                      <a:gd name="T19" fmla="*/ 0 h 47"/>
                      <a:gd name="T20" fmla="*/ 0 w 69"/>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7">
                        <a:moveTo>
                          <a:pt x="0" y="31"/>
                        </a:moveTo>
                        <a:cubicBezTo>
                          <a:pt x="7" y="24"/>
                          <a:pt x="9" y="22"/>
                          <a:pt x="18" y="25"/>
                        </a:cubicBezTo>
                        <a:cubicBezTo>
                          <a:pt x="25" y="4"/>
                          <a:pt x="36" y="12"/>
                          <a:pt x="52" y="1"/>
                        </a:cubicBezTo>
                        <a:cubicBezTo>
                          <a:pt x="56" y="2"/>
                          <a:pt x="61" y="0"/>
                          <a:pt x="64" y="3"/>
                        </a:cubicBezTo>
                        <a:cubicBezTo>
                          <a:pt x="69" y="8"/>
                          <a:pt x="50" y="19"/>
                          <a:pt x="50" y="19"/>
                        </a:cubicBezTo>
                        <a:cubicBezTo>
                          <a:pt x="46" y="31"/>
                          <a:pt x="35" y="22"/>
                          <a:pt x="28" y="33"/>
                        </a:cubicBezTo>
                        <a:cubicBezTo>
                          <a:pt x="31" y="41"/>
                          <a:pt x="31" y="44"/>
                          <a:pt x="22" y="47"/>
                        </a:cubicBezTo>
                        <a:cubicBezTo>
                          <a:pt x="20" y="46"/>
                          <a:pt x="18" y="46"/>
                          <a:pt x="16" y="45"/>
                        </a:cubicBezTo>
                        <a:cubicBezTo>
                          <a:pt x="14" y="43"/>
                          <a:pt x="14" y="40"/>
                          <a:pt x="12" y="39"/>
                        </a:cubicBezTo>
                        <a:cubicBezTo>
                          <a:pt x="8" y="37"/>
                          <a:pt x="0" y="35"/>
                          <a:pt x="0" y="35"/>
                        </a:cubicBezTo>
                        <a:cubicBezTo>
                          <a:pt x="2" y="26"/>
                          <a:pt x="3" y="25"/>
                          <a:pt x="0" y="31"/>
                        </a:cubicBezTo>
                        <a:close/>
                      </a:path>
                    </a:pathLst>
                  </a:custGeom>
                  <a:solidFill>
                    <a:schemeClr val="folHlink"/>
                  </a:solidFill>
                  <a:ln w="9525">
                    <a:noFill/>
                    <a:round/>
                    <a:headEnd/>
                    <a:tailEnd/>
                  </a:ln>
                </p:spPr>
                <p:txBody>
                  <a:bodyPr wrap="none" anchor="ctr"/>
                  <a:lstStyle/>
                  <a:p>
                    <a:pPr>
                      <a:defRPr/>
                    </a:pPr>
                    <a:endParaRPr lang="tr-TR"/>
                  </a:p>
                </p:txBody>
              </p:sp>
              <p:sp>
                <p:nvSpPr>
                  <p:cNvPr id="1090" name="Freeform 73"/>
                  <p:cNvSpPr>
                    <a:spLocks/>
                  </p:cNvSpPr>
                  <p:nvPr/>
                </p:nvSpPr>
                <p:spPr bwMode="ltGray">
                  <a:xfrm>
                    <a:off x="4423" y="547"/>
                    <a:ext cx="151" cy="93"/>
                  </a:xfrm>
                  <a:custGeom>
                    <a:avLst/>
                    <a:gdLst>
                      <a:gd name="T0" fmla="*/ 0 w 355"/>
                      <a:gd name="T1" fmla="*/ 0 h 277"/>
                      <a:gd name="T2" fmla="*/ 0 w 355"/>
                      <a:gd name="T3" fmla="*/ 0 h 277"/>
                      <a:gd name="T4" fmla="*/ 1 w 355"/>
                      <a:gd name="T5" fmla="*/ 0 h 277"/>
                      <a:gd name="T6" fmla="*/ 1 w 355"/>
                      <a:gd name="T7" fmla="*/ 0 h 277"/>
                      <a:gd name="T8" fmla="*/ 1 w 355"/>
                      <a:gd name="T9" fmla="*/ 0 h 277"/>
                      <a:gd name="T10" fmla="*/ 2 w 355"/>
                      <a:gd name="T11" fmla="*/ 0 h 277"/>
                      <a:gd name="T12" fmla="*/ 2 w 355"/>
                      <a:gd name="T13" fmla="*/ 1 h 277"/>
                      <a:gd name="T14" fmla="*/ 2 w 355"/>
                      <a:gd name="T15" fmla="*/ 1 h 277"/>
                      <a:gd name="T16" fmla="*/ 2 w 355"/>
                      <a:gd name="T17" fmla="*/ 1 h 277"/>
                      <a:gd name="T18" fmla="*/ 3 w 355"/>
                      <a:gd name="T19" fmla="*/ 1 h 277"/>
                      <a:gd name="T20" fmla="*/ 3 w 355"/>
                      <a:gd name="T21" fmla="*/ 1 h 277"/>
                      <a:gd name="T22" fmla="*/ 3 w 355"/>
                      <a:gd name="T23" fmla="*/ 1 h 277"/>
                      <a:gd name="T24" fmla="*/ 3 w 355"/>
                      <a:gd name="T25" fmla="*/ 1 h 277"/>
                      <a:gd name="T26" fmla="*/ 3 w 355"/>
                      <a:gd name="T27" fmla="*/ 1 h 277"/>
                      <a:gd name="T28" fmla="*/ 3 w 355"/>
                      <a:gd name="T29" fmla="*/ 1 h 277"/>
                      <a:gd name="T30" fmla="*/ 4 w 355"/>
                      <a:gd name="T31" fmla="*/ 1 h 277"/>
                      <a:gd name="T32" fmla="*/ 4 w 355"/>
                      <a:gd name="T33" fmla="*/ 1 h 277"/>
                      <a:gd name="T34" fmla="*/ 4 w 355"/>
                      <a:gd name="T35" fmla="*/ 1 h 277"/>
                      <a:gd name="T36" fmla="*/ 4 w 355"/>
                      <a:gd name="T37" fmla="*/ 1 h 277"/>
                      <a:gd name="T38" fmla="*/ 5 w 355"/>
                      <a:gd name="T39" fmla="*/ 1 h 277"/>
                      <a:gd name="T40" fmla="*/ 5 w 355"/>
                      <a:gd name="T41" fmla="*/ 1 h 277"/>
                      <a:gd name="T42" fmla="*/ 5 w 355"/>
                      <a:gd name="T43" fmla="*/ 1 h 277"/>
                      <a:gd name="T44" fmla="*/ 4 w 355"/>
                      <a:gd name="T45" fmla="*/ 1 h 277"/>
                      <a:gd name="T46" fmla="*/ 4 w 355"/>
                      <a:gd name="T47" fmla="*/ 1 h 277"/>
                      <a:gd name="T48" fmla="*/ 4 w 355"/>
                      <a:gd name="T49" fmla="*/ 1 h 277"/>
                      <a:gd name="T50" fmla="*/ 3 w 355"/>
                      <a:gd name="T51" fmla="*/ 1 h 277"/>
                      <a:gd name="T52" fmla="*/ 3 w 355"/>
                      <a:gd name="T53" fmla="*/ 1 h 277"/>
                      <a:gd name="T54" fmla="*/ 2 w 355"/>
                      <a:gd name="T55" fmla="*/ 1 h 277"/>
                      <a:gd name="T56" fmla="*/ 2 w 355"/>
                      <a:gd name="T57" fmla="*/ 1 h 277"/>
                      <a:gd name="T58" fmla="*/ 2 w 355"/>
                      <a:gd name="T59" fmla="*/ 1 h 277"/>
                      <a:gd name="T60" fmla="*/ 1 w 355"/>
                      <a:gd name="T61" fmla="*/ 1 h 277"/>
                      <a:gd name="T62" fmla="*/ 1 w 355"/>
                      <a:gd name="T63" fmla="*/ 0 h 277"/>
                      <a:gd name="T64" fmla="*/ 1 w 355"/>
                      <a:gd name="T65" fmla="*/ 0 h 277"/>
                      <a:gd name="T66" fmla="*/ 1 w 355"/>
                      <a:gd name="T67" fmla="*/ 0 h 277"/>
                      <a:gd name="T68" fmla="*/ 1 w 355"/>
                      <a:gd name="T69" fmla="*/ 0 h 277"/>
                      <a:gd name="T70" fmla="*/ 0 w 355"/>
                      <a:gd name="T71" fmla="*/ 0 h 277"/>
                      <a:gd name="T72" fmla="*/ 0 w 355"/>
                      <a:gd name="T73" fmla="*/ 0 h 277"/>
                      <a:gd name="T74" fmla="*/ 0 w 355"/>
                      <a:gd name="T75" fmla="*/ 0 h 277"/>
                      <a:gd name="T76" fmla="*/ 0 w 355"/>
                      <a:gd name="T77" fmla="*/ 0 h 277"/>
                      <a:gd name="T78" fmla="*/ 0 w 355"/>
                      <a:gd name="T79" fmla="*/ 0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55" h="277">
                        <a:moveTo>
                          <a:pt x="10" y="4"/>
                        </a:moveTo>
                        <a:cubicBezTo>
                          <a:pt x="22" y="0"/>
                          <a:pt x="24" y="14"/>
                          <a:pt x="36" y="18"/>
                        </a:cubicBezTo>
                        <a:cubicBezTo>
                          <a:pt x="37" y="19"/>
                          <a:pt x="45" y="29"/>
                          <a:pt x="46" y="30"/>
                        </a:cubicBezTo>
                        <a:cubicBezTo>
                          <a:pt x="56" y="40"/>
                          <a:pt x="67" y="38"/>
                          <a:pt x="76" y="52"/>
                        </a:cubicBezTo>
                        <a:cubicBezTo>
                          <a:pt x="80" y="58"/>
                          <a:pt x="92" y="66"/>
                          <a:pt x="92" y="66"/>
                        </a:cubicBezTo>
                        <a:cubicBezTo>
                          <a:pt x="96" y="79"/>
                          <a:pt x="112" y="88"/>
                          <a:pt x="122" y="98"/>
                        </a:cubicBezTo>
                        <a:cubicBezTo>
                          <a:pt x="124" y="105"/>
                          <a:pt x="130" y="124"/>
                          <a:pt x="136" y="128"/>
                        </a:cubicBezTo>
                        <a:cubicBezTo>
                          <a:pt x="140" y="130"/>
                          <a:pt x="148" y="132"/>
                          <a:pt x="148" y="132"/>
                        </a:cubicBezTo>
                        <a:cubicBezTo>
                          <a:pt x="150" y="138"/>
                          <a:pt x="154" y="150"/>
                          <a:pt x="154" y="150"/>
                        </a:cubicBezTo>
                        <a:cubicBezTo>
                          <a:pt x="161" y="139"/>
                          <a:pt x="168" y="144"/>
                          <a:pt x="176" y="152"/>
                        </a:cubicBezTo>
                        <a:cubicBezTo>
                          <a:pt x="174" y="167"/>
                          <a:pt x="173" y="181"/>
                          <a:pt x="170" y="196"/>
                        </a:cubicBezTo>
                        <a:cubicBezTo>
                          <a:pt x="171" y="202"/>
                          <a:pt x="174" y="220"/>
                          <a:pt x="180" y="224"/>
                        </a:cubicBezTo>
                        <a:cubicBezTo>
                          <a:pt x="185" y="228"/>
                          <a:pt x="193" y="228"/>
                          <a:pt x="198" y="232"/>
                        </a:cubicBezTo>
                        <a:cubicBezTo>
                          <a:pt x="204" y="230"/>
                          <a:pt x="216" y="234"/>
                          <a:pt x="216" y="234"/>
                        </a:cubicBezTo>
                        <a:cubicBezTo>
                          <a:pt x="223" y="241"/>
                          <a:pt x="225" y="245"/>
                          <a:pt x="236" y="242"/>
                        </a:cubicBezTo>
                        <a:cubicBezTo>
                          <a:pt x="242" y="240"/>
                          <a:pt x="254" y="236"/>
                          <a:pt x="254" y="236"/>
                        </a:cubicBezTo>
                        <a:cubicBezTo>
                          <a:pt x="260" y="240"/>
                          <a:pt x="265" y="246"/>
                          <a:pt x="272" y="248"/>
                        </a:cubicBezTo>
                        <a:cubicBezTo>
                          <a:pt x="277" y="250"/>
                          <a:pt x="291" y="252"/>
                          <a:pt x="296" y="256"/>
                        </a:cubicBezTo>
                        <a:cubicBezTo>
                          <a:pt x="301" y="260"/>
                          <a:pt x="314" y="264"/>
                          <a:pt x="314" y="264"/>
                        </a:cubicBezTo>
                        <a:cubicBezTo>
                          <a:pt x="330" y="263"/>
                          <a:pt x="338" y="261"/>
                          <a:pt x="352" y="266"/>
                        </a:cubicBezTo>
                        <a:cubicBezTo>
                          <a:pt x="355" y="275"/>
                          <a:pt x="350" y="277"/>
                          <a:pt x="342" y="274"/>
                        </a:cubicBezTo>
                        <a:cubicBezTo>
                          <a:pt x="336" y="276"/>
                          <a:pt x="322" y="272"/>
                          <a:pt x="322" y="272"/>
                        </a:cubicBezTo>
                        <a:cubicBezTo>
                          <a:pt x="314" y="275"/>
                          <a:pt x="308" y="272"/>
                          <a:pt x="300" y="270"/>
                        </a:cubicBezTo>
                        <a:cubicBezTo>
                          <a:pt x="296" y="269"/>
                          <a:pt x="288" y="266"/>
                          <a:pt x="288" y="266"/>
                        </a:cubicBezTo>
                        <a:cubicBezTo>
                          <a:pt x="276" y="270"/>
                          <a:pt x="264" y="266"/>
                          <a:pt x="252" y="264"/>
                        </a:cubicBezTo>
                        <a:cubicBezTo>
                          <a:pt x="245" y="259"/>
                          <a:pt x="242" y="257"/>
                          <a:pt x="234" y="260"/>
                        </a:cubicBezTo>
                        <a:cubicBezTo>
                          <a:pt x="211" y="252"/>
                          <a:pt x="192" y="256"/>
                          <a:pt x="172" y="242"/>
                        </a:cubicBezTo>
                        <a:cubicBezTo>
                          <a:pt x="165" y="231"/>
                          <a:pt x="176" y="221"/>
                          <a:pt x="160" y="216"/>
                        </a:cubicBezTo>
                        <a:cubicBezTo>
                          <a:pt x="154" y="233"/>
                          <a:pt x="136" y="203"/>
                          <a:pt x="126" y="200"/>
                        </a:cubicBezTo>
                        <a:cubicBezTo>
                          <a:pt x="120" y="196"/>
                          <a:pt x="114" y="190"/>
                          <a:pt x="108" y="186"/>
                        </a:cubicBezTo>
                        <a:cubicBezTo>
                          <a:pt x="104" y="175"/>
                          <a:pt x="104" y="165"/>
                          <a:pt x="94" y="158"/>
                        </a:cubicBezTo>
                        <a:cubicBezTo>
                          <a:pt x="83" y="142"/>
                          <a:pt x="85" y="119"/>
                          <a:pt x="68" y="108"/>
                        </a:cubicBezTo>
                        <a:cubicBezTo>
                          <a:pt x="67" y="106"/>
                          <a:pt x="66" y="104"/>
                          <a:pt x="64" y="102"/>
                        </a:cubicBezTo>
                        <a:cubicBezTo>
                          <a:pt x="62" y="101"/>
                          <a:pt x="59" y="102"/>
                          <a:pt x="58" y="100"/>
                        </a:cubicBezTo>
                        <a:cubicBezTo>
                          <a:pt x="56" y="97"/>
                          <a:pt x="54" y="88"/>
                          <a:pt x="54" y="88"/>
                        </a:cubicBezTo>
                        <a:cubicBezTo>
                          <a:pt x="59" y="73"/>
                          <a:pt x="52" y="61"/>
                          <a:pt x="38" y="58"/>
                        </a:cubicBezTo>
                        <a:cubicBezTo>
                          <a:pt x="32" y="49"/>
                          <a:pt x="31" y="44"/>
                          <a:pt x="20" y="40"/>
                        </a:cubicBezTo>
                        <a:cubicBezTo>
                          <a:pt x="16" y="27"/>
                          <a:pt x="16" y="26"/>
                          <a:pt x="4" y="22"/>
                        </a:cubicBezTo>
                        <a:cubicBezTo>
                          <a:pt x="1" y="13"/>
                          <a:pt x="0" y="5"/>
                          <a:pt x="10" y="2"/>
                        </a:cubicBezTo>
                        <a:cubicBezTo>
                          <a:pt x="18" y="5"/>
                          <a:pt x="18" y="4"/>
                          <a:pt x="10" y="4"/>
                        </a:cubicBezTo>
                        <a:close/>
                      </a:path>
                    </a:pathLst>
                  </a:custGeom>
                  <a:solidFill>
                    <a:schemeClr val="folHlink"/>
                  </a:solidFill>
                  <a:ln w="9525">
                    <a:noFill/>
                    <a:round/>
                    <a:headEnd/>
                    <a:tailEnd/>
                  </a:ln>
                </p:spPr>
                <p:txBody>
                  <a:bodyPr wrap="none" anchor="ctr"/>
                  <a:lstStyle/>
                  <a:p>
                    <a:pPr>
                      <a:defRPr/>
                    </a:pPr>
                    <a:endParaRPr lang="tr-TR"/>
                  </a:p>
                </p:txBody>
              </p:sp>
              <p:sp>
                <p:nvSpPr>
                  <p:cNvPr id="1091" name="Freeform 74"/>
                  <p:cNvSpPr>
                    <a:spLocks/>
                  </p:cNvSpPr>
                  <p:nvPr/>
                </p:nvSpPr>
                <p:spPr bwMode="ltGray">
                  <a:xfrm>
                    <a:off x="4515" y="541"/>
                    <a:ext cx="67" cy="68"/>
                  </a:xfrm>
                  <a:custGeom>
                    <a:avLst/>
                    <a:gdLst>
                      <a:gd name="T0" fmla="*/ 1 w 156"/>
                      <a:gd name="T1" fmla="*/ 0 h 206"/>
                      <a:gd name="T2" fmla="*/ 1 w 156"/>
                      <a:gd name="T3" fmla="*/ 0 h 206"/>
                      <a:gd name="T4" fmla="*/ 1 w 156"/>
                      <a:gd name="T5" fmla="*/ 0 h 206"/>
                      <a:gd name="T6" fmla="*/ 1 w 156"/>
                      <a:gd name="T7" fmla="*/ 0 h 206"/>
                      <a:gd name="T8" fmla="*/ 2 w 156"/>
                      <a:gd name="T9" fmla="*/ 0 h 206"/>
                      <a:gd name="T10" fmla="*/ 2 w 156"/>
                      <a:gd name="T11" fmla="*/ 0 h 206"/>
                      <a:gd name="T12" fmla="*/ 2 w 156"/>
                      <a:gd name="T13" fmla="*/ 0 h 206"/>
                      <a:gd name="T14" fmla="*/ 2 w 156"/>
                      <a:gd name="T15" fmla="*/ 0 h 206"/>
                      <a:gd name="T16" fmla="*/ 2 w 156"/>
                      <a:gd name="T17" fmla="*/ 0 h 206"/>
                      <a:gd name="T18" fmla="*/ 2 w 156"/>
                      <a:gd name="T19" fmla="*/ 0 h 206"/>
                      <a:gd name="T20" fmla="*/ 2 w 156"/>
                      <a:gd name="T21" fmla="*/ 0 h 206"/>
                      <a:gd name="T22" fmla="*/ 2 w 156"/>
                      <a:gd name="T23" fmla="*/ 0 h 206"/>
                      <a:gd name="T24" fmla="*/ 2 w 156"/>
                      <a:gd name="T25" fmla="*/ 1 h 206"/>
                      <a:gd name="T26" fmla="*/ 2 w 156"/>
                      <a:gd name="T27" fmla="*/ 1 h 206"/>
                      <a:gd name="T28" fmla="*/ 2 w 156"/>
                      <a:gd name="T29" fmla="*/ 1 h 206"/>
                      <a:gd name="T30" fmla="*/ 1 w 156"/>
                      <a:gd name="T31" fmla="*/ 1 h 206"/>
                      <a:gd name="T32" fmla="*/ 1 w 156"/>
                      <a:gd name="T33" fmla="*/ 1 h 206"/>
                      <a:gd name="T34" fmla="*/ 1 w 156"/>
                      <a:gd name="T35" fmla="*/ 1 h 206"/>
                      <a:gd name="T36" fmla="*/ 1 w 156"/>
                      <a:gd name="T37" fmla="*/ 1 h 206"/>
                      <a:gd name="T38" fmla="*/ 1 w 156"/>
                      <a:gd name="T39" fmla="*/ 1 h 206"/>
                      <a:gd name="T40" fmla="*/ 1 w 156"/>
                      <a:gd name="T41" fmla="*/ 1 h 206"/>
                      <a:gd name="T42" fmla="*/ 1 w 156"/>
                      <a:gd name="T43" fmla="*/ 1 h 206"/>
                      <a:gd name="T44" fmla="*/ 0 w 156"/>
                      <a:gd name="T45" fmla="*/ 1 h 206"/>
                      <a:gd name="T46" fmla="*/ 0 w 156"/>
                      <a:gd name="T47" fmla="*/ 1 h 206"/>
                      <a:gd name="T48" fmla="*/ 0 w 156"/>
                      <a:gd name="T49" fmla="*/ 1 h 206"/>
                      <a:gd name="T50" fmla="*/ 0 w 156"/>
                      <a:gd name="T51" fmla="*/ 1 h 206"/>
                      <a:gd name="T52" fmla="*/ 0 w 156"/>
                      <a:gd name="T53" fmla="*/ 0 h 206"/>
                      <a:gd name="T54" fmla="*/ 0 w 156"/>
                      <a:gd name="T55" fmla="*/ 0 h 206"/>
                      <a:gd name="T56" fmla="*/ 0 w 156"/>
                      <a:gd name="T57" fmla="*/ 0 h 206"/>
                      <a:gd name="T58" fmla="*/ 0 w 156"/>
                      <a:gd name="T59" fmla="*/ 0 h 206"/>
                      <a:gd name="T60" fmla="*/ 1 w 156"/>
                      <a:gd name="T61" fmla="*/ 0 h 206"/>
                      <a:gd name="T62" fmla="*/ 1 w 156"/>
                      <a:gd name="T63" fmla="*/ 0 h 2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206">
                        <a:moveTo>
                          <a:pt x="54" y="66"/>
                        </a:moveTo>
                        <a:cubicBezTo>
                          <a:pt x="58" y="63"/>
                          <a:pt x="64" y="63"/>
                          <a:pt x="66" y="58"/>
                        </a:cubicBezTo>
                        <a:cubicBezTo>
                          <a:pt x="67" y="56"/>
                          <a:pt x="67" y="53"/>
                          <a:pt x="68" y="52"/>
                        </a:cubicBezTo>
                        <a:cubicBezTo>
                          <a:pt x="71" y="49"/>
                          <a:pt x="80" y="44"/>
                          <a:pt x="80" y="44"/>
                        </a:cubicBezTo>
                        <a:cubicBezTo>
                          <a:pt x="113" y="55"/>
                          <a:pt x="85" y="29"/>
                          <a:pt x="106" y="22"/>
                        </a:cubicBezTo>
                        <a:cubicBezTo>
                          <a:pt x="110" y="17"/>
                          <a:pt x="108" y="9"/>
                          <a:pt x="112" y="4"/>
                        </a:cubicBezTo>
                        <a:cubicBezTo>
                          <a:pt x="115" y="1"/>
                          <a:pt x="124" y="0"/>
                          <a:pt x="124" y="0"/>
                        </a:cubicBezTo>
                        <a:cubicBezTo>
                          <a:pt x="138" y="14"/>
                          <a:pt x="126" y="23"/>
                          <a:pt x="150" y="28"/>
                        </a:cubicBezTo>
                        <a:cubicBezTo>
                          <a:pt x="156" y="36"/>
                          <a:pt x="154" y="39"/>
                          <a:pt x="146" y="44"/>
                        </a:cubicBezTo>
                        <a:cubicBezTo>
                          <a:pt x="141" y="52"/>
                          <a:pt x="135" y="61"/>
                          <a:pt x="126" y="64"/>
                        </a:cubicBezTo>
                        <a:cubicBezTo>
                          <a:pt x="118" y="75"/>
                          <a:pt x="128" y="83"/>
                          <a:pt x="132" y="94"/>
                        </a:cubicBezTo>
                        <a:cubicBezTo>
                          <a:pt x="129" y="103"/>
                          <a:pt x="135" y="105"/>
                          <a:pt x="142" y="110"/>
                        </a:cubicBezTo>
                        <a:cubicBezTo>
                          <a:pt x="145" y="119"/>
                          <a:pt x="141" y="120"/>
                          <a:pt x="146" y="128"/>
                        </a:cubicBezTo>
                        <a:cubicBezTo>
                          <a:pt x="142" y="139"/>
                          <a:pt x="135" y="133"/>
                          <a:pt x="128" y="128"/>
                        </a:cubicBezTo>
                        <a:cubicBezTo>
                          <a:pt x="116" y="132"/>
                          <a:pt x="122" y="136"/>
                          <a:pt x="116" y="146"/>
                        </a:cubicBezTo>
                        <a:cubicBezTo>
                          <a:pt x="113" y="151"/>
                          <a:pt x="108" y="152"/>
                          <a:pt x="104" y="156"/>
                        </a:cubicBezTo>
                        <a:cubicBezTo>
                          <a:pt x="107" y="167"/>
                          <a:pt x="112" y="191"/>
                          <a:pt x="100" y="198"/>
                        </a:cubicBezTo>
                        <a:cubicBezTo>
                          <a:pt x="96" y="200"/>
                          <a:pt x="92" y="200"/>
                          <a:pt x="88" y="202"/>
                        </a:cubicBezTo>
                        <a:cubicBezTo>
                          <a:pt x="86" y="203"/>
                          <a:pt x="84" y="205"/>
                          <a:pt x="82" y="206"/>
                        </a:cubicBezTo>
                        <a:cubicBezTo>
                          <a:pt x="80" y="205"/>
                          <a:pt x="77" y="204"/>
                          <a:pt x="76" y="202"/>
                        </a:cubicBezTo>
                        <a:cubicBezTo>
                          <a:pt x="74" y="198"/>
                          <a:pt x="76" y="191"/>
                          <a:pt x="72" y="190"/>
                        </a:cubicBezTo>
                        <a:cubicBezTo>
                          <a:pt x="68" y="189"/>
                          <a:pt x="60" y="186"/>
                          <a:pt x="60" y="186"/>
                        </a:cubicBezTo>
                        <a:cubicBezTo>
                          <a:pt x="53" y="188"/>
                          <a:pt x="49" y="192"/>
                          <a:pt x="42" y="194"/>
                        </a:cubicBezTo>
                        <a:cubicBezTo>
                          <a:pt x="34" y="189"/>
                          <a:pt x="37" y="183"/>
                          <a:pt x="28" y="186"/>
                        </a:cubicBezTo>
                        <a:cubicBezTo>
                          <a:pt x="12" y="181"/>
                          <a:pt x="19" y="161"/>
                          <a:pt x="10" y="148"/>
                        </a:cubicBezTo>
                        <a:cubicBezTo>
                          <a:pt x="5" y="121"/>
                          <a:pt x="11" y="147"/>
                          <a:pt x="4" y="130"/>
                        </a:cubicBezTo>
                        <a:cubicBezTo>
                          <a:pt x="2" y="126"/>
                          <a:pt x="0" y="118"/>
                          <a:pt x="0" y="118"/>
                        </a:cubicBezTo>
                        <a:cubicBezTo>
                          <a:pt x="2" y="95"/>
                          <a:pt x="0" y="83"/>
                          <a:pt x="20" y="96"/>
                        </a:cubicBezTo>
                        <a:cubicBezTo>
                          <a:pt x="23" y="105"/>
                          <a:pt x="23" y="110"/>
                          <a:pt x="32" y="104"/>
                        </a:cubicBezTo>
                        <a:cubicBezTo>
                          <a:pt x="35" y="95"/>
                          <a:pt x="29" y="88"/>
                          <a:pt x="34" y="80"/>
                        </a:cubicBezTo>
                        <a:cubicBezTo>
                          <a:pt x="36" y="76"/>
                          <a:pt x="48" y="73"/>
                          <a:pt x="52" y="70"/>
                        </a:cubicBezTo>
                        <a:cubicBezTo>
                          <a:pt x="57" y="63"/>
                          <a:pt x="58" y="62"/>
                          <a:pt x="54" y="66"/>
                        </a:cubicBezTo>
                        <a:close/>
                      </a:path>
                    </a:pathLst>
                  </a:custGeom>
                  <a:solidFill>
                    <a:schemeClr val="folHlink"/>
                  </a:solidFill>
                  <a:ln w="9525">
                    <a:noFill/>
                    <a:round/>
                    <a:headEnd/>
                    <a:tailEnd/>
                  </a:ln>
                </p:spPr>
                <p:txBody>
                  <a:bodyPr wrap="none" anchor="ctr"/>
                  <a:lstStyle/>
                  <a:p>
                    <a:pPr>
                      <a:defRPr/>
                    </a:pPr>
                    <a:endParaRPr lang="tr-TR"/>
                  </a:p>
                </p:txBody>
              </p:sp>
              <p:sp>
                <p:nvSpPr>
                  <p:cNvPr id="1092" name="Freeform 75"/>
                  <p:cNvSpPr>
                    <a:spLocks/>
                  </p:cNvSpPr>
                  <p:nvPr/>
                </p:nvSpPr>
                <p:spPr bwMode="ltGray">
                  <a:xfrm>
                    <a:off x="4580" y="572"/>
                    <a:ext cx="47" cy="13"/>
                  </a:xfrm>
                  <a:custGeom>
                    <a:avLst/>
                    <a:gdLst>
                      <a:gd name="T0" fmla="*/ 0 w 109"/>
                      <a:gd name="T1" fmla="*/ 0 h 38"/>
                      <a:gd name="T2" fmla="*/ 0 w 109"/>
                      <a:gd name="T3" fmla="*/ 0 h 38"/>
                      <a:gd name="T4" fmla="*/ 1 w 109"/>
                      <a:gd name="T5" fmla="*/ 0 h 38"/>
                      <a:gd name="T6" fmla="*/ 1 w 109"/>
                      <a:gd name="T7" fmla="*/ 0 h 38"/>
                      <a:gd name="T8" fmla="*/ 1 w 109"/>
                      <a:gd name="T9" fmla="*/ 0 h 38"/>
                      <a:gd name="T10" fmla="*/ 1 w 109"/>
                      <a:gd name="T11" fmla="*/ 0 h 38"/>
                      <a:gd name="T12" fmla="*/ 1 w 109"/>
                      <a:gd name="T13" fmla="*/ 0 h 38"/>
                      <a:gd name="T14" fmla="*/ 0 w 109"/>
                      <a:gd name="T15" fmla="*/ 0 h 38"/>
                      <a:gd name="T16" fmla="*/ 0 w 109"/>
                      <a:gd name="T17" fmla="*/ 0 h 38"/>
                      <a:gd name="T18" fmla="*/ 0 w 109"/>
                      <a:gd name="T19" fmla="*/ 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9" h="38">
                        <a:moveTo>
                          <a:pt x="4" y="32"/>
                        </a:moveTo>
                        <a:cubicBezTo>
                          <a:pt x="7" y="22"/>
                          <a:pt x="7" y="14"/>
                          <a:pt x="18" y="10"/>
                        </a:cubicBezTo>
                        <a:cubicBezTo>
                          <a:pt x="28" y="12"/>
                          <a:pt x="37" y="14"/>
                          <a:pt x="46" y="20"/>
                        </a:cubicBezTo>
                        <a:cubicBezTo>
                          <a:pt x="62" y="15"/>
                          <a:pt x="54" y="17"/>
                          <a:pt x="72" y="14"/>
                        </a:cubicBezTo>
                        <a:cubicBezTo>
                          <a:pt x="77" y="9"/>
                          <a:pt x="90" y="0"/>
                          <a:pt x="90" y="0"/>
                        </a:cubicBezTo>
                        <a:cubicBezTo>
                          <a:pt x="109" y="6"/>
                          <a:pt x="85" y="23"/>
                          <a:pt x="76" y="26"/>
                        </a:cubicBezTo>
                        <a:cubicBezTo>
                          <a:pt x="71" y="33"/>
                          <a:pt x="68" y="35"/>
                          <a:pt x="60" y="38"/>
                        </a:cubicBezTo>
                        <a:cubicBezTo>
                          <a:pt x="54" y="36"/>
                          <a:pt x="42" y="32"/>
                          <a:pt x="42" y="32"/>
                        </a:cubicBezTo>
                        <a:cubicBezTo>
                          <a:pt x="33" y="23"/>
                          <a:pt x="26" y="26"/>
                          <a:pt x="14" y="30"/>
                        </a:cubicBezTo>
                        <a:cubicBezTo>
                          <a:pt x="1" y="28"/>
                          <a:pt x="0" y="24"/>
                          <a:pt x="4" y="32"/>
                        </a:cubicBezTo>
                        <a:close/>
                      </a:path>
                    </a:pathLst>
                  </a:custGeom>
                  <a:solidFill>
                    <a:schemeClr val="folHlink"/>
                  </a:solidFill>
                  <a:ln w="9525">
                    <a:noFill/>
                    <a:round/>
                    <a:headEnd/>
                    <a:tailEnd/>
                  </a:ln>
                </p:spPr>
                <p:txBody>
                  <a:bodyPr wrap="none" anchor="ctr"/>
                  <a:lstStyle/>
                  <a:p>
                    <a:pPr>
                      <a:defRPr/>
                    </a:pPr>
                    <a:endParaRPr lang="tr-TR"/>
                  </a:p>
                </p:txBody>
              </p:sp>
              <p:sp>
                <p:nvSpPr>
                  <p:cNvPr id="1093" name="Freeform 76"/>
                  <p:cNvSpPr>
                    <a:spLocks/>
                  </p:cNvSpPr>
                  <p:nvPr/>
                </p:nvSpPr>
                <p:spPr bwMode="ltGray">
                  <a:xfrm>
                    <a:off x="4578" y="588"/>
                    <a:ext cx="32" cy="34"/>
                  </a:xfrm>
                  <a:custGeom>
                    <a:avLst/>
                    <a:gdLst>
                      <a:gd name="T0" fmla="*/ 0 w 76"/>
                      <a:gd name="T1" fmla="*/ 0 h 104"/>
                      <a:gd name="T2" fmla="*/ 0 w 76"/>
                      <a:gd name="T3" fmla="*/ 0 h 104"/>
                      <a:gd name="T4" fmla="*/ 0 w 76"/>
                      <a:gd name="T5" fmla="*/ 0 h 104"/>
                      <a:gd name="T6" fmla="*/ 1 w 76"/>
                      <a:gd name="T7" fmla="*/ 0 h 104"/>
                      <a:gd name="T8" fmla="*/ 0 w 76"/>
                      <a:gd name="T9" fmla="*/ 0 h 104"/>
                      <a:gd name="T10" fmla="*/ 1 w 76"/>
                      <a:gd name="T11" fmla="*/ 0 h 104"/>
                      <a:gd name="T12" fmla="*/ 1 w 76"/>
                      <a:gd name="T13" fmla="*/ 0 h 104"/>
                      <a:gd name="T14" fmla="*/ 0 w 76"/>
                      <a:gd name="T15" fmla="*/ 0 h 104"/>
                      <a:gd name="T16" fmla="*/ 0 w 76"/>
                      <a:gd name="T17" fmla="*/ 0 h 104"/>
                      <a:gd name="T18" fmla="*/ 0 w 76"/>
                      <a:gd name="T19" fmla="*/ 0 h 104"/>
                      <a:gd name="T20" fmla="*/ 0 w 76"/>
                      <a:gd name="T21" fmla="*/ 0 h 104"/>
                      <a:gd name="T22" fmla="*/ 0 w 76"/>
                      <a:gd name="T23" fmla="*/ 0 h 104"/>
                      <a:gd name="T24" fmla="*/ 0 w 76"/>
                      <a:gd name="T25" fmla="*/ 0 h 104"/>
                      <a:gd name="T26" fmla="*/ 0 w 76"/>
                      <a:gd name="T27" fmla="*/ 0 h 104"/>
                      <a:gd name="T28" fmla="*/ 0 w 76"/>
                      <a:gd name="T29" fmla="*/ 0 h 104"/>
                      <a:gd name="T30" fmla="*/ 0 w 76"/>
                      <a:gd name="T31" fmla="*/ 0 h 104"/>
                      <a:gd name="T32" fmla="*/ 0 w 76"/>
                      <a:gd name="T33" fmla="*/ 0 h 104"/>
                      <a:gd name="T34" fmla="*/ 0 w 76"/>
                      <a:gd name="T35" fmla="*/ 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6" h="104">
                        <a:moveTo>
                          <a:pt x="8" y="18"/>
                        </a:moveTo>
                        <a:cubicBezTo>
                          <a:pt x="10" y="8"/>
                          <a:pt x="9" y="3"/>
                          <a:pt x="18" y="0"/>
                        </a:cubicBezTo>
                        <a:cubicBezTo>
                          <a:pt x="28" y="3"/>
                          <a:pt x="25" y="12"/>
                          <a:pt x="34" y="18"/>
                        </a:cubicBezTo>
                        <a:cubicBezTo>
                          <a:pt x="46" y="16"/>
                          <a:pt x="51" y="8"/>
                          <a:pt x="62" y="4"/>
                        </a:cubicBezTo>
                        <a:cubicBezTo>
                          <a:pt x="76" y="9"/>
                          <a:pt x="56" y="31"/>
                          <a:pt x="46" y="34"/>
                        </a:cubicBezTo>
                        <a:cubicBezTo>
                          <a:pt x="51" y="56"/>
                          <a:pt x="43" y="29"/>
                          <a:pt x="54" y="48"/>
                        </a:cubicBezTo>
                        <a:cubicBezTo>
                          <a:pt x="56" y="52"/>
                          <a:pt x="58" y="60"/>
                          <a:pt x="58" y="60"/>
                        </a:cubicBezTo>
                        <a:cubicBezTo>
                          <a:pt x="55" y="68"/>
                          <a:pt x="54" y="71"/>
                          <a:pt x="46" y="74"/>
                        </a:cubicBezTo>
                        <a:cubicBezTo>
                          <a:pt x="38" y="71"/>
                          <a:pt x="37" y="68"/>
                          <a:pt x="34" y="60"/>
                        </a:cubicBezTo>
                        <a:cubicBezTo>
                          <a:pt x="33" y="50"/>
                          <a:pt x="32" y="33"/>
                          <a:pt x="22" y="48"/>
                        </a:cubicBezTo>
                        <a:cubicBezTo>
                          <a:pt x="25" y="60"/>
                          <a:pt x="23" y="53"/>
                          <a:pt x="28" y="68"/>
                        </a:cubicBezTo>
                        <a:cubicBezTo>
                          <a:pt x="29" y="70"/>
                          <a:pt x="30" y="74"/>
                          <a:pt x="30" y="74"/>
                        </a:cubicBezTo>
                        <a:cubicBezTo>
                          <a:pt x="24" y="84"/>
                          <a:pt x="22" y="93"/>
                          <a:pt x="20" y="104"/>
                        </a:cubicBezTo>
                        <a:cubicBezTo>
                          <a:pt x="17" y="103"/>
                          <a:pt x="14" y="104"/>
                          <a:pt x="12" y="102"/>
                        </a:cubicBezTo>
                        <a:cubicBezTo>
                          <a:pt x="9" y="99"/>
                          <a:pt x="8" y="90"/>
                          <a:pt x="8" y="90"/>
                        </a:cubicBezTo>
                        <a:cubicBezTo>
                          <a:pt x="13" y="75"/>
                          <a:pt x="14" y="64"/>
                          <a:pt x="0" y="54"/>
                        </a:cubicBezTo>
                        <a:cubicBezTo>
                          <a:pt x="1" y="46"/>
                          <a:pt x="1" y="38"/>
                          <a:pt x="2" y="30"/>
                        </a:cubicBezTo>
                        <a:cubicBezTo>
                          <a:pt x="2" y="27"/>
                          <a:pt x="13" y="2"/>
                          <a:pt x="8" y="18"/>
                        </a:cubicBezTo>
                        <a:close/>
                      </a:path>
                    </a:pathLst>
                  </a:custGeom>
                  <a:solidFill>
                    <a:schemeClr val="folHlink"/>
                  </a:solidFill>
                  <a:ln w="9525">
                    <a:noFill/>
                    <a:round/>
                    <a:headEnd/>
                    <a:tailEnd/>
                  </a:ln>
                </p:spPr>
                <p:txBody>
                  <a:bodyPr wrap="none" anchor="ctr"/>
                  <a:lstStyle/>
                  <a:p>
                    <a:pPr>
                      <a:defRPr/>
                    </a:pPr>
                    <a:endParaRPr lang="tr-TR"/>
                  </a:p>
                </p:txBody>
              </p:sp>
              <p:sp>
                <p:nvSpPr>
                  <p:cNvPr id="1094" name="Freeform 77"/>
                  <p:cNvSpPr>
                    <a:spLocks/>
                  </p:cNvSpPr>
                  <p:nvPr/>
                </p:nvSpPr>
                <p:spPr bwMode="ltGray">
                  <a:xfrm>
                    <a:off x="4632" y="569"/>
                    <a:ext cx="16" cy="20"/>
                  </a:xfrm>
                  <a:custGeom>
                    <a:avLst/>
                    <a:gdLst>
                      <a:gd name="T0" fmla="*/ 0 w 37"/>
                      <a:gd name="T1" fmla="*/ 0 h 61"/>
                      <a:gd name="T2" fmla="*/ 0 w 37"/>
                      <a:gd name="T3" fmla="*/ 0 h 61"/>
                      <a:gd name="T4" fmla="*/ 0 w 37"/>
                      <a:gd name="T5" fmla="*/ 0 h 61"/>
                      <a:gd name="T6" fmla="*/ 0 w 37"/>
                      <a:gd name="T7" fmla="*/ 0 h 61"/>
                      <a:gd name="T8" fmla="*/ 0 w 37"/>
                      <a:gd name="T9" fmla="*/ 0 h 61"/>
                      <a:gd name="T10" fmla="*/ 0 w 37"/>
                      <a:gd name="T11" fmla="*/ 0 h 61"/>
                      <a:gd name="T12" fmla="*/ 0 w 37"/>
                      <a:gd name="T13" fmla="*/ 0 h 61"/>
                      <a:gd name="T14" fmla="*/ 0 w 37"/>
                      <a:gd name="T15" fmla="*/ 0 h 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 h="61">
                        <a:moveTo>
                          <a:pt x="3" y="28"/>
                        </a:moveTo>
                        <a:cubicBezTo>
                          <a:pt x="5" y="14"/>
                          <a:pt x="2" y="7"/>
                          <a:pt x="13" y="0"/>
                        </a:cubicBezTo>
                        <a:cubicBezTo>
                          <a:pt x="26" y="9"/>
                          <a:pt x="23" y="17"/>
                          <a:pt x="15" y="28"/>
                        </a:cubicBezTo>
                        <a:cubicBezTo>
                          <a:pt x="25" y="31"/>
                          <a:pt x="33" y="27"/>
                          <a:pt x="37" y="38"/>
                        </a:cubicBezTo>
                        <a:cubicBezTo>
                          <a:pt x="30" y="45"/>
                          <a:pt x="28" y="47"/>
                          <a:pt x="19" y="44"/>
                        </a:cubicBezTo>
                        <a:cubicBezTo>
                          <a:pt x="13" y="54"/>
                          <a:pt x="18" y="61"/>
                          <a:pt x="5" y="58"/>
                        </a:cubicBezTo>
                        <a:cubicBezTo>
                          <a:pt x="0" y="50"/>
                          <a:pt x="3" y="44"/>
                          <a:pt x="1" y="34"/>
                        </a:cubicBezTo>
                        <a:cubicBezTo>
                          <a:pt x="2" y="32"/>
                          <a:pt x="3" y="28"/>
                          <a:pt x="3" y="28"/>
                        </a:cubicBezTo>
                        <a:close/>
                      </a:path>
                    </a:pathLst>
                  </a:custGeom>
                  <a:solidFill>
                    <a:schemeClr val="folHlink"/>
                  </a:solidFill>
                  <a:ln w="9525">
                    <a:noFill/>
                    <a:round/>
                    <a:headEnd/>
                    <a:tailEnd/>
                  </a:ln>
                </p:spPr>
                <p:txBody>
                  <a:bodyPr wrap="none" anchor="ctr"/>
                  <a:lstStyle/>
                  <a:p>
                    <a:pPr>
                      <a:defRPr/>
                    </a:pPr>
                    <a:endParaRPr lang="tr-TR"/>
                  </a:p>
                </p:txBody>
              </p:sp>
              <p:sp>
                <p:nvSpPr>
                  <p:cNvPr id="1095" name="Freeform 78"/>
                  <p:cNvSpPr>
                    <a:spLocks/>
                  </p:cNvSpPr>
                  <p:nvPr/>
                </p:nvSpPr>
                <p:spPr bwMode="ltGray">
                  <a:xfrm>
                    <a:off x="4636" y="600"/>
                    <a:ext cx="20" cy="10"/>
                  </a:xfrm>
                  <a:custGeom>
                    <a:avLst/>
                    <a:gdLst>
                      <a:gd name="T0" fmla="*/ 0 w 49"/>
                      <a:gd name="T1" fmla="*/ 0 h 29"/>
                      <a:gd name="T2" fmla="*/ 0 w 49"/>
                      <a:gd name="T3" fmla="*/ 0 h 29"/>
                      <a:gd name="T4" fmla="*/ 0 w 49"/>
                      <a:gd name="T5" fmla="*/ 0 h 29"/>
                      <a:gd name="T6" fmla="*/ 0 w 49"/>
                      <a:gd name="T7" fmla="*/ 0 h 29"/>
                      <a:gd name="T8" fmla="*/ 0 w 49"/>
                      <a:gd name="T9" fmla="*/ 0 h 29"/>
                      <a:gd name="T10" fmla="*/ 0 w 49"/>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9" h="29">
                        <a:moveTo>
                          <a:pt x="7" y="0"/>
                        </a:moveTo>
                        <a:cubicBezTo>
                          <a:pt x="15" y="6"/>
                          <a:pt x="19" y="2"/>
                          <a:pt x="29" y="0"/>
                        </a:cubicBezTo>
                        <a:cubicBezTo>
                          <a:pt x="45" y="5"/>
                          <a:pt x="40" y="3"/>
                          <a:pt x="49" y="16"/>
                        </a:cubicBezTo>
                        <a:cubicBezTo>
                          <a:pt x="46" y="29"/>
                          <a:pt x="42" y="21"/>
                          <a:pt x="35" y="14"/>
                        </a:cubicBezTo>
                        <a:cubicBezTo>
                          <a:pt x="26" y="15"/>
                          <a:pt x="12" y="19"/>
                          <a:pt x="3" y="16"/>
                        </a:cubicBezTo>
                        <a:cubicBezTo>
                          <a:pt x="0" y="6"/>
                          <a:pt x="7" y="10"/>
                          <a:pt x="7" y="0"/>
                        </a:cubicBezTo>
                        <a:close/>
                      </a:path>
                    </a:pathLst>
                  </a:custGeom>
                  <a:solidFill>
                    <a:schemeClr val="folHlink"/>
                  </a:solidFill>
                  <a:ln w="9525">
                    <a:noFill/>
                    <a:round/>
                    <a:headEnd/>
                    <a:tailEnd/>
                  </a:ln>
                </p:spPr>
                <p:txBody>
                  <a:bodyPr wrap="none" anchor="ctr"/>
                  <a:lstStyle/>
                  <a:p>
                    <a:pPr>
                      <a:defRPr/>
                    </a:pPr>
                    <a:endParaRPr lang="tr-TR"/>
                  </a:p>
                </p:txBody>
              </p:sp>
              <p:sp>
                <p:nvSpPr>
                  <p:cNvPr id="1096" name="Freeform 79"/>
                  <p:cNvSpPr>
                    <a:spLocks/>
                  </p:cNvSpPr>
                  <p:nvPr/>
                </p:nvSpPr>
                <p:spPr bwMode="ltGray">
                  <a:xfrm>
                    <a:off x="4657" y="585"/>
                    <a:ext cx="26" cy="17"/>
                  </a:xfrm>
                  <a:custGeom>
                    <a:avLst/>
                    <a:gdLst>
                      <a:gd name="T0" fmla="*/ 0 w 61"/>
                      <a:gd name="T1" fmla="*/ 0 h 48"/>
                      <a:gd name="T2" fmla="*/ 0 w 61"/>
                      <a:gd name="T3" fmla="*/ 0 h 48"/>
                      <a:gd name="T4" fmla="*/ 0 w 61"/>
                      <a:gd name="T5" fmla="*/ 0 h 48"/>
                      <a:gd name="T6" fmla="*/ 0 w 61"/>
                      <a:gd name="T7" fmla="*/ 0 h 48"/>
                      <a:gd name="T8" fmla="*/ 0 w 61"/>
                      <a:gd name="T9" fmla="*/ 0 h 48"/>
                      <a:gd name="T10" fmla="*/ 1 w 61"/>
                      <a:gd name="T11" fmla="*/ 0 h 48"/>
                      <a:gd name="T12" fmla="*/ 1 w 61"/>
                      <a:gd name="T13" fmla="*/ 0 h 48"/>
                      <a:gd name="T14" fmla="*/ 1 w 61"/>
                      <a:gd name="T15" fmla="*/ 0 h 48"/>
                      <a:gd name="T16" fmla="*/ 0 w 61"/>
                      <a:gd name="T17" fmla="*/ 0 h 48"/>
                      <a:gd name="T18" fmla="*/ 0 w 61"/>
                      <a:gd name="T19" fmla="*/ 0 h 48"/>
                      <a:gd name="T20" fmla="*/ 0 w 61"/>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 h="48">
                        <a:moveTo>
                          <a:pt x="21" y="38"/>
                        </a:moveTo>
                        <a:cubicBezTo>
                          <a:pt x="19" y="34"/>
                          <a:pt x="19" y="29"/>
                          <a:pt x="15" y="26"/>
                        </a:cubicBezTo>
                        <a:cubicBezTo>
                          <a:pt x="12" y="24"/>
                          <a:pt x="3" y="22"/>
                          <a:pt x="3" y="22"/>
                        </a:cubicBezTo>
                        <a:cubicBezTo>
                          <a:pt x="0" y="12"/>
                          <a:pt x="5" y="12"/>
                          <a:pt x="13" y="8"/>
                        </a:cubicBezTo>
                        <a:cubicBezTo>
                          <a:pt x="17" y="6"/>
                          <a:pt x="25" y="0"/>
                          <a:pt x="25" y="0"/>
                        </a:cubicBezTo>
                        <a:cubicBezTo>
                          <a:pt x="37" y="2"/>
                          <a:pt x="41" y="2"/>
                          <a:pt x="49" y="10"/>
                        </a:cubicBezTo>
                        <a:cubicBezTo>
                          <a:pt x="45" y="21"/>
                          <a:pt x="46" y="12"/>
                          <a:pt x="53" y="20"/>
                        </a:cubicBezTo>
                        <a:cubicBezTo>
                          <a:pt x="56" y="24"/>
                          <a:pt x="61" y="32"/>
                          <a:pt x="61" y="32"/>
                        </a:cubicBezTo>
                        <a:cubicBezTo>
                          <a:pt x="56" y="47"/>
                          <a:pt x="53" y="42"/>
                          <a:pt x="41" y="38"/>
                        </a:cubicBezTo>
                        <a:cubicBezTo>
                          <a:pt x="27" y="47"/>
                          <a:pt x="34" y="48"/>
                          <a:pt x="23" y="44"/>
                        </a:cubicBezTo>
                        <a:cubicBezTo>
                          <a:pt x="22" y="42"/>
                          <a:pt x="21" y="38"/>
                          <a:pt x="21" y="38"/>
                        </a:cubicBezTo>
                        <a:close/>
                      </a:path>
                    </a:pathLst>
                  </a:custGeom>
                  <a:solidFill>
                    <a:schemeClr val="folHlink"/>
                  </a:solidFill>
                  <a:ln w="9525">
                    <a:noFill/>
                    <a:round/>
                    <a:headEnd/>
                    <a:tailEnd/>
                  </a:ln>
                </p:spPr>
                <p:txBody>
                  <a:bodyPr wrap="none" anchor="ctr"/>
                  <a:lstStyle/>
                  <a:p>
                    <a:pPr>
                      <a:defRPr/>
                    </a:pPr>
                    <a:endParaRPr lang="tr-TR"/>
                  </a:p>
                </p:txBody>
              </p:sp>
              <p:sp>
                <p:nvSpPr>
                  <p:cNvPr id="1097" name="Freeform 80"/>
                  <p:cNvSpPr>
                    <a:spLocks/>
                  </p:cNvSpPr>
                  <p:nvPr/>
                </p:nvSpPr>
                <p:spPr bwMode="ltGray">
                  <a:xfrm>
                    <a:off x="4664" y="593"/>
                    <a:ext cx="122" cy="61"/>
                  </a:xfrm>
                  <a:custGeom>
                    <a:avLst/>
                    <a:gdLst>
                      <a:gd name="T0" fmla="*/ 1 w 286"/>
                      <a:gd name="T1" fmla="*/ 0 h 182"/>
                      <a:gd name="T2" fmla="*/ 0 w 286"/>
                      <a:gd name="T3" fmla="*/ 0 h 182"/>
                      <a:gd name="T4" fmla="*/ 0 w 286"/>
                      <a:gd name="T5" fmla="*/ 0 h 182"/>
                      <a:gd name="T6" fmla="*/ 0 w 286"/>
                      <a:gd name="T7" fmla="*/ 0 h 182"/>
                      <a:gd name="T8" fmla="*/ 0 w 286"/>
                      <a:gd name="T9" fmla="*/ 0 h 182"/>
                      <a:gd name="T10" fmla="*/ 0 w 286"/>
                      <a:gd name="T11" fmla="*/ 0 h 182"/>
                      <a:gd name="T12" fmla="*/ 0 w 286"/>
                      <a:gd name="T13" fmla="*/ 0 h 182"/>
                      <a:gd name="T14" fmla="*/ 0 w 286"/>
                      <a:gd name="T15" fmla="*/ 0 h 182"/>
                      <a:gd name="T16" fmla="*/ 1 w 286"/>
                      <a:gd name="T17" fmla="*/ 0 h 182"/>
                      <a:gd name="T18" fmla="*/ 1 w 286"/>
                      <a:gd name="T19" fmla="*/ 0 h 182"/>
                      <a:gd name="T20" fmla="*/ 1 w 286"/>
                      <a:gd name="T21" fmla="*/ 0 h 182"/>
                      <a:gd name="T22" fmla="*/ 1 w 286"/>
                      <a:gd name="T23" fmla="*/ 0 h 182"/>
                      <a:gd name="T24" fmla="*/ 1 w 286"/>
                      <a:gd name="T25" fmla="*/ 1 h 182"/>
                      <a:gd name="T26" fmla="*/ 1 w 286"/>
                      <a:gd name="T27" fmla="*/ 1 h 182"/>
                      <a:gd name="T28" fmla="*/ 2 w 286"/>
                      <a:gd name="T29" fmla="*/ 1 h 182"/>
                      <a:gd name="T30" fmla="*/ 2 w 286"/>
                      <a:gd name="T31" fmla="*/ 1 h 182"/>
                      <a:gd name="T32" fmla="*/ 3 w 286"/>
                      <a:gd name="T33" fmla="*/ 1 h 182"/>
                      <a:gd name="T34" fmla="*/ 3 w 286"/>
                      <a:gd name="T35" fmla="*/ 1 h 182"/>
                      <a:gd name="T36" fmla="*/ 3 w 286"/>
                      <a:gd name="T37" fmla="*/ 1 h 182"/>
                      <a:gd name="T38" fmla="*/ 3 w 286"/>
                      <a:gd name="T39" fmla="*/ 1 h 182"/>
                      <a:gd name="T40" fmla="*/ 3 w 286"/>
                      <a:gd name="T41" fmla="*/ 0 h 182"/>
                      <a:gd name="T42" fmla="*/ 3 w 286"/>
                      <a:gd name="T43" fmla="*/ 1 h 182"/>
                      <a:gd name="T44" fmla="*/ 3 w 286"/>
                      <a:gd name="T45" fmla="*/ 1 h 182"/>
                      <a:gd name="T46" fmla="*/ 3 w 286"/>
                      <a:gd name="T47" fmla="*/ 1 h 182"/>
                      <a:gd name="T48" fmla="*/ 4 w 286"/>
                      <a:gd name="T49" fmla="*/ 1 h 182"/>
                      <a:gd name="T50" fmla="*/ 4 w 286"/>
                      <a:gd name="T51" fmla="*/ 1 h 182"/>
                      <a:gd name="T52" fmla="*/ 4 w 286"/>
                      <a:gd name="T53" fmla="*/ 1 h 182"/>
                      <a:gd name="T54" fmla="*/ 4 w 286"/>
                      <a:gd name="T55" fmla="*/ 1 h 182"/>
                      <a:gd name="T56" fmla="*/ 4 w 286"/>
                      <a:gd name="T57" fmla="*/ 1 h 182"/>
                      <a:gd name="T58" fmla="*/ 3 w 286"/>
                      <a:gd name="T59" fmla="*/ 1 h 182"/>
                      <a:gd name="T60" fmla="*/ 3 w 286"/>
                      <a:gd name="T61" fmla="*/ 0 h 182"/>
                      <a:gd name="T62" fmla="*/ 3 w 286"/>
                      <a:gd name="T63" fmla="*/ 0 h 182"/>
                      <a:gd name="T64" fmla="*/ 3 w 286"/>
                      <a:gd name="T65" fmla="*/ 0 h 182"/>
                      <a:gd name="T66" fmla="*/ 3 w 286"/>
                      <a:gd name="T67" fmla="*/ 0 h 182"/>
                      <a:gd name="T68" fmla="*/ 3 w 286"/>
                      <a:gd name="T69" fmla="*/ 0 h 182"/>
                      <a:gd name="T70" fmla="*/ 3 w 286"/>
                      <a:gd name="T71" fmla="*/ 0 h 182"/>
                      <a:gd name="T72" fmla="*/ 2 w 286"/>
                      <a:gd name="T73" fmla="*/ 0 h 182"/>
                      <a:gd name="T74" fmla="*/ 2 w 286"/>
                      <a:gd name="T75" fmla="*/ 0 h 182"/>
                      <a:gd name="T76" fmla="*/ 1 w 286"/>
                      <a:gd name="T77" fmla="*/ 0 h 182"/>
                      <a:gd name="T78" fmla="*/ 1 w 286"/>
                      <a:gd name="T79" fmla="*/ 0 h 182"/>
                      <a:gd name="T80" fmla="*/ 1 w 286"/>
                      <a:gd name="T81" fmla="*/ 0 h 182"/>
                      <a:gd name="T82" fmla="*/ 1 w 286"/>
                      <a:gd name="T83" fmla="*/ 0 h 182"/>
                      <a:gd name="T84" fmla="*/ 1 w 286"/>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6" h="182">
                        <a:moveTo>
                          <a:pt x="46" y="28"/>
                        </a:moveTo>
                        <a:cubicBezTo>
                          <a:pt x="41" y="14"/>
                          <a:pt x="46" y="17"/>
                          <a:pt x="36" y="14"/>
                        </a:cubicBezTo>
                        <a:cubicBezTo>
                          <a:pt x="31" y="17"/>
                          <a:pt x="26" y="30"/>
                          <a:pt x="26" y="30"/>
                        </a:cubicBezTo>
                        <a:cubicBezTo>
                          <a:pt x="12" y="25"/>
                          <a:pt x="19" y="21"/>
                          <a:pt x="0" y="24"/>
                        </a:cubicBezTo>
                        <a:cubicBezTo>
                          <a:pt x="2" y="33"/>
                          <a:pt x="2" y="37"/>
                          <a:pt x="10" y="42"/>
                        </a:cubicBezTo>
                        <a:cubicBezTo>
                          <a:pt x="12" y="49"/>
                          <a:pt x="14" y="55"/>
                          <a:pt x="16" y="62"/>
                        </a:cubicBezTo>
                        <a:cubicBezTo>
                          <a:pt x="24" y="59"/>
                          <a:pt x="27" y="57"/>
                          <a:pt x="24" y="48"/>
                        </a:cubicBezTo>
                        <a:cubicBezTo>
                          <a:pt x="26" y="47"/>
                          <a:pt x="28" y="43"/>
                          <a:pt x="30" y="44"/>
                        </a:cubicBezTo>
                        <a:cubicBezTo>
                          <a:pt x="48" y="48"/>
                          <a:pt x="36" y="52"/>
                          <a:pt x="48" y="56"/>
                        </a:cubicBezTo>
                        <a:cubicBezTo>
                          <a:pt x="74" y="65"/>
                          <a:pt x="47" y="56"/>
                          <a:pt x="70" y="62"/>
                        </a:cubicBezTo>
                        <a:cubicBezTo>
                          <a:pt x="77" y="64"/>
                          <a:pt x="88" y="72"/>
                          <a:pt x="88" y="72"/>
                        </a:cubicBezTo>
                        <a:cubicBezTo>
                          <a:pt x="96" y="84"/>
                          <a:pt x="102" y="87"/>
                          <a:pt x="106" y="102"/>
                        </a:cubicBezTo>
                        <a:cubicBezTo>
                          <a:pt x="105" y="109"/>
                          <a:pt x="106" y="115"/>
                          <a:pt x="104" y="122"/>
                        </a:cubicBezTo>
                        <a:cubicBezTo>
                          <a:pt x="103" y="126"/>
                          <a:pt x="94" y="132"/>
                          <a:pt x="98" y="134"/>
                        </a:cubicBezTo>
                        <a:cubicBezTo>
                          <a:pt x="106" y="137"/>
                          <a:pt x="122" y="128"/>
                          <a:pt x="122" y="128"/>
                        </a:cubicBezTo>
                        <a:cubicBezTo>
                          <a:pt x="130" y="131"/>
                          <a:pt x="133" y="135"/>
                          <a:pt x="140" y="140"/>
                        </a:cubicBezTo>
                        <a:cubicBezTo>
                          <a:pt x="148" y="145"/>
                          <a:pt x="159" y="145"/>
                          <a:pt x="168" y="148"/>
                        </a:cubicBezTo>
                        <a:cubicBezTo>
                          <a:pt x="170" y="147"/>
                          <a:pt x="173" y="148"/>
                          <a:pt x="174" y="146"/>
                        </a:cubicBezTo>
                        <a:cubicBezTo>
                          <a:pt x="176" y="142"/>
                          <a:pt x="164" y="136"/>
                          <a:pt x="168" y="134"/>
                        </a:cubicBezTo>
                        <a:cubicBezTo>
                          <a:pt x="171" y="132"/>
                          <a:pt x="175" y="135"/>
                          <a:pt x="178" y="136"/>
                        </a:cubicBezTo>
                        <a:cubicBezTo>
                          <a:pt x="182" y="131"/>
                          <a:pt x="186" y="118"/>
                          <a:pt x="186" y="118"/>
                        </a:cubicBezTo>
                        <a:cubicBezTo>
                          <a:pt x="189" y="119"/>
                          <a:pt x="199" y="120"/>
                          <a:pt x="202" y="122"/>
                        </a:cubicBezTo>
                        <a:cubicBezTo>
                          <a:pt x="206" y="124"/>
                          <a:pt x="214" y="130"/>
                          <a:pt x="214" y="130"/>
                        </a:cubicBezTo>
                        <a:cubicBezTo>
                          <a:pt x="224" y="145"/>
                          <a:pt x="228" y="158"/>
                          <a:pt x="244" y="168"/>
                        </a:cubicBezTo>
                        <a:cubicBezTo>
                          <a:pt x="250" y="172"/>
                          <a:pt x="262" y="178"/>
                          <a:pt x="262" y="178"/>
                        </a:cubicBezTo>
                        <a:cubicBezTo>
                          <a:pt x="265" y="178"/>
                          <a:pt x="286" y="182"/>
                          <a:pt x="284" y="170"/>
                        </a:cubicBezTo>
                        <a:cubicBezTo>
                          <a:pt x="283" y="164"/>
                          <a:pt x="268" y="160"/>
                          <a:pt x="268" y="160"/>
                        </a:cubicBezTo>
                        <a:cubicBezTo>
                          <a:pt x="261" y="150"/>
                          <a:pt x="270" y="143"/>
                          <a:pt x="256" y="138"/>
                        </a:cubicBezTo>
                        <a:cubicBezTo>
                          <a:pt x="254" y="136"/>
                          <a:pt x="251" y="135"/>
                          <a:pt x="250" y="132"/>
                        </a:cubicBezTo>
                        <a:cubicBezTo>
                          <a:pt x="248" y="129"/>
                          <a:pt x="250" y="125"/>
                          <a:pt x="248" y="122"/>
                        </a:cubicBezTo>
                        <a:cubicBezTo>
                          <a:pt x="246" y="118"/>
                          <a:pt x="240" y="118"/>
                          <a:pt x="236" y="116"/>
                        </a:cubicBezTo>
                        <a:cubicBezTo>
                          <a:pt x="230" y="107"/>
                          <a:pt x="227" y="100"/>
                          <a:pt x="240" y="96"/>
                        </a:cubicBezTo>
                        <a:cubicBezTo>
                          <a:pt x="236" y="83"/>
                          <a:pt x="236" y="84"/>
                          <a:pt x="220" y="86"/>
                        </a:cubicBezTo>
                        <a:cubicBezTo>
                          <a:pt x="209" y="82"/>
                          <a:pt x="208" y="82"/>
                          <a:pt x="210" y="70"/>
                        </a:cubicBezTo>
                        <a:cubicBezTo>
                          <a:pt x="207" y="60"/>
                          <a:pt x="199" y="57"/>
                          <a:pt x="190" y="54"/>
                        </a:cubicBezTo>
                        <a:cubicBezTo>
                          <a:pt x="181" y="45"/>
                          <a:pt x="181" y="42"/>
                          <a:pt x="168" y="38"/>
                        </a:cubicBezTo>
                        <a:cubicBezTo>
                          <a:pt x="164" y="37"/>
                          <a:pt x="156" y="34"/>
                          <a:pt x="156" y="34"/>
                        </a:cubicBezTo>
                        <a:cubicBezTo>
                          <a:pt x="146" y="24"/>
                          <a:pt x="134" y="21"/>
                          <a:pt x="120" y="16"/>
                        </a:cubicBezTo>
                        <a:cubicBezTo>
                          <a:pt x="113" y="14"/>
                          <a:pt x="108" y="8"/>
                          <a:pt x="102" y="4"/>
                        </a:cubicBezTo>
                        <a:cubicBezTo>
                          <a:pt x="100" y="3"/>
                          <a:pt x="96" y="0"/>
                          <a:pt x="96" y="0"/>
                        </a:cubicBezTo>
                        <a:cubicBezTo>
                          <a:pt x="83" y="2"/>
                          <a:pt x="79" y="1"/>
                          <a:pt x="70" y="10"/>
                        </a:cubicBezTo>
                        <a:cubicBezTo>
                          <a:pt x="67" y="19"/>
                          <a:pt x="63" y="27"/>
                          <a:pt x="56" y="32"/>
                        </a:cubicBezTo>
                        <a:cubicBezTo>
                          <a:pt x="49" y="30"/>
                          <a:pt x="52" y="31"/>
                          <a:pt x="46" y="28"/>
                        </a:cubicBezTo>
                        <a:close/>
                      </a:path>
                    </a:pathLst>
                  </a:custGeom>
                  <a:solidFill>
                    <a:schemeClr val="folHlink"/>
                  </a:solidFill>
                  <a:ln w="9525">
                    <a:noFill/>
                    <a:round/>
                    <a:headEnd/>
                    <a:tailEnd/>
                  </a:ln>
                </p:spPr>
                <p:txBody>
                  <a:bodyPr wrap="none" anchor="ctr"/>
                  <a:lstStyle/>
                  <a:p>
                    <a:pPr>
                      <a:defRPr/>
                    </a:pPr>
                    <a:endParaRPr lang="tr-TR"/>
                  </a:p>
                </p:txBody>
              </p:sp>
              <p:sp>
                <p:nvSpPr>
                  <p:cNvPr id="1098" name="Freeform 81"/>
                  <p:cNvSpPr>
                    <a:spLocks/>
                  </p:cNvSpPr>
                  <p:nvPr/>
                </p:nvSpPr>
                <p:spPr bwMode="ltGray">
                  <a:xfrm>
                    <a:off x="4770" y="599"/>
                    <a:ext cx="33" cy="26"/>
                  </a:xfrm>
                  <a:custGeom>
                    <a:avLst/>
                    <a:gdLst>
                      <a:gd name="T0" fmla="*/ 0 w 78"/>
                      <a:gd name="T1" fmla="*/ 0 h 78"/>
                      <a:gd name="T2" fmla="*/ 0 w 78"/>
                      <a:gd name="T3" fmla="*/ 0 h 78"/>
                      <a:gd name="T4" fmla="*/ 0 w 78"/>
                      <a:gd name="T5" fmla="*/ 0 h 78"/>
                      <a:gd name="T6" fmla="*/ 1 w 78"/>
                      <a:gd name="T7" fmla="*/ 0 h 78"/>
                      <a:gd name="T8" fmla="*/ 0 w 78"/>
                      <a:gd name="T9" fmla="*/ 0 h 78"/>
                      <a:gd name="T10" fmla="*/ 0 w 78"/>
                      <a:gd name="T11" fmla="*/ 0 h 78"/>
                      <a:gd name="T12" fmla="*/ 1 w 78"/>
                      <a:gd name="T13" fmla="*/ 0 h 78"/>
                      <a:gd name="T14" fmla="*/ 1 w 78"/>
                      <a:gd name="T15" fmla="*/ 0 h 78"/>
                      <a:gd name="T16" fmla="*/ 0 w 78"/>
                      <a:gd name="T17" fmla="*/ 0 h 78"/>
                      <a:gd name="T18" fmla="*/ 0 w 78"/>
                      <a:gd name="T19" fmla="*/ 0 h 78"/>
                      <a:gd name="T20" fmla="*/ 0 w 78"/>
                      <a:gd name="T21" fmla="*/ 0 h 78"/>
                      <a:gd name="T22" fmla="*/ 0 w 78"/>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8">
                        <a:moveTo>
                          <a:pt x="1" y="58"/>
                        </a:moveTo>
                        <a:cubicBezTo>
                          <a:pt x="6" y="44"/>
                          <a:pt x="18" y="57"/>
                          <a:pt x="27" y="60"/>
                        </a:cubicBezTo>
                        <a:cubicBezTo>
                          <a:pt x="35" y="57"/>
                          <a:pt x="38" y="52"/>
                          <a:pt x="45" y="48"/>
                        </a:cubicBezTo>
                        <a:cubicBezTo>
                          <a:pt x="48" y="40"/>
                          <a:pt x="51" y="36"/>
                          <a:pt x="57" y="30"/>
                        </a:cubicBezTo>
                        <a:cubicBezTo>
                          <a:pt x="55" y="23"/>
                          <a:pt x="43" y="14"/>
                          <a:pt x="43" y="14"/>
                        </a:cubicBezTo>
                        <a:cubicBezTo>
                          <a:pt x="33" y="0"/>
                          <a:pt x="30" y="1"/>
                          <a:pt x="43" y="4"/>
                        </a:cubicBezTo>
                        <a:cubicBezTo>
                          <a:pt x="54" y="11"/>
                          <a:pt x="58" y="22"/>
                          <a:pt x="71" y="26"/>
                        </a:cubicBezTo>
                        <a:cubicBezTo>
                          <a:pt x="78" y="37"/>
                          <a:pt x="78" y="46"/>
                          <a:pt x="67" y="54"/>
                        </a:cubicBezTo>
                        <a:cubicBezTo>
                          <a:pt x="51" y="49"/>
                          <a:pt x="53" y="71"/>
                          <a:pt x="33" y="78"/>
                        </a:cubicBezTo>
                        <a:cubicBezTo>
                          <a:pt x="16" y="72"/>
                          <a:pt x="25" y="76"/>
                          <a:pt x="9" y="66"/>
                        </a:cubicBezTo>
                        <a:cubicBezTo>
                          <a:pt x="7" y="65"/>
                          <a:pt x="3" y="62"/>
                          <a:pt x="3" y="62"/>
                        </a:cubicBezTo>
                        <a:cubicBezTo>
                          <a:pt x="0" y="54"/>
                          <a:pt x="13" y="42"/>
                          <a:pt x="1" y="58"/>
                        </a:cubicBezTo>
                        <a:close/>
                      </a:path>
                    </a:pathLst>
                  </a:custGeom>
                  <a:solidFill>
                    <a:schemeClr val="folHlink"/>
                  </a:solidFill>
                  <a:ln w="9525">
                    <a:noFill/>
                    <a:round/>
                    <a:headEnd/>
                    <a:tailEnd/>
                  </a:ln>
                </p:spPr>
                <p:txBody>
                  <a:bodyPr wrap="none" anchor="ctr"/>
                  <a:lstStyle/>
                  <a:p>
                    <a:pPr>
                      <a:defRPr/>
                    </a:pPr>
                    <a:endParaRPr lang="tr-TR"/>
                  </a:p>
                </p:txBody>
              </p:sp>
              <p:sp>
                <p:nvSpPr>
                  <p:cNvPr id="1099" name="Freeform 82"/>
                  <p:cNvSpPr>
                    <a:spLocks/>
                  </p:cNvSpPr>
                  <p:nvPr/>
                </p:nvSpPr>
                <p:spPr bwMode="ltGray">
                  <a:xfrm>
                    <a:off x="4840" y="544"/>
                    <a:ext cx="8" cy="6"/>
                  </a:xfrm>
                  <a:custGeom>
                    <a:avLst/>
                    <a:gdLst>
                      <a:gd name="T0" fmla="*/ 0 w 17"/>
                      <a:gd name="T1" fmla="*/ 0 h 18"/>
                      <a:gd name="T2" fmla="*/ 0 w 17"/>
                      <a:gd name="T3" fmla="*/ 0 h 18"/>
                      <a:gd name="T4" fmla="*/ 0 w 17"/>
                      <a:gd name="T5" fmla="*/ 0 h 18"/>
                      <a:gd name="T6" fmla="*/ 0 60000 65536"/>
                      <a:gd name="T7" fmla="*/ 0 60000 65536"/>
                      <a:gd name="T8" fmla="*/ 0 60000 65536"/>
                    </a:gdLst>
                    <a:ahLst/>
                    <a:cxnLst>
                      <a:cxn ang="T6">
                        <a:pos x="T0" y="T1"/>
                      </a:cxn>
                      <a:cxn ang="T7">
                        <a:pos x="T2" y="T3"/>
                      </a:cxn>
                      <a:cxn ang="T8">
                        <a:pos x="T4" y="T5"/>
                      </a:cxn>
                    </a:cxnLst>
                    <a:rect l="0" t="0" r="r" b="b"/>
                    <a:pathLst>
                      <a:path w="17" h="18">
                        <a:moveTo>
                          <a:pt x="3" y="4"/>
                        </a:moveTo>
                        <a:cubicBezTo>
                          <a:pt x="17" y="7"/>
                          <a:pt x="16" y="18"/>
                          <a:pt x="3" y="14"/>
                        </a:cubicBezTo>
                        <a:cubicBezTo>
                          <a:pt x="0" y="6"/>
                          <a:pt x="7" y="0"/>
                          <a:pt x="3" y="4"/>
                        </a:cubicBezTo>
                        <a:close/>
                      </a:path>
                    </a:pathLst>
                  </a:custGeom>
                  <a:solidFill>
                    <a:schemeClr val="folHlink"/>
                  </a:solidFill>
                  <a:ln w="9525">
                    <a:noFill/>
                    <a:round/>
                    <a:headEnd/>
                    <a:tailEnd/>
                  </a:ln>
                </p:spPr>
                <p:txBody>
                  <a:bodyPr wrap="none" anchor="ctr"/>
                  <a:lstStyle/>
                  <a:p>
                    <a:pPr>
                      <a:defRPr/>
                    </a:pPr>
                    <a:endParaRPr lang="tr-TR"/>
                  </a:p>
                </p:txBody>
              </p:sp>
              <p:sp>
                <p:nvSpPr>
                  <p:cNvPr id="1100" name="Freeform 83"/>
                  <p:cNvSpPr>
                    <a:spLocks/>
                  </p:cNvSpPr>
                  <p:nvPr/>
                </p:nvSpPr>
                <p:spPr bwMode="ltGray">
                  <a:xfrm>
                    <a:off x="4747" y="494"/>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1"/>
                          <a:pt x="6" y="0"/>
                          <a:pt x="17" y="2"/>
                        </a:cubicBezTo>
                        <a:cubicBezTo>
                          <a:pt x="20" y="10"/>
                          <a:pt x="18" y="15"/>
                          <a:pt x="9" y="12"/>
                        </a:cubicBezTo>
                        <a:cubicBezTo>
                          <a:pt x="4" y="4"/>
                          <a:pt x="4" y="4"/>
                          <a:pt x="7" y="12"/>
                        </a:cubicBezTo>
                        <a:close/>
                      </a:path>
                    </a:pathLst>
                  </a:custGeom>
                  <a:solidFill>
                    <a:schemeClr val="folHlink"/>
                  </a:solidFill>
                  <a:ln w="9525">
                    <a:noFill/>
                    <a:round/>
                    <a:headEnd/>
                    <a:tailEnd/>
                  </a:ln>
                </p:spPr>
                <p:txBody>
                  <a:bodyPr wrap="none" anchor="ctr"/>
                  <a:lstStyle/>
                  <a:p>
                    <a:pPr>
                      <a:defRPr/>
                    </a:pPr>
                    <a:endParaRPr lang="tr-TR"/>
                  </a:p>
                </p:txBody>
              </p:sp>
              <p:sp>
                <p:nvSpPr>
                  <p:cNvPr id="1101" name="Freeform 84"/>
                  <p:cNvSpPr>
                    <a:spLocks/>
                  </p:cNvSpPr>
                  <p:nvPr/>
                </p:nvSpPr>
                <p:spPr bwMode="ltGray">
                  <a:xfrm>
                    <a:off x="4676" y="536"/>
                    <a:ext cx="8" cy="5"/>
                  </a:xfrm>
                  <a:custGeom>
                    <a:avLst/>
                    <a:gdLst>
                      <a:gd name="T0" fmla="*/ 0 w 20"/>
                      <a:gd name="T1" fmla="*/ 0 h 15"/>
                      <a:gd name="T2" fmla="*/ 0 w 20"/>
                      <a:gd name="T3" fmla="*/ 0 h 15"/>
                      <a:gd name="T4" fmla="*/ 0 w 20"/>
                      <a:gd name="T5" fmla="*/ 0 h 15"/>
                      <a:gd name="T6" fmla="*/ 0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a:moveTo>
                          <a:pt x="7" y="12"/>
                        </a:moveTo>
                        <a:cubicBezTo>
                          <a:pt x="0" y="2"/>
                          <a:pt x="3" y="0"/>
                          <a:pt x="15" y="2"/>
                        </a:cubicBezTo>
                        <a:cubicBezTo>
                          <a:pt x="16" y="4"/>
                          <a:pt x="20" y="12"/>
                          <a:pt x="15" y="14"/>
                        </a:cubicBezTo>
                        <a:cubicBezTo>
                          <a:pt x="12" y="15"/>
                          <a:pt x="7" y="12"/>
                          <a:pt x="7" y="12"/>
                        </a:cubicBezTo>
                        <a:close/>
                      </a:path>
                    </a:pathLst>
                  </a:custGeom>
                  <a:solidFill>
                    <a:schemeClr val="folHlink"/>
                  </a:solidFill>
                  <a:ln w="9525">
                    <a:noFill/>
                    <a:round/>
                    <a:headEnd/>
                    <a:tailEnd/>
                  </a:ln>
                </p:spPr>
                <p:txBody>
                  <a:bodyPr wrap="none" anchor="ctr"/>
                  <a:lstStyle/>
                  <a:p>
                    <a:pPr>
                      <a:defRPr/>
                    </a:pPr>
                    <a:endParaRPr lang="tr-TR"/>
                  </a:p>
                </p:txBody>
              </p:sp>
              <p:sp>
                <p:nvSpPr>
                  <p:cNvPr id="1102" name="Freeform 85"/>
                  <p:cNvSpPr>
                    <a:spLocks/>
                  </p:cNvSpPr>
                  <p:nvPr/>
                </p:nvSpPr>
                <p:spPr bwMode="ltGray">
                  <a:xfrm>
                    <a:off x="4598" y="523"/>
                    <a:ext cx="34" cy="27"/>
                  </a:xfrm>
                  <a:custGeom>
                    <a:avLst/>
                    <a:gdLst>
                      <a:gd name="T0" fmla="*/ 0 w 80"/>
                      <a:gd name="T1" fmla="*/ 0 h 80"/>
                      <a:gd name="T2" fmla="*/ 0 w 80"/>
                      <a:gd name="T3" fmla="*/ 0 h 80"/>
                      <a:gd name="T4" fmla="*/ 0 w 80"/>
                      <a:gd name="T5" fmla="*/ 0 h 80"/>
                      <a:gd name="T6" fmla="*/ 1 w 80"/>
                      <a:gd name="T7" fmla="*/ 0 h 80"/>
                      <a:gd name="T8" fmla="*/ 1 w 80"/>
                      <a:gd name="T9" fmla="*/ 0 h 80"/>
                      <a:gd name="T10" fmla="*/ 1 w 80"/>
                      <a:gd name="T11" fmla="*/ 0 h 80"/>
                      <a:gd name="T12" fmla="*/ 1 w 80"/>
                      <a:gd name="T13" fmla="*/ 0 h 80"/>
                      <a:gd name="T14" fmla="*/ 1 w 80"/>
                      <a:gd name="T15" fmla="*/ 0 h 80"/>
                      <a:gd name="T16" fmla="*/ 1 w 80"/>
                      <a:gd name="T17" fmla="*/ 0 h 80"/>
                      <a:gd name="T18" fmla="*/ 0 w 80"/>
                      <a:gd name="T19" fmla="*/ 0 h 80"/>
                      <a:gd name="T20" fmla="*/ 0 w 80"/>
                      <a:gd name="T21" fmla="*/ 0 h 80"/>
                      <a:gd name="T22" fmla="*/ 0 w 80"/>
                      <a:gd name="T23" fmla="*/ 0 h 80"/>
                      <a:gd name="T24" fmla="*/ 0 w 80"/>
                      <a:gd name="T25" fmla="*/ 0 h 80"/>
                      <a:gd name="T26" fmla="*/ 0 w 80"/>
                      <a:gd name="T27" fmla="*/ 0 h 80"/>
                      <a:gd name="T28" fmla="*/ 0 w 80"/>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80">
                        <a:moveTo>
                          <a:pt x="0" y="50"/>
                        </a:moveTo>
                        <a:cubicBezTo>
                          <a:pt x="1" y="47"/>
                          <a:pt x="12" y="25"/>
                          <a:pt x="14" y="24"/>
                        </a:cubicBezTo>
                        <a:cubicBezTo>
                          <a:pt x="17" y="22"/>
                          <a:pt x="26" y="20"/>
                          <a:pt x="26" y="20"/>
                        </a:cubicBezTo>
                        <a:cubicBezTo>
                          <a:pt x="34" y="23"/>
                          <a:pt x="40" y="21"/>
                          <a:pt x="48" y="18"/>
                        </a:cubicBezTo>
                        <a:cubicBezTo>
                          <a:pt x="52" y="12"/>
                          <a:pt x="54" y="6"/>
                          <a:pt x="58" y="0"/>
                        </a:cubicBezTo>
                        <a:cubicBezTo>
                          <a:pt x="70" y="4"/>
                          <a:pt x="76" y="28"/>
                          <a:pt x="80" y="40"/>
                        </a:cubicBezTo>
                        <a:cubicBezTo>
                          <a:pt x="75" y="54"/>
                          <a:pt x="80" y="50"/>
                          <a:pt x="70" y="56"/>
                        </a:cubicBezTo>
                        <a:cubicBezTo>
                          <a:pt x="61" y="53"/>
                          <a:pt x="59" y="54"/>
                          <a:pt x="54" y="62"/>
                        </a:cubicBezTo>
                        <a:cubicBezTo>
                          <a:pt x="57" y="71"/>
                          <a:pt x="56" y="75"/>
                          <a:pt x="48" y="80"/>
                        </a:cubicBezTo>
                        <a:cubicBezTo>
                          <a:pt x="40" y="77"/>
                          <a:pt x="39" y="72"/>
                          <a:pt x="32" y="68"/>
                        </a:cubicBezTo>
                        <a:cubicBezTo>
                          <a:pt x="26" y="59"/>
                          <a:pt x="30" y="57"/>
                          <a:pt x="38" y="52"/>
                        </a:cubicBezTo>
                        <a:cubicBezTo>
                          <a:pt x="41" y="42"/>
                          <a:pt x="39" y="34"/>
                          <a:pt x="30" y="28"/>
                        </a:cubicBezTo>
                        <a:cubicBezTo>
                          <a:pt x="20" y="31"/>
                          <a:pt x="30" y="40"/>
                          <a:pt x="20" y="48"/>
                        </a:cubicBezTo>
                        <a:cubicBezTo>
                          <a:pt x="16" y="51"/>
                          <a:pt x="8" y="56"/>
                          <a:pt x="8" y="56"/>
                        </a:cubicBezTo>
                        <a:cubicBezTo>
                          <a:pt x="2" y="50"/>
                          <a:pt x="5" y="50"/>
                          <a:pt x="0" y="50"/>
                        </a:cubicBezTo>
                        <a:close/>
                      </a:path>
                    </a:pathLst>
                  </a:custGeom>
                  <a:solidFill>
                    <a:schemeClr val="folHlink"/>
                  </a:solidFill>
                  <a:ln w="9525">
                    <a:noFill/>
                    <a:round/>
                    <a:headEnd/>
                    <a:tailEnd/>
                  </a:ln>
                </p:spPr>
                <p:txBody>
                  <a:bodyPr wrap="none" anchor="ctr"/>
                  <a:lstStyle/>
                  <a:p>
                    <a:pPr>
                      <a:defRPr/>
                    </a:pPr>
                    <a:endParaRPr lang="tr-TR"/>
                  </a:p>
                </p:txBody>
              </p:sp>
              <p:sp>
                <p:nvSpPr>
                  <p:cNvPr id="1103" name="Freeform 86"/>
                  <p:cNvSpPr>
                    <a:spLocks/>
                  </p:cNvSpPr>
                  <p:nvPr/>
                </p:nvSpPr>
                <p:spPr bwMode="ltGray">
                  <a:xfrm>
                    <a:off x="4587" y="466"/>
                    <a:ext cx="40" cy="58"/>
                  </a:xfrm>
                  <a:custGeom>
                    <a:avLst/>
                    <a:gdLst>
                      <a:gd name="T0" fmla="*/ 0 w 94"/>
                      <a:gd name="T1" fmla="*/ 0 h 174"/>
                      <a:gd name="T2" fmla="*/ 0 w 94"/>
                      <a:gd name="T3" fmla="*/ 1 h 174"/>
                      <a:gd name="T4" fmla="*/ 0 w 94"/>
                      <a:gd name="T5" fmla="*/ 0 h 174"/>
                      <a:gd name="T6" fmla="*/ 1 w 94"/>
                      <a:gd name="T7" fmla="*/ 0 h 174"/>
                      <a:gd name="T8" fmla="*/ 1 w 94"/>
                      <a:gd name="T9" fmla="*/ 1 h 174"/>
                      <a:gd name="T10" fmla="*/ 1 w 94"/>
                      <a:gd name="T11" fmla="*/ 1 h 174"/>
                      <a:gd name="T12" fmla="*/ 1 w 94"/>
                      <a:gd name="T13" fmla="*/ 1 h 174"/>
                      <a:gd name="T14" fmla="*/ 1 w 94"/>
                      <a:gd name="T15" fmla="*/ 1 h 174"/>
                      <a:gd name="T16" fmla="*/ 1 w 94"/>
                      <a:gd name="T17" fmla="*/ 1 h 174"/>
                      <a:gd name="T18" fmla="*/ 1 w 94"/>
                      <a:gd name="T19" fmla="*/ 1 h 174"/>
                      <a:gd name="T20" fmla="*/ 1 w 94"/>
                      <a:gd name="T21" fmla="*/ 0 h 174"/>
                      <a:gd name="T22" fmla="*/ 1 w 94"/>
                      <a:gd name="T23" fmla="*/ 0 h 174"/>
                      <a:gd name="T24" fmla="*/ 1 w 94"/>
                      <a:gd name="T25" fmla="*/ 0 h 174"/>
                      <a:gd name="T26" fmla="*/ 0 w 94"/>
                      <a:gd name="T27" fmla="*/ 0 h 174"/>
                      <a:gd name="T28" fmla="*/ 0 w 94"/>
                      <a:gd name="T29" fmla="*/ 0 h 174"/>
                      <a:gd name="T30" fmla="*/ 0 w 94"/>
                      <a:gd name="T31" fmla="*/ 0 h 174"/>
                      <a:gd name="T32" fmla="*/ 0 w 94"/>
                      <a:gd name="T33" fmla="*/ 0 h 174"/>
                      <a:gd name="T34" fmla="*/ 0 w 94"/>
                      <a:gd name="T35" fmla="*/ 0 h 174"/>
                      <a:gd name="T36" fmla="*/ 0 w 94"/>
                      <a:gd name="T37" fmla="*/ 0 h 174"/>
                      <a:gd name="T38" fmla="*/ 0 w 94"/>
                      <a:gd name="T39" fmla="*/ 0 h 174"/>
                      <a:gd name="T40" fmla="*/ 0 w 94"/>
                      <a:gd name="T41" fmla="*/ 0 h 1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4" h="174">
                        <a:moveTo>
                          <a:pt x="14" y="96"/>
                        </a:moveTo>
                        <a:cubicBezTo>
                          <a:pt x="11" y="109"/>
                          <a:pt x="15" y="120"/>
                          <a:pt x="26" y="128"/>
                        </a:cubicBezTo>
                        <a:cubicBezTo>
                          <a:pt x="34" y="120"/>
                          <a:pt x="35" y="119"/>
                          <a:pt x="32" y="108"/>
                        </a:cubicBezTo>
                        <a:cubicBezTo>
                          <a:pt x="35" y="92"/>
                          <a:pt x="39" y="92"/>
                          <a:pt x="52" y="100"/>
                        </a:cubicBezTo>
                        <a:cubicBezTo>
                          <a:pt x="59" y="110"/>
                          <a:pt x="49" y="114"/>
                          <a:pt x="46" y="124"/>
                        </a:cubicBezTo>
                        <a:cubicBezTo>
                          <a:pt x="50" y="137"/>
                          <a:pt x="57" y="129"/>
                          <a:pt x="66" y="126"/>
                        </a:cubicBezTo>
                        <a:cubicBezTo>
                          <a:pt x="77" y="129"/>
                          <a:pt x="79" y="131"/>
                          <a:pt x="76" y="142"/>
                        </a:cubicBezTo>
                        <a:cubicBezTo>
                          <a:pt x="67" y="139"/>
                          <a:pt x="65" y="141"/>
                          <a:pt x="58" y="148"/>
                        </a:cubicBezTo>
                        <a:cubicBezTo>
                          <a:pt x="60" y="160"/>
                          <a:pt x="62" y="170"/>
                          <a:pt x="74" y="174"/>
                        </a:cubicBezTo>
                        <a:cubicBezTo>
                          <a:pt x="77" y="165"/>
                          <a:pt x="74" y="157"/>
                          <a:pt x="84" y="154"/>
                        </a:cubicBezTo>
                        <a:cubicBezTo>
                          <a:pt x="91" y="143"/>
                          <a:pt x="94" y="122"/>
                          <a:pt x="82" y="112"/>
                        </a:cubicBezTo>
                        <a:cubicBezTo>
                          <a:pt x="77" y="108"/>
                          <a:pt x="66" y="108"/>
                          <a:pt x="60" y="106"/>
                        </a:cubicBezTo>
                        <a:cubicBezTo>
                          <a:pt x="65" y="92"/>
                          <a:pt x="66" y="87"/>
                          <a:pt x="50" y="82"/>
                        </a:cubicBezTo>
                        <a:cubicBezTo>
                          <a:pt x="48" y="82"/>
                          <a:pt x="37" y="86"/>
                          <a:pt x="34" y="82"/>
                        </a:cubicBezTo>
                        <a:cubicBezTo>
                          <a:pt x="32" y="79"/>
                          <a:pt x="30" y="70"/>
                          <a:pt x="30" y="70"/>
                        </a:cubicBezTo>
                        <a:cubicBezTo>
                          <a:pt x="32" y="54"/>
                          <a:pt x="32" y="52"/>
                          <a:pt x="42" y="42"/>
                        </a:cubicBezTo>
                        <a:cubicBezTo>
                          <a:pt x="41" y="30"/>
                          <a:pt x="45" y="5"/>
                          <a:pt x="30" y="0"/>
                        </a:cubicBezTo>
                        <a:cubicBezTo>
                          <a:pt x="14" y="4"/>
                          <a:pt x="16" y="4"/>
                          <a:pt x="18" y="22"/>
                        </a:cubicBezTo>
                        <a:cubicBezTo>
                          <a:pt x="16" y="39"/>
                          <a:pt x="15" y="35"/>
                          <a:pt x="4" y="46"/>
                        </a:cubicBezTo>
                        <a:cubicBezTo>
                          <a:pt x="0" y="59"/>
                          <a:pt x="5" y="67"/>
                          <a:pt x="14" y="76"/>
                        </a:cubicBezTo>
                        <a:cubicBezTo>
                          <a:pt x="15" y="80"/>
                          <a:pt x="17" y="93"/>
                          <a:pt x="14" y="96"/>
                        </a:cubicBezTo>
                        <a:close/>
                      </a:path>
                    </a:pathLst>
                  </a:custGeom>
                  <a:solidFill>
                    <a:schemeClr val="folHlink"/>
                  </a:solidFill>
                  <a:ln w="9525">
                    <a:noFill/>
                    <a:round/>
                    <a:headEnd/>
                    <a:tailEnd/>
                  </a:ln>
                </p:spPr>
                <p:txBody>
                  <a:bodyPr wrap="none" anchor="ctr"/>
                  <a:lstStyle/>
                  <a:p>
                    <a:pPr>
                      <a:defRPr/>
                    </a:pPr>
                    <a:endParaRPr lang="tr-TR"/>
                  </a:p>
                </p:txBody>
              </p:sp>
              <p:sp>
                <p:nvSpPr>
                  <p:cNvPr id="1104" name="Freeform 87"/>
                  <p:cNvSpPr>
                    <a:spLocks/>
                  </p:cNvSpPr>
                  <p:nvPr/>
                </p:nvSpPr>
                <p:spPr bwMode="ltGray">
                  <a:xfrm>
                    <a:off x="4597" y="508"/>
                    <a:ext cx="14" cy="17"/>
                  </a:xfrm>
                  <a:custGeom>
                    <a:avLst/>
                    <a:gdLst>
                      <a:gd name="T0" fmla="*/ 0 w 32"/>
                      <a:gd name="T1" fmla="*/ 0 h 50"/>
                      <a:gd name="T2" fmla="*/ 0 w 32"/>
                      <a:gd name="T3" fmla="*/ 0 h 50"/>
                      <a:gd name="T4" fmla="*/ 0 w 32"/>
                      <a:gd name="T5" fmla="*/ 0 h 50"/>
                      <a:gd name="T6" fmla="*/ 0 w 32"/>
                      <a:gd name="T7" fmla="*/ 0 h 50"/>
                      <a:gd name="T8" fmla="*/ 0 w 32"/>
                      <a:gd name="T9" fmla="*/ 0 h 50"/>
                      <a:gd name="T10" fmla="*/ 0 w 32"/>
                      <a:gd name="T11" fmla="*/ 0 h 50"/>
                      <a:gd name="T12" fmla="*/ 0 w 32"/>
                      <a:gd name="T13" fmla="*/ 0 h 50"/>
                      <a:gd name="T14" fmla="*/ 0 w 32"/>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50">
                        <a:moveTo>
                          <a:pt x="6" y="24"/>
                        </a:moveTo>
                        <a:cubicBezTo>
                          <a:pt x="0" y="15"/>
                          <a:pt x="3" y="6"/>
                          <a:pt x="12" y="0"/>
                        </a:cubicBezTo>
                        <a:cubicBezTo>
                          <a:pt x="23" y="3"/>
                          <a:pt x="23" y="5"/>
                          <a:pt x="20" y="16"/>
                        </a:cubicBezTo>
                        <a:cubicBezTo>
                          <a:pt x="21" y="19"/>
                          <a:pt x="20" y="22"/>
                          <a:pt x="22" y="24"/>
                        </a:cubicBezTo>
                        <a:cubicBezTo>
                          <a:pt x="23" y="26"/>
                          <a:pt x="27" y="24"/>
                          <a:pt x="28" y="26"/>
                        </a:cubicBezTo>
                        <a:cubicBezTo>
                          <a:pt x="30" y="29"/>
                          <a:pt x="32" y="38"/>
                          <a:pt x="32" y="38"/>
                        </a:cubicBezTo>
                        <a:cubicBezTo>
                          <a:pt x="29" y="46"/>
                          <a:pt x="26" y="47"/>
                          <a:pt x="18" y="50"/>
                        </a:cubicBezTo>
                        <a:cubicBezTo>
                          <a:pt x="12" y="41"/>
                          <a:pt x="18" y="24"/>
                          <a:pt x="6" y="24"/>
                        </a:cubicBezTo>
                        <a:close/>
                      </a:path>
                    </a:pathLst>
                  </a:custGeom>
                  <a:solidFill>
                    <a:schemeClr val="folHlink"/>
                  </a:solidFill>
                  <a:ln w="9525">
                    <a:noFill/>
                    <a:round/>
                    <a:headEnd/>
                    <a:tailEnd/>
                  </a:ln>
                </p:spPr>
                <p:txBody>
                  <a:bodyPr wrap="none" anchor="ctr"/>
                  <a:lstStyle/>
                  <a:p>
                    <a:pPr>
                      <a:defRPr/>
                    </a:pPr>
                    <a:endParaRPr lang="tr-TR"/>
                  </a:p>
                </p:txBody>
              </p:sp>
              <p:sp>
                <p:nvSpPr>
                  <p:cNvPr id="1105" name="Freeform 88"/>
                  <p:cNvSpPr>
                    <a:spLocks/>
                  </p:cNvSpPr>
                  <p:nvPr/>
                </p:nvSpPr>
                <p:spPr bwMode="ltGray">
                  <a:xfrm>
                    <a:off x="4569" y="512"/>
                    <a:ext cx="19" cy="17"/>
                  </a:xfrm>
                  <a:custGeom>
                    <a:avLst/>
                    <a:gdLst>
                      <a:gd name="T0" fmla="*/ 0 w 43"/>
                      <a:gd name="T1" fmla="*/ 0 h 50"/>
                      <a:gd name="T2" fmla="*/ 0 w 43"/>
                      <a:gd name="T3" fmla="*/ 0 h 50"/>
                      <a:gd name="T4" fmla="*/ 0 w 43"/>
                      <a:gd name="T5" fmla="*/ 0 h 50"/>
                      <a:gd name="T6" fmla="*/ 0 w 43"/>
                      <a:gd name="T7" fmla="*/ 0 h 50"/>
                      <a:gd name="T8" fmla="*/ 0 w 43"/>
                      <a:gd name="T9" fmla="*/ 0 h 50"/>
                      <a:gd name="T10" fmla="*/ 0 w 43"/>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50">
                        <a:moveTo>
                          <a:pt x="0" y="44"/>
                        </a:moveTo>
                        <a:cubicBezTo>
                          <a:pt x="6" y="38"/>
                          <a:pt x="18" y="29"/>
                          <a:pt x="22" y="20"/>
                        </a:cubicBezTo>
                        <a:cubicBezTo>
                          <a:pt x="27" y="10"/>
                          <a:pt x="25" y="4"/>
                          <a:pt x="36" y="0"/>
                        </a:cubicBezTo>
                        <a:cubicBezTo>
                          <a:pt x="43" y="11"/>
                          <a:pt x="36" y="24"/>
                          <a:pt x="24" y="28"/>
                        </a:cubicBezTo>
                        <a:cubicBezTo>
                          <a:pt x="21" y="38"/>
                          <a:pt x="12" y="47"/>
                          <a:pt x="2" y="50"/>
                        </a:cubicBezTo>
                        <a:cubicBezTo>
                          <a:pt x="1" y="48"/>
                          <a:pt x="0" y="44"/>
                          <a:pt x="0" y="44"/>
                        </a:cubicBezTo>
                        <a:close/>
                      </a:path>
                    </a:pathLst>
                  </a:custGeom>
                  <a:solidFill>
                    <a:schemeClr val="folHlink"/>
                  </a:solidFill>
                  <a:ln w="9525">
                    <a:noFill/>
                    <a:round/>
                    <a:headEnd/>
                    <a:tailEnd/>
                  </a:ln>
                </p:spPr>
                <p:txBody>
                  <a:bodyPr wrap="none" anchor="ctr"/>
                  <a:lstStyle/>
                  <a:p>
                    <a:pPr>
                      <a:defRPr/>
                    </a:pPr>
                    <a:endParaRPr lang="tr-TR"/>
                  </a:p>
                </p:txBody>
              </p:sp>
              <p:sp>
                <p:nvSpPr>
                  <p:cNvPr id="1106" name="Freeform 89"/>
                  <p:cNvSpPr>
                    <a:spLocks/>
                  </p:cNvSpPr>
                  <p:nvPr/>
                </p:nvSpPr>
                <p:spPr bwMode="ltGray">
                  <a:xfrm>
                    <a:off x="4784" y="275"/>
                    <a:ext cx="18" cy="10"/>
                  </a:xfrm>
                  <a:custGeom>
                    <a:avLst/>
                    <a:gdLst>
                      <a:gd name="T0" fmla="*/ 0 w 41"/>
                      <a:gd name="T1" fmla="*/ 0 h 29"/>
                      <a:gd name="T2" fmla="*/ 0 w 41"/>
                      <a:gd name="T3" fmla="*/ 0 h 29"/>
                      <a:gd name="T4" fmla="*/ 0 w 41"/>
                      <a:gd name="T5" fmla="*/ 0 h 29"/>
                      <a:gd name="T6" fmla="*/ 0 60000 65536"/>
                      <a:gd name="T7" fmla="*/ 0 60000 65536"/>
                      <a:gd name="T8" fmla="*/ 0 60000 65536"/>
                    </a:gdLst>
                    <a:ahLst/>
                    <a:cxnLst>
                      <a:cxn ang="T6">
                        <a:pos x="T0" y="T1"/>
                      </a:cxn>
                      <a:cxn ang="T7">
                        <a:pos x="T2" y="T3"/>
                      </a:cxn>
                      <a:cxn ang="T8">
                        <a:pos x="T4" y="T5"/>
                      </a:cxn>
                    </a:cxnLst>
                    <a:rect l="0" t="0" r="r" b="b"/>
                    <a:pathLst>
                      <a:path w="41" h="29">
                        <a:moveTo>
                          <a:pt x="0" y="25"/>
                        </a:moveTo>
                        <a:cubicBezTo>
                          <a:pt x="10" y="11"/>
                          <a:pt x="41" y="0"/>
                          <a:pt x="12" y="29"/>
                        </a:cubicBezTo>
                        <a:cubicBezTo>
                          <a:pt x="8" y="28"/>
                          <a:pt x="0" y="25"/>
                          <a:pt x="0" y="25"/>
                        </a:cubicBezTo>
                        <a:close/>
                      </a:path>
                    </a:pathLst>
                  </a:custGeom>
                  <a:solidFill>
                    <a:schemeClr val="folHlink"/>
                  </a:solidFill>
                  <a:ln w="9525">
                    <a:noFill/>
                    <a:round/>
                    <a:headEnd/>
                    <a:tailEnd/>
                  </a:ln>
                </p:spPr>
                <p:txBody>
                  <a:bodyPr wrap="none" anchor="ctr"/>
                  <a:lstStyle/>
                  <a:p>
                    <a:pPr>
                      <a:defRPr/>
                    </a:pPr>
                    <a:endParaRPr lang="tr-TR"/>
                  </a:p>
                </p:txBody>
              </p:sp>
              <p:sp>
                <p:nvSpPr>
                  <p:cNvPr id="1107" name="Freeform 90"/>
                  <p:cNvSpPr>
                    <a:spLocks/>
                  </p:cNvSpPr>
                  <p:nvPr/>
                </p:nvSpPr>
                <p:spPr bwMode="ltGray">
                  <a:xfrm>
                    <a:off x="4293" y="246"/>
                    <a:ext cx="438" cy="152"/>
                  </a:xfrm>
                  <a:custGeom>
                    <a:avLst/>
                    <a:gdLst>
                      <a:gd name="T0" fmla="*/ 73 w 438"/>
                      <a:gd name="T1" fmla="*/ 1 h 152"/>
                      <a:gd name="T2" fmla="*/ 438 w 438"/>
                      <a:gd name="T3" fmla="*/ 0 h 152"/>
                      <a:gd name="T4" fmla="*/ 416 w 438"/>
                      <a:gd name="T5" fmla="*/ 54 h 152"/>
                      <a:gd name="T6" fmla="*/ 397 w 438"/>
                      <a:gd name="T7" fmla="*/ 68 h 152"/>
                      <a:gd name="T8" fmla="*/ 392 w 438"/>
                      <a:gd name="T9" fmla="*/ 70 h 152"/>
                      <a:gd name="T10" fmla="*/ 375 w 438"/>
                      <a:gd name="T11" fmla="*/ 73 h 152"/>
                      <a:gd name="T12" fmla="*/ 361 w 438"/>
                      <a:gd name="T13" fmla="*/ 88 h 152"/>
                      <a:gd name="T14" fmla="*/ 362 w 438"/>
                      <a:gd name="T15" fmla="*/ 99 h 152"/>
                      <a:gd name="T16" fmla="*/ 364 w 438"/>
                      <a:gd name="T17" fmla="*/ 107 h 152"/>
                      <a:gd name="T18" fmla="*/ 366 w 438"/>
                      <a:gd name="T19" fmla="*/ 113 h 152"/>
                      <a:gd name="T20" fmla="*/ 362 w 438"/>
                      <a:gd name="T21" fmla="*/ 122 h 152"/>
                      <a:gd name="T22" fmla="*/ 351 w 438"/>
                      <a:gd name="T23" fmla="*/ 120 h 152"/>
                      <a:gd name="T24" fmla="*/ 342 w 438"/>
                      <a:gd name="T25" fmla="*/ 129 h 152"/>
                      <a:gd name="T26" fmla="*/ 347 w 438"/>
                      <a:gd name="T27" fmla="*/ 105 h 152"/>
                      <a:gd name="T28" fmla="*/ 338 w 438"/>
                      <a:gd name="T29" fmla="*/ 100 h 152"/>
                      <a:gd name="T30" fmla="*/ 344 w 438"/>
                      <a:gd name="T31" fmla="*/ 93 h 152"/>
                      <a:gd name="T32" fmla="*/ 342 w 438"/>
                      <a:gd name="T33" fmla="*/ 89 h 152"/>
                      <a:gd name="T34" fmla="*/ 320 w 438"/>
                      <a:gd name="T35" fmla="*/ 94 h 152"/>
                      <a:gd name="T36" fmla="*/ 317 w 438"/>
                      <a:gd name="T37" fmla="*/ 85 h 152"/>
                      <a:gd name="T38" fmla="*/ 297 w 438"/>
                      <a:gd name="T39" fmla="*/ 94 h 152"/>
                      <a:gd name="T40" fmla="*/ 320 w 438"/>
                      <a:gd name="T41" fmla="*/ 103 h 152"/>
                      <a:gd name="T42" fmla="*/ 305 w 438"/>
                      <a:gd name="T43" fmla="*/ 117 h 152"/>
                      <a:gd name="T44" fmla="*/ 311 w 438"/>
                      <a:gd name="T45" fmla="*/ 126 h 152"/>
                      <a:gd name="T46" fmla="*/ 315 w 438"/>
                      <a:gd name="T47" fmla="*/ 138 h 152"/>
                      <a:gd name="T48" fmla="*/ 309 w 438"/>
                      <a:gd name="T49" fmla="*/ 139 h 152"/>
                      <a:gd name="T50" fmla="*/ 314 w 438"/>
                      <a:gd name="T51" fmla="*/ 144 h 152"/>
                      <a:gd name="T52" fmla="*/ 307 w 438"/>
                      <a:gd name="T53" fmla="*/ 152 h 152"/>
                      <a:gd name="T54" fmla="*/ 0 w 438"/>
                      <a:gd name="T55" fmla="*/ 149 h 152"/>
                      <a:gd name="T56" fmla="*/ 73 w 438"/>
                      <a:gd name="T57" fmla="*/ 1 h 1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38" h="152">
                        <a:moveTo>
                          <a:pt x="73" y="1"/>
                        </a:moveTo>
                        <a:lnTo>
                          <a:pt x="438" y="0"/>
                        </a:lnTo>
                        <a:cubicBezTo>
                          <a:pt x="432" y="15"/>
                          <a:pt x="429" y="42"/>
                          <a:pt x="416" y="54"/>
                        </a:cubicBezTo>
                        <a:cubicBezTo>
                          <a:pt x="410" y="60"/>
                          <a:pt x="405" y="63"/>
                          <a:pt x="397" y="68"/>
                        </a:cubicBezTo>
                        <a:cubicBezTo>
                          <a:pt x="396" y="69"/>
                          <a:pt x="392" y="70"/>
                          <a:pt x="392" y="70"/>
                        </a:cubicBezTo>
                        <a:cubicBezTo>
                          <a:pt x="377" y="63"/>
                          <a:pt x="385" y="68"/>
                          <a:pt x="375" y="73"/>
                        </a:cubicBezTo>
                        <a:cubicBezTo>
                          <a:pt x="371" y="82"/>
                          <a:pt x="371" y="83"/>
                          <a:pt x="361" y="88"/>
                        </a:cubicBezTo>
                        <a:cubicBezTo>
                          <a:pt x="359" y="92"/>
                          <a:pt x="364" y="93"/>
                          <a:pt x="362" y="99"/>
                        </a:cubicBezTo>
                        <a:cubicBezTo>
                          <a:pt x="363" y="102"/>
                          <a:pt x="364" y="105"/>
                          <a:pt x="364" y="107"/>
                        </a:cubicBezTo>
                        <a:cubicBezTo>
                          <a:pt x="365" y="109"/>
                          <a:pt x="366" y="111"/>
                          <a:pt x="366" y="113"/>
                        </a:cubicBezTo>
                        <a:cubicBezTo>
                          <a:pt x="365" y="115"/>
                          <a:pt x="364" y="120"/>
                          <a:pt x="362" y="122"/>
                        </a:cubicBezTo>
                        <a:cubicBezTo>
                          <a:pt x="359" y="123"/>
                          <a:pt x="354" y="119"/>
                          <a:pt x="351" y="120"/>
                        </a:cubicBezTo>
                        <a:cubicBezTo>
                          <a:pt x="347" y="129"/>
                          <a:pt x="352" y="127"/>
                          <a:pt x="342" y="129"/>
                        </a:cubicBezTo>
                        <a:cubicBezTo>
                          <a:pt x="340" y="123"/>
                          <a:pt x="345" y="111"/>
                          <a:pt x="347" y="105"/>
                        </a:cubicBezTo>
                        <a:cubicBezTo>
                          <a:pt x="347" y="100"/>
                          <a:pt x="338" y="102"/>
                          <a:pt x="338" y="100"/>
                        </a:cubicBezTo>
                        <a:cubicBezTo>
                          <a:pt x="338" y="98"/>
                          <a:pt x="344" y="95"/>
                          <a:pt x="344" y="93"/>
                        </a:cubicBezTo>
                        <a:cubicBezTo>
                          <a:pt x="344" y="92"/>
                          <a:pt x="344" y="89"/>
                          <a:pt x="342" y="89"/>
                        </a:cubicBezTo>
                        <a:cubicBezTo>
                          <a:pt x="339" y="89"/>
                          <a:pt x="324" y="94"/>
                          <a:pt x="320" y="94"/>
                        </a:cubicBezTo>
                        <a:cubicBezTo>
                          <a:pt x="317" y="86"/>
                          <a:pt x="328" y="88"/>
                          <a:pt x="317" y="85"/>
                        </a:cubicBezTo>
                        <a:cubicBezTo>
                          <a:pt x="311" y="91"/>
                          <a:pt x="306" y="93"/>
                          <a:pt x="297" y="94"/>
                        </a:cubicBezTo>
                        <a:cubicBezTo>
                          <a:pt x="300" y="104"/>
                          <a:pt x="307" y="101"/>
                          <a:pt x="320" y="103"/>
                        </a:cubicBezTo>
                        <a:cubicBezTo>
                          <a:pt x="318" y="109"/>
                          <a:pt x="311" y="111"/>
                          <a:pt x="305" y="117"/>
                        </a:cubicBezTo>
                        <a:lnTo>
                          <a:pt x="311" y="126"/>
                        </a:lnTo>
                        <a:lnTo>
                          <a:pt x="315" y="138"/>
                        </a:lnTo>
                        <a:lnTo>
                          <a:pt x="309" y="139"/>
                        </a:lnTo>
                        <a:lnTo>
                          <a:pt x="314" y="144"/>
                        </a:lnTo>
                        <a:lnTo>
                          <a:pt x="307" y="152"/>
                        </a:lnTo>
                        <a:lnTo>
                          <a:pt x="0" y="149"/>
                        </a:lnTo>
                        <a:lnTo>
                          <a:pt x="73" y="1"/>
                        </a:lnTo>
                        <a:close/>
                      </a:path>
                    </a:pathLst>
                  </a:custGeom>
                  <a:solidFill>
                    <a:schemeClr val="folHlink"/>
                  </a:solidFill>
                  <a:ln w="9525">
                    <a:noFill/>
                    <a:round/>
                    <a:headEnd/>
                    <a:tailEnd/>
                  </a:ln>
                </p:spPr>
                <p:txBody>
                  <a:bodyPr wrap="none" anchor="ctr"/>
                  <a:lstStyle/>
                  <a:p>
                    <a:pPr>
                      <a:defRPr/>
                    </a:pPr>
                    <a:endParaRPr lang="tr-TR"/>
                  </a:p>
                </p:txBody>
              </p:sp>
              <p:sp>
                <p:nvSpPr>
                  <p:cNvPr id="1108" name="Freeform 91"/>
                  <p:cNvSpPr>
                    <a:spLocks/>
                  </p:cNvSpPr>
                  <p:nvPr/>
                </p:nvSpPr>
                <p:spPr bwMode="ltGray">
                  <a:xfrm>
                    <a:off x="4731" y="240"/>
                    <a:ext cx="20" cy="55"/>
                  </a:xfrm>
                  <a:custGeom>
                    <a:avLst/>
                    <a:gdLst>
                      <a:gd name="T0" fmla="*/ 0 w 47"/>
                      <a:gd name="T1" fmla="*/ 1 h 165"/>
                      <a:gd name="T2" fmla="*/ 0 w 47"/>
                      <a:gd name="T3" fmla="*/ 0 h 165"/>
                      <a:gd name="T4" fmla="*/ 0 w 47"/>
                      <a:gd name="T5" fmla="*/ 0 h 165"/>
                      <a:gd name="T6" fmla="*/ 0 w 47"/>
                      <a:gd name="T7" fmla="*/ 0 h 165"/>
                      <a:gd name="T8" fmla="*/ 0 w 47"/>
                      <a:gd name="T9" fmla="*/ 0 h 165"/>
                      <a:gd name="T10" fmla="*/ 0 w 47"/>
                      <a:gd name="T11" fmla="*/ 0 h 165"/>
                      <a:gd name="T12" fmla="*/ 0 w 47"/>
                      <a:gd name="T13" fmla="*/ 0 h 165"/>
                      <a:gd name="T14" fmla="*/ 1 w 47"/>
                      <a:gd name="T15" fmla="*/ 0 h 165"/>
                      <a:gd name="T16" fmla="*/ 0 w 47"/>
                      <a:gd name="T17" fmla="*/ 0 h 165"/>
                      <a:gd name="T18" fmla="*/ 0 w 47"/>
                      <a:gd name="T19" fmla="*/ 1 h 165"/>
                      <a:gd name="T20" fmla="*/ 0 w 47"/>
                      <a:gd name="T21" fmla="*/ 1 h 165"/>
                      <a:gd name="T22" fmla="*/ 0 w 47"/>
                      <a:gd name="T23" fmla="*/ 1 h 165"/>
                      <a:gd name="T24" fmla="*/ 0 w 47"/>
                      <a:gd name="T25" fmla="*/ 1 h 165"/>
                      <a:gd name="T26" fmla="*/ 0 w 47"/>
                      <a:gd name="T27" fmla="*/ 1 h 165"/>
                      <a:gd name="T28" fmla="*/ 0 w 47"/>
                      <a:gd name="T29" fmla="*/ 1 h 165"/>
                      <a:gd name="T30" fmla="*/ 0 w 47"/>
                      <a:gd name="T31" fmla="*/ 1 h 165"/>
                      <a:gd name="T32" fmla="*/ 0 w 47"/>
                      <a:gd name="T33" fmla="*/ 1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5">
                        <a:moveTo>
                          <a:pt x="5" y="156"/>
                        </a:moveTo>
                        <a:cubicBezTo>
                          <a:pt x="0" y="141"/>
                          <a:pt x="1" y="118"/>
                          <a:pt x="15" y="108"/>
                        </a:cubicBezTo>
                        <a:cubicBezTo>
                          <a:pt x="16" y="95"/>
                          <a:pt x="17" y="81"/>
                          <a:pt x="17" y="68"/>
                        </a:cubicBezTo>
                        <a:cubicBezTo>
                          <a:pt x="17" y="58"/>
                          <a:pt x="11" y="40"/>
                          <a:pt x="11" y="40"/>
                        </a:cubicBezTo>
                        <a:cubicBezTo>
                          <a:pt x="14" y="20"/>
                          <a:pt x="11" y="29"/>
                          <a:pt x="17" y="12"/>
                        </a:cubicBezTo>
                        <a:cubicBezTo>
                          <a:pt x="18" y="8"/>
                          <a:pt x="21" y="0"/>
                          <a:pt x="21" y="0"/>
                        </a:cubicBezTo>
                        <a:cubicBezTo>
                          <a:pt x="38" y="6"/>
                          <a:pt x="33" y="7"/>
                          <a:pt x="31" y="30"/>
                        </a:cubicBezTo>
                        <a:cubicBezTo>
                          <a:pt x="38" y="52"/>
                          <a:pt x="40" y="76"/>
                          <a:pt x="47" y="98"/>
                        </a:cubicBezTo>
                        <a:cubicBezTo>
                          <a:pt x="44" y="116"/>
                          <a:pt x="45" y="113"/>
                          <a:pt x="31" y="108"/>
                        </a:cubicBezTo>
                        <a:cubicBezTo>
                          <a:pt x="25" y="118"/>
                          <a:pt x="28" y="112"/>
                          <a:pt x="23" y="126"/>
                        </a:cubicBezTo>
                        <a:cubicBezTo>
                          <a:pt x="22" y="128"/>
                          <a:pt x="21" y="132"/>
                          <a:pt x="21" y="132"/>
                        </a:cubicBezTo>
                        <a:cubicBezTo>
                          <a:pt x="23" y="133"/>
                          <a:pt x="26" y="132"/>
                          <a:pt x="27" y="134"/>
                        </a:cubicBezTo>
                        <a:cubicBezTo>
                          <a:pt x="29" y="137"/>
                          <a:pt x="31" y="146"/>
                          <a:pt x="31" y="146"/>
                        </a:cubicBezTo>
                        <a:cubicBezTo>
                          <a:pt x="27" y="165"/>
                          <a:pt x="23" y="155"/>
                          <a:pt x="13" y="148"/>
                        </a:cubicBezTo>
                        <a:cubicBezTo>
                          <a:pt x="11" y="152"/>
                          <a:pt x="11" y="160"/>
                          <a:pt x="7" y="160"/>
                        </a:cubicBezTo>
                        <a:cubicBezTo>
                          <a:pt x="5" y="160"/>
                          <a:pt x="4" y="156"/>
                          <a:pt x="3" y="154"/>
                        </a:cubicBezTo>
                        <a:cubicBezTo>
                          <a:pt x="3" y="153"/>
                          <a:pt x="4" y="155"/>
                          <a:pt x="5" y="156"/>
                        </a:cubicBezTo>
                        <a:close/>
                      </a:path>
                    </a:pathLst>
                  </a:custGeom>
                  <a:solidFill>
                    <a:schemeClr val="folHlink"/>
                  </a:solidFill>
                  <a:ln w="9525">
                    <a:noFill/>
                    <a:round/>
                    <a:headEnd/>
                    <a:tailEnd/>
                  </a:ln>
                </p:spPr>
                <p:txBody>
                  <a:bodyPr wrap="none" anchor="ctr"/>
                  <a:lstStyle/>
                  <a:p>
                    <a:pPr>
                      <a:defRPr/>
                    </a:pPr>
                    <a:endParaRPr lang="tr-TR"/>
                  </a:p>
                </p:txBody>
              </p:sp>
              <p:sp>
                <p:nvSpPr>
                  <p:cNvPr id="1109" name="Freeform 92"/>
                  <p:cNvSpPr>
                    <a:spLocks/>
                  </p:cNvSpPr>
                  <p:nvPr/>
                </p:nvSpPr>
                <p:spPr bwMode="ltGray">
                  <a:xfrm>
                    <a:off x="4719" y="287"/>
                    <a:ext cx="59" cy="34"/>
                  </a:xfrm>
                  <a:custGeom>
                    <a:avLst/>
                    <a:gdLst>
                      <a:gd name="T0" fmla="*/ 0 w 138"/>
                      <a:gd name="T1" fmla="*/ 0 h 103"/>
                      <a:gd name="T2" fmla="*/ 0 w 138"/>
                      <a:gd name="T3" fmla="*/ 0 h 103"/>
                      <a:gd name="T4" fmla="*/ 1 w 138"/>
                      <a:gd name="T5" fmla="*/ 0 h 103"/>
                      <a:gd name="T6" fmla="*/ 1 w 138"/>
                      <a:gd name="T7" fmla="*/ 0 h 103"/>
                      <a:gd name="T8" fmla="*/ 1 w 138"/>
                      <a:gd name="T9" fmla="*/ 0 h 103"/>
                      <a:gd name="T10" fmla="*/ 1 w 138"/>
                      <a:gd name="T11" fmla="*/ 0 h 103"/>
                      <a:gd name="T12" fmla="*/ 2 w 138"/>
                      <a:gd name="T13" fmla="*/ 0 h 103"/>
                      <a:gd name="T14" fmla="*/ 2 w 138"/>
                      <a:gd name="T15" fmla="*/ 0 h 103"/>
                      <a:gd name="T16" fmla="*/ 2 w 138"/>
                      <a:gd name="T17" fmla="*/ 0 h 103"/>
                      <a:gd name="T18" fmla="*/ 1 w 138"/>
                      <a:gd name="T19" fmla="*/ 0 h 103"/>
                      <a:gd name="T20" fmla="*/ 1 w 138"/>
                      <a:gd name="T21" fmla="*/ 0 h 103"/>
                      <a:gd name="T22" fmla="*/ 1 w 138"/>
                      <a:gd name="T23" fmla="*/ 0 h 103"/>
                      <a:gd name="T24" fmla="*/ 1 w 138"/>
                      <a:gd name="T25" fmla="*/ 0 h 103"/>
                      <a:gd name="T26" fmla="*/ 0 w 138"/>
                      <a:gd name="T27" fmla="*/ 0 h 103"/>
                      <a:gd name="T28" fmla="*/ 0 w 138"/>
                      <a:gd name="T29" fmla="*/ 0 h 103"/>
                      <a:gd name="T30" fmla="*/ 0 w 138"/>
                      <a:gd name="T31" fmla="*/ 0 h 103"/>
                      <a:gd name="T32" fmla="*/ 0 w 138"/>
                      <a:gd name="T33" fmla="*/ 0 h 103"/>
                      <a:gd name="T34" fmla="*/ 0 w 138"/>
                      <a:gd name="T35" fmla="*/ 0 h 103"/>
                      <a:gd name="T36" fmla="*/ 0 w 138"/>
                      <a:gd name="T37" fmla="*/ 0 h 10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8" h="103">
                        <a:moveTo>
                          <a:pt x="26" y="61"/>
                        </a:moveTo>
                        <a:cubicBezTo>
                          <a:pt x="29" y="53"/>
                          <a:pt x="33" y="51"/>
                          <a:pt x="30" y="43"/>
                        </a:cubicBezTo>
                        <a:cubicBezTo>
                          <a:pt x="33" y="27"/>
                          <a:pt x="37" y="24"/>
                          <a:pt x="50" y="33"/>
                        </a:cubicBezTo>
                        <a:cubicBezTo>
                          <a:pt x="51" y="37"/>
                          <a:pt x="53" y="41"/>
                          <a:pt x="54" y="45"/>
                        </a:cubicBezTo>
                        <a:cubicBezTo>
                          <a:pt x="55" y="49"/>
                          <a:pt x="66" y="49"/>
                          <a:pt x="66" y="49"/>
                        </a:cubicBezTo>
                        <a:cubicBezTo>
                          <a:pt x="75" y="43"/>
                          <a:pt x="77" y="45"/>
                          <a:pt x="80" y="55"/>
                        </a:cubicBezTo>
                        <a:cubicBezTo>
                          <a:pt x="92" y="47"/>
                          <a:pt x="101" y="37"/>
                          <a:pt x="116" y="33"/>
                        </a:cubicBezTo>
                        <a:cubicBezTo>
                          <a:pt x="125" y="19"/>
                          <a:pt x="120" y="24"/>
                          <a:pt x="130" y="17"/>
                        </a:cubicBezTo>
                        <a:cubicBezTo>
                          <a:pt x="134" y="11"/>
                          <a:pt x="134" y="0"/>
                          <a:pt x="138" y="11"/>
                        </a:cubicBezTo>
                        <a:cubicBezTo>
                          <a:pt x="135" y="31"/>
                          <a:pt x="126" y="45"/>
                          <a:pt x="106" y="49"/>
                        </a:cubicBezTo>
                        <a:cubicBezTo>
                          <a:pt x="97" y="55"/>
                          <a:pt x="93" y="61"/>
                          <a:pt x="84" y="67"/>
                        </a:cubicBezTo>
                        <a:cubicBezTo>
                          <a:pt x="80" y="79"/>
                          <a:pt x="79" y="79"/>
                          <a:pt x="66" y="81"/>
                        </a:cubicBezTo>
                        <a:cubicBezTo>
                          <a:pt x="60" y="90"/>
                          <a:pt x="57" y="97"/>
                          <a:pt x="48" y="103"/>
                        </a:cubicBezTo>
                        <a:cubicBezTo>
                          <a:pt x="42" y="94"/>
                          <a:pt x="37" y="93"/>
                          <a:pt x="26" y="89"/>
                        </a:cubicBezTo>
                        <a:cubicBezTo>
                          <a:pt x="24" y="88"/>
                          <a:pt x="20" y="87"/>
                          <a:pt x="20" y="87"/>
                        </a:cubicBezTo>
                        <a:cubicBezTo>
                          <a:pt x="10" y="90"/>
                          <a:pt x="14" y="94"/>
                          <a:pt x="22" y="97"/>
                        </a:cubicBezTo>
                        <a:cubicBezTo>
                          <a:pt x="14" y="103"/>
                          <a:pt x="9" y="100"/>
                          <a:pt x="0" y="97"/>
                        </a:cubicBezTo>
                        <a:cubicBezTo>
                          <a:pt x="2" y="87"/>
                          <a:pt x="1" y="82"/>
                          <a:pt x="10" y="79"/>
                        </a:cubicBezTo>
                        <a:cubicBezTo>
                          <a:pt x="15" y="63"/>
                          <a:pt x="14" y="69"/>
                          <a:pt x="26" y="61"/>
                        </a:cubicBezTo>
                        <a:close/>
                      </a:path>
                    </a:pathLst>
                  </a:custGeom>
                  <a:solidFill>
                    <a:schemeClr val="folHlink"/>
                  </a:solidFill>
                  <a:ln w="9525">
                    <a:noFill/>
                    <a:round/>
                    <a:headEnd/>
                    <a:tailEnd/>
                  </a:ln>
                </p:spPr>
                <p:txBody>
                  <a:bodyPr wrap="none" anchor="ctr"/>
                  <a:lstStyle/>
                  <a:p>
                    <a:pPr>
                      <a:defRPr/>
                    </a:pPr>
                    <a:endParaRPr lang="tr-TR"/>
                  </a:p>
                </p:txBody>
              </p:sp>
              <p:sp>
                <p:nvSpPr>
                  <p:cNvPr id="1110" name="Freeform 93"/>
                  <p:cNvSpPr>
                    <a:spLocks/>
                  </p:cNvSpPr>
                  <p:nvPr/>
                </p:nvSpPr>
                <p:spPr bwMode="ltGray">
                  <a:xfrm>
                    <a:off x="4656" y="319"/>
                    <a:ext cx="80" cy="72"/>
                  </a:xfrm>
                  <a:custGeom>
                    <a:avLst/>
                    <a:gdLst>
                      <a:gd name="T0" fmla="*/ 2 w 188"/>
                      <a:gd name="T1" fmla="*/ 0 h 214"/>
                      <a:gd name="T2" fmla="*/ 2 w 188"/>
                      <a:gd name="T3" fmla="*/ 0 h 214"/>
                      <a:gd name="T4" fmla="*/ 3 w 188"/>
                      <a:gd name="T5" fmla="*/ 0 h 214"/>
                      <a:gd name="T6" fmla="*/ 3 w 188"/>
                      <a:gd name="T7" fmla="*/ 0 h 214"/>
                      <a:gd name="T8" fmla="*/ 3 w 188"/>
                      <a:gd name="T9" fmla="*/ 0 h 214"/>
                      <a:gd name="T10" fmla="*/ 3 w 188"/>
                      <a:gd name="T11" fmla="*/ 0 h 214"/>
                      <a:gd name="T12" fmla="*/ 3 w 188"/>
                      <a:gd name="T13" fmla="*/ 0 h 214"/>
                      <a:gd name="T14" fmla="*/ 2 w 188"/>
                      <a:gd name="T15" fmla="*/ 1 h 214"/>
                      <a:gd name="T16" fmla="*/ 2 w 188"/>
                      <a:gd name="T17" fmla="*/ 1 h 214"/>
                      <a:gd name="T18" fmla="*/ 2 w 188"/>
                      <a:gd name="T19" fmla="*/ 1 h 214"/>
                      <a:gd name="T20" fmla="*/ 2 w 188"/>
                      <a:gd name="T21" fmla="*/ 1 h 214"/>
                      <a:gd name="T22" fmla="*/ 1 w 188"/>
                      <a:gd name="T23" fmla="*/ 1 h 214"/>
                      <a:gd name="T24" fmla="*/ 1 w 188"/>
                      <a:gd name="T25" fmla="*/ 1 h 214"/>
                      <a:gd name="T26" fmla="*/ 1 w 188"/>
                      <a:gd name="T27" fmla="*/ 1 h 214"/>
                      <a:gd name="T28" fmla="*/ 1 w 188"/>
                      <a:gd name="T29" fmla="*/ 1 h 214"/>
                      <a:gd name="T30" fmla="*/ 1 w 188"/>
                      <a:gd name="T31" fmla="*/ 1 h 214"/>
                      <a:gd name="T32" fmla="*/ 1 w 188"/>
                      <a:gd name="T33" fmla="*/ 1 h 214"/>
                      <a:gd name="T34" fmla="*/ 1 w 188"/>
                      <a:gd name="T35" fmla="*/ 1 h 214"/>
                      <a:gd name="T36" fmla="*/ 0 w 188"/>
                      <a:gd name="T37" fmla="*/ 1 h 214"/>
                      <a:gd name="T38" fmla="*/ 0 w 188"/>
                      <a:gd name="T39" fmla="*/ 1 h 214"/>
                      <a:gd name="T40" fmla="*/ 1 w 188"/>
                      <a:gd name="T41" fmla="*/ 1 h 214"/>
                      <a:gd name="T42" fmla="*/ 0 w 188"/>
                      <a:gd name="T43" fmla="*/ 1 h 214"/>
                      <a:gd name="T44" fmla="*/ 0 w 188"/>
                      <a:gd name="T45" fmla="*/ 1 h 214"/>
                      <a:gd name="T46" fmla="*/ 0 w 188"/>
                      <a:gd name="T47" fmla="*/ 1 h 214"/>
                      <a:gd name="T48" fmla="*/ 0 w 188"/>
                      <a:gd name="T49" fmla="*/ 1 h 214"/>
                      <a:gd name="T50" fmla="*/ 0 w 188"/>
                      <a:gd name="T51" fmla="*/ 1 h 214"/>
                      <a:gd name="T52" fmla="*/ 0 w 188"/>
                      <a:gd name="T53" fmla="*/ 1 h 214"/>
                      <a:gd name="T54" fmla="*/ 0 w 188"/>
                      <a:gd name="T55" fmla="*/ 1 h 214"/>
                      <a:gd name="T56" fmla="*/ 0 w 188"/>
                      <a:gd name="T57" fmla="*/ 1 h 214"/>
                      <a:gd name="T58" fmla="*/ 0 w 188"/>
                      <a:gd name="T59" fmla="*/ 1 h 214"/>
                      <a:gd name="T60" fmla="*/ 0 w 188"/>
                      <a:gd name="T61" fmla="*/ 0 h 214"/>
                      <a:gd name="T62" fmla="*/ 1 w 188"/>
                      <a:gd name="T63" fmla="*/ 0 h 214"/>
                      <a:gd name="T64" fmla="*/ 1 w 188"/>
                      <a:gd name="T65" fmla="*/ 0 h 214"/>
                      <a:gd name="T66" fmla="*/ 2 w 188"/>
                      <a:gd name="T67" fmla="*/ 0 h 214"/>
                      <a:gd name="T68" fmla="*/ 2 w 188"/>
                      <a:gd name="T69" fmla="*/ 0 h 214"/>
                      <a:gd name="T70" fmla="*/ 2 w 188"/>
                      <a:gd name="T71" fmla="*/ 0 h 214"/>
                      <a:gd name="T72" fmla="*/ 2 w 188"/>
                      <a:gd name="T73" fmla="*/ 0 h 214"/>
                      <a:gd name="T74" fmla="*/ 2 w 188"/>
                      <a:gd name="T75" fmla="*/ 0 h 214"/>
                      <a:gd name="T76" fmla="*/ 2 w 188"/>
                      <a:gd name="T77" fmla="*/ 0 h 214"/>
                      <a:gd name="T78" fmla="*/ 2 w 188"/>
                      <a:gd name="T79" fmla="*/ 0 h 214"/>
                      <a:gd name="T80" fmla="*/ 2 w 188"/>
                      <a:gd name="T81" fmla="*/ 0 h 21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8" h="214">
                        <a:moveTo>
                          <a:pt x="158" y="24"/>
                        </a:moveTo>
                        <a:cubicBezTo>
                          <a:pt x="156" y="18"/>
                          <a:pt x="160" y="6"/>
                          <a:pt x="160" y="6"/>
                        </a:cubicBezTo>
                        <a:cubicBezTo>
                          <a:pt x="167" y="16"/>
                          <a:pt x="167" y="8"/>
                          <a:pt x="170" y="0"/>
                        </a:cubicBezTo>
                        <a:cubicBezTo>
                          <a:pt x="181" y="4"/>
                          <a:pt x="179" y="14"/>
                          <a:pt x="182" y="24"/>
                        </a:cubicBezTo>
                        <a:cubicBezTo>
                          <a:pt x="184" y="30"/>
                          <a:pt x="188" y="42"/>
                          <a:pt x="188" y="42"/>
                        </a:cubicBezTo>
                        <a:cubicBezTo>
                          <a:pt x="183" y="56"/>
                          <a:pt x="188" y="52"/>
                          <a:pt x="178" y="58"/>
                        </a:cubicBezTo>
                        <a:cubicBezTo>
                          <a:pt x="174" y="63"/>
                          <a:pt x="170" y="76"/>
                          <a:pt x="170" y="76"/>
                        </a:cubicBezTo>
                        <a:cubicBezTo>
                          <a:pt x="169" y="100"/>
                          <a:pt x="173" y="110"/>
                          <a:pt x="162" y="126"/>
                        </a:cubicBezTo>
                        <a:cubicBezTo>
                          <a:pt x="150" y="118"/>
                          <a:pt x="155" y="132"/>
                          <a:pt x="144" y="136"/>
                        </a:cubicBezTo>
                        <a:cubicBezTo>
                          <a:pt x="135" y="134"/>
                          <a:pt x="129" y="135"/>
                          <a:pt x="120" y="138"/>
                        </a:cubicBezTo>
                        <a:cubicBezTo>
                          <a:pt x="114" y="129"/>
                          <a:pt x="122" y="127"/>
                          <a:pt x="112" y="124"/>
                        </a:cubicBezTo>
                        <a:cubicBezTo>
                          <a:pt x="108" y="130"/>
                          <a:pt x="108" y="142"/>
                          <a:pt x="102" y="146"/>
                        </a:cubicBezTo>
                        <a:cubicBezTo>
                          <a:pt x="98" y="148"/>
                          <a:pt x="90" y="150"/>
                          <a:pt x="90" y="150"/>
                        </a:cubicBezTo>
                        <a:cubicBezTo>
                          <a:pt x="87" y="141"/>
                          <a:pt x="89" y="135"/>
                          <a:pt x="80" y="132"/>
                        </a:cubicBezTo>
                        <a:cubicBezTo>
                          <a:pt x="68" y="134"/>
                          <a:pt x="65" y="134"/>
                          <a:pt x="58" y="144"/>
                        </a:cubicBezTo>
                        <a:cubicBezTo>
                          <a:pt x="66" y="150"/>
                          <a:pt x="68" y="147"/>
                          <a:pt x="76" y="142"/>
                        </a:cubicBezTo>
                        <a:cubicBezTo>
                          <a:pt x="81" y="146"/>
                          <a:pt x="85" y="155"/>
                          <a:pt x="78" y="160"/>
                        </a:cubicBezTo>
                        <a:cubicBezTo>
                          <a:pt x="75" y="162"/>
                          <a:pt x="62" y="165"/>
                          <a:pt x="58" y="166"/>
                        </a:cubicBezTo>
                        <a:cubicBezTo>
                          <a:pt x="48" y="173"/>
                          <a:pt x="44" y="173"/>
                          <a:pt x="34" y="166"/>
                        </a:cubicBezTo>
                        <a:cubicBezTo>
                          <a:pt x="35" y="162"/>
                          <a:pt x="34" y="158"/>
                          <a:pt x="36" y="154"/>
                        </a:cubicBezTo>
                        <a:cubicBezTo>
                          <a:pt x="38" y="150"/>
                          <a:pt x="55" y="146"/>
                          <a:pt x="46" y="144"/>
                        </a:cubicBezTo>
                        <a:cubicBezTo>
                          <a:pt x="42" y="143"/>
                          <a:pt x="34" y="148"/>
                          <a:pt x="34" y="148"/>
                        </a:cubicBezTo>
                        <a:cubicBezTo>
                          <a:pt x="32" y="155"/>
                          <a:pt x="28" y="159"/>
                          <a:pt x="26" y="166"/>
                        </a:cubicBezTo>
                        <a:cubicBezTo>
                          <a:pt x="36" y="182"/>
                          <a:pt x="36" y="173"/>
                          <a:pt x="30" y="190"/>
                        </a:cubicBezTo>
                        <a:cubicBezTo>
                          <a:pt x="28" y="196"/>
                          <a:pt x="14" y="200"/>
                          <a:pt x="14" y="200"/>
                        </a:cubicBezTo>
                        <a:cubicBezTo>
                          <a:pt x="5" y="214"/>
                          <a:pt x="11" y="210"/>
                          <a:pt x="0" y="214"/>
                        </a:cubicBezTo>
                        <a:cubicBezTo>
                          <a:pt x="2" y="202"/>
                          <a:pt x="5" y="198"/>
                          <a:pt x="8" y="188"/>
                        </a:cubicBezTo>
                        <a:cubicBezTo>
                          <a:pt x="6" y="178"/>
                          <a:pt x="3" y="173"/>
                          <a:pt x="0" y="164"/>
                        </a:cubicBezTo>
                        <a:cubicBezTo>
                          <a:pt x="3" y="156"/>
                          <a:pt x="7" y="157"/>
                          <a:pt x="14" y="152"/>
                        </a:cubicBezTo>
                        <a:cubicBezTo>
                          <a:pt x="18" y="141"/>
                          <a:pt x="23" y="140"/>
                          <a:pt x="32" y="134"/>
                        </a:cubicBezTo>
                        <a:cubicBezTo>
                          <a:pt x="37" y="127"/>
                          <a:pt x="37" y="123"/>
                          <a:pt x="44" y="118"/>
                        </a:cubicBezTo>
                        <a:cubicBezTo>
                          <a:pt x="64" y="121"/>
                          <a:pt x="55" y="122"/>
                          <a:pt x="72" y="116"/>
                        </a:cubicBezTo>
                        <a:cubicBezTo>
                          <a:pt x="76" y="115"/>
                          <a:pt x="84" y="112"/>
                          <a:pt x="84" y="112"/>
                        </a:cubicBezTo>
                        <a:cubicBezTo>
                          <a:pt x="105" y="119"/>
                          <a:pt x="97" y="84"/>
                          <a:pt x="114" y="78"/>
                        </a:cubicBezTo>
                        <a:cubicBezTo>
                          <a:pt x="117" y="87"/>
                          <a:pt x="110" y="89"/>
                          <a:pt x="120" y="92"/>
                        </a:cubicBezTo>
                        <a:cubicBezTo>
                          <a:pt x="125" y="85"/>
                          <a:pt x="125" y="81"/>
                          <a:pt x="132" y="76"/>
                        </a:cubicBezTo>
                        <a:cubicBezTo>
                          <a:pt x="138" y="68"/>
                          <a:pt x="146" y="65"/>
                          <a:pt x="150" y="54"/>
                        </a:cubicBezTo>
                        <a:cubicBezTo>
                          <a:pt x="151" y="50"/>
                          <a:pt x="154" y="42"/>
                          <a:pt x="154" y="42"/>
                        </a:cubicBezTo>
                        <a:cubicBezTo>
                          <a:pt x="152" y="41"/>
                          <a:pt x="148" y="40"/>
                          <a:pt x="148" y="38"/>
                        </a:cubicBezTo>
                        <a:cubicBezTo>
                          <a:pt x="148" y="36"/>
                          <a:pt x="161" y="33"/>
                          <a:pt x="152" y="32"/>
                        </a:cubicBezTo>
                        <a:lnTo>
                          <a:pt x="158" y="24"/>
                        </a:lnTo>
                        <a:close/>
                      </a:path>
                    </a:pathLst>
                  </a:custGeom>
                  <a:solidFill>
                    <a:schemeClr val="folHlink"/>
                  </a:solidFill>
                  <a:ln w="9525">
                    <a:noFill/>
                    <a:round/>
                    <a:headEnd/>
                    <a:tailEnd/>
                  </a:ln>
                </p:spPr>
                <p:txBody>
                  <a:bodyPr wrap="none" anchor="ctr"/>
                  <a:lstStyle/>
                  <a:p>
                    <a:pPr>
                      <a:defRPr/>
                    </a:pPr>
                    <a:endParaRPr lang="tr-TR"/>
                  </a:p>
                </p:txBody>
              </p:sp>
              <p:sp>
                <p:nvSpPr>
                  <p:cNvPr id="1111" name="Freeform 94"/>
                  <p:cNvSpPr>
                    <a:spLocks/>
                  </p:cNvSpPr>
                  <p:nvPr/>
                </p:nvSpPr>
                <p:spPr bwMode="ltGray">
                  <a:xfrm>
                    <a:off x="4709" y="340"/>
                    <a:ext cx="6" cy="4"/>
                  </a:xfrm>
                  <a:custGeom>
                    <a:avLst/>
                    <a:gdLst>
                      <a:gd name="T0" fmla="*/ 0 w 13"/>
                      <a:gd name="T1" fmla="*/ 0 h 13"/>
                      <a:gd name="T2" fmla="*/ 0 w 13"/>
                      <a:gd name="T3" fmla="*/ 0 h 13"/>
                      <a:gd name="T4" fmla="*/ 0 w 13"/>
                      <a:gd name="T5" fmla="*/ 0 h 13"/>
                      <a:gd name="T6" fmla="*/ 0 60000 65536"/>
                      <a:gd name="T7" fmla="*/ 0 60000 65536"/>
                      <a:gd name="T8" fmla="*/ 0 60000 65536"/>
                    </a:gdLst>
                    <a:ahLst/>
                    <a:cxnLst>
                      <a:cxn ang="T6">
                        <a:pos x="T0" y="T1"/>
                      </a:cxn>
                      <a:cxn ang="T7">
                        <a:pos x="T2" y="T3"/>
                      </a:cxn>
                      <a:cxn ang="T8">
                        <a:pos x="T4" y="T5"/>
                      </a:cxn>
                    </a:cxnLst>
                    <a:rect l="0" t="0" r="r" b="b"/>
                    <a:pathLst>
                      <a:path w="13" h="13">
                        <a:moveTo>
                          <a:pt x="0" y="9"/>
                        </a:moveTo>
                        <a:cubicBezTo>
                          <a:pt x="6" y="0"/>
                          <a:pt x="13" y="7"/>
                          <a:pt x="4" y="13"/>
                        </a:cubicBezTo>
                        <a:cubicBezTo>
                          <a:pt x="0" y="6"/>
                          <a:pt x="0" y="5"/>
                          <a:pt x="0" y="9"/>
                        </a:cubicBezTo>
                        <a:close/>
                      </a:path>
                    </a:pathLst>
                  </a:custGeom>
                  <a:solidFill>
                    <a:schemeClr val="folHlink"/>
                  </a:solidFill>
                  <a:ln w="9525">
                    <a:noFill/>
                    <a:round/>
                    <a:headEnd/>
                    <a:tailEnd/>
                  </a:ln>
                </p:spPr>
                <p:txBody>
                  <a:bodyPr wrap="none" anchor="ctr"/>
                  <a:lstStyle/>
                  <a:p>
                    <a:pPr>
                      <a:defRPr/>
                    </a:pPr>
                    <a:endParaRPr lang="tr-TR"/>
                  </a:p>
                </p:txBody>
              </p:sp>
              <p:sp>
                <p:nvSpPr>
                  <p:cNvPr id="1112" name="Freeform 95"/>
                  <p:cNvSpPr>
                    <a:spLocks/>
                  </p:cNvSpPr>
                  <p:nvPr/>
                </p:nvSpPr>
                <p:spPr bwMode="ltGray">
                  <a:xfrm>
                    <a:off x="4261" y="389"/>
                    <a:ext cx="347" cy="189"/>
                  </a:xfrm>
                  <a:custGeom>
                    <a:avLst/>
                    <a:gdLst>
                      <a:gd name="T0" fmla="*/ 12 w 812"/>
                      <a:gd name="T1" fmla="*/ 0 h 564"/>
                      <a:gd name="T2" fmla="*/ 11 w 812"/>
                      <a:gd name="T3" fmla="*/ 0 h 564"/>
                      <a:gd name="T4" fmla="*/ 11 w 812"/>
                      <a:gd name="T5" fmla="*/ 1 h 564"/>
                      <a:gd name="T6" fmla="*/ 10 w 812"/>
                      <a:gd name="T7" fmla="*/ 1 h 564"/>
                      <a:gd name="T8" fmla="*/ 9 w 812"/>
                      <a:gd name="T9" fmla="*/ 1 h 564"/>
                      <a:gd name="T10" fmla="*/ 9 w 812"/>
                      <a:gd name="T11" fmla="*/ 1 h 564"/>
                      <a:gd name="T12" fmla="*/ 9 w 812"/>
                      <a:gd name="T13" fmla="*/ 1 h 564"/>
                      <a:gd name="T14" fmla="*/ 9 w 812"/>
                      <a:gd name="T15" fmla="*/ 1 h 564"/>
                      <a:gd name="T16" fmla="*/ 8 w 812"/>
                      <a:gd name="T17" fmla="*/ 1 h 564"/>
                      <a:gd name="T18" fmla="*/ 8 w 812"/>
                      <a:gd name="T19" fmla="*/ 1 h 564"/>
                      <a:gd name="T20" fmla="*/ 9 w 812"/>
                      <a:gd name="T21" fmla="*/ 1 h 564"/>
                      <a:gd name="T22" fmla="*/ 9 w 812"/>
                      <a:gd name="T23" fmla="*/ 2 h 564"/>
                      <a:gd name="T24" fmla="*/ 8 w 812"/>
                      <a:gd name="T25" fmla="*/ 2 h 564"/>
                      <a:gd name="T26" fmla="*/ 8 w 812"/>
                      <a:gd name="T27" fmla="*/ 2 h 564"/>
                      <a:gd name="T28" fmla="*/ 7 w 812"/>
                      <a:gd name="T29" fmla="*/ 1 h 564"/>
                      <a:gd name="T30" fmla="*/ 6 w 812"/>
                      <a:gd name="T31" fmla="*/ 1 h 564"/>
                      <a:gd name="T32" fmla="*/ 6 w 812"/>
                      <a:gd name="T33" fmla="*/ 2 h 564"/>
                      <a:gd name="T34" fmla="*/ 7 w 812"/>
                      <a:gd name="T35" fmla="*/ 2 h 564"/>
                      <a:gd name="T36" fmla="*/ 7 w 812"/>
                      <a:gd name="T37" fmla="*/ 2 h 564"/>
                      <a:gd name="T38" fmla="*/ 8 w 812"/>
                      <a:gd name="T39" fmla="*/ 2 h 564"/>
                      <a:gd name="T40" fmla="*/ 7 w 812"/>
                      <a:gd name="T41" fmla="*/ 2 h 564"/>
                      <a:gd name="T42" fmla="*/ 7 w 812"/>
                      <a:gd name="T43" fmla="*/ 2 h 564"/>
                      <a:gd name="T44" fmla="*/ 6 w 812"/>
                      <a:gd name="T45" fmla="*/ 2 h 564"/>
                      <a:gd name="T46" fmla="*/ 6 w 812"/>
                      <a:gd name="T47" fmla="*/ 1 h 564"/>
                      <a:gd name="T48" fmla="*/ 6 w 812"/>
                      <a:gd name="T49" fmla="*/ 1 h 564"/>
                      <a:gd name="T50" fmla="*/ 6 w 812"/>
                      <a:gd name="T51" fmla="*/ 1 h 564"/>
                      <a:gd name="T52" fmla="*/ 6 w 812"/>
                      <a:gd name="T53" fmla="*/ 1 h 564"/>
                      <a:gd name="T54" fmla="*/ 5 w 812"/>
                      <a:gd name="T55" fmla="*/ 1 h 564"/>
                      <a:gd name="T56" fmla="*/ 5 w 812"/>
                      <a:gd name="T57" fmla="*/ 1 h 564"/>
                      <a:gd name="T58" fmla="*/ 4 w 812"/>
                      <a:gd name="T59" fmla="*/ 1 h 564"/>
                      <a:gd name="T60" fmla="*/ 3 w 812"/>
                      <a:gd name="T61" fmla="*/ 1 h 564"/>
                      <a:gd name="T62" fmla="*/ 3 w 812"/>
                      <a:gd name="T63" fmla="*/ 1 h 564"/>
                      <a:gd name="T64" fmla="*/ 3 w 812"/>
                      <a:gd name="T65" fmla="*/ 1 h 564"/>
                      <a:gd name="T66" fmla="*/ 2 w 812"/>
                      <a:gd name="T67" fmla="*/ 1 h 564"/>
                      <a:gd name="T68" fmla="*/ 2 w 812"/>
                      <a:gd name="T69" fmla="*/ 1 h 564"/>
                      <a:gd name="T70" fmla="*/ 2 w 812"/>
                      <a:gd name="T71" fmla="*/ 2 h 564"/>
                      <a:gd name="T72" fmla="*/ 1 w 812"/>
                      <a:gd name="T73" fmla="*/ 2 h 564"/>
                      <a:gd name="T74" fmla="*/ 1 w 812"/>
                      <a:gd name="T75" fmla="*/ 1 h 564"/>
                      <a:gd name="T76" fmla="*/ 1 w 812"/>
                      <a:gd name="T77" fmla="*/ 1 h 564"/>
                      <a:gd name="T78" fmla="*/ 0 w 812"/>
                      <a:gd name="T79" fmla="*/ 1 h 564"/>
                      <a:gd name="T80" fmla="*/ 0 w 812"/>
                      <a:gd name="T81" fmla="*/ 1 h 564"/>
                      <a:gd name="T82" fmla="*/ 0 w 812"/>
                      <a:gd name="T83" fmla="*/ 1 h 564"/>
                      <a:gd name="T84" fmla="*/ 0 w 812"/>
                      <a:gd name="T85" fmla="*/ 0 h 564"/>
                      <a:gd name="T86" fmla="*/ 11 w 812"/>
                      <a:gd name="T87" fmla="*/ 0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2" h="564">
                        <a:moveTo>
                          <a:pt x="798" y="6"/>
                        </a:moveTo>
                        <a:cubicBezTo>
                          <a:pt x="801" y="15"/>
                          <a:pt x="809" y="16"/>
                          <a:pt x="812" y="26"/>
                        </a:cubicBezTo>
                        <a:cubicBezTo>
                          <a:pt x="809" y="36"/>
                          <a:pt x="801" y="41"/>
                          <a:pt x="796" y="50"/>
                        </a:cubicBezTo>
                        <a:cubicBezTo>
                          <a:pt x="791" y="61"/>
                          <a:pt x="788" y="71"/>
                          <a:pt x="778" y="78"/>
                        </a:cubicBezTo>
                        <a:cubicBezTo>
                          <a:pt x="773" y="85"/>
                          <a:pt x="771" y="88"/>
                          <a:pt x="774" y="96"/>
                        </a:cubicBezTo>
                        <a:cubicBezTo>
                          <a:pt x="767" y="107"/>
                          <a:pt x="758" y="114"/>
                          <a:pt x="748" y="122"/>
                        </a:cubicBezTo>
                        <a:cubicBezTo>
                          <a:pt x="744" y="125"/>
                          <a:pt x="736" y="130"/>
                          <a:pt x="736" y="130"/>
                        </a:cubicBezTo>
                        <a:cubicBezTo>
                          <a:pt x="740" y="141"/>
                          <a:pt x="731" y="140"/>
                          <a:pt x="722" y="142"/>
                        </a:cubicBezTo>
                        <a:cubicBezTo>
                          <a:pt x="716" y="148"/>
                          <a:pt x="712" y="151"/>
                          <a:pt x="704" y="154"/>
                        </a:cubicBezTo>
                        <a:cubicBezTo>
                          <a:pt x="686" y="150"/>
                          <a:pt x="650" y="169"/>
                          <a:pt x="634" y="180"/>
                        </a:cubicBezTo>
                        <a:cubicBezTo>
                          <a:pt x="636" y="189"/>
                          <a:pt x="631" y="193"/>
                          <a:pt x="640" y="196"/>
                        </a:cubicBezTo>
                        <a:cubicBezTo>
                          <a:pt x="643" y="205"/>
                          <a:pt x="640" y="207"/>
                          <a:pt x="632" y="210"/>
                        </a:cubicBezTo>
                        <a:cubicBezTo>
                          <a:pt x="626" y="219"/>
                          <a:pt x="623" y="226"/>
                          <a:pt x="614" y="232"/>
                        </a:cubicBezTo>
                        <a:cubicBezTo>
                          <a:pt x="611" y="231"/>
                          <a:pt x="606" y="233"/>
                          <a:pt x="604" y="230"/>
                        </a:cubicBezTo>
                        <a:cubicBezTo>
                          <a:pt x="599" y="220"/>
                          <a:pt x="610" y="199"/>
                          <a:pt x="620" y="196"/>
                        </a:cubicBezTo>
                        <a:cubicBezTo>
                          <a:pt x="623" y="187"/>
                          <a:pt x="617" y="187"/>
                          <a:pt x="620" y="178"/>
                        </a:cubicBezTo>
                        <a:cubicBezTo>
                          <a:pt x="617" y="164"/>
                          <a:pt x="609" y="168"/>
                          <a:pt x="598" y="172"/>
                        </a:cubicBezTo>
                        <a:cubicBezTo>
                          <a:pt x="592" y="180"/>
                          <a:pt x="585" y="185"/>
                          <a:pt x="576" y="188"/>
                        </a:cubicBezTo>
                        <a:cubicBezTo>
                          <a:pt x="572" y="194"/>
                          <a:pt x="568" y="200"/>
                          <a:pt x="564" y="206"/>
                        </a:cubicBezTo>
                        <a:cubicBezTo>
                          <a:pt x="561" y="210"/>
                          <a:pt x="556" y="218"/>
                          <a:pt x="556" y="218"/>
                        </a:cubicBezTo>
                        <a:cubicBezTo>
                          <a:pt x="558" y="234"/>
                          <a:pt x="559" y="243"/>
                          <a:pt x="572" y="252"/>
                        </a:cubicBezTo>
                        <a:cubicBezTo>
                          <a:pt x="579" y="262"/>
                          <a:pt x="586" y="273"/>
                          <a:pt x="596" y="280"/>
                        </a:cubicBezTo>
                        <a:cubicBezTo>
                          <a:pt x="598" y="286"/>
                          <a:pt x="602" y="298"/>
                          <a:pt x="602" y="298"/>
                        </a:cubicBezTo>
                        <a:cubicBezTo>
                          <a:pt x="601" y="308"/>
                          <a:pt x="599" y="361"/>
                          <a:pt x="594" y="368"/>
                        </a:cubicBezTo>
                        <a:cubicBezTo>
                          <a:pt x="590" y="374"/>
                          <a:pt x="576" y="378"/>
                          <a:pt x="570" y="382"/>
                        </a:cubicBezTo>
                        <a:cubicBezTo>
                          <a:pt x="563" y="393"/>
                          <a:pt x="550" y="396"/>
                          <a:pt x="542" y="406"/>
                        </a:cubicBezTo>
                        <a:cubicBezTo>
                          <a:pt x="536" y="413"/>
                          <a:pt x="539" y="417"/>
                          <a:pt x="530" y="420"/>
                        </a:cubicBezTo>
                        <a:cubicBezTo>
                          <a:pt x="526" y="408"/>
                          <a:pt x="538" y="391"/>
                          <a:pt x="522" y="386"/>
                        </a:cubicBezTo>
                        <a:cubicBezTo>
                          <a:pt x="516" y="377"/>
                          <a:pt x="510" y="364"/>
                          <a:pt x="502" y="356"/>
                        </a:cubicBezTo>
                        <a:cubicBezTo>
                          <a:pt x="497" y="341"/>
                          <a:pt x="505" y="360"/>
                          <a:pt x="482" y="348"/>
                        </a:cubicBezTo>
                        <a:cubicBezTo>
                          <a:pt x="478" y="346"/>
                          <a:pt x="478" y="339"/>
                          <a:pt x="474" y="336"/>
                        </a:cubicBezTo>
                        <a:cubicBezTo>
                          <a:pt x="470" y="323"/>
                          <a:pt x="466" y="342"/>
                          <a:pt x="462" y="348"/>
                        </a:cubicBezTo>
                        <a:cubicBezTo>
                          <a:pt x="460" y="358"/>
                          <a:pt x="456" y="363"/>
                          <a:pt x="454" y="374"/>
                        </a:cubicBezTo>
                        <a:cubicBezTo>
                          <a:pt x="457" y="383"/>
                          <a:pt x="455" y="387"/>
                          <a:pt x="450" y="394"/>
                        </a:cubicBezTo>
                        <a:cubicBezTo>
                          <a:pt x="454" y="399"/>
                          <a:pt x="464" y="411"/>
                          <a:pt x="466" y="418"/>
                        </a:cubicBezTo>
                        <a:cubicBezTo>
                          <a:pt x="474" y="443"/>
                          <a:pt x="472" y="458"/>
                          <a:pt x="500" y="464"/>
                        </a:cubicBezTo>
                        <a:cubicBezTo>
                          <a:pt x="507" y="469"/>
                          <a:pt x="510" y="474"/>
                          <a:pt x="516" y="480"/>
                        </a:cubicBezTo>
                        <a:cubicBezTo>
                          <a:pt x="511" y="494"/>
                          <a:pt x="513" y="509"/>
                          <a:pt x="510" y="524"/>
                        </a:cubicBezTo>
                        <a:cubicBezTo>
                          <a:pt x="512" y="537"/>
                          <a:pt x="511" y="541"/>
                          <a:pt x="522" y="548"/>
                        </a:cubicBezTo>
                        <a:cubicBezTo>
                          <a:pt x="523" y="552"/>
                          <a:pt x="525" y="556"/>
                          <a:pt x="526" y="560"/>
                        </a:cubicBezTo>
                        <a:cubicBezTo>
                          <a:pt x="527" y="564"/>
                          <a:pt x="514" y="556"/>
                          <a:pt x="514" y="556"/>
                        </a:cubicBezTo>
                        <a:cubicBezTo>
                          <a:pt x="502" y="564"/>
                          <a:pt x="501" y="551"/>
                          <a:pt x="492" y="544"/>
                        </a:cubicBezTo>
                        <a:cubicBezTo>
                          <a:pt x="488" y="541"/>
                          <a:pt x="480" y="536"/>
                          <a:pt x="480" y="536"/>
                        </a:cubicBezTo>
                        <a:cubicBezTo>
                          <a:pt x="471" y="522"/>
                          <a:pt x="474" y="529"/>
                          <a:pt x="470" y="518"/>
                        </a:cubicBezTo>
                        <a:cubicBezTo>
                          <a:pt x="467" y="491"/>
                          <a:pt x="461" y="446"/>
                          <a:pt x="436" y="430"/>
                        </a:cubicBezTo>
                        <a:cubicBezTo>
                          <a:pt x="428" y="433"/>
                          <a:pt x="425" y="433"/>
                          <a:pt x="422" y="424"/>
                        </a:cubicBezTo>
                        <a:cubicBezTo>
                          <a:pt x="427" y="404"/>
                          <a:pt x="432" y="383"/>
                          <a:pt x="438" y="364"/>
                        </a:cubicBezTo>
                        <a:cubicBezTo>
                          <a:pt x="436" y="343"/>
                          <a:pt x="431" y="330"/>
                          <a:pt x="426" y="310"/>
                        </a:cubicBezTo>
                        <a:cubicBezTo>
                          <a:pt x="429" y="302"/>
                          <a:pt x="425" y="300"/>
                          <a:pt x="422" y="292"/>
                        </a:cubicBezTo>
                        <a:cubicBezTo>
                          <a:pt x="424" y="282"/>
                          <a:pt x="428" y="277"/>
                          <a:pt x="422" y="268"/>
                        </a:cubicBezTo>
                        <a:cubicBezTo>
                          <a:pt x="420" y="269"/>
                          <a:pt x="418" y="269"/>
                          <a:pt x="416" y="270"/>
                        </a:cubicBezTo>
                        <a:cubicBezTo>
                          <a:pt x="414" y="272"/>
                          <a:pt x="414" y="275"/>
                          <a:pt x="412" y="276"/>
                        </a:cubicBezTo>
                        <a:cubicBezTo>
                          <a:pt x="408" y="278"/>
                          <a:pt x="400" y="280"/>
                          <a:pt x="400" y="280"/>
                        </a:cubicBezTo>
                        <a:cubicBezTo>
                          <a:pt x="394" y="274"/>
                          <a:pt x="389" y="274"/>
                          <a:pt x="386" y="266"/>
                        </a:cubicBezTo>
                        <a:cubicBezTo>
                          <a:pt x="391" y="251"/>
                          <a:pt x="379" y="206"/>
                          <a:pt x="364" y="196"/>
                        </a:cubicBezTo>
                        <a:cubicBezTo>
                          <a:pt x="357" y="186"/>
                          <a:pt x="358" y="182"/>
                          <a:pt x="360" y="170"/>
                        </a:cubicBezTo>
                        <a:cubicBezTo>
                          <a:pt x="358" y="160"/>
                          <a:pt x="356" y="147"/>
                          <a:pt x="346" y="144"/>
                        </a:cubicBezTo>
                        <a:cubicBezTo>
                          <a:pt x="343" y="154"/>
                          <a:pt x="338" y="160"/>
                          <a:pt x="330" y="166"/>
                        </a:cubicBezTo>
                        <a:cubicBezTo>
                          <a:pt x="323" y="164"/>
                          <a:pt x="308" y="160"/>
                          <a:pt x="308" y="160"/>
                        </a:cubicBezTo>
                        <a:cubicBezTo>
                          <a:pt x="296" y="162"/>
                          <a:pt x="297" y="166"/>
                          <a:pt x="288" y="172"/>
                        </a:cubicBezTo>
                        <a:cubicBezTo>
                          <a:pt x="284" y="185"/>
                          <a:pt x="282" y="191"/>
                          <a:pt x="268" y="196"/>
                        </a:cubicBezTo>
                        <a:cubicBezTo>
                          <a:pt x="264" y="200"/>
                          <a:pt x="243" y="231"/>
                          <a:pt x="242" y="232"/>
                        </a:cubicBezTo>
                        <a:cubicBezTo>
                          <a:pt x="231" y="239"/>
                          <a:pt x="215" y="247"/>
                          <a:pt x="206" y="256"/>
                        </a:cubicBezTo>
                        <a:cubicBezTo>
                          <a:pt x="202" y="260"/>
                          <a:pt x="200" y="265"/>
                          <a:pt x="196" y="268"/>
                        </a:cubicBezTo>
                        <a:cubicBezTo>
                          <a:pt x="194" y="269"/>
                          <a:pt x="192" y="269"/>
                          <a:pt x="190" y="270"/>
                        </a:cubicBezTo>
                        <a:cubicBezTo>
                          <a:pt x="188" y="271"/>
                          <a:pt x="186" y="272"/>
                          <a:pt x="184" y="274"/>
                        </a:cubicBezTo>
                        <a:cubicBezTo>
                          <a:pt x="180" y="278"/>
                          <a:pt x="172" y="286"/>
                          <a:pt x="172" y="286"/>
                        </a:cubicBezTo>
                        <a:cubicBezTo>
                          <a:pt x="167" y="300"/>
                          <a:pt x="165" y="314"/>
                          <a:pt x="160" y="328"/>
                        </a:cubicBezTo>
                        <a:cubicBezTo>
                          <a:pt x="158" y="335"/>
                          <a:pt x="156" y="341"/>
                          <a:pt x="154" y="348"/>
                        </a:cubicBezTo>
                        <a:cubicBezTo>
                          <a:pt x="153" y="350"/>
                          <a:pt x="152" y="354"/>
                          <a:pt x="152" y="354"/>
                        </a:cubicBezTo>
                        <a:cubicBezTo>
                          <a:pt x="152" y="359"/>
                          <a:pt x="156" y="384"/>
                          <a:pt x="146" y="392"/>
                        </a:cubicBezTo>
                        <a:cubicBezTo>
                          <a:pt x="141" y="397"/>
                          <a:pt x="128" y="404"/>
                          <a:pt x="128" y="404"/>
                        </a:cubicBezTo>
                        <a:cubicBezTo>
                          <a:pt x="125" y="412"/>
                          <a:pt x="122" y="421"/>
                          <a:pt x="114" y="424"/>
                        </a:cubicBezTo>
                        <a:cubicBezTo>
                          <a:pt x="100" y="419"/>
                          <a:pt x="97" y="405"/>
                          <a:pt x="94" y="392"/>
                        </a:cubicBezTo>
                        <a:cubicBezTo>
                          <a:pt x="86" y="362"/>
                          <a:pt x="82" y="332"/>
                          <a:pt x="72" y="302"/>
                        </a:cubicBezTo>
                        <a:cubicBezTo>
                          <a:pt x="71" y="281"/>
                          <a:pt x="70" y="275"/>
                          <a:pt x="66" y="258"/>
                        </a:cubicBezTo>
                        <a:cubicBezTo>
                          <a:pt x="66" y="251"/>
                          <a:pt x="68" y="219"/>
                          <a:pt x="64" y="208"/>
                        </a:cubicBezTo>
                        <a:cubicBezTo>
                          <a:pt x="70" y="191"/>
                          <a:pt x="66" y="173"/>
                          <a:pt x="72" y="156"/>
                        </a:cubicBezTo>
                        <a:cubicBezTo>
                          <a:pt x="66" y="139"/>
                          <a:pt x="60" y="168"/>
                          <a:pt x="56" y="172"/>
                        </a:cubicBezTo>
                        <a:cubicBezTo>
                          <a:pt x="53" y="175"/>
                          <a:pt x="44" y="180"/>
                          <a:pt x="44" y="180"/>
                        </a:cubicBezTo>
                        <a:cubicBezTo>
                          <a:pt x="35" y="177"/>
                          <a:pt x="28" y="173"/>
                          <a:pt x="24" y="162"/>
                        </a:cubicBezTo>
                        <a:cubicBezTo>
                          <a:pt x="23" y="158"/>
                          <a:pt x="20" y="150"/>
                          <a:pt x="20" y="150"/>
                        </a:cubicBezTo>
                        <a:cubicBezTo>
                          <a:pt x="30" y="148"/>
                          <a:pt x="30" y="143"/>
                          <a:pt x="38" y="138"/>
                        </a:cubicBezTo>
                        <a:cubicBezTo>
                          <a:pt x="35" y="128"/>
                          <a:pt x="31" y="133"/>
                          <a:pt x="24" y="138"/>
                        </a:cubicBezTo>
                        <a:cubicBezTo>
                          <a:pt x="15" y="135"/>
                          <a:pt x="15" y="132"/>
                          <a:pt x="18" y="124"/>
                        </a:cubicBezTo>
                        <a:cubicBezTo>
                          <a:pt x="11" y="114"/>
                          <a:pt x="9" y="101"/>
                          <a:pt x="0" y="92"/>
                        </a:cubicBezTo>
                        <a:lnTo>
                          <a:pt x="76" y="0"/>
                        </a:lnTo>
                        <a:lnTo>
                          <a:pt x="798" y="6"/>
                        </a:lnTo>
                        <a:close/>
                      </a:path>
                    </a:pathLst>
                  </a:custGeom>
                  <a:solidFill>
                    <a:schemeClr val="folHlink"/>
                  </a:solidFill>
                  <a:ln w="9525">
                    <a:noFill/>
                    <a:round/>
                    <a:headEnd/>
                    <a:tailEnd/>
                  </a:ln>
                </p:spPr>
                <p:txBody>
                  <a:bodyPr wrap="none" anchor="ctr"/>
                  <a:lstStyle/>
                  <a:p>
                    <a:pPr>
                      <a:defRPr/>
                    </a:pPr>
                    <a:endParaRPr lang="tr-TR"/>
                  </a:p>
                </p:txBody>
              </p:sp>
              <p:sp>
                <p:nvSpPr>
                  <p:cNvPr id="1113" name="Freeform 96"/>
                  <p:cNvSpPr>
                    <a:spLocks/>
                  </p:cNvSpPr>
                  <p:nvPr/>
                </p:nvSpPr>
                <p:spPr bwMode="ltGray">
                  <a:xfrm>
                    <a:off x="4322" y="519"/>
                    <a:ext cx="19" cy="29"/>
                  </a:xfrm>
                  <a:custGeom>
                    <a:avLst/>
                    <a:gdLst>
                      <a:gd name="T0" fmla="*/ 0 w 43"/>
                      <a:gd name="T1" fmla="*/ 0 h 85"/>
                      <a:gd name="T2" fmla="*/ 0 w 43"/>
                      <a:gd name="T3" fmla="*/ 0 h 85"/>
                      <a:gd name="T4" fmla="*/ 0 w 43"/>
                      <a:gd name="T5" fmla="*/ 0 h 85"/>
                      <a:gd name="T6" fmla="*/ 0 w 43"/>
                      <a:gd name="T7" fmla="*/ 0 h 85"/>
                      <a:gd name="T8" fmla="*/ 0 w 43"/>
                      <a:gd name="T9" fmla="*/ 0 h 85"/>
                      <a:gd name="T10" fmla="*/ 0 w 43"/>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85">
                        <a:moveTo>
                          <a:pt x="7" y="11"/>
                        </a:moveTo>
                        <a:cubicBezTo>
                          <a:pt x="4" y="2"/>
                          <a:pt x="9" y="0"/>
                          <a:pt x="17" y="3"/>
                        </a:cubicBezTo>
                        <a:cubicBezTo>
                          <a:pt x="24" y="13"/>
                          <a:pt x="28" y="24"/>
                          <a:pt x="37" y="33"/>
                        </a:cubicBezTo>
                        <a:cubicBezTo>
                          <a:pt x="43" y="52"/>
                          <a:pt x="40" y="78"/>
                          <a:pt x="19" y="85"/>
                        </a:cubicBezTo>
                        <a:cubicBezTo>
                          <a:pt x="6" y="81"/>
                          <a:pt x="5" y="81"/>
                          <a:pt x="1" y="69"/>
                        </a:cubicBezTo>
                        <a:cubicBezTo>
                          <a:pt x="2" y="66"/>
                          <a:pt x="0" y="4"/>
                          <a:pt x="7" y="11"/>
                        </a:cubicBezTo>
                        <a:close/>
                      </a:path>
                    </a:pathLst>
                  </a:custGeom>
                  <a:solidFill>
                    <a:schemeClr val="folHlink"/>
                  </a:solidFill>
                  <a:ln w="9525">
                    <a:noFill/>
                    <a:round/>
                    <a:headEnd/>
                    <a:tailEnd/>
                  </a:ln>
                </p:spPr>
                <p:txBody>
                  <a:bodyPr wrap="none" anchor="ctr"/>
                  <a:lstStyle/>
                  <a:p>
                    <a:pPr>
                      <a:defRPr/>
                    </a:pPr>
                    <a:endParaRPr lang="tr-TR"/>
                  </a:p>
                </p:txBody>
              </p:sp>
              <p:sp>
                <p:nvSpPr>
                  <p:cNvPr id="1114" name="Freeform 97"/>
                  <p:cNvSpPr>
                    <a:spLocks/>
                  </p:cNvSpPr>
                  <p:nvPr/>
                </p:nvSpPr>
                <p:spPr bwMode="ltGray">
                  <a:xfrm>
                    <a:off x="4588" y="421"/>
                    <a:ext cx="18" cy="24"/>
                  </a:xfrm>
                  <a:custGeom>
                    <a:avLst/>
                    <a:gdLst>
                      <a:gd name="T0" fmla="*/ 0 w 44"/>
                      <a:gd name="T1" fmla="*/ 0 h 74"/>
                      <a:gd name="T2" fmla="*/ 0 w 44"/>
                      <a:gd name="T3" fmla="*/ 0 h 74"/>
                      <a:gd name="T4" fmla="*/ 0 w 44"/>
                      <a:gd name="T5" fmla="*/ 0 h 74"/>
                      <a:gd name="T6" fmla="*/ 0 w 44"/>
                      <a:gd name="T7" fmla="*/ 0 h 74"/>
                      <a:gd name="T8" fmla="*/ 0 w 44"/>
                      <a:gd name="T9" fmla="*/ 0 h 74"/>
                      <a:gd name="T10" fmla="*/ 0 w 44"/>
                      <a:gd name="T11" fmla="*/ 0 h 74"/>
                      <a:gd name="T12" fmla="*/ 0 w 44"/>
                      <a:gd name="T13" fmla="*/ 0 h 74"/>
                      <a:gd name="T14" fmla="*/ 0 w 44"/>
                      <a:gd name="T15" fmla="*/ 0 h 7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74">
                        <a:moveTo>
                          <a:pt x="13" y="28"/>
                        </a:moveTo>
                        <a:cubicBezTo>
                          <a:pt x="15" y="13"/>
                          <a:pt x="14" y="7"/>
                          <a:pt x="29" y="2"/>
                        </a:cubicBezTo>
                        <a:cubicBezTo>
                          <a:pt x="34" y="3"/>
                          <a:pt x="40" y="0"/>
                          <a:pt x="43" y="4"/>
                        </a:cubicBezTo>
                        <a:cubicBezTo>
                          <a:pt x="44" y="6"/>
                          <a:pt x="41" y="21"/>
                          <a:pt x="39" y="26"/>
                        </a:cubicBezTo>
                        <a:cubicBezTo>
                          <a:pt x="31" y="43"/>
                          <a:pt x="30" y="63"/>
                          <a:pt x="13" y="74"/>
                        </a:cubicBezTo>
                        <a:cubicBezTo>
                          <a:pt x="4" y="71"/>
                          <a:pt x="4" y="68"/>
                          <a:pt x="7" y="60"/>
                        </a:cubicBezTo>
                        <a:cubicBezTo>
                          <a:pt x="5" y="50"/>
                          <a:pt x="0" y="46"/>
                          <a:pt x="3" y="36"/>
                        </a:cubicBezTo>
                        <a:cubicBezTo>
                          <a:pt x="4" y="32"/>
                          <a:pt x="8" y="23"/>
                          <a:pt x="13" y="28"/>
                        </a:cubicBezTo>
                        <a:close/>
                      </a:path>
                    </a:pathLst>
                  </a:custGeom>
                  <a:solidFill>
                    <a:schemeClr val="folHlink"/>
                  </a:solidFill>
                  <a:ln w="9525">
                    <a:noFill/>
                    <a:round/>
                    <a:headEnd/>
                    <a:tailEnd/>
                  </a:ln>
                </p:spPr>
                <p:txBody>
                  <a:bodyPr wrap="none" anchor="ctr"/>
                  <a:lstStyle/>
                  <a:p>
                    <a:pPr>
                      <a:defRPr/>
                    </a:pPr>
                    <a:endParaRPr lang="tr-TR"/>
                  </a:p>
                </p:txBody>
              </p:sp>
              <p:sp>
                <p:nvSpPr>
                  <p:cNvPr id="1115" name="Freeform 98"/>
                  <p:cNvSpPr>
                    <a:spLocks/>
                  </p:cNvSpPr>
                  <p:nvPr/>
                </p:nvSpPr>
                <p:spPr bwMode="ltGray">
                  <a:xfrm>
                    <a:off x="4639" y="409"/>
                    <a:ext cx="9" cy="10"/>
                  </a:xfrm>
                  <a:custGeom>
                    <a:avLst/>
                    <a:gdLst>
                      <a:gd name="T0" fmla="*/ 0 w 20"/>
                      <a:gd name="T1" fmla="*/ 0 h 30"/>
                      <a:gd name="T2" fmla="*/ 0 w 20"/>
                      <a:gd name="T3" fmla="*/ 0 h 30"/>
                      <a:gd name="T4" fmla="*/ 0 w 20"/>
                      <a:gd name="T5" fmla="*/ 0 h 30"/>
                      <a:gd name="T6" fmla="*/ 0 60000 65536"/>
                      <a:gd name="T7" fmla="*/ 0 60000 65536"/>
                      <a:gd name="T8" fmla="*/ 0 60000 65536"/>
                    </a:gdLst>
                    <a:ahLst/>
                    <a:cxnLst>
                      <a:cxn ang="T6">
                        <a:pos x="T0" y="T1"/>
                      </a:cxn>
                      <a:cxn ang="T7">
                        <a:pos x="T2" y="T3"/>
                      </a:cxn>
                      <a:cxn ang="T8">
                        <a:pos x="T4" y="T5"/>
                      </a:cxn>
                    </a:cxnLst>
                    <a:rect l="0" t="0" r="r" b="b"/>
                    <a:pathLst>
                      <a:path w="20" h="30">
                        <a:moveTo>
                          <a:pt x="7" y="16"/>
                        </a:moveTo>
                        <a:cubicBezTo>
                          <a:pt x="18" y="0"/>
                          <a:pt x="20" y="20"/>
                          <a:pt x="5" y="30"/>
                        </a:cubicBezTo>
                        <a:cubicBezTo>
                          <a:pt x="0" y="23"/>
                          <a:pt x="1" y="22"/>
                          <a:pt x="7" y="16"/>
                        </a:cubicBezTo>
                        <a:close/>
                      </a:path>
                    </a:pathLst>
                  </a:custGeom>
                  <a:solidFill>
                    <a:schemeClr val="folHlink"/>
                  </a:solidFill>
                  <a:ln w="9525">
                    <a:noFill/>
                    <a:round/>
                    <a:headEnd/>
                    <a:tailEnd/>
                  </a:ln>
                </p:spPr>
                <p:txBody>
                  <a:bodyPr wrap="none" anchor="ctr"/>
                  <a:lstStyle/>
                  <a:p>
                    <a:pPr>
                      <a:defRPr/>
                    </a:pPr>
                    <a:endParaRPr lang="tr-TR"/>
                  </a:p>
                </p:txBody>
              </p:sp>
              <p:sp>
                <p:nvSpPr>
                  <p:cNvPr id="1116" name="Freeform 99"/>
                  <p:cNvSpPr>
                    <a:spLocks/>
                  </p:cNvSpPr>
                  <p:nvPr/>
                </p:nvSpPr>
                <p:spPr bwMode="ltGray">
                  <a:xfrm>
                    <a:off x="3709" y="315"/>
                    <a:ext cx="433" cy="354"/>
                  </a:xfrm>
                  <a:custGeom>
                    <a:avLst/>
                    <a:gdLst>
                      <a:gd name="T0" fmla="*/ 50 w 682"/>
                      <a:gd name="T1" fmla="*/ 48 h 557"/>
                      <a:gd name="T2" fmla="*/ 50 w 682"/>
                      <a:gd name="T3" fmla="*/ 47 h 557"/>
                      <a:gd name="T4" fmla="*/ 51 w 682"/>
                      <a:gd name="T5" fmla="*/ 43 h 557"/>
                      <a:gd name="T6" fmla="*/ 32 w 682"/>
                      <a:gd name="T7" fmla="*/ 30 h 557"/>
                      <a:gd name="T8" fmla="*/ 29 w 682"/>
                      <a:gd name="T9" fmla="*/ 36 h 557"/>
                      <a:gd name="T10" fmla="*/ 31 w 682"/>
                      <a:gd name="T11" fmla="*/ 57 h 557"/>
                      <a:gd name="T12" fmla="*/ 29 w 682"/>
                      <a:gd name="T13" fmla="*/ 51 h 557"/>
                      <a:gd name="T14" fmla="*/ 25 w 682"/>
                      <a:gd name="T15" fmla="*/ 45 h 557"/>
                      <a:gd name="T16" fmla="*/ 25 w 682"/>
                      <a:gd name="T17" fmla="*/ 43 h 557"/>
                      <a:gd name="T18" fmla="*/ 25 w 682"/>
                      <a:gd name="T19" fmla="*/ 41 h 557"/>
                      <a:gd name="T20" fmla="*/ 23 w 682"/>
                      <a:gd name="T21" fmla="*/ 39 h 557"/>
                      <a:gd name="T22" fmla="*/ 20 w 682"/>
                      <a:gd name="T23" fmla="*/ 36 h 557"/>
                      <a:gd name="T24" fmla="*/ 15 w 682"/>
                      <a:gd name="T25" fmla="*/ 37 h 557"/>
                      <a:gd name="T26" fmla="*/ 13 w 682"/>
                      <a:gd name="T27" fmla="*/ 37 h 557"/>
                      <a:gd name="T28" fmla="*/ 8 w 682"/>
                      <a:gd name="T29" fmla="*/ 37 h 557"/>
                      <a:gd name="T30" fmla="*/ 3 w 682"/>
                      <a:gd name="T31" fmla="*/ 32 h 557"/>
                      <a:gd name="T32" fmla="*/ 1 w 682"/>
                      <a:gd name="T33" fmla="*/ 31 h 557"/>
                      <a:gd name="T34" fmla="*/ 0 w 682"/>
                      <a:gd name="T35" fmla="*/ 27 h 557"/>
                      <a:gd name="T36" fmla="*/ 3 w 682"/>
                      <a:gd name="T37" fmla="*/ 22 h 557"/>
                      <a:gd name="T38" fmla="*/ 3 w 682"/>
                      <a:gd name="T39" fmla="*/ 18 h 557"/>
                      <a:gd name="T40" fmla="*/ 5 w 682"/>
                      <a:gd name="T41" fmla="*/ 15 h 557"/>
                      <a:gd name="T42" fmla="*/ 8 w 682"/>
                      <a:gd name="T43" fmla="*/ 12 h 557"/>
                      <a:gd name="T44" fmla="*/ 17 w 682"/>
                      <a:gd name="T45" fmla="*/ 7 h 557"/>
                      <a:gd name="T46" fmla="*/ 23 w 682"/>
                      <a:gd name="T47" fmla="*/ 3 h 557"/>
                      <a:gd name="T48" fmla="*/ 27 w 682"/>
                      <a:gd name="T49" fmla="*/ 1 h 557"/>
                      <a:gd name="T50" fmla="*/ 37 w 682"/>
                      <a:gd name="T51" fmla="*/ 1 h 557"/>
                      <a:gd name="T52" fmla="*/ 41 w 682"/>
                      <a:gd name="T53" fmla="*/ 0 h 557"/>
                      <a:gd name="T54" fmla="*/ 39 w 682"/>
                      <a:gd name="T55" fmla="*/ 4 h 557"/>
                      <a:gd name="T56" fmla="*/ 46 w 682"/>
                      <a:gd name="T57" fmla="*/ 9 h 557"/>
                      <a:gd name="T58" fmla="*/ 51 w 682"/>
                      <a:gd name="T59" fmla="*/ 8 h 557"/>
                      <a:gd name="T60" fmla="*/ 55 w 682"/>
                      <a:gd name="T61" fmla="*/ 8 h 557"/>
                      <a:gd name="T62" fmla="*/ 58 w 682"/>
                      <a:gd name="T63" fmla="*/ 10 h 557"/>
                      <a:gd name="T64" fmla="*/ 59 w 682"/>
                      <a:gd name="T65" fmla="*/ 20 h 557"/>
                      <a:gd name="T66" fmla="*/ 59 w 682"/>
                      <a:gd name="T67" fmla="*/ 25 h 557"/>
                      <a:gd name="T68" fmla="*/ 62 w 682"/>
                      <a:gd name="T69" fmla="*/ 29 h 557"/>
                      <a:gd name="T70" fmla="*/ 67 w 682"/>
                      <a:gd name="T71" fmla="*/ 31 h 557"/>
                      <a:gd name="T72" fmla="*/ 70 w 682"/>
                      <a:gd name="T73" fmla="*/ 31 h 557"/>
                      <a:gd name="T74" fmla="*/ 69 w 682"/>
                      <a:gd name="T75" fmla="*/ 35 h 557"/>
                      <a:gd name="T76" fmla="*/ 62 w 682"/>
                      <a:gd name="T77" fmla="*/ 43 h 557"/>
                      <a:gd name="T78" fmla="*/ 57 w 682"/>
                      <a:gd name="T79" fmla="*/ 50 h 557"/>
                      <a:gd name="T80" fmla="*/ 57 w 682"/>
                      <a:gd name="T81" fmla="*/ 53 h 557"/>
                      <a:gd name="T82" fmla="*/ 44 w 682"/>
                      <a:gd name="T83" fmla="*/ 57 h 55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82" h="557">
                        <a:moveTo>
                          <a:pt x="435" y="556"/>
                        </a:moveTo>
                        <a:lnTo>
                          <a:pt x="481" y="464"/>
                        </a:lnTo>
                        <a:lnTo>
                          <a:pt x="473" y="449"/>
                        </a:lnTo>
                        <a:lnTo>
                          <a:pt x="486" y="451"/>
                        </a:lnTo>
                        <a:lnTo>
                          <a:pt x="495" y="441"/>
                        </a:lnTo>
                        <a:lnTo>
                          <a:pt x="500" y="413"/>
                        </a:lnTo>
                        <a:lnTo>
                          <a:pt x="500" y="371"/>
                        </a:lnTo>
                        <a:lnTo>
                          <a:pt x="309" y="287"/>
                        </a:lnTo>
                        <a:lnTo>
                          <a:pt x="296" y="308"/>
                        </a:lnTo>
                        <a:lnTo>
                          <a:pt x="282" y="346"/>
                        </a:lnTo>
                        <a:lnTo>
                          <a:pt x="396" y="557"/>
                        </a:lnTo>
                        <a:lnTo>
                          <a:pt x="303" y="556"/>
                        </a:lnTo>
                        <a:lnTo>
                          <a:pt x="304" y="536"/>
                        </a:lnTo>
                        <a:cubicBezTo>
                          <a:pt x="284" y="520"/>
                          <a:pt x="296" y="510"/>
                          <a:pt x="282" y="494"/>
                        </a:cubicBezTo>
                        <a:cubicBezTo>
                          <a:pt x="276" y="475"/>
                          <a:pt x="267" y="468"/>
                          <a:pt x="253" y="451"/>
                        </a:cubicBezTo>
                        <a:cubicBezTo>
                          <a:pt x="249" y="447"/>
                          <a:pt x="245" y="443"/>
                          <a:pt x="242" y="439"/>
                        </a:cubicBezTo>
                        <a:lnTo>
                          <a:pt x="237" y="432"/>
                        </a:lnTo>
                        <a:cubicBezTo>
                          <a:pt x="237" y="432"/>
                          <a:pt x="245" y="413"/>
                          <a:pt x="245" y="413"/>
                        </a:cubicBezTo>
                        <a:cubicBezTo>
                          <a:pt x="247" y="409"/>
                          <a:pt x="250" y="401"/>
                          <a:pt x="250" y="401"/>
                        </a:cubicBezTo>
                        <a:cubicBezTo>
                          <a:pt x="249" y="399"/>
                          <a:pt x="247" y="397"/>
                          <a:pt x="247" y="394"/>
                        </a:cubicBezTo>
                        <a:cubicBezTo>
                          <a:pt x="248" y="390"/>
                          <a:pt x="253" y="382"/>
                          <a:pt x="253" y="382"/>
                        </a:cubicBezTo>
                        <a:cubicBezTo>
                          <a:pt x="243" y="370"/>
                          <a:pt x="237" y="371"/>
                          <a:pt x="220" y="375"/>
                        </a:cubicBezTo>
                        <a:cubicBezTo>
                          <a:pt x="217" y="371"/>
                          <a:pt x="210" y="369"/>
                          <a:pt x="207" y="365"/>
                        </a:cubicBezTo>
                        <a:cubicBezTo>
                          <a:pt x="185" y="337"/>
                          <a:pt x="216" y="363"/>
                          <a:pt x="194" y="346"/>
                        </a:cubicBezTo>
                        <a:cubicBezTo>
                          <a:pt x="167" y="349"/>
                          <a:pt x="179" y="346"/>
                          <a:pt x="156" y="352"/>
                        </a:cubicBezTo>
                        <a:cubicBezTo>
                          <a:pt x="153" y="353"/>
                          <a:pt x="148" y="354"/>
                          <a:pt x="148" y="354"/>
                        </a:cubicBezTo>
                        <a:cubicBezTo>
                          <a:pt x="146" y="356"/>
                          <a:pt x="145" y="359"/>
                          <a:pt x="142" y="361"/>
                        </a:cubicBezTo>
                        <a:cubicBezTo>
                          <a:pt x="138" y="363"/>
                          <a:pt x="126" y="365"/>
                          <a:pt x="126" y="365"/>
                        </a:cubicBezTo>
                        <a:cubicBezTo>
                          <a:pt x="105" y="354"/>
                          <a:pt x="116" y="355"/>
                          <a:pt x="94" y="361"/>
                        </a:cubicBezTo>
                        <a:cubicBezTo>
                          <a:pt x="89" y="362"/>
                          <a:pt x="78" y="365"/>
                          <a:pt x="78" y="365"/>
                        </a:cubicBezTo>
                        <a:cubicBezTo>
                          <a:pt x="62" y="383"/>
                          <a:pt x="46" y="346"/>
                          <a:pt x="35" y="337"/>
                        </a:cubicBezTo>
                        <a:cubicBezTo>
                          <a:pt x="32" y="330"/>
                          <a:pt x="24" y="320"/>
                          <a:pt x="22" y="312"/>
                        </a:cubicBezTo>
                        <a:cubicBezTo>
                          <a:pt x="20" y="308"/>
                          <a:pt x="22" y="303"/>
                          <a:pt x="19" y="300"/>
                        </a:cubicBezTo>
                        <a:cubicBezTo>
                          <a:pt x="17" y="297"/>
                          <a:pt x="13" y="297"/>
                          <a:pt x="11" y="295"/>
                        </a:cubicBezTo>
                        <a:cubicBezTo>
                          <a:pt x="3" y="277"/>
                          <a:pt x="15" y="306"/>
                          <a:pt x="5" y="276"/>
                        </a:cubicBezTo>
                        <a:cubicBezTo>
                          <a:pt x="4" y="272"/>
                          <a:pt x="0" y="264"/>
                          <a:pt x="0" y="264"/>
                        </a:cubicBezTo>
                        <a:cubicBezTo>
                          <a:pt x="3" y="253"/>
                          <a:pt x="2" y="248"/>
                          <a:pt x="13" y="243"/>
                        </a:cubicBezTo>
                        <a:cubicBezTo>
                          <a:pt x="20" y="221"/>
                          <a:pt x="17" y="231"/>
                          <a:pt x="24" y="213"/>
                        </a:cubicBezTo>
                        <a:cubicBezTo>
                          <a:pt x="26" y="209"/>
                          <a:pt x="30" y="200"/>
                          <a:pt x="30" y="200"/>
                        </a:cubicBezTo>
                        <a:cubicBezTo>
                          <a:pt x="26" y="192"/>
                          <a:pt x="24" y="191"/>
                          <a:pt x="32" y="181"/>
                        </a:cubicBezTo>
                        <a:cubicBezTo>
                          <a:pt x="36" y="177"/>
                          <a:pt x="43" y="169"/>
                          <a:pt x="43" y="169"/>
                        </a:cubicBezTo>
                        <a:cubicBezTo>
                          <a:pt x="37" y="155"/>
                          <a:pt x="36" y="153"/>
                          <a:pt x="51" y="143"/>
                        </a:cubicBezTo>
                        <a:cubicBezTo>
                          <a:pt x="56" y="140"/>
                          <a:pt x="67" y="135"/>
                          <a:pt x="67" y="135"/>
                        </a:cubicBezTo>
                        <a:cubicBezTo>
                          <a:pt x="73" y="129"/>
                          <a:pt x="75" y="122"/>
                          <a:pt x="81" y="116"/>
                        </a:cubicBezTo>
                        <a:cubicBezTo>
                          <a:pt x="89" y="107"/>
                          <a:pt x="102" y="105"/>
                          <a:pt x="113" y="99"/>
                        </a:cubicBezTo>
                        <a:cubicBezTo>
                          <a:pt x="125" y="85"/>
                          <a:pt x="149" y="76"/>
                          <a:pt x="167" y="67"/>
                        </a:cubicBezTo>
                        <a:cubicBezTo>
                          <a:pt x="174" y="59"/>
                          <a:pt x="175" y="50"/>
                          <a:pt x="188" y="46"/>
                        </a:cubicBezTo>
                        <a:cubicBezTo>
                          <a:pt x="198" y="39"/>
                          <a:pt x="208" y="36"/>
                          <a:pt x="220" y="30"/>
                        </a:cubicBezTo>
                        <a:cubicBezTo>
                          <a:pt x="223" y="28"/>
                          <a:pt x="228" y="25"/>
                          <a:pt x="228" y="25"/>
                        </a:cubicBezTo>
                        <a:cubicBezTo>
                          <a:pt x="237" y="16"/>
                          <a:pt x="245" y="10"/>
                          <a:pt x="258" y="6"/>
                        </a:cubicBezTo>
                        <a:cubicBezTo>
                          <a:pt x="269" y="31"/>
                          <a:pt x="301" y="6"/>
                          <a:pt x="320" y="4"/>
                        </a:cubicBezTo>
                        <a:cubicBezTo>
                          <a:pt x="334" y="3"/>
                          <a:pt x="349" y="3"/>
                          <a:pt x="363" y="2"/>
                        </a:cubicBezTo>
                        <a:cubicBezTo>
                          <a:pt x="369" y="3"/>
                          <a:pt x="376" y="5"/>
                          <a:pt x="382" y="4"/>
                        </a:cubicBezTo>
                        <a:cubicBezTo>
                          <a:pt x="387" y="4"/>
                          <a:pt x="398" y="0"/>
                          <a:pt x="398" y="0"/>
                        </a:cubicBezTo>
                        <a:cubicBezTo>
                          <a:pt x="415" y="8"/>
                          <a:pt x="406" y="16"/>
                          <a:pt x="400" y="30"/>
                        </a:cubicBezTo>
                        <a:cubicBezTo>
                          <a:pt x="398" y="34"/>
                          <a:pt x="384" y="34"/>
                          <a:pt x="384" y="34"/>
                        </a:cubicBezTo>
                        <a:cubicBezTo>
                          <a:pt x="379" y="47"/>
                          <a:pt x="398" y="51"/>
                          <a:pt x="411" y="55"/>
                        </a:cubicBezTo>
                        <a:cubicBezTo>
                          <a:pt x="419" y="72"/>
                          <a:pt x="421" y="79"/>
                          <a:pt x="443" y="84"/>
                        </a:cubicBezTo>
                        <a:cubicBezTo>
                          <a:pt x="461" y="71"/>
                          <a:pt x="435" y="65"/>
                          <a:pt x="468" y="57"/>
                        </a:cubicBezTo>
                        <a:cubicBezTo>
                          <a:pt x="482" y="61"/>
                          <a:pt x="485" y="70"/>
                          <a:pt x="497" y="74"/>
                        </a:cubicBezTo>
                        <a:cubicBezTo>
                          <a:pt x="505" y="76"/>
                          <a:pt x="513" y="78"/>
                          <a:pt x="521" y="80"/>
                        </a:cubicBezTo>
                        <a:cubicBezTo>
                          <a:pt x="524" y="81"/>
                          <a:pt x="529" y="82"/>
                          <a:pt x="529" y="82"/>
                        </a:cubicBezTo>
                        <a:cubicBezTo>
                          <a:pt x="547" y="78"/>
                          <a:pt x="547" y="76"/>
                          <a:pt x="562" y="84"/>
                        </a:cubicBezTo>
                        <a:cubicBezTo>
                          <a:pt x="566" y="95"/>
                          <a:pt x="565" y="86"/>
                          <a:pt x="559" y="97"/>
                        </a:cubicBezTo>
                        <a:cubicBezTo>
                          <a:pt x="557" y="101"/>
                          <a:pt x="554" y="110"/>
                          <a:pt x="554" y="110"/>
                        </a:cubicBezTo>
                        <a:cubicBezTo>
                          <a:pt x="556" y="132"/>
                          <a:pt x="556" y="168"/>
                          <a:pt x="572" y="188"/>
                        </a:cubicBezTo>
                        <a:cubicBezTo>
                          <a:pt x="568" y="198"/>
                          <a:pt x="564" y="208"/>
                          <a:pt x="562" y="219"/>
                        </a:cubicBezTo>
                        <a:cubicBezTo>
                          <a:pt x="564" y="227"/>
                          <a:pt x="569" y="233"/>
                          <a:pt x="572" y="240"/>
                        </a:cubicBezTo>
                        <a:cubicBezTo>
                          <a:pt x="573" y="247"/>
                          <a:pt x="572" y="254"/>
                          <a:pt x="575" y="259"/>
                        </a:cubicBezTo>
                        <a:cubicBezTo>
                          <a:pt x="577" y="263"/>
                          <a:pt x="595" y="272"/>
                          <a:pt x="599" y="283"/>
                        </a:cubicBezTo>
                        <a:cubicBezTo>
                          <a:pt x="594" y="295"/>
                          <a:pt x="603" y="306"/>
                          <a:pt x="618" y="310"/>
                        </a:cubicBezTo>
                        <a:cubicBezTo>
                          <a:pt x="630" y="307"/>
                          <a:pt x="638" y="308"/>
                          <a:pt x="645" y="300"/>
                        </a:cubicBezTo>
                        <a:cubicBezTo>
                          <a:pt x="660" y="302"/>
                          <a:pt x="663" y="303"/>
                          <a:pt x="672" y="293"/>
                        </a:cubicBezTo>
                        <a:cubicBezTo>
                          <a:pt x="675" y="294"/>
                          <a:pt x="679" y="293"/>
                          <a:pt x="680" y="295"/>
                        </a:cubicBezTo>
                        <a:cubicBezTo>
                          <a:pt x="682" y="301"/>
                          <a:pt x="674" y="321"/>
                          <a:pt x="672" y="327"/>
                        </a:cubicBezTo>
                        <a:cubicBezTo>
                          <a:pt x="668" y="340"/>
                          <a:pt x="671" y="326"/>
                          <a:pt x="664" y="340"/>
                        </a:cubicBezTo>
                        <a:cubicBezTo>
                          <a:pt x="652" y="360"/>
                          <a:pt x="646" y="381"/>
                          <a:pt x="621" y="394"/>
                        </a:cubicBezTo>
                        <a:cubicBezTo>
                          <a:pt x="614" y="402"/>
                          <a:pt x="609" y="402"/>
                          <a:pt x="599" y="407"/>
                        </a:cubicBezTo>
                        <a:cubicBezTo>
                          <a:pt x="590" y="418"/>
                          <a:pt x="579" y="429"/>
                          <a:pt x="567" y="439"/>
                        </a:cubicBezTo>
                        <a:cubicBezTo>
                          <a:pt x="560" y="454"/>
                          <a:pt x="555" y="470"/>
                          <a:pt x="548" y="485"/>
                        </a:cubicBezTo>
                        <a:cubicBezTo>
                          <a:pt x="549" y="489"/>
                          <a:pt x="550" y="492"/>
                          <a:pt x="551" y="496"/>
                        </a:cubicBezTo>
                        <a:cubicBezTo>
                          <a:pt x="552" y="500"/>
                          <a:pt x="556" y="508"/>
                          <a:pt x="556" y="508"/>
                        </a:cubicBezTo>
                        <a:cubicBezTo>
                          <a:pt x="559" y="524"/>
                          <a:pt x="562" y="546"/>
                          <a:pt x="576" y="557"/>
                        </a:cubicBezTo>
                        <a:lnTo>
                          <a:pt x="435" y="556"/>
                        </a:lnTo>
                        <a:close/>
                      </a:path>
                    </a:pathLst>
                  </a:custGeom>
                  <a:solidFill>
                    <a:schemeClr val="folHlink"/>
                  </a:solidFill>
                  <a:ln w="9525">
                    <a:noFill/>
                    <a:round/>
                    <a:headEnd/>
                    <a:tailEnd/>
                  </a:ln>
                </p:spPr>
                <p:txBody>
                  <a:bodyPr wrap="none" anchor="ctr"/>
                  <a:lstStyle/>
                  <a:p>
                    <a:pPr>
                      <a:defRPr/>
                    </a:pPr>
                    <a:endParaRPr lang="tr-TR"/>
                  </a:p>
                </p:txBody>
              </p:sp>
              <p:sp>
                <p:nvSpPr>
                  <p:cNvPr id="1117" name="Freeform 100"/>
                  <p:cNvSpPr>
                    <a:spLocks/>
                  </p:cNvSpPr>
                  <p:nvPr/>
                </p:nvSpPr>
                <p:spPr bwMode="ltGray">
                  <a:xfrm>
                    <a:off x="3877" y="448"/>
                    <a:ext cx="163" cy="221"/>
                  </a:xfrm>
                  <a:custGeom>
                    <a:avLst/>
                    <a:gdLst>
                      <a:gd name="T0" fmla="*/ 25 w 257"/>
                      <a:gd name="T1" fmla="*/ 36 h 347"/>
                      <a:gd name="T2" fmla="*/ 24 w 257"/>
                      <a:gd name="T3" fmla="*/ 32 h 347"/>
                      <a:gd name="T4" fmla="*/ 23 w 257"/>
                      <a:gd name="T5" fmla="*/ 31 h 347"/>
                      <a:gd name="T6" fmla="*/ 22 w 257"/>
                      <a:gd name="T7" fmla="*/ 28 h 347"/>
                      <a:gd name="T8" fmla="*/ 22 w 257"/>
                      <a:gd name="T9" fmla="*/ 27 h 347"/>
                      <a:gd name="T10" fmla="*/ 22 w 257"/>
                      <a:gd name="T11" fmla="*/ 24 h 347"/>
                      <a:gd name="T12" fmla="*/ 22 w 257"/>
                      <a:gd name="T13" fmla="*/ 22 h 347"/>
                      <a:gd name="T14" fmla="*/ 23 w 257"/>
                      <a:gd name="T15" fmla="*/ 21 h 347"/>
                      <a:gd name="T16" fmla="*/ 26 w 257"/>
                      <a:gd name="T17" fmla="*/ 20 h 347"/>
                      <a:gd name="T18" fmla="*/ 26 w 257"/>
                      <a:gd name="T19" fmla="*/ 14 h 347"/>
                      <a:gd name="T20" fmla="*/ 6 w 257"/>
                      <a:gd name="T21" fmla="*/ 10 h 347"/>
                      <a:gd name="T22" fmla="*/ 3 w 257"/>
                      <a:gd name="T23" fmla="*/ 10 h 347"/>
                      <a:gd name="T24" fmla="*/ 2 w 257"/>
                      <a:gd name="T25" fmla="*/ 11 h 347"/>
                      <a:gd name="T26" fmla="*/ 0 w 257"/>
                      <a:gd name="T27" fmla="*/ 16 h 347"/>
                      <a:gd name="T28" fmla="*/ 10 w 257"/>
                      <a:gd name="T29" fmla="*/ 36 h 347"/>
                      <a:gd name="T30" fmla="*/ 25 w 257"/>
                      <a:gd name="T31" fmla="*/ 36 h 3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 h="347">
                        <a:moveTo>
                          <a:pt x="243" y="347"/>
                        </a:moveTo>
                        <a:lnTo>
                          <a:pt x="233" y="301"/>
                        </a:lnTo>
                        <a:lnTo>
                          <a:pt x="217" y="288"/>
                        </a:lnTo>
                        <a:lnTo>
                          <a:pt x="215" y="269"/>
                        </a:lnTo>
                        <a:lnTo>
                          <a:pt x="209" y="254"/>
                        </a:lnTo>
                        <a:lnTo>
                          <a:pt x="209" y="229"/>
                        </a:lnTo>
                        <a:lnTo>
                          <a:pt x="207" y="214"/>
                        </a:lnTo>
                        <a:lnTo>
                          <a:pt x="228" y="202"/>
                        </a:lnTo>
                        <a:lnTo>
                          <a:pt x="257" y="197"/>
                        </a:lnTo>
                        <a:lnTo>
                          <a:pt x="257" y="136"/>
                        </a:lnTo>
                        <a:cubicBezTo>
                          <a:pt x="209" y="119"/>
                          <a:pt x="13" y="0"/>
                          <a:pt x="54" y="96"/>
                        </a:cubicBezTo>
                        <a:cubicBezTo>
                          <a:pt x="36" y="106"/>
                          <a:pt x="57" y="97"/>
                          <a:pt x="32" y="98"/>
                        </a:cubicBezTo>
                        <a:cubicBezTo>
                          <a:pt x="27" y="99"/>
                          <a:pt x="16" y="102"/>
                          <a:pt x="16" y="102"/>
                        </a:cubicBezTo>
                        <a:lnTo>
                          <a:pt x="0" y="149"/>
                        </a:lnTo>
                        <a:lnTo>
                          <a:pt x="93" y="346"/>
                        </a:lnTo>
                        <a:lnTo>
                          <a:pt x="243" y="347"/>
                        </a:lnTo>
                        <a:close/>
                      </a:path>
                    </a:pathLst>
                  </a:custGeom>
                  <a:solidFill>
                    <a:schemeClr val="folHlink"/>
                  </a:solidFill>
                  <a:ln w="9525">
                    <a:noFill/>
                    <a:round/>
                    <a:headEnd/>
                    <a:tailEnd/>
                  </a:ln>
                </p:spPr>
                <p:txBody>
                  <a:bodyPr wrap="none" anchor="ctr"/>
                  <a:lstStyle/>
                  <a:p>
                    <a:pPr>
                      <a:defRPr/>
                    </a:pPr>
                    <a:endParaRPr lang="tr-TR"/>
                  </a:p>
                </p:txBody>
              </p:sp>
              <p:sp>
                <p:nvSpPr>
                  <p:cNvPr id="1118" name="Freeform 101"/>
                  <p:cNvSpPr>
                    <a:spLocks/>
                  </p:cNvSpPr>
                  <p:nvPr/>
                </p:nvSpPr>
                <p:spPr bwMode="ltGray">
                  <a:xfrm>
                    <a:off x="4164" y="611"/>
                    <a:ext cx="7" cy="12"/>
                  </a:xfrm>
                  <a:custGeom>
                    <a:avLst/>
                    <a:gdLst>
                      <a:gd name="T0" fmla="*/ 0 w 19"/>
                      <a:gd name="T1" fmla="*/ 0 h 37"/>
                      <a:gd name="T2" fmla="*/ 0 w 19"/>
                      <a:gd name="T3" fmla="*/ 0 h 37"/>
                      <a:gd name="T4" fmla="*/ 0 w 19"/>
                      <a:gd name="T5" fmla="*/ 0 h 37"/>
                      <a:gd name="T6" fmla="*/ 0 60000 65536"/>
                      <a:gd name="T7" fmla="*/ 0 60000 65536"/>
                      <a:gd name="T8" fmla="*/ 0 60000 65536"/>
                    </a:gdLst>
                    <a:ahLst/>
                    <a:cxnLst>
                      <a:cxn ang="T6">
                        <a:pos x="T0" y="T1"/>
                      </a:cxn>
                      <a:cxn ang="T7">
                        <a:pos x="T2" y="T3"/>
                      </a:cxn>
                      <a:cxn ang="T8">
                        <a:pos x="T4" y="T5"/>
                      </a:cxn>
                    </a:cxnLst>
                    <a:rect l="0" t="0" r="r" b="b"/>
                    <a:pathLst>
                      <a:path w="19" h="37">
                        <a:moveTo>
                          <a:pt x="7" y="25"/>
                        </a:moveTo>
                        <a:cubicBezTo>
                          <a:pt x="0" y="4"/>
                          <a:pt x="12" y="0"/>
                          <a:pt x="19" y="21"/>
                        </a:cubicBezTo>
                        <a:cubicBezTo>
                          <a:pt x="14" y="37"/>
                          <a:pt x="18" y="36"/>
                          <a:pt x="7" y="25"/>
                        </a:cubicBezTo>
                        <a:close/>
                      </a:path>
                    </a:pathLst>
                  </a:custGeom>
                  <a:solidFill>
                    <a:schemeClr val="folHlink"/>
                  </a:solidFill>
                  <a:ln w="9525">
                    <a:noFill/>
                    <a:round/>
                    <a:headEnd/>
                    <a:tailEnd/>
                  </a:ln>
                </p:spPr>
                <p:txBody>
                  <a:bodyPr wrap="none" anchor="ctr"/>
                  <a:lstStyle/>
                  <a:p>
                    <a:pPr>
                      <a:defRPr/>
                    </a:pPr>
                    <a:endParaRPr lang="tr-TR"/>
                  </a:p>
                </p:txBody>
              </p:sp>
              <p:sp>
                <p:nvSpPr>
                  <p:cNvPr id="1119" name="Freeform 102"/>
                  <p:cNvSpPr>
                    <a:spLocks/>
                  </p:cNvSpPr>
                  <p:nvPr/>
                </p:nvSpPr>
                <p:spPr bwMode="ltGray">
                  <a:xfrm>
                    <a:off x="4155" y="497"/>
                    <a:ext cx="9" cy="7"/>
                  </a:xfrm>
                  <a:custGeom>
                    <a:avLst/>
                    <a:gdLst>
                      <a:gd name="T0" fmla="*/ 0 w 22"/>
                      <a:gd name="T1" fmla="*/ 0 h 20"/>
                      <a:gd name="T2" fmla="*/ 0 w 22"/>
                      <a:gd name="T3" fmla="*/ 0 h 20"/>
                      <a:gd name="T4" fmla="*/ 0 w 22"/>
                      <a:gd name="T5" fmla="*/ 0 h 20"/>
                      <a:gd name="T6" fmla="*/ 0 w 22"/>
                      <a:gd name="T7" fmla="*/ 0 h 20"/>
                      <a:gd name="T8" fmla="*/ 0 w 22"/>
                      <a:gd name="T9" fmla="*/ 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20">
                        <a:moveTo>
                          <a:pt x="12" y="12"/>
                        </a:moveTo>
                        <a:cubicBezTo>
                          <a:pt x="13" y="8"/>
                          <a:pt x="12" y="0"/>
                          <a:pt x="16" y="0"/>
                        </a:cubicBezTo>
                        <a:cubicBezTo>
                          <a:pt x="20" y="0"/>
                          <a:pt x="22" y="8"/>
                          <a:pt x="20" y="12"/>
                        </a:cubicBezTo>
                        <a:cubicBezTo>
                          <a:pt x="18" y="16"/>
                          <a:pt x="12" y="17"/>
                          <a:pt x="8" y="20"/>
                        </a:cubicBezTo>
                        <a:cubicBezTo>
                          <a:pt x="3" y="5"/>
                          <a:pt x="0" y="6"/>
                          <a:pt x="12" y="12"/>
                        </a:cubicBezTo>
                        <a:close/>
                      </a:path>
                    </a:pathLst>
                  </a:custGeom>
                  <a:solidFill>
                    <a:schemeClr val="folHlink"/>
                  </a:solidFill>
                  <a:ln w="9525">
                    <a:noFill/>
                    <a:round/>
                    <a:headEnd/>
                    <a:tailEnd/>
                  </a:ln>
                </p:spPr>
                <p:txBody>
                  <a:bodyPr wrap="none" anchor="ctr"/>
                  <a:lstStyle/>
                  <a:p>
                    <a:pPr>
                      <a:defRPr/>
                    </a:pPr>
                    <a:endParaRPr lang="tr-TR"/>
                  </a:p>
                </p:txBody>
              </p:sp>
              <p:sp>
                <p:nvSpPr>
                  <p:cNvPr id="1120" name="Freeform 103"/>
                  <p:cNvSpPr>
                    <a:spLocks/>
                  </p:cNvSpPr>
                  <p:nvPr/>
                </p:nvSpPr>
                <p:spPr bwMode="ltGray">
                  <a:xfrm>
                    <a:off x="3760" y="357"/>
                    <a:ext cx="25" cy="10"/>
                  </a:xfrm>
                  <a:custGeom>
                    <a:avLst/>
                    <a:gdLst>
                      <a:gd name="T0" fmla="*/ 0 w 57"/>
                      <a:gd name="T1" fmla="*/ 0 h 30"/>
                      <a:gd name="T2" fmla="*/ 0 w 57"/>
                      <a:gd name="T3" fmla="*/ 0 h 30"/>
                      <a:gd name="T4" fmla="*/ 0 w 57"/>
                      <a:gd name="T5" fmla="*/ 0 h 30"/>
                      <a:gd name="T6" fmla="*/ 0 w 57"/>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 h="30">
                        <a:moveTo>
                          <a:pt x="24" y="18"/>
                        </a:moveTo>
                        <a:cubicBezTo>
                          <a:pt x="0" y="10"/>
                          <a:pt x="9" y="0"/>
                          <a:pt x="32" y="6"/>
                        </a:cubicBezTo>
                        <a:cubicBezTo>
                          <a:pt x="46" y="15"/>
                          <a:pt x="57" y="23"/>
                          <a:pt x="36" y="30"/>
                        </a:cubicBezTo>
                        <a:cubicBezTo>
                          <a:pt x="21" y="25"/>
                          <a:pt x="24" y="30"/>
                          <a:pt x="24" y="18"/>
                        </a:cubicBezTo>
                        <a:close/>
                      </a:path>
                    </a:pathLst>
                  </a:custGeom>
                  <a:solidFill>
                    <a:schemeClr val="folHlink"/>
                  </a:solidFill>
                  <a:ln w="9525">
                    <a:noFill/>
                    <a:round/>
                    <a:headEnd/>
                    <a:tailEnd/>
                  </a:ln>
                </p:spPr>
                <p:txBody>
                  <a:bodyPr wrap="none" anchor="ctr"/>
                  <a:lstStyle/>
                  <a:p>
                    <a:pPr>
                      <a:defRPr/>
                    </a:pPr>
                    <a:endParaRPr lang="tr-TR"/>
                  </a:p>
                </p:txBody>
              </p:sp>
              <p:sp>
                <p:nvSpPr>
                  <p:cNvPr id="1121" name="Freeform 104"/>
                  <p:cNvSpPr>
                    <a:spLocks/>
                  </p:cNvSpPr>
                  <p:nvPr/>
                </p:nvSpPr>
                <p:spPr bwMode="ltGray">
                  <a:xfrm>
                    <a:off x="4062" y="265"/>
                    <a:ext cx="295" cy="233"/>
                  </a:xfrm>
                  <a:custGeom>
                    <a:avLst/>
                    <a:gdLst>
                      <a:gd name="T0" fmla="*/ 7 w 693"/>
                      <a:gd name="T1" fmla="*/ 2 h 696"/>
                      <a:gd name="T2" fmla="*/ 6 w 693"/>
                      <a:gd name="T3" fmla="*/ 2 h 696"/>
                      <a:gd name="T4" fmla="*/ 5 w 693"/>
                      <a:gd name="T5" fmla="*/ 2 h 696"/>
                      <a:gd name="T6" fmla="*/ 4 w 693"/>
                      <a:gd name="T7" fmla="*/ 2 h 696"/>
                      <a:gd name="T8" fmla="*/ 3 w 693"/>
                      <a:gd name="T9" fmla="*/ 2 h 696"/>
                      <a:gd name="T10" fmla="*/ 4 w 693"/>
                      <a:gd name="T11" fmla="*/ 2 h 696"/>
                      <a:gd name="T12" fmla="*/ 4 w 693"/>
                      <a:gd name="T13" fmla="*/ 2 h 696"/>
                      <a:gd name="T14" fmla="*/ 5 w 693"/>
                      <a:gd name="T15" fmla="*/ 2 h 696"/>
                      <a:gd name="T16" fmla="*/ 5 w 693"/>
                      <a:gd name="T17" fmla="*/ 2 h 696"/>
                      <a:gd name="T18" fmla="*/ 4 w 693"/>
                      <a:gd name="T19" fmla="*/ 2 h 696"/>
                      <a:gd name="T20" fmla="*/ 4 w 693"/>
                      <a:gd name="T21" fmla="*/ 3 h 696"/>
                      <a:gd name="T22" fmla="*/ 3 w 693"/>
                      <a:gd name="T23" fmla="*/ 3 h 696"/>
                      <a:gd name="T24" fmla="*/ 1 w 693"/>
                      <a:gd name="T25" fmla="*/ 3 h 696"/>
                      <a:gd name="T26" fmla="*/ 1 w 693"/>
                      <a:gd name="T27" fmla="*/ 3 h 696"/>
                      <a:gd name="T28" fmla="*/ 0 w 693"/>
                      <a:gd name="T29" fmla="*/ 2 h 696"/>
                      <a:gd name="T30" fmla="*/ 0 w 693"/>
                      <a:gd name="T31" fmla="*/ 2 h 696"/>
                      <a:gd name="T32" fmla="*/ 1 w 693"/>
                      <a:gd name="T33" fmla="*/ 1 h 696"/>
                      <a:gd name="T34" fmla="*/ 0 w 693"/>
                      <a:gd name="T35" fmla="*/ 2 h 696"/>
                      <a:gd name="T36" fmla="*/ 1 w 693"/>
                      <a:gd name="T37" fmla="*/ 1 h 696"/>
                      <a:gd name="T38" fmla="*/ 2 w 693"/>
                      <a:gd name="T39" fmla="*/ 1 h 696"/>
                      <a:gd name="T40" fmla="*/ 0 w 693"/>
                      <a:gd name="T41" fmla="*/ 1 h 696"/>
                      <a:gd name="T42" fmla="*/ 0 w 693"/>
                      <a:gd name="T43" fmla="*/ 1 h 696"/>
                      <a:gd name="T44" fmla="*/ 0 w 693"/>
                      <a:gd name="T45" fmla="*/ 1 h 696"/>
                      <a:gd name="T46" fmla="*/ 1 w 693"/>
                      <a:gd name="T47" fmla="*/ 0 h 696"/>
                      <a:gd name="T48" fmla="*/ 3 w 693"/>
                      <a:gd name="T49" fmla="*/ 1 h 696"/>
                      <a:gd name="T50" fmla="*/ 3 w 693"/>
                      <a:gd name="T51" fmla="*/ 0 h 696"/>
                      <a:gd name="T52" fmla="*/ 4 w 693"/>
                      <a:gd name="T53" fmla="*/ 0 h 696"/>
                      <a:gd name="T54" fmla="*/ 5 w 693"/>
                      <a:gd name="T55" fmla="*/ 0 h 696"/>
                      <a:gd name="T56" fmla="*/ 5 w 693"/>
                      <a:gd name="T57" fmla="*/ 0 h 696"/>
                      <a:gd name="T58" fmla="*/ 4 w 693"/>
                      <a:gd name="T59" fmla="*/ 1 h 696"/>
                      <a:gd name="T60" fmla="*/ 5 w 693"/>
                      <a:gd name="T61" fmla="*/ 1 h 696"/>
                      <a:gd name="T62" fmla="*/ 5 w 693"/>
                      <a:gd name="T63" fmla="*/ 1 h 696"/>
                      <a:gd name="T64" fmla="*/ 6 w 693"/>
                      <a:gd name="T65" fmla="*/ 0 h 696"/>
                      <a:gd name="T66" fmla="*/ 7 w 693"/>
                      <a:gd name="T67" fmla="*/ 0 h 696"/>
                      <a:gd name="T68" fmla="*/ 7 w 693"/>
                      <a:gd name="T69" fmla="*/ 0 h 696"/>
                      <a:gd name="T70" fmla="*/ 8 w 693"/>
                      <a:gd name="T71" fmla="*/ 2 h 6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3" h="696">
                        <a:moveTo>
                          <a:pt x="541" y="460"/>
                        </a:moveTo>
                        <a:lnTo>
                          <a:pt x="473" y="464"/>
                        </a:lnTo>
                        <a:lnTo>
                          <a:pt x="441" y="452"/>
                        </a:lnTo>
                        <a:lnTo>
                          <a:pt x="393" y="452"/>
                        </a:lnTo>
                        <a:cubicBezTo>
                          <a:pt x="365" y="448"/>
                          <a:pt x="360" y="444"/>
                          <a:pt x="337" y="436"/>
                        </a:cubicBezTo>
                        <a:cubicBezTo>
                          <a:pt x="336" y="432"/>
                          <a:pt x="330" y="413"/>
                          <a:pt x="325" y="412"/>
                        </a:cubicBezTo>
                        <a:cubicBezTo>
                          <a:pt x="317" y="411"/>
                          <a:pt x="301" y="420"/>
                          <a:pt x="301" y="420"/>
                        </a:cubicBezTo>
                        <a:cubicBezTo>
                          <a:pt x="289" y="412"/>
                          <a:pt x="277" y="408"/>
                          <a:pt x="265" y="400"/>
                        </a:cubicBezTo>
                        <a:cubicBezTo>
                          <a:pt x="252" y="380"/>
                          <a:pt x="256" y="356"/>
                          <a:pt x="233" y="348"/>
                        </a:cubicBezTo>
                        <a:cubicBezTo>
                          <a:pt x="217" y="372"/>
                          <a:pt x="221" y="392"/>
                          <a:pt x="237" y="416"/>
                        </a:cubicBezTo>
                        <a:cubicBezTo>
                          <a:pt x="234" y="428"/>
                          <a:pt x="228" y="445"/>
                          <a:pt x="237" y="444"/>
                        </a:cubicBezTo>
                        <a:cubicBezTo>
                          <a:pt x="247" y="443"/>
                          <a:pt x="261" y="428"/>
                          <a:pt x="261" y="428"/>
                        </a:cubicBezTo>
                        <a:cubicBezTo>
                          <a:pt x="258" y="450"/>
                          <a:pt x="243" y="475"/>
                          <a:pt x="269" y="484"/>
                        </a:cubicBezTo>
                        <a:cubicBezTo>
                          <a:pt x="277" y="479"/>
                          <a:pt x="288" y="476"/>
                          <a:pt x="293" y="468"/>
                        </a:cubicBezTo>
                        <a:cubicBezTo>
                          <a:pt x="302" y="454"/>
                          <a:pt x="303" y="446"/>
                          <a:pt x="317" y="436"/>
                        </a:cubicBezTo>
                        <a:cubicBezTo>
                          <a:pt x="315" y="448"/>
                          <a:pt x="306" y="467"/>
                          <a:pt x="321" y="476"/>
                        </a:cubicBezTo>
                        <a:cubicBezTo>
                          <a:pt x="328" y="480"/>
                          <a:pt x="345" y="484"/>
                          <a:pt x="345" y="484"/>
                        </a:cubicBezTo>
                        <a:cubicBezTo>
                          <a:pt x="382" y="472"/>
                          <a:pt x="347" y="527"/>
                          <a:pt x="333" y="536"/>
                        </a:cubicBezTo>
                        <a:cubicBezTo>
                          <a:pt x="330" y="540"/>
                          <a:pt x="329" y="545"/>
                          <a:pt x="325" y="548"/>
                        </a:cubicBezTo>
                        <a:cubicBezTo>
                          <a:pt x="322" y="551"/>
                          <a:pt x="316" y="549"/>
                          <a:pt x="313" y="552"/>
                        </a:cubicBezTo>
                        <a:cubicBezTo>
                          <a:pt x="300" y="565"/>
                          <a:pt x="320" y="575"/>
                          <a:pt x="293" y="584"/>
                        </a:cubicBezTo>
                        <a:cubicBezTo>
                          <a:pt x="286" y="595"/>
                          <a:pt x="272" y="610"/>
                          <a:pt x="261" y="616"/>
                        </a:cubicBezTo>
                        <a:cubicBezTo>
                          <a:pt x="254" y="620"/>
                          <a:pt x="245" y="621"/>
                          <a:pt x="237" y="624"/>
                        </a:cubicBezTo>
                        <a:cubicBezTo>
                          <a:pt x="233" y="625"/>
                          <a:pt x="225" y="628"/>
                          <a:pt x="225" y="628"/>
                        </a:cubicBezTo>
                        <a:cubicBezTo>
                          <a:pt x="215" y="659"/>
                          <a:pt x="212" y="652"/>
                          <a:pt x="173" y="656"/>
                        </a:cubicBezTo>
                        <a:cubicBezTo>
                          <a:pt x="140" y="667"/>
                          <a:pt x="132" y="687"/>
                          <a:pt x="97" y="696"/>
                        </a:cubicBezTo>
                        <a:cubicBezTo>
                          <a:pt x="77" y="691"/>
                          <a:pt x="75" y="687"/>
                          <a:pt x="81" y="668"/>
                        </a:cubicBezTo>
                        <a:cubicBezTo>
                          <a:pt x="77" y="646"/>
                          <a:pt x="72" y="639"/>
                          <a:pt x="77" y="616"/>
                        </a:cubicBezTo>
                        <a:cubicBezTo>
                          <a:pt x="73" y="598"/>
                          <a:pt x="71" y="587"/>
                          <a:pt x="61" y="572"/>
                        </a:cubicBezTo>
                        <a:cubicBezTo>
                          <a:pt x="58" y="551"/>
                          <a:pt x="51" y="543"/>
                          <a:pt x="45" y="524"/>
                        </a:cubicBezTo>
                        <a:cubicBezTo>
                          <a:pt x="52" y="502"/>
                          <a:pt x="58" y="496"/>
                          <a:pt x="49" y="472"/>
                        </a:cubicBezTo>
                        <a:cubicBezTo>
                          <a:pt x="46" y="463"/>
                          <a:pt x="33" y="448"/>
                          <a:pt x="33" y="448"/>
                        </a:cubicBezTo>
                        <a:cubicBezTo>
                          <a:pt x="42" y="422"/>
                          <a:pt x="42" y="408"/>
                          <a:pt x="33" y="380"/>
                        </a:cubicBezTo>
                        <a:cubicBezTo>
                          <a:pt x="49" y="369"/>
                          <a:pt x="48" y="362"/>
                          <a:pt x="53" y="344"/>
                        </a:cubicBezTo>
                        <a:cubicBezTo>
                          <a:pt x="47" y="327"/>
                          <a:pt x="49" y="308"/>
                          <a:pt x="33" y="332"/>
                        </a:cubicBezTo>
                        <a:cubicBezTo>
                          <a:pt x="40" y="353"/>
                          <a:pt x="29" y="374"/>
                          <a:pt x="17" y="392"/>
                        </a:cubicBezTo>
                        <a:cubicBezTo>
                          <a:pt x="6" y="360"/>
                          <a:pt x="10" y="340"/>
                          <a:pt x="13" y="304"/>
                        </a:cubicBezTo>
                        <a:cubicBezTo>
                          <a:pt x="44" y="314"/>
                          <a:pt x="54" y="289"/>
                          <a:pt x="81" y="280"/>
                        </a:cubicBezTo>
                        <a:cubicBezTo>
                          <a:pt x="94" y="261"/>
                          <a:pt x="85" y="242"/>
                          <a:pt x="105" y="228"/>
                        </a:cubicBezTo>
                        <a:cubicBezTo>
                          <a:pt x="108" y="220"/>
                          <a:pt x="110" y="212"/>
                          <a:pt x="113" y="204"/>
                        </a:cubicBezTo>
                        <a:cubicBezTo>
                          <a:pt x="116" y="196"/>
                          <a:pt x="89" y="196"/>
                          <a:pt x="89" y="196"/>
                        </a:cubicBezTo>
                        <a:cubicBezTo>
                          <a:pt x="81" y="221"/>
                          <a:pt x="58" y="211"/>
                          <a:pt x="37" y="204"/>
                        </a:cubicBezTo>
                        <a:cubicBezTo>
                          <a:pt x="33" y="207"/>
                          <a:pt x="30" y="213"/>
                          <a:pt x="25" y="212"/>
                        </a:cubicBezTo>
                        <a:cubicBezTo>
                          <a:pt x="16" y="210"/>
                          <a:pt x="1" y="196"/>
                          <a:pt x="1" y="196"/>
                        </a:cubicBezTo>
                        <a:cubicBezTo>
                          <a:pt x="4" y="186"/>
                          <a:pt x="4" y="174"/>
                          <a:pt x="9" y="164"/>
                        </a:cubicBezTo>
                        <a:cubicBezTo>
                          <a:pt x="13" y="155"/>
                          <a:pt x="25" y="140"/>
                          <a:pt x="25" y="140"/>
                        </a:cubicBezTo>
                        <a:cubicBezTo>
                          <a:pt x="0" y="132"/>
                          <a:pt x="25" y="128"/>
                          <a:pt x="37" y="124"/>
                        </a:cubicBezTo>
                        <a:cubicBezTo>
                          <a:pt x="58" y="131"/>
                          <a:pt x="75" y="116"/>
                          <a:pt x="97" y="112"/>
                        </a:cubicBezTo>
                        <a:cubicBezTo>
                          <a:pt x="135" y="87"/>
                          <a:pt x="159" y="122"/>
                          <a:pt x="197" y="132"/>
                        </a:cubicBezTo>
                        <a:cubicBezTo>
                          <a:pt x="205" y="129"/>
                          <a:pt x="213" y="127"/>
                          <a:pt x="221" y="124"/>
                        </a:cubicBezTo>
                        <a:cubicBezTo>
                          <a:pt x="225" y="123"/>
                          <a:pt x="226" y="147"/>
                          <a:pt x="233" y="120"/>
                        </a:cubicBezTo>
                        <a:lnTo>
                          <a:pt x="229" y="64"/>
                        </a:lnTo>
                        <a:lnTo>
                          <a:pt x="209" y="40"/>
                        </a:lnTo>
                        <a:cubicBezTo>
                          <a:pt x="243" y="21"/>
                          <a:pt x="240" y="21"/>
                          <a:pt x="261" y="0"/>
                        </a:cubicBezTo>
                        <a:cubicBezTo>
                          <a:pt x="297" y="16"/>
                          <a:pt x="333" y="32"/>
                          <a:pt x="369" y="48"/>
                        </a:cubicBezTo>
                        <a:cubicBezTo>
                          <a:pt x="373" y="50"/>
                          <a:pt x="361" y="44"/>
                          <a:pt x="357" y="44"/>
                        </a:cubicBezTo>
                        <a:cubicBezTo>
                          <a:pt x="349" y="45"/>
                          <a:pt x="333" y="52"/>
                          <a:pt x="333" y="52"/>
                        </a:cubicBezTo>
                        <a:cubicBezTo>
                          <a:pt x="322" y="68"/>
                          <a:pt x="318" y="71"/>
                          <a:pt x="329" y="88"/>
                        </a:cubicBezTo>
                        <a:cubicBezTo>
                          <a:pt x="308" y="119"/>
                          <a:pt x="323" y="118"/>
                          <a:pt x="333" y="148"/>
                        </a:cubicBezTo>
                        <a:cubicBezTo>
                          <a:pt x="320" y="157"/>
                          <a:pt x="314" y="167"/>
                          <a:pt x="301" y="176"/>
                        </a:cubicBezTo>
                        <a:cubicBezTo>
                          <a:pt x="306" y="213"/>
                          <a:pt x="303" y="213"/>
                          <a:pt x="337" y="220"/>
                        </a:cubicBezTo>
                        <a:cubicBezTo>
                          <a:pt x="358" y="216"/>
                          <a:pt x="368" y="214"/>
                          <a:pt x="361" y="192"/>
                        </a:cubicBezTo>
                        <a:cubicBezTo>
                          <a:pt x="362" y="177"/>
                          <a:pt x="362" y="162"/>
                          <a:pt x="365" y="148"/>
                        </a:cubicBezTo>
                        <a:cubicBezTo>
                          <a:pt x="366" y="143"/>
                          <a:pt x="369" y="133"/>
                          <a:pt x="373" y="136"/>
                        </a:cubicBezTo>
                        <a:cubicBezTo>
                          <a:pt x="379" y="140"/>
                          <a:pt x="376" y="149"/>
                          <a:pt x="377" y="156"/>
                        </a:cubicBezTo>
                        <a:cubicBezTo>
                          <a:pt x="404" y="147"/>
                          <a:pt x="409" y="116"/>
                          <a:pt x="417" y="92"/>
                        </a:cubicBezTo>
                        <a:cubicBezTo>
                          <a:pt x="422" y="76"/>
                          <a:pt x="453" y="74"/>
                          <a:pt x="465" y="72"/>
                        </a:cubicBezTo>
                        <a:cubicBezTo>
                          <a:pt x="472" y="92"/>
                          <a:pt x="477" y="93"/>
                          <a:pt x="497" y="88"/>
                        </a:cubicBezTo>
                        <a:cubicBezTo>
                          <a:pt x="512" y="78"/>
                          <a:pt x="515" y="74"/>
                          <a:pt x="509" y="56"/>
                        </a:cubicBezTo>
                        <a:cubicBezTo>
                          <a:pt x="523" y="46"/>
                          <a:pt x="517" y="46"/>
                          <a:pt x="529" y="52"/>
                        </a:cubicBezTo>
                        <a:lnTo>
                          <a:pt x="693" y="72"/>
                        </a:lnTo>
                        <a:lnTo>
                          <a:pt x="541" y="460"/>
                        </a:lnTo>
                        <a:close/>
                      </a:path>
                    </a:pathLst>
                  </a:custGeom>
                  <a:solidFill>
                    <a:schemeClr val="folHlink"/>
                  </a:solidFill>
                  <a:ln w="9525">
                    <a:noFill/>
                    <a:round/>
                    <a:headEnd/>
                    <a:tailEnd/>
                  </a:ln>
                </p:spPr>
                <p:txBody>
                  <a:bodyPr wrap="none" anchor="ctr"/>
                  <a:lstStyle/>
                  <a:p>
                    <a:pPr>
                      <a:defRPr/>
                    </a:pPr>
                    <a:endParaRPr lang="tr-TR"/>
                  </a:p>
                </p:txBody>
              </p:sp>
              <p:sp>
                <p:nvSpPr>
                  <p:cNvPr id="1122" name="Freeform 105"/>
                  <p:cNvSpPr>
                    <a:spLocks/>
                  </p:cNvSpPr>
                  <p:nvPr/>
                </p:nvSpPr>
                <p:spPr bwMode="ltGray">
                  <a:xfrm>
                    <a:off x="3861" y="247"/>
                    <a:ext cx="591" cy="95"/>
                  </a:xfrm>
                  <a:custGeom>
                    <a:avLst/>
                    <a:gdLst>
                      <a:gd name="T0" fmla="*/ 85 w 931"/>
                      <a:gd name="T1" fmla="*/ 0 h 149"/>
                      <a:gd name="T2" fmla="*/ 15 w 931"/>
                      <a:gd name="T3" fmla="*/ 3 h 149"/>
                      <a:gd name="T4" fmla="*/ 10 w 931"/>
                      <a:gd name="T5" fmla="*/ 4 h 149"/>
                      <a:gd name="T6" fmla="*/ 6 w 931"/>
                      <a:gd name="T7" fmla="*/ 4 h 149"/>
                      <a:gd name="T8" fmla="*/ 3 w 931"/>
                      <a:gd name="T9" fmla="*/ 8 h 149"/>
                      <a:gd name="T10" fmla="*/ 0 w 931"/>
                      <a:gd name="T11" fmla="*/ 11 h 149"/>
                      <a:gd name="T12" fmla="*/ 6 w 931"/>
                      <a:gd name="T13" fmla="*/ 12 h 149"/>
                      <a:gd name="T14" fmla="*/ 10 w 931"/>
                      <a:gd name="T15" fmla="*/ 10 h 149"/>
                      <a:gd name="T16" fmla="*/ 11 w 931"/>
                      <a:gd name="T17" fmla="*/ 9 h 149"/>
                      <a:gd name="T18" fmla="*/ 17 w 931"/>
                      <a:gd name="T19" fmla="*/ 5 h 149"/>
                      <a:gd name="T20" fmla="*/ 22 w 931"/>
                      <a:gd name="T21" fmla="*/ 4 h 149"/>
                      <a:gd name="T22" fmla="*/ 24 w 931"/>
                      <a:gd name="T23" fmla="*/ 10 h 149"/>
                      <a:gd name="T24" fmla="*/ 19 w 931"/>
                      <a:gd name="T25" fmla="*/ 11 h 149"/>
                      <a:gd name="T26" fmla="*/ 23 w 931"/>
                      <a:gd name="T27" fmla="*/ 11 h 149"/>
                      <a:gd name="T28" fmla="*/ 26 w 931"/>
                      <a:gd name="T29" fmla="*/ 10 h 149"/>
                      <a:gd name="T30" fmla="*/ 27 w 931"/>
                      <a:gd name="T31" fmla="*/ 10 h 149"/>
                      <a:gd name="T32" fmla="*/ 26 w 931"/>
                      <a:gd name="T33" fmla="*/ 6 h 149"/>
                      <a:gd name="T34" fmla="*/ 27 w 931"/>
                      <a:gd name="T35" fmla="*/ 4 h 149"/>
                      <a:gd name="T36" fmla="*/ 29 w 931"/>
                      <a:gd name="T37" fmla="*/ 10 h 149"/>
                      <a:gd name="T38" fmla="*/ 27 w 931"/>
                      <a:gd name="T39" fmla="*/ 11 h 149"/>
                      <a:gd name="T40" fmla="*/ 30 w 931"/>
                      <a:gd name="T41" fmla="*/ 14 h 149"/>
                      <a:gd name="T42" fmla="*/ 31 w 931"/>
                      <a:gd name="T43" fmla="*/ 10 h 149"/>
                      <a:gd name="T44" fmla="*/ 34 w 931"/>
                      <a:gd name="T45" fmla="*/ 11 h 149"/>
                      <a:gd name="T46" fmla="*/ 39 w 931"/>
                      <a:gd name="T47" fmla="*/ 8 h 149"/>
                      <a:gd name="T48" fmla="*/ 43 w 931"/>
                      <a:gd name="T49" fmla="*/ 5 h 149"/>
                      <a:gd name="T50" fmla="*/ 45 w 931"/>
                      <a:gd name="T51" fmla="*/ 6 h 149"/>
                      <a:gd name="T52" fmla="*/ 47 w 931"/>
                      <a:gd name="T53" fmla="*/ 5 h 149"/>
                      <a:gd name="T54" fmla="*/ 44 w 931"/>
                      <a:gd name="T55" fmla="*/ 4 h 149"/>
                      <a:gd name="T56" fmla="*/ 49 w 931"/>
                      <a:gd name="T57" fmla="*/ 4 h 149"/>
                      <a:gd name="T58" fmla="*/ 56 w 931"/>
                      <a:gd name="T59" fmla="*/ 6 h 149"/>
                      <a:gd name="T60" fmla="*/ 60 w 931"/>
                      <a:gd name="T61" fmla="*/ 4 h 149"/>
                      <a:gd name="T62" fmla="*/ 60 w 931"/>
                      <a:gd name="T63" fmla="*/ 7 h 149"/>
                      <a:gd name="T64" fmla="*/ 58 w 931"/>
                      <a:gd name="T65" fmla="*/ 11 h 149"/>
                      <a:gd name="T66" fmla="*/ 63 w 931"/>
                      <a:gd name="T67" fmla="*/ 10 h 149"/>
                      <a:gd name="T68" fmla="*/ 64 w 931"/>
                      <a:gd name="T69" fmla="*/ 8 h 149"/>
                      <a:gd name="T70" fmla="*/ 67 w 931"/>
                      <a:gd name="T71" fmla="*/ 6 h 149"/>
                      <a:gd name="T72" fmla="*/ 82 w 931"/>
                      <a:gd name="T73" fmla="*/ 9 h 1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31" h="149">
                        <a:moveTo>
                          <a:pt x="794" y="84"/>
                        </a:moveTo>
                        <a:cubicBezTo>
                          <a:pt x="813" y="72"/>
                          <a:pt x="931" y="14"/>
                          <a:pt x="825" y="0"/>
                        </a:cubicBezTo>
                        <a:lnTo>
                          <a:pt x="159" y="0"/>
                        </a:lnTo>
                        <a:cubicBezTo>
                          <a:pt x="149" y="12"/>
                          <a:pt x="162" y="18"/>
                          <a:pt x="143" y="29"/>
                        </a:cubicBezTo>
                        <a:cubicBezTo>
                          <a:pt x="130" y="44"/>
                          <a:pt x="133" y="39"/>
                          <a:pt x="116" y="48"/>
                        </a:cubicBezTo>
                        <a:cubicBezTo>
                          <a:pt x="108" y="46"/>
                          <a:pt x="100" y="44"/>
                          <a:pt x="91" y="42"/>
                        </a:cubicBezTo>
                        <a:cubicBezTo>
                          <a:pt x="89" y="41"/>
                          <a:pt x="83" y="40"/>
                          <a:pt x="83" y="40"/>
                        </a:cubicBezTo>
                        <a:cubicBezTo>
                          <a:pt x="76" y="40"/>
                          <a:pt x="68" y="39"/>
                          <a:pt x="62" y="42"/>
                        </a:cubicBezTo>
                        <a:cubicBezTo>
                          <a:pt x="54" y="45"/>
                          <a:pt x="46" y="61"/>
                          <a:pt x="38" y="67"/>
                        </a:cubicBezTo>
                        <a:cubicBezTo>
                          <a:pt x="32" y="71"/>
                          <a:pt x="27" y="74"/>
                          <a:pt x="22" y="77"/>
                        </a:cubicBezTo>
                        <a:cubicBezTo>
                          <a:pt x="16" y="81"/>
                          <a:pt x="5" y="86"/>
                          <a:pt x="5" y="86"/>
                        </a:cubicBezTo>
                        <a:cubicBezTo>
                          <a:pt x="9" y="95"/>
                          <a:pt x="7" y="97"/>
                          <a:pt x="0" y="105"/>
                        </a:cubicBezTo>
                        <a:cubicBezTo>
                          <a:pt x="17" y="107"/>
                          <a:pt x="22" y="107"/>
                          <a:pt x="16" y="120"/>
                        </a:cubicBezTo>
                        <a:cubicBezTo>
                          <a:pt x="27" y="122"/>
                          <a:pt x="48" y="116"/>
                          <a:pt x="59" y="115"/>
                        </a:cubicBezTo>
                        <a:cubicBezTo>
                          <a:pt x="71" y="112"/>
                          <a:pt x="73" y="117"/>
                          <a:pt x="83" y="111"/>
                        </a:cubicBezTo>
                        <a:cubicBezTo>
                          <a:pt x="89" y="96"/>
                          <a:pt x="83" y="100"/>
                          <a:pt x="97" y="96"/>
                        </a:cubicBezTo>
                        <a:cubicBezTo>
                          <a:pt x="100" y="94"/>
                          <a:pt x="103" y="93"/>
                          <a:pt x="105" y="90"/>
                        </a:cubicBezTo>
                        <a:cubicBezTo>
                          <a:pt x="106" y="88"/>
                          <a:pt x="106" y="85"/>
                          <a:pt x="108" y="84"/>
                        </a:cubicBezTo>
                        <a:cubicBezTo>
                          <a:pt x="112" y="80"/>
                          <a:pt x="140" y="69"/>
                          <a:pt x="148" y="67"/>
                        </a:cubicBezTo>
                        <a:cubicBezTo>
                          <a:pt x="160" y="52"/>
                          <a:pt x="153" y="56"/>
                          <a:pt x="167" y="52"/>
                        </a:cubicBezTo>
                        <a:cubicBezTo>
                          <a:pt x="178" y="55"/>
                          <a:pt x="179" y="62"/>
                          <a:pt x="191" y="58"/>
                        </a:cubicBezTo>
                        <a:cubicBezTo>
                          <a:pt x="199" y="52"/>
                          <a:pt x="206" y="51"/>
                          <a:pt x="215" y="46"/>
                        </a:cubicBezTo>
                        <a:cubicBezTo>
                          <a:pt x="226" y="58"/>
                          <a:pt x="217" y="46"/>
                          <a:pt x="223" y="69"/>
                        </a:cubicBezTo>
                        <a:cubicBezTo>
                          <a:pt x="226" y="79"/>
                          <a:pt x="233" y="85"/>
                          <a:pt x="237" y="94"/>
                        </a:cubicBezTo>
                        <a:cubicBezTo>
                          <a:pt x="227" y="100"/>
                          <a:pt x="229" y="104"/>
                          <a:pt x="218" y="107"/>
                        </a:cubicBezTo>
                        <a:cubicBezTo>
                          <a:pt x="207" y="120"/>
                          <a:pt x="203" y="113"/>
                          <a:pt x="188" y="109"/>
                        </a:cubicBezTo>
                        <a:cubicBezTo>
                          <a:pt x="191" y="117"/>
                          <a:pt x="200" y="127"/>
                          <a:pt x="210" y="132"/>
                        </a:cubicBezTo>
                        <a:cubicBezTo>
                          <a:pt x="218" y="114"/>
                          <a:pt x="211" y="122"/>
                          <a:pt x="231" y="113"/>
                        </a:cubicBezTo>
                        <a:cubicBezTo>
                          <a:pt x="237" y="111"/>
                          <a:pt x="248" y="105"/>
                          <a:pt x="248" y="105"/>
                        </a:cubicBezTo>
                        <a:cubicBezTo>
                          <a:pt x="248" y="100"/>
                          <a:pt x="246" y="94"/>
                          <a:pt x="250" y="90"/>
                        </a:cubicBezTo>
                        <a:cubicBezTo>
                          <a:pt x="253" y="88"/>
                          <a:pt x="254" y="96"/>
                          <a:pt x="258" y="96"/>
                        </a:cubicBezTo>
                        <a:cubicBezTo>
                          <a:pt x="262" y="97"/>
                          <a:pt x="264" y="94"/>
                          <a:pt x="266" y="92"/>
                        </a:cubicBezTo>
                        <a:cubicBezTo>
                          <a:pt x="262" y="82"/>
                          <a:pt x="252" y="77"/>
                          <a:pt x="248" y="67"/>
                        </a:cubicBezTo>
                        <a:cubicBezTo>
                          <a:pt x="250" y="63"/>
                          <a:pt x="255" y="58"/>
                          <a:pt x="253" y="54"/>
                        </a:cubicBezTo>
                        <a:cubicBezTo>
                          <a:pt x="251" y="50"/>
                          <a:pt x="248" y="42"/>
                          <a:pt x="248" y="42"/>
                        </a:cubicBezTo>
                        <a:cubicBezTo>
                          <a:pt x="256" y="32"/>
                          <a:pt x="259" y="35"/>
                          <a:pt x="266" y="44"/>
                        </a:cubicBezTo>
                        <a:cubicBezTo>
                          <a:pt x="270" y="56"/>
                          <a:pt x="276" y="61"/>
                          <a:pt x="285" y="71"/>
                        </a:cubicBezTo>
                        <a:cubicBezTo>
                          <a:pt x="281" y="81"/>
                          <a:pt x="289" y="82"/>
                          <a:pt x="277" y="88"/>
                        </a:cubicBezTo>
                        <a:cubicBezTo>
                          <a:pt x="262" y="106"/>
                          <a:pt x="278" y="83"/>
                          <a:pt x="274" y="101"/>
                        </a:cubicBezTo>
                        <a:cubicBezTo>
                          <a:pt x="274" y="105"/>
                          <a:pt x="268" y="109"/>
                          <a:pt x="266" y="113"/>
                        </a:cubicBezTo>
                        <a:cubicBezTo>
                          <a:pt x="270" y="122"/>
                          <a:pt x="268" y="125"/>
                          <a:pt x="261" y="132"/>
                        </a:cubicBezTo>
                        <a:cubicBezTo>
                          <a:pt x="268" y="149"/>
                          <a:pt x="282" y="134"/>
                          <a:pt x="296" y="130"/>
                        </a:cubicBezTo>
                        <a:cubicBezTo>
                          <a:pt x="299" y="122"/>
                          <a:pt x="295" y="119"/>
                          <a:pt x="299" y="111"/>
                        </a:cubicBezTo>
                        <a:cubicBezTo>
                          <a:pt x="296" y="105"/>
                          <a:pt x="288" y="97"/>
                          <a:pt x="299" y="92"/>
                        </a:cubicBezTo>
                        <a:cubicBezTo>
                          <a:pt x="303" y="90"/>
                          <a:pt x="315" y="88"/>
                          <a:pt x="315" y="88"/>
                        </a:cubicBezTo>
                        <a:cubicBezTo>
                          <a:pt x="326" y="91"/>
                          <a:pt x="325" y="95"/>
                          <a:pt x="331" y="103"/>
                        </a:cubicBezTo>
                        <a:cubicBezTo>
                          <a:pt x="339" y="84"/>
                          <a:pt x="331" y="90"/>
                          <a:pt x="361" y="92"/>
                        </a:cubicBezTo>
                        <a:cubicBezTo>
                          <a:pt x="355" y="76"/>
                          <a:pt x="365" y="76"/>
                          <a:pt x="382" y="73"/>
                        </a:cubicBezTo>
                        <a:cubicBezTo>
                          <a:pt x="383" y="71"/>
                          <a:pt x="387" y="57"/>
                          <a:pt x="393" y="54"/>
                        </a:cubicBezTo>
                        <a:cubicBezTo>
                          <a:pt x="398" y="52"/>
                          <a:pt x="409" y="50"/>
                          <a:pt x="409" y="50"/>
                        </a:cubicBezTo>
                        <a:cubicBezTo>
                          <a:pt x="430" y="54"/>
                          <a:pt x="413" y="58"/>
                          <a:pt x="431" y="63"/>
                        </a:cubicBezTo>
                        <a:cubicBezTo>
                          <a:pt x="433" y="61"/>
                          <a:pt x="435" y="57"/>
                          <a:pt x="439" y="56"/>
                        </a:cubicBezTo>
                        <a:cubicBezTo>
                          <a:pt x="445" y="55"/>
                          <a:pt x="452" y="61"/>
                          <a:pt x="457" y="58"/>
                        </a:cubicBezTo>
                        <a:cubicBezTo>
                          <a:pt x="461" y="57"/>
                          <a:pt x="457" y="52"/>
                          <a:pt x="455" y="50"/>
                        </a:cubicBezTo>
                        <a:cubicBezTo>
                          <a:pt x="451" y="47"/>
                          <a:pt x="444" y="47"/>
                          <a:pt x="439" y="46"/>
                        </a:cubicBezTo>
                        <a:cubicBezTo>
                          <a:pt x="436" y="45"/>
                          <a:pt x="431" y="44"/>
                          <a:pt x="431" y="44"/>
                        </a:cubicBezTo>
                        <a:cubicBezTo>
                          <a:pt x="440" y="38"/>
                          <a:pt x="443" y="36"/>
                          <a:pt x="455" y="40"/>
                        </a:cubicBezTo>
                        <a:cubicBezTo>
                          <a:pt x="461" y="38"/>
                          <a:pt x="467" y="35"/>
                          <a:pt x="474" y="35"/>
                        </a:cubicBezTo>
                        <a:cubicBezTo>
                          <a:pt x="483" y="36"/>
                          <a:pt x="511" y="43"/>
                          <a:pt x="519" y="46"/>
                        </a:cubicBezTo>
                        <a:cubicBezTo>
                          <a:pt x="527" y="49"/>
                          <a:pt x="544" y="54"/>
                          <a:pt x="544" y="54"/>
                        </a:cubicBezTo>
                        <a:cubicBezTo>
                          <a:pt x="548" y="54"/>
                          <a:pt x="560" y="52"/>
                          <a:pt x="565" y="50"/>
                        </a:cubicBezTo>
                        <a:cubicBezTo>
                          <a:pt x="570" y="47"/>
                          <a:pt x="581" y="42"/>
                          <a:pt x="581" y="42"/>
                        </a:cubicBezTo>
                        <a:cubicBezTo>
                          <a:pt x="585" y="42"/>
                          <a:pt x="598" y="44"/>
                          <a:pt x="600" y="48"/>
                        </a:cubicBezTo>
                        <a:cubicBezTo>
                          <a:pt x="603" y="55"/>
                          <a:pt x="589" y="61"/>
                          <a:pt x="584" y="63"/>
                        </a:cubicBezTo>
                        <a:cubicBezTo>
                          <a:pt x="576" y="69"/>
                          <a:pt x="568" y="69"/>
                          <a:pt x="565" y="77"/>
                        </a:cubicBezTo>
                        <a:cubicBezTo>
                          <a:pt x="568" y="86"/>
                          <a:pt x="564" y="92"/>
                          <a:pt x="568" y="101"/>
                        </a:cubicBezTo>
                        <a:cubicBezTo>
                          <a:pt x="574" y="93"/>
                          <a:pt x="577" y="91"/>
                          <a:pt x="589" y="94"/>
                        </a:cubicBezTo>
                        <a:cubicBezTo>
                          <a:pt x="595" y="108"/>
                          <a:pt x="602" y="93"/>
                          <a:pt x="611" y="88"/>
                        </a:cubicBezTo>
                        <a:cubicBezTo>
                          <a:pt x="613" y="86"/>
                          <a:pt x="613" y="83"/>
                          <a:pt x="616" y="82"/>
                        </a:cubicBezTo>
                        <a:cubicBezTo>
                          <a:pt x="618" y="80"/>
                          <a:pt x="622" y="81"/>
                          <a:pt x="624" y="80"/>
                        </a:cubicBezTo>
                        <a:cubicBezTo>
                          <a:pt x="626" y="78"/>
                          <a:pt x="626" y="75"/>
                          <a:pt x="627" y="73"/>
                        </a:cubicBezTo>
                        <a:cubicBezTo>
                          <a:pt x="632" y="65"/>
                          <a:pt x="638" y="63"/>
                          <a:pt x="648" y="61"/>
                        </a:cubicBezTo>
                        <a:cubicBezTo>
                          <a:pt x="664" y="62"/>
                          <a:pt x="684" y="69"/>
                          <a:pt x="700" y="69"/>
                        </a:cubicBezTo>
                        <a:lnTo>
                          <a:pt x="794" y="84"/>
                        </a:lnTo>
                        <a:close/>
                      </a:path>
                    </a:pathLst>
                  </a:custGeom>
                  <a:solidFill>
                    <a:schemeClr val="folHlink"/>
                  </a:solidFill>
                  <a:ln w="9525">
                    <a:noFill/>
                    <a:round/>
                    <a:headEnd/>
                    <a:tailEnd/>
                  </a:ln>
                </p:spPr>
                <p:txBody>
                  <a:bodyPr wrap="none" anchor="ctr"/>
                  <a:lstStyle/>
                  <a:p>
                    <a:pPr>
                      <a:defRPr/>
                    </a:pPr>
                    <a:endParaRPr lang="tr-TR"/>
                  </a:p>
                </p:txBody>
              </p:sp>
              <p:sp>
                <p:nvSpPr>
                  <p:cNvPr id="1123" name="Freeform 106"/>
                  <p:cNvSpPr>
                    <a:spLocks/>
                  </p:cNvSpPr>
                  <p:nvPr/>
                </p:nvSpPr>
                <p:spPr bwMode="ltGray">
                  <a:xfrm>
                    <a:off x="3981" y="282"/>
                    <a:ext cx="13" cy="10"/>
                  </a:xfrm>
                  <a:custGeom>
                    <a:avLst/>
                    <a:gdLst>
                      <a:gd name="T0" fmla="*/ 0 w 31"/>
                      <a:gd name="T1" fmla="*/ 0 h 30"/>
                      <a:gd name="T2" fmla="*/ 0 w 31"/>
                      <a:gd name="T3" fmla="*/ 0 h 30"/>
                      <a:gd name="T4" fmla="*/ 0 w 31"/>
                      <a:gd name="T5" fmla="*/ 0 h 30"/>
                      <a:gd name="T6" fmla="*/ 0 w 31"/>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30">
                        <a:moveTo>
                          <a:pt x="3" y="28"/>
                        </a:moveTo>
                        <a:cubicBezTo>
                          <a:pt x="8" y="8"/>
                          <a:pt x="12" y="6"/>
                          <a:pt x="31" y="0"/>
                        </a:cubicBezTo>
                        <a:cubicBezTo>
                          <a:pt x="29" y="5"/>
                          <a:pt x="25" y="22"/>
                          <a:pt x="19" y="24"/>
                        </a:cubicBezTo>
                        <a:cubicBezTo>
                          <a:pt x="0" y="30"/>
                          <a:pt x="3" y="9"/>
                          <a:pt x="3" y="28"/>
                        </a:cubicBezTo>
                        <a:close/>
                      </a:path>
                    </a:pathLst>
                  </a:custGeom>
                  <a:solidFill>
                    <a:schemeClr val="folHlink"/>
                  </a:solidFill>
                  <a:ln w="9525">
                    <a:noFill/>
                    <a:round/>
                    <a:headEnd/>
                    <a:tailEnd/>
                  </a:ln>
                </p:spPr>
                <p:txBody>
                  <a:bodyPr wrap="none" anchor="ctr"/>
                  <a:lstStyle/>
                  <a:p>
                    <a:pPr>
                      <a:defRPr/>
                    </a:pPr>
                    <a:endParaRPr lang="tr-TR"/>
                  </a:p>
                </p:txBody>
              </p:sp>
              <p:sp>
                <p:nvSpPr>
                  <p:cNvPr id="1124" name="Freeform 107"/>
                  <p:cNvSpPr>
                    <a:spLocks/>
                  </p:cNvSpPr>
                  <p:nvPr/>
                </p:nvSpPr>
                <p:spPr bwMode="ltGray">
                  <a:xfrm>
                    <a:off x="3966" y="296"/>
                    <a:ext cx="19" cy="11"/>
                  </a:xfrm>
                  <a:custGeom>
                    <a:avLst/>
                    <a:gdLst>
                      <a:gd name="T0" fmla="*/ 0 w 44"/>
                      <a:gd name="T1" fmla="*/ 0 h 32"/>
                      <a:gd name="T2" fmla="*/ 0 w 44"/>
                      <a:gd name="T3" fmla="*/ 0 h 32"/>
                      <a:gd name="T4" fmla="*/ 0 w 44"/>
                      <a:gd name="T5" fmla="*/ 0 h 32"/>
                      <a:gd name="T6" fmla="*/ 0 w 44"/>
                      <a:gd name="T7" fmla="*/ 0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32">
                        <a:moveTo>
                          <a:pt x="6" y="32"/>
                        </a:moveTo>
                        <a:cubicBezTo>
                          <a:pt x="0" y="14"/>
                          <a:pt x="7" y="10"/>
                          <a:pt x="22" y="0"/>
                        </a:cubicBezTo>
                        <a:cubicBezTo>
                          <a:pt x="27" y="1"/>
                          <a:pt x="35" y="0"/>
                          <a:pt x="38" y="4"/>
                        </a:cubicBezTo>
                        <a:cubicBezTo>
                          <a:pt x="44" y="13"/>
                          <a:pt x="16" y="32"/>
                          <a:pt x="6" y="32"/>
                        </a:cubicBezTo>
                        <a:close/>
                      </a:path>
                    </a:pathLst>
                  </a:custGeom>
                  <a:solidFill>
                    <a:schemeClr val="folHlink"/>
                  </a:solidFill>
                  <a:ln w="9525">
                    <a:noFill/>
                    <a:round/>
                    <a:headEnd/>
                    <a:tailEnd/>
                  </a:ln>
                </p:spPr>
                <p:txBody>
                  <a:bodyPr wrap="none" anchor="ctr"/>
                  <a:lstStyle/>
                  <a:p>
                    <a:pPr>
                      <a:defRPr/>
                    </a:pPr>
                    <a:endParaRPr lang="tr-TR"/>
                  </a:p>
                </p:txBody>
              </p:sp>
              <p:sp>
                <p:nvSpPr>
                  <p:cNvPr id="1125" name="Freeform 108"/>
                  <p:cNvSpPr>
                    <a:spLocks/>
                  </p:cNvSpPr>
                  <p:nvPr/>
                </p:nvSpPr>
                <p:spPr bwMode="ltGray">
                  <a:xfrm>
                    <a:off x="4028" y="337"/>
                    <a:ext cx="32" cy="6"/>
                  </a:xfrm>
                  <a:custGeom>
                    <a:avLst/>
                    <a:gdLst>
                      <a:gd name="T0" fmla="*/ 0 w 76"/>
                      <a:gd name="T1" fmla="*/ 0 h 18"/>
                      <a:gd name="T2" fmla="*/ 0 w 76"/>
                      <a:gd name="T3" fmla="*/ 0 h 18"/>
                      <a:gd name="T4" fmla="*/ 0 w 76"/>
                      <a:gd name="T5" fmla="*/ 0 h 18"/>
                      <a:gd name="T6" fmla="*/ 0 60000 65536"/>
                      <a:gd name="T7" fmla="*/ 0 60000 65536"/>
                      <a:gd name="T8" fmla="*/ 0 60000 65536"/>
                    </a:gdLst>
                    <a:ahLst/>
                    <a:cxnLst>
                      <a:cxn ang="T6">
                        <a:pos x="T0" y="T1"/>
                      </a:cxn>
                      <a:cxn ang="T7">
                        <a:pos x="T2" y="T3"/>
                      </a:cxn>
                      <a:cxn ang="T8">
                        <a:pos x="T4" y="T5"/>
                      </a:cxn>
                    </a:cxnLst>
                    <a:rect l="0" t="0" r="r" b="b"/>
                    <a:pathLst>
                      <a:path w="76" h="18">
                        <a:moveTo>
                          <a:pt x="37" y="18"/>
                        </a:moveTo>
                        <a:cubicBezTo>
                          <a:pt x="25" y="14"/>
                          <a:pt x="0" y="10"/>
                          <a:pt x="25" y="2"/>
                        </a:cubicBezTo>
                        <a:cubicBezTo>
                          <a:pt x="76" y="9"/>
                          <a:pt x="46" y="0"/>
                          <a:pt x="37" y="18"/>
                        </a:cubicBezTo>
                        <a:close/>
                      </a:path>
                    </a:pathLst>
                  </a:custGeom>
                  <a:solidFill>
                    <a:schemeClr val="folHlink"/>
                  </a:solidFill>
                  <a:ln w="9525">
                    <a:noFill/>
                    <a:round/>
                    <a:headEnd/>
                    <a:tailEnd/>
                  </a:ln>
                </p:spPr>
                <p:txBody>
                  <a:bodyPr wrap="none" anchor="ctr"/>
                  <a:lstStyle/>
                  <a:p>
                    <a:pPr>
                      <a:defRPr/>
                    </a:pPr>
                    <a:endParaRPr lang="tr-TR"/>
                  </a:p>
                </p:txBody>
              </p:sp>
              <p:sp>
                <p:nvSpPr>
                  <p:cNvPr id="1126" name="Freeform 109"/>
                  <p:cNvSpPr>
                    <a:spLocks/>
                  </p:cNvSpPr>
                  <p:nvPr/>
                </p:nvSpPr>
                <p:spPr bwMode="ltGray">
                  <a:xfrm>
                    <a:off x="4083" y="336"/>
                    <a:ext cx="18" cy="15"/>
                  </a:xfrm>
                  <a:custGeom>
                    <a:avLst/>
                    <a:gdLst>
                      <a:gd name="T0" fmla="*/ 0 w 42"/>
                      <a:gd name="T1" fmla="*/ 0 h 44"/>
                      <a:gd name="T2" fmla="*/ 0 w 42"/>
                      <a:gd name="T3" fmla="*/ 0 h 44"/>
                      <a:gd name="T4" fmla="*/ 0 w 42"/>
                      <a:gd name="T5" fmla="*/ 0 h 44"/>
                      <a:gd name="T6" fmla="*/ 0 60000 65536"/>
                      <a:gd name="T7" fmla="*/ 0 60000 65536"/>
                      <a:gd name="T8" fmla="*/ 0 60000 65536"/>
                    </a:gdLst>
                    <a:ahLst/>
                    <a:cxnLst>
                      <a:cxn ang="T6">
                        <a:pos x="T0" y="T1"/>
                      </a:cxn>
                      <a:cxn ang="T7">
                        <a:pos x="T2" y="T3"/>
                      </a:cxn>
                      <a:cxn ang="T8">
                        <a:pos x="T4" y="T5"/>
                      </a:cxn>
                    </a:cxnLst>
                    <a:rect l="0" t="0" r="r" b="b"/>
                    <a:pathLst>
                      <a:path w="42" h="44">
                        <a:moveTo>
                          <a:pt x="0" y="21"/>
                        </a:moveTo>
                        <a:cubicBezTo>
                          <a:pt x="4" y="17"/>
                          <a:pt x="7" y="11"/>
                          <a:pt x="12" y="9"/>
                        </a:cubicBezTo>
                        <a:cubicBezTo>
                          <a:pt x="42" y="0"/>
                          <a:pt x="23" y="44"/>
                          <a:pt x="0" y="21"/>
                        </a:cubicBezTo>
                        <a:close/>
                      </a:path>
                    </a:pathLst>
                  </a:custGeom>
                  <a:solidFill>
                    <a:schemeClr val="folHlink"/>
                  </a:solidFill>
                  <a:ln w="9525">
                    <a:noFill/>
                    <a:round/>
                    <a:headEnd/>
                    <a:tailEnd/>
                  </a:ln>
                </p:spPr>
                <p:txBody>
                  <a:bodyPr wrap="none" anchor="ctr"/>
                  <a:lstStyle/>
                  <a:p>
                    <a:pPr>
                      <a:defRPr/>
                    </a:pPr>
                    <a:endParaRPr lang="tr-TR"/>
                  </a:p>
                </p:txBody>
              </p:sp>
              <p:sp>
                <p:nvSpPr>
                  <p:cNvPr id="1127" name="Freeform 110"/>
                  <p:cNvSpPr>
                    <a:spLocks/>
                  </p:cNvSpPr>
                  <p:nvPr/>
                </p:nvSpPr>
                <p:spPr bwMode="ltGray">
                  <a:xfrm>
                    <a:off x="3936" y="295"/>
                    <a:ext cx="14" cy="10"/>
                  </a:xfrm>
                  <a:custGeom>
                    <a:avLst/>
                    <a:gdLst>
                      <a:gd name="T0" fmla="*/ 0 w 31"/>
                      <a:gd name="T1" fmla="*/ 0 h 30"/>
                      <a:gd name="T2" fmla="*/ 0 w 31"/>
                      <a:gd name="T3" fmla="*/ 0 h 30"/>
                      <a:gd name="T4" fmla="*/ 0 w 31"/>
                      <a:gd name="T5" fmla="*/ 0 h 30"/>
                      <a:gd name="T6" fmla="*/ 0 60000 65536"/>
                      <a:gd name="T7" fmla="*/ 0 60000 65536"/>
                      <a:gd name="T8" fmla="*/ 0 60000 65536"/>
                    </a:gdLst>
                    <a:ahLst/>
                    <a:cxnLst>
                      <a:cxn ang="T6">
                        <a:pos x="T0" y="T1"/>
                      </a:cxn>
                      <a:cxn ang="T7">
                        <a:pos x="T2" y="T3"/>
                      </a:cxn>
                      <a:cxn ang="T8">
                        <a:pos x="T4" y="T5"/>
                      </a:cxn>
                    </a:cxnLst>
                    <a:rect l="0" t="0" r="r" b="b"/>
                    <a:pathLst>
                      <a:path w="31" h="30">
                        <a:moveTo>
                          <a:pt x="7" y="22"/>
                        </a:moveTo>
                        <a:cubicBezTo>
                          <a:pt x="0" y="0"/>
                          <a:pt x="15" y="6"/>
                          <a:pt x="31" y="10"/>
                        </a:cubicBezTo>
                        <a:cubicBezTo>
                          <a:pt x="14" y="16"/>
                          <a:pt x="15" y="30"/>
                          <a:pt x="7" y="22"/>
                        </a:cubicBezTo>
                        <a:close/>
                      </a:path>
                    </a:pathLst>
                  </a:custGeom>
                  <a:solidFill>
                    <a:schemeClr val="folHlink"/>
                  </a:solidFill>
                  <a:ln w="9525">
                    <a:noFill/>
                    <a:round/>
                    <a:headEnd/>
                    <a:tailEnd/>
                  </a:ln>
                </p:spPr>
                <p:txBody>
                  <a:bodyPr wrap="none" anchor="ctr"/>
                  <a:lstStyle/>
                  <a:p>
                    <a:pPr>
                      <a:defRPr/>
                    </a:pPr>
                    <a:endParaRPr lang="tr-TR"/>
                  </a:p>
                </p:txBody>
              </p:sp>
            </p:grpSp>
          </p:grpSp>
          <p:grpSp>
            <p:nvGrpSpPr>
              <p:cNvPr id="16396" name="Group 111"/>
              <p:cNvGrpSpPr>
                <a:grpSpLocks/>
              </p:cNvGrpSpPr>
              <p:nvPr/>
            </p:nvGrpSpPr>
            <p:grpSpPr bwMode="auto">
              <a:xfrm>
                <a:off x="798" y="111"/>
                <a:ext cx="4702" cy="418"/>
                <a:chOff x="798" y="255"/>
                <a:chExt cx="4702" cy="418"/>
              </a:xfrm>
            </p:grpSpPr>
            <p:sp>
              <p:nvSpPr>
                <p:cNvPr id="1063" name="Line 112"/>
                <p:cNvSpPr>
                  <a:spLocks noChangeShapeType="1"/>
                </p:cNvSpPr>
                <p:nvPr/>
              </p:nvSpPr>
              <p:spPr bwMode="white">
                <a:xfrm>
                  <a:off x="798" y="476"/>
                  <a:ext cx="4702" cy="0"/>
                </a:xfrm>
                <a:prstGeom prst="line">
                  <a:avLst/>
                </a:prstGeom>
                <a:noFill/>
                <a:ln w="9525">
                  <a:solidFill>
                    <a:schemeClr val="folHlink"/>
                  </a:solidFill>
                  <a:round/>
                  <a:headEnd/>
                  <a:tailEnd/>
                </a:ln>
              </p:spPr>
              <p:txBody>
                <a:bodyPr wrap="none" anchor="ctr"/>
                <a:lstStyle/>
                <a:p>
                  <a:pPr>
                    <a:defRPr/>
                  </a:pPr>
                  <a:endParaRPr lang="tr-TR"/>
                </a:p>
              </p:txBody>
            </p:sp>
            <p:sp>
              <p:nvSpPr>
                <p:cNvPr id="1064" name="Line 113"/>
                <p:cNvSpPr>
                  <a:spLocks noChangeShapeType="1"/>
                </p:cNvSpPr>
                <p:nvPr/>
              </p:nvSpPr>
              <p:spPr bwMode="white">
                <a:xfrm>
                  <a:off x="1026"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65" name="Line 114"/>
                <p:cNvSpPr>
                  <a:spLocks noChangeShapeType="1"/>
                </p:cNvSpPr>
                <p:nvPr/>
              </p:nvSpPr>
              <p:spPr bwMode="white">
                <a:xfrm>
                  <a:off x="1254"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66" name="Line 115"/>
                <p:cNvSpPr>
                  <a:spLocks noChangeShapeType="1"/>
                </p:cNvSpPr>
                <p:nvPr/>
              </p:nvSpPr>
              <p:spPr bwMode="white">
                <a:xfrm>
                  <a:off x="1482"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67" name="Line 116"/>
                <p:cNvSpPr>
                  <a:spLocks noChangeShapeType="1"/>
                </p:cNvSpPr>
                <p:nvPr/>
              </p:nvSpPr>
              <p:spPr bwMode="white">
                <a:xfrm>
                  <a:off x="1710"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68" name="Line 117"/>
                <p:cNvSpPr>
                  <a:spLocks noChangeShapeType="1"/>
                </p:cNvSpPr>
                <p:nvPr/>
              </p:nvSpPr>
              <p:spPr bwMode="white">
                <a:xfrm>
                  <a:off x="1938"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69" name="Line 118"/>
                <p:cNvSpPr>
                  <a:spLocks noChangeShapeType="1"/>
                </p:cNvSpPr>
                <p:nvPr/>
              </p:nvSpPr>
              <p:spPr bwMode="white">
                <a:xfrm>
                  <a:off x="2166"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0" name="Line 119"/>
                <p:cNvSpPr>
                  <a:spLocks noChangeShapeType="1"/>
                </p:cNvSpPr>
                <p:nvPr/>
              </p:nvSpPr>
              <p:spPr bwMode="white">
                <a:xfrm>
                  <a:off x="2394"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1" name="Line 120"/>
                <p:cNvSpPr>
                  <a:spLocks noChangeShapeType="1"/>
                </p:cNvSpPr>
                <p:nvPr/>
              </p:nvSpPr>
              <p:spPr bwMode="white">
                <a:xfrm>
                  <a:off x="2622"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2" name="Line 121"/>
                <p:cNvSpPr>
                  <a:spLocks noChangeShapeType="1"/>
                </p:cNvSpPr>
                <p:nvPr/>
              </p:nvSpPr>
              <p:spPr bwMode="white">
                <a:xfrm>
                  <a:off x="2850"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3" name="Line 122"/>
                <p:cNvSpPr>
                  <a:spLocks noChangeShapeType="1"/>
                </p:cNvSpPr>
                <p:nvPr/>
              </p:nvSpPr>
              <p:spPr bwMode="white">
                <a:xfrm>
                  <a:off x="3078"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4" name="Line 123"/>
                <p:cNvSpPr>
                  <a:spLocks noChangeShapeType="1"/>
                </p:cNvSpPr>
                <p:nvPr/>
              </p:nvSpPr>
              <p:spPr bwMode="white">
                <a:xfrm>
                  <a:off x="3306"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5" name="Line 124"/>
                <p:cNvSpPr>
                  <a:spLocks noChangeShapeType="1"/>
                </p:cNvSpPr>
                <p:nvPr/>
              </p:nvSpPr>
              <p:spPr bwMode="white">
                <a:xfrm>
                  <a:off x="3534"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6" name="Line 125"/>
                <p:cNvSpPr>
                  <a:spLocks noChangeShapeType="1"/>
                </p:cNvSpPr>
                <p:nvPr/>
              </p:nvSpPr>
              <p:spPr bwMode="white">
                <a:xfrm>
                  <a:off x="3762"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7" name="Line 126"/>
                <p:cNvSpPr>
                  <a:spLocks noChangeShapeType="1"/>
                </p:cNvSpPr>
                <p:nvPr/>
              </p:nvSpPr>
              <p:spPr bwMode="white">
                <a:xfrm>
                  <a:off x="3990"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8" name="Line 127"/>
                <p:cNvSpPr>
                  <a:spLocks noChangeShapeType="1"/>
                </p:cNvSpPr>
                <p:nvPr/>
              </p:nvSpPr>
              <p:spPr bwMode="white">
                <a:xfrm>
                  <a:off x="4218"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79" name="Line 128"/>
                <p:cNvSpPr>
                  <a:spLocks noChangeShapeType="1"/>
                </p:cNvSpPr>
                <p:nvPr/>
              </p:nvSpPr>
              <p:spPr bwMode="white">
                <a:xfrm>
                  <a:off x="4446"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80" name="Line 129"/>
                <p:cNvSpPr>
                  <a:spLocks noChangeShapeType="1"/>
                </p:cNvSpPr>
                <p:nvPr/>
              </p:nvSpPr>
              <p:spPr bwMode="white">
                <a:xfrm>
                  <a:off x="4674"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81" name="Line 130"/>
                <p:cNvSpPr>
                  <a:spLocks noChangeShapeType="1"/>
                </p:cNvSpPr>
                <p:nvPr/>
              </p:nvSpPr>
              <p:spPr bwMode="white">
                <a:xfrm>
                  <a:off x="4902"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82" name="Line 131"/>
                <p:cNvSpPr>
                  <a:spLocks noChangeShapeType="1"/>
                </p:cNvSpPr>
                <p:nvPr/>
              </p:nvSpPr>
              <p:spPr bwMode="white">
                <a:xfrm>
                  <a:off x="5130" y="255"/>
                  <a:ext cx="0" cy="418"/>
                </a:xfrm>
                <a:prstGeom prst="line">
                  <a:avLst/>
                </a:prstGeom>
                <a:noFill/>
                <a:ln w="9525">
                  <a:solidFill>
                    <a:schemeClr val="folHlink"/>
                  </a:solidFill>
                  <a:round/>
                  <a:headEnd/>
                  <a:tailEnd/>
                </a:ln>
              </p:spPr>
              <p:txBody>
                <a:bodyPr wrap="none" anchor="ctr"/>
                <a:lstStyle/>
                <a:p>
                  <a:pPr>
                    <a:defRPr/>
                  </a:pPr>
                  <a:endParaRPr lang="tr-TR"/>
                </a:p>
              </p:txBody>
            </p:sp>
            <p:sp>
              <p:nvSpPr>
                <p:cNvPr id="1083" name="Line 132"/>
                <p:cNvSpPr>
                  <a:spLocks noChangeShapeType="1"/>
                </p:cNvSpPr>
                <p:nvPr/>
              </p:nvSpPr>
              <p:spPr bwMode="white">
                <a:xfrm>
                  <a:off x="5358" y="255"/>
                  <a:ext cx="0" cy="418"/>
                </a:xfrm>
                <a:prstGeom prst="line">
                  <a:avLst/>
                </a:prstGeom>
                <a:noFill/>
                <a:ln w="9525">
                  <a:solidFill>
                    <a:schemeClr val="folHlink"/>
                  </a:solidFill>
                  <a:round/>
                  <a:headEnd/>
                  <a:tailEnd/>
                </a:ln>
              </p:spPr>
              <p:txBody>
                <a:bodyPr wrap="none" anchor="ctr"/>
                <a:lstStyle/>
                <a:p>
                  <a:pPr>
                    <a:defRPr/>
                  </a:pPr>
                  <a:endParaRPr lang="tr-TR"/>
                </a:p>
              </p:txBody>
            </p:sp>
          </p:grpSp>
          <p:grpSp>
            <p:nvGrpSpPr>
              <p:cNvPr id="16397" name="Group 133"/>
              <p:cNvGrpSpPr>
                <a:grpSpLocks/>
              </p:cNvGrpSpPr>
              <p:nvPr/>
            </p:nvGrpSpPr>
            <p:grpSpPr bwMode="auto">
              <a:xfrm>
                <a:off x="1208" y="109"/>
                <a:ext cx="3694" cy="423"/>
                <a:chOff x="1034" y="245"/>
                <a:chExt cx="3694" cy="423"/>
              </a:xfrm>
            </p:grpSpPr>
            <p:sp>
              <p:nvSpPr>
                <p:cNvPr id="1038" name="Line 134"/>
                <p:cNvSpPr>
                  <a:spLocks noChangeShapeType="1"/>
                </p:cNvSpPr>
                <p:nvPr/>
              </p:nvSpPr>
              <p:spPr bwMode="ltGray">
                <a:xfrm>
                  <a:off x="2676" y="246"/>
                  <a:ext cx="0" cy="142"/>
                </a:xfrm>
                <a:prstGeom prst="line">
                  <a:avLst/>
                </a:prstGeom>
                <a:noFill/>
                <a:ln w="9525">
                  <a:solidFill>
                    <a:schemeClr val="hlink"/>
                  </a:solidFill>
                  <a:round/>
                  <a:headEnd/>
                  <a:tailEnd/>
                </a:ln>
              </p:spPr>
              <p:txBody>
                <a:bodyPr wrap="none" anchor="ctr"/>
                <a:lstStyle/>
                <a:p>
                  <a:pPr>
                    <a:defRPr/>
                  </a:pPr>
                  <a:endParaRPr lang="tr-TR"/>
                </a:p>
              </p:txBody>
            </p:sp>
            <p:sp>
              <p:nvSpPr>
                <p:cNvPr id="1039" name="Line 135"/>
                <p:cNvSpPr>
                  <a:spLocks noChangeShapeType="1"/>
                </p:cNvSpPr>
                <p:nvPr/>
              </p:nvSpPr>
              <p:spPr bwMode="ltGray">
                <a:xfrm>
                  <a:off x="2798" y="468"/>
                  <a:ext cx="70" cy="0"/>
                </a:xfrm>
                <a:prstGeom prst="line">
                  <a:avLst/>
                </a:prstGeom>
                <a:noFill/>
                <a:ln w="9525">
                  <a:solidFill>
                    <a:schemeClr val="hlink"/>
                  </a:solidFill>
                  <a:round/>
                  <a:headEnd/>
                  <a:tailEnd/>
                </a:ln>
              </p:spPr>
              <p:txBody>
                <a:bodyPr wrap="none" anchor="ctr"/>
                <a:lstStyle/>
                <a:p>
                  <a:pPr>
                    <a:defRPr/>
                  </a:pPr>
                  <a:endParaRPr lang="tr-TR"/>
                </a:p>
              </p:txBody>
            </p:sp>
            <p:sp>
              <p:nvSpPr>
                <p:cNvPr id="1040" name="Line 136"/>
                <p:cNvSpPr>
                  <a:spLocks noChangeShapeType="1"/>
                </p:cNvSpPr>
                <p:nvPr/>
              </p:nvSpPr>
              <p:spPr bwMode="ltGray">
                <a:xfrm>
                  <a:off x="2904" y="486"/>
                  <a:ext cx="0" cy="28"/>
                </a:xfrm>
                <a:prstGeom prst="line">
                  <a:avLst/>
                </a:prstGeom>
                <a:noFill/>
                <a:ln w="9525">
                  <a:solidFill>
                    <a:schemeClr val="hlink"/>
                  </a:solidFill>
                  <a:round/>
                  <a:headEnd/>
                  <a:tailEnd/>
                </a:ln>
              </p:spPr>
              <p:txBody>
                <a:bodyPr wrap="none" anchor="ctr"/>
                <a:lstStyle/>
                <a:p>
                  <a:pPr>
                    <a:defRPr/>
                  </a:pPr>
                  <a:endParaRPr lang="tr-TR"/>
                </a:p>
              </p:txBody>
            </p:sp>
            <p:sp>
              <p:nvSpPr>
                <p:cNvPr id="1041" name="Line 137"/>
                <p:cNvSpPr>
                  <a:spLocks noChangeShapeType="1"/>
                </p:cNvSpPr>
                <p:nvPr/>
              </p:nvSpPr>
              <p:spPr bwMode="ltGray">
                <a:xfrm>
                  <a:off x="3132" y="586"/>
                  <a:ext cx="0" cy="79"/>
                </a:xfrm>
                <a:prstGeom prst="line">
                  <a:avLst/>
                </a:prstGeom>
                <a:noFill/>
                <a:ln w="9525">
                  <a:solidFill>
                    <a:schemeClr val="hlink"/>
                  </a:solidFill>
                  <a:round/>
                  <a:headEnd/>
                  <a:tailEnd/>
                </a:ln>
              </p:spPr>
              <p:txBody>
                <a:bodyPr wrap="none" anchor="ctr"/>
                <a:lstStyle/>
                <a:p>
                  <a:pPr>
                    <a:defRPr/>
                  </a:pPr>
                  <a:endParaRPr lang="tr-TR"/>
                </a:p>
              </p:txBody>
            </p:sp>
            <p:sp>
              <p:nvSpPr>
                <p:cNvPr id="1042" name="Line 138"/>
                <p:cNvSpPr>
                  <a:spLocks noChangeShapeType="1"/>
                </p:cNvSpPr>
                <p:nvPr/>
              </p:nvSpPr>
              <p:spPr bwMode="ltGray">
                <a:xfrm>
                  <a:off x="3816" y="358"/>
                  <a:ext cx="0" cy="180"/>
                </a:xfrm>
                <a:prstGeom prst="line">
                  <a:avLst/>
                </a:prstGeom>
                <a:noFill/>
                <a:ln w="9525">
                  <a:solidFill>
                    <a:schemeClr val="hlink"/>
                  </a:solidFill>
                  <a:round/>
                  <a:headEnd/>
                  <a:tailEnd/>
                </a:ln>
              </p:spPr>
              <p:txBody>
                <a:bodyPr wrap="none" anchor="ctr"/>
                <a:lstStyle/>
                <a:p>
                  <a:pPr>
                    <a:defRPr/>
                  </a:pPr>
                  <a:endParaRPr lang="tr-TR"/>
                </a:p>
              </p:txBody>
            </p:sp>
            <p:sp>
              <p:nvSpPr>
                <p:cNvPr id="1043" name="Line 139"/>
                <p:cNvSpPr>
                  <a:spLocks noChangeShapeType="1"/>
                </p:cNvSpPr>
                <p:nvPr/>
              </p:nvSpPr>
              <p:spPr bwMode="ltGray">
                <a:xfrm>
                  <a:off x="3722" y="468"/>
                  <a:ext cx="348" cy="0"/>
                </a:xfrm>
                <a:prstGeom prst="line">
                  <a:avLst/>
                </a:prstGeom>
                <a:noFill/>
                <a:ln w="9525">
                  <a:solidFill>
                    <a:schemeClr val="hlink"/>
                  </a:solidFill>
                  <a:round/>
                  <a:headEnd/>
                  <a:tailEnd/>
                </a:ln>
              </p:spPr>
              <p:txBody>
                <a:bodyPr wrap="none" anchor="ctr"/>
                <a:lstStyle/>
                <a:p>
                  <a:pPr>
                    <a:defRPr/>
                  </a:pPr>
                  <a:endParaRPr lang="tr-TR"/>
                </a:p>
              </p:txBody>
            </p:sp>
            <p:sp>
              <p:nvSpPr>
                <p:cNvPr id="1044" name="Line 140"/>
                <p:cNvSpPr>
                  <a:spLocks noChangeShapeType="1"/>
                </p:cNvSpPr>
                <p:nvPr/>
              </p:nvSpPr>
              <p:spPr bwMode="ltGray">
                <a:xfrm>
                  <a:off x="4044" y="372"/>
                  <a:ext cx="0" cy="294"/>
                </a:xfrm>
                <a:prstGeom prst="line">
                  <a:avLst/>
                </a:prstGeom>
                <a:noFill/>
                <a:ln w="9525">
                  <a:solidFill>
                    <a:schemeClr val="hlink"/>
                  </a:solidFill>
                  <a:round/>
                  <a:headEnd/>
                  <a:tailEnd/>
                </a:ln>
              </p:spPr>
              <p:txBody>
                <a:bodyPr wrap="none" anchor="ctr"/>
                <a:lstStyle/>
                <a:p>
                  <a:pPr>
                    <a:defRPr/>
                  </a:pPr>
                  <a:endParaRPr lang="tr-TR"/>
                </a:p>
              </p:txBody>
            </p:sp>
            <p:sp>
              <p:nvSpPr>
                <p:cNvPr id="1045" name="Line 141"/>
                <p:cNvSpPr>
                  <a:spLocks noChangeShapeType="1"/>
                </p:cNvSpPr>
                <p:nvPr/>
              </p:nvSpPr>
              <p:spPr bwMode="ltGray">
                <a:xfrm flipV="1">
                  <a:off x="4046" y="248"/>
                  <a:ext cx="0" cy="50"/>
                </a:xfrm>
                <a:prstGeom prst="line">
                  <a:avLst/>
                </a:prstGeom>
                <a:noFill/>
                <a:ln w="9525">
                  <a:solidFill>
                    <a:schemeClr val="hlink"/>
                  </a:solidFill>
                  <a:round/>
                  <a:headEnd/>
                  <a:tailEnd/>
                </a:ln>
              </p:spPr>
              <p:txBody>
                <a:bodyPr wrap="none" anchor="ctr"/>
                <a:lstStyle/>
                <a:p>
                  <a:pPr>
                    <a:defRPr/>
                  </a:pPr>
                  <a:endParaRPr lang="tr-TR"/>
                </a:p>
              </p:txBody>
            </p:sp>
            <p:sp>
              <p:nvSpPr>
                <p:cNvPr id="1046" name="Line 142"/>
                <p:cNvSpPr>
                  <a:spLocks noChangeShapeType="1"/>
                </p:cNvSpPr>
                <p:nvPr/>
              </p:nvSpPr>
              <p:spPr bwMode="ltGray">
                <a:xfrm flipV="1">
                  <a:off x="4272" y="246"/>
                  <a:ext cx="0" cy="182"/>
                </a:xfrm>
                <a:prstGeom prst="line">
                  <a:avLst/>
                </a:prstGeom>
                <a:noFill/>
                <a:ln w="9525">
                  <a:solidFill>
                    <a:schemeClr val="hlink"/>
                  </a:solidFill>
                  <a:round/>
                  <a:headEnd/>
                  <a:tailEnd/>
                </a:ln>
              </p:spPr>
              <p:txBody>
                <a:bodyPr wrap="none" anchor="ctr"/>
                <a:lstStyle/>
                <a:p>
                  <a:pPr>
                    <a:defRPr/>
                  </a:pPr>
                  <a:endParaRPr lang="tr-TR"/>
                </a:p>
              </p:txBody>
            </p:sp>
            <p:sp>
              <p:nvSpPr>
                <p:cNvPr id="1047" name="Line 143"/>
                <p:cNvSpPr>
                  <a:spLocks noChangeShapeType="1"/>
                </p:cNvSpPr>
                <p:nvPr/>
              </p:nvSpPr>
              <p:spPr bwMode="ltGray">
                <a:xfrm flipH="1">
                  <a:off x="4422" y="468"/>
                  <a:ext cx="78" cy="0"/>
                </a:xfrm>
                <a:prstGeom prst="line">
                  <a:avLst/>
                </a:prstGeom>
                <a:noFill/>
                <a:ln w="9525">
                  <a:solidFill>
                    <a:schemeClr val="hlink"/>
                  </a:solidFill>
                  <a:round/>
                  <a:headEnd/>
                  <a:tailEnd/>
                </a:ln>
              </p:spPr>
              <p:txBody>
                <a:bodyPr wrap="none" anchor="ctr"/>
                <a:lstStyle/>
                <a:p>
                  <a:pPr>
                    <a:defRPr/>
                  </a:pPr>
                  <a:endParaRPr lang="tr-TR"/>
                </a:p>
              </p:txBody>
            </p:sp>
            <p:sp>
              <p:nvSpPr>
                <p:cNvPr id="1048" name="Line 144"/>
                <p:cNvSpPr>
                  <a:spLocks noChangeShapeType="1"/>
                </p:cNvSpPr>
                <p:nvPr/>
              </p:nvSpPr>
              <p:spPr bwMode="ltGray">
                <a:xfrm flipH="1">
                  <a:off x="4290" y="468"/>
                  <a:ext cx="62" cy="0"/>
                </a:xfrm>
                <a:prstGeom prst="line">
                  <a:avLst/>
                </a:prstGeom>
                <a:noFill/>
                <a:ln w="9525">
                  <a:solidFill>
                    <a:schemeClr val="hlink"/>
                  </a:solidFill>
                  <a:round/>
                  <a:headEnd/>
                  <a:tailEnd/>
                </a:ln>
              </p:spPr>
              <p:txBody>
                <a:bodyPr wrap="none" anchor="ctr"/>
                <a:lstStyle/>
                <a:p>
                  <a:pPr>
                    <a:defRPr/>
                  </a:pPr>
                  <a:endParaRPr lang="tr-TR"/>
                </a:p>
              </p:txBody>
            </p:sp>
            <p:sp>
              <p:nvSpPr>
                <p:cNvPr id="1049" name="Line 145"/>
                <p:cNvSpPr>
                  <a:spLocks noChangeShapeType="1"/>
                </p:cNvSpPr>
                <p:nvPr/>
              </p:nvSpPr>
              <p:spPr bwMode="ltGray">
                <a:xfrm flipV="1">
                  <a:off x="4500" y="246"/>
                  <a:ext cx="0" cy="270"/>
                </a:xfrm>
                <a:prstGeom prst="line">
                  <a:avLst/>
                </a:prstGeom>
                <a:noFill/>
                <a:ln w="9525">
                  <a:solidFill>
                    <a:schemeClr val="hlink"/>
                  </a:solidFill>
                  <a:round/>
                  <a:headEnd/>
                  <a:tailEnd/>
                </a:ln>
              </p:spPr>
              <p:txBody>
                <a:bodyPr wrap="none" anchor="ctr"/>
                <a:lstStyle/>
                <a:p>
                  <a:pPr>
                    <a:defRPr/>
                  </a:pPr>
                  <a:endParaRPr lang="tr-TR"/>
                </a:p>
              </p:txBody>
            </p:sp>
            <p:sp>
              <p:nvSpPr>
                <p:cNvPr id="1050" name="Line 146"/>
                <p:cNvSpPr>
                  <a:spLocks noChangeShapeType="1"/>
                </p:cNvSpPr>
                <p:nvPr/>
              </p:nvSpPr>
              <p:spPr bwMode="ltGray">
                <a:xfrm>
                  <a:off x="4728" y="606"/>
                  <a:ext cx="0" cy="34"/>
                </a:xfrm>
                <a:prstGeom prst="line">
                  <a:avLst/>
                </a:prstGeom>
                <a:noFill/>
                <a:ln w="9525">
                  <a:solidFill>
                    <a:schemeClr val="hlink"/>
                  </a:solidFill>
                  <a:round/>
                  <a:headEnd/>
                  <a:tailEnd/>
                </a:ln>
              </p:spPr>
              <p:txBody>
                <a:bodyPr wrap="none" anchor="ctr"/>
                <a:lstStyle/>
                <a:p>
                  <a:pPr>
                    <a:defRPr/>
                  </a:pPr>
                  <a:endParaRPr lang="tr-TR"/>
                </a:p>
              </p:txBody>
            </p:sp>
            <p:sp>
              <p:nvSpPr>
                <p:cNvPr id="1051" name="Line 147"/>
                <p:cNvSpPr>
                  <a:spLocks noChangeShapeType="1"/>
                </p:cNvSpPr>
                <p:nvPr/>
              </p:nvSpPr>
              <p:spPr bwMode="ltGray">
                <a:xfrm>
                  <a:off x="1992" y="250"/>
                  <a:ext cx="0" cy="62"/>
                </a:xfrm>
                <a:prstGeom prst="line">
                  <a:avLst/>
                </a:prstGeom>
                <a:noFill/>
                <a:ln w="9525">
                  <a:solidFill>
                    <a:schemeClr val="hlink"/>
                  </a:solidFill>
                  <a:round/>
                  <a:headEnd/>
                  <a:tailEnd/>
                </a:ln>
              </p:spPr>
              <p:txBody>
                <a:bodyPr wrap="none" anchor="ctr"/>
                <a:lstStyle/>
                <a:p>
                  <a:pPr>
                    <a:defRPr/>
                  </a:pPr>
                  <a:endParaRPr lang="tr-TR"/>
                </a:p>
              </p:txBody>
            </p:sp>
            <p:sp>
              <p:nvSpPr>
                <p:cNvPr id="1052" name="Line 148"/>
                <p:cNvSpPr>
                  <a:spLocks noChangeShapeType="1"/>
                </p:cNvSpPr>
                <p:nvPr/>
              </p:nvSpPr>
              <p:spPr bwMode="ltGray">
                <a:xfrm>
                  <a:off x="1764" y="247"/>
                  <a:ext cx="0" cy="337"/>
                </a:xfrm>
                <a:prstGeom prst="line">
                  <a:avLst/>
                </a:prstGeom>
                <a:noFill/>
                <a:ln w="9525">
                  <a:solidFill>
                    <a:schemeClr val="hlink"/>
                  </a:solidFill>
                  <a:round/>
                  <a:headEnd/>
                  <a:tailEnd/>
                </a:ln>
              </p:spPr>
              <p:txBody>
                <a:bodyPr wrap="none" anchor="ctr"/>
                <a:lstStyle/>
                <a:p>
                  <a:pPr>
                    <a:defRPr/>
                  </a:pPr>
                  <a:endParaRPr lang="tr-TR"/>
                </a:p>
              </p:txBody>
            </p:sp>
            <p:sp>
              <p:nvSpPr>
                <p:cNvPr id="1053" name="Line 149"/>
                <p:cNvSpPr>
                  <a:spLocks noChangeShapeType="1"/>
                </p:cNvSpPr>
                <p:nvPr/>
              </p:nvSpPr>
              <p:spPr bwMode="ltGray">
                <a:xfrm flipH="1">
                  <a:off x="1738" y="468"/>
                  <a:ext cx="68" cy="0"/>
                </a:xfrm>
                <a:prstGeom prst="line">
                  <a:avLst/>
                </a:prstGeom>
                <a:noFill/>
                <a:ln w="9525">
                  <a:solidFill>
                    <a:schemeClr val="hlink"/>
                  </a:solidFill>
                  <a:round/>
                  <a:headEnd/>
                  <a:tailEnd/>
                </a:ln>
              </p:spPr>
              <p:txBody>
                <a:bodyPr wrap="none" anchor="ctr"/>
                <a:lstStyle/>
                <a:p>
                  <a:pPr>
                    <a:defRPr/>
                  </a:pPr>
                  <a:endParaRPr lang="tr-TR"/>
                </a:p>
              </p:txBody>
            </p:sp>
            <p:sp>
              <p:nvSpPr>
                <p:cNvPr id="1054" name="Line 150"/>
                <p:cNvSpPr>
                  <a:spLocks noChangeShapeType="1"/>
                </p:cNvSpPr>
                <p:nvPr/>
              </p:nvSpPr>
              <p:spPr bwMode="ltGray">
                <a:xfrm>
                  <a:off x="1604" y="468"/>
                  <a:ext cx="60" cy="0"/>
                </a:xfrm>
                <a:prstGeom prst="line">
                  <a:avLst/>
                </a:prstGeom>
                <a:noFill/>
                <a:ln w="9525">
                  <a:solidFill>
                    <a:schemeClr val="hlink"/>
                  </a:solidFill>
                  <a:round/>
                  <a:headEnd/>
                  <a:tailEnd/>
                </a:ln>
              </p:spPr>
              <p:txBody>
                <a:bodyPr wrap="none" anchor="ctr"/>
                <a:lstStyle/>
                <a:p>
                  <a:pPr>
                    <a:defRPr/>
                  </a:pPr>
                  <a:endParaRPr lang="tr-TR"/>
                </a:p>
              </p:txBody>
            </p:sp>
            <p:sp>
              <p:nvSpPr>
                <p:cNvPr id="1055" name="Line 151"/>
                <p:cNvSpPr>
                  <a:spLocks noChangeShapeType="1"/>
                </p:cNvSpPr>
                <p:nvPr/>
              </p:nvSpPr>
              <p:spPr bwMode="ltGray">
                <a:xfrm flipH="1">
                  <a:off x="1404" y="468"/>
                  <a:ext cx="82" cy="0"/>
                </a:xfrm>
                <a:prstGeom prst="line">
                  <a:avLst/>
                </a:prstGeom>
                <a:noFill/>
                <a:ln w="9525">
                  <a:solidFill>
                    <a:schemeClr val="hlink"/>
                  </a:solidFill>
                  <a:round/>
                  <a:headEnd/>
                  <a:tailEnd/>
                </a:ln>
              </p:spPr>
              <p:txBody>
                <a:bodyPr wrap="none" anchor="ctr"/>
                <a:lstStyle/>
                <a:p>
                  <a:pPr>
                    <a:defRPr/>
                  </a:pPr>
                  <a:endParaRPr lang="tr-TR"/>
                </a:p>
              </p:txBody>
            </p:sp>
            <p:sp>
              <p:nvSpPr>
                <p:cNvPr id="1056" name="Line 152"/>
                <p:cNvSpPr>
                  <a:spLocks noChangeShapeType="1"/>
                </p:cNvSpPr>
                <p:nvPr/>
              </p:nvSpPr>
              <p:spPr bwMode="ltGray">
                <a:xfrm>
                  <a:off x="1034" y="468"/>
                  <a:ext cx="348" cy="0"/>
                </a:xfrm>
                <a:prstGeom prst="line">
                  <a:avLst/>
                </a:prstGeom>
                <a:noFill/>
                <a:ln w="9525">
                  <a:solidFill>
                    <a:schemeClr val="hlink"/>
                  </a:solidFill>
                  <a:round/>
                  <a:headEnd/>
                  <a:tailEnd/>
                </a:ln>
              </p:spPr>
              <p:txBody>
                <a:bodyPr wrap="none" anchor="ctr"/>
                <a:lstStyle/>
                <a:p>
                  <a:pPr>
                    <a:defRPr/>
                  </a:pPr>
                  <a:endParaRPr lang="tr-TR"/>
                </a:p>
              </p:txBody>
            </p:sp>
            <p:sp>
              <p:nvSpPr>
                <p:cNvPr id="1057" name="Line 153"/>
                <p:cNvSpPr>
                  <a:spLocks noChangeShapeType="1"/>
                </p:cNvSpPr>
                <p:nvPr/>
              </p:nvSpPr>
              <p:spPr bwMode="ltGray">
                <a:xfrm>
                  <a:off x="1306" y="370"/>
                  <a:ext cx="0" cy="298"/>
                </a:xfrm>
                <a:prstGeom prst="line">
                  <a:avLst/>
                </a:prstGeom>
                <a:noFill/>
                <a:ln w="9525">
                  <a:solidFill>
                    <a:schemeClr val="hlink"/>
                  </a:solidFill>
                  <a:round/>
                  <a:headEnd/>
                  <a:tailEnd/>
                </a:ln>
              </p:spPr>
              <p:txBody>
                <a:bodyPr wrap="none" anchor="ctr"/>
                <a:lstStyle/>
                <a:p>
                  <a:pPr>
                    <a:defRPr/>
                  </a:pPr>
                  <a:endParaRPr lang="tr-TR"/>
                </a:p>
              </p:txBody>
            </p:sp>
            <p:sp>
              <p:nvSpPr>
                <p:cNvPr id="1058" name="Line 154"/>
                <p:cNvSpPr>
                  <a:spLocks noChangeShapeType="1"/>
                </p:cNvSpPr>
                <p:nvPr/>
              </p:nvSpPr>
              <p:spPr bwMode="ltGray">
                <a:xfrm>
                  <a:off x="1080" y="388"/>
                  <a:ext cx="0" cy="156"/>
                </a:xfrm>
                <a:prstGeom prst="line">
                  <a:avLst/>
                </a:prstGeom>
                <a:noFill/>
                <a:ln w="9525">
                  <a:solidFill>
                    <a:schemeClr val="hlink"/>
                  </a:solidFill>
                  <a:round/>
                  <a:headEnd/>
                  <a:tailEnd/>
                </a:ln>
              </p:spPr>
              <p:txBody>
                <a:bodyPr wrap="none" anchor="ctr"/>
                <a:lstStyle/>
                <a:p>
                  <a:pPr>
                    <a:defRPr/>
                  </a:pPr>
                  <a:endParaRPr lang="tr-TR"/>
                </a:p>
              </p:txBody>
            </p:sp>
            <p:sp>
              <p:nvSpPr>
                <p:cNvPr id="1059" name="Line 155"/>
                <p:cNvSpPr>
                  <a:spLocks noChangeShapeType="1"/>
                </p:cNvSpPr>
                <p:nvPr/>
              </p:nvSpPr>
              <p:spPr bwMode="ltGray">
                <a:xfrm flipH="1" flipV="1">
                  <a:off x="1308" y="245"/>
                  <a:ext cx="0" cy="27"/>
                </a:xfrm>
                <a:prstGeom prst="line">
                  <a:avLst/>
                </a:prstGeom>
                <a:noFill/>
                <a:ln w="9525">
                  <a:solidFill>
                    <a:schemeClr val="hlink"/>
                  </a:solidFill>
                  <a:round/>
                  <a:headEnd/>
                  <a:tailEnd/>
                </a:ln>
              </p:spPr>
              <p:txBody>
                <a:bodyPr wrap="none" anchor="ctr"/>
                <a:lstStyle/>
                <a:p>
                  <a:pPr>
                    <a:defRPr/>
                  </a:pPr>
                  <a:endParaRPr lang="tr-TR"/>
                </a:p>
              </p:txBody>
            </p:sp>
            <p:sp>
              <p:nvSpPr>
                <p:cNvPr id="1060" name="Line 156"/>
                <p:cNvSpPr>
                  <a:spLocks noChangeShapeType="1"/>
                </p:cNvSpPr>
                <p:nvPr/>
              </p:nvSpPr>
              <p:spPr bwMode="ltGray">
                <a:xfrm>
                  <a:off x="1536" y="316"/>
                  <a:ext cx="0" cy="96"/>
                </a:xfrm>
                <a:prstGeom prst="line">
                  <a:avLst/>
                </a:prstGeom>
                <a:noFill/>
                <a:ln w="9525">
                  <a:solidFill>
                    <a:schemeClr val="hlink"/>
                  </a:solidFill>
                  <a:round/>
                  <a:headEnd/>
                  <a:tailEnd/>
                </a:ln>
              </p:spPr>
              <p:txBody>
                <a:bodyPr wrap="none" anchor="ctr"/>
                <a:lstStyle/>
                <a:p>
                  <a:pPr>
                    <a:defRPr/>
                  </a:pPr>
                  <a:endParaRPr lang="tr-TR"/>
                </a:p>
              </p:txBody>
            </p:sp>
            <p:sp>
              <p:nvSpPr>
                <p:cNvPr id="1061" name="Line 157"/>
                <p:cNvSpPr>
                  <a:spLocks noChangeShapeType="1"/>
                </p:cNvSpPr>
                <p:nvPr/>
              </p:nvSpPr>
              <p:spPr bwMode="ltGray">
                <a:xfrm flipV="1">
                  <a:off x="1536" y="247"/>
                  <a:ext cx="0" cy="22"/>
                </a:xfrm>
                <a:prstGeom prst="line">
                  <a:avLst/>
                </a:prstGeom>
                <a:noFill/>
                <a:ln w="9525">
                  <a:solidFill>
                    <a:schemeClr val="hlink"/>
                  </a:solidFill>
                  <a:round/>
                  <a:headEnd/>
                  <a:tailEnd/>
                </a:ln>
              </p:spPr>
              <p:txBody>
                <a:bodyPr wrap="none" anchor="ctr"/>
                <a:lstStyle/>
                <a:p>
                  <a:pPr>
                    <a:defRPr/>
                  </a:pPr>
                  <a:endParaRPr lang="tr-TR"/>
                </a:p>
              </p:txBody>
            </p:sp>
            <p:sp>
              <p:nvSpPr>
                <p:cNvPr id="1062" name="Line 158"/>
                <p:cNvSpPr>
                  <a:spLocks noChangeShapeType="1"/>
                </p:cNvSpPr>
                <p:nvPr/>
              </p:nvSpPr>
              <p:spPr bwMode="ltGray">
                <a:xfrm>
                  <a:off x="4095" y="467"/>
                  <a:ext cx="80" cy="0"/>
                </a:xfrm>
                <a:prstGeom prst="line">
                  <a:avLst/>
                </a:prstGeom>
                <a:noFill/>
                <a:ln w="9525">
                  <a:solidFill>
                    <a:schemeClr val="hlink"/>
                  </a:solidFill>
                  <a:round/>
                  <a:headEnd/>
                  <a:tailEnd/>
                </a:ln>
              </p:spPr>
              <p:txBody>
                <a:bodyPr wrap="none" anchor="ctr"/>
                <a:lstStyle/>
                <a:p>
                  <a:pPr>
                    <a:defRPr/>
                  </a:pPr>
                  <a:endParaRPr lang="tr-TR"/>
                </a:p>
              </p:txBody>
            </p:sp>
          </p:grpSp>
        </p:grpSp>
        <p:pic>
          <p:nvPicPr>
            <p:cNvPr id="16393" name="Picture 159" descr="earth"/>
            <p:cNvPicPr>
              <a:picLocks noChangeAspect="1" noChangeArrowheads="1"/>
            </p:cNvPicPr>
            <p:nvPr userDrawn="1"/>
          </p:nvPicPr>
          <p:blipFill>
            <a:blip r:embed="rId13">
              <a:clrChange>
                <a:clrFrom>
                  <a:srgbClr val="000000"/>
                </a:clrFrom>
                <a:clrTo>
                  <a:srgbClr val="000000">
                    <a:alpha val="0"/>
                  </a:srgbClr>
                </a:clrTo>
              </a:clrChange>
              <a:extLst>
                <a:ext uri="{28A0092B-C50C-407E-A947-70E740481C1C}">
                  <a14:useLocalDpi xmlns="" xmlns:a14="http://schemas.microsoft.com/office/drawing/2010/main" val="0"/>
                </a:ext>
              </a:extLst>
            </a:blip>
            <a:srcRect/>
            <a:stretch>
              <a:fillRect/>
            </a:stretch>
          </p:blipFill>
          <p:spPr bwMode="auto">
            <a:xfrm>
              <a:off x="165" y="55"/>
              <a:ext cx="562"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dk2" tx1="lt1" bg2="dk1" tx2="lt2" accent1="accent1" accent2="accent2" accent3="accent3" accent4="accent4" accent5="accent5" accent6="accent6" hlink="hlink" folHlink="folHlink"/>
  <p:sldLayoutIdLst>
    <p:sldLayoutId id="2147483769"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ransition spd="slow">
    <p:zoom/>
  </p:transition>
  <p:txStyles>
    <p:titleStyle>
      <a:lvl1pPr algn="l" rtl="0" eaLnBrk="0" fontAlgn="base" hangingPunct="0">
        <a:spcBef>
          <a:spcPct val="0"/>
        </a:spcBef>
        <a:spcAft>
          <a:spcPct val="0"/>
        </a:spcAft>
        <a:defRPr sz="4400" i="1">
          <a:solidFill>
            <a:schemeClr val="tx2"/>
          </a:solidFill>
          <a:latin typeface="+mj-lt"/>
          <a:ea typeface="+mj-ea"/>
          <a:cs typeface="+mj-cs"/>
        </a:defRPr>
      </a:lvl1pPr>
      <a:lvl2pPr algn="l" rtl="0" eaLnBrk="0" fontAlgn="base" hangingPunct="0">
        <a:spcBef>
          <a:spcPct val="0"/>
        </a:spcBef>
        <a:spcAft>
          <a:spcPct val="0"/>
        </a:spcAft>
        <a:defRPr sz="4400" i="1">
          <a:solidFill>
            <a:schemeClr val="tx2"/>
          </a:solidFill>
          <a:latin typeface="Times New Roman" pitchFamily="18" charset="0"/>
        </a:defRPr>
      </a:lvl2pPr>
      <a:lvl3pPr algn="l" rtl="0" eaLnBrk="0" fontAlgn="base" hangingPunct="0">
        <a:spcBef>
          <a:spcPct val="0"/>
        </a:spcBef>
        <a:spcAft>
          <a:spcPct val="0"/>
        </a:spcAft>
        <a:defRPr sz="4400" i="1">
          <a:solidFill>
            <a:schemeClr val="tx2"/>
          </a:solidFill>
          <a:latin typeface="Times New Roman" pitchFamily="18" charset="0"/>
        </a:defRPr>
      </a:lvl3pPr>
      <a:lvl4pPr algn="l" rtl="0" eaLnBrk="0" fontAlgn="base" hangingPunct="0">
        <a:spcBef>
          <a:spcPct val="0"/>
        </a:spcBef>
        <a:spcAft>
          <a:spcPct val="0"/>
        </a:spcAft>
        <a:defRPr sz="4400" i="1">
          <a:solidFill>
            <a:schemeClr val="tx2"/>
          </a:solidFill>
          <a:latin typeface="Times New Roman" pitchFamily="18" charset="0"/>
        </a:defRPr>
      </a:lvl4pPr>
      <a:lvl5pPr algn="l" rtl="0" eaLnBrk="0" fontAlgn="base" hangingPunct="0">
        <a:spcBef>
          <a:spcPct val="0"/>
        </a:spcBef>
        <a:spcAft>
          <a:spcPct val="0"/>
        </a:spcAft>
        <a:defRPr sz="4400" i="1">
          <a:solidFill>
            <a:schemeClr val="tx2"/>
          </a:solidFill>
          <a:latin typeface="Times New Roman" pitchFamily="18" charset="0"/>
        </a:defRPr>
      </a:lvl5pPr>
      <a:lvl6pPr marL="457200" algn="l" rtl="0" fontAlgn="base">
        <a:spcBef>
          <a:spcPct val="0"/>
        </a:spcBef>
        <a:spcAft>
          <a:spcPct val="0"/>
        </a:spcAft>
        <a:defRPr sz="4400" i="1">
          <a:solidFill>
            <a:schemeClr val="tx2"/>
          </a:solidFill>
          <a:latin typeface="Times New Roman" pitchFamily="18" charset="0"/>
        </a:defRPr>
      </a:lvl6pPr>
      <a:lvl7pPr marL="914400" algn="l" rtl="0" fontAlgn="base">
        <a:spcBef>
          <a:spcPct val="0"/>
        </a:spcBef>
        <a:spcAft>
          <a:spcPct val="0"/>
        </a:spcAft>
        <a:defRPr sz="4400" i="1">
          <a:solidFill>
            <a:schemeClr val="tx2"/>
          </a:solidFill>
          <a:latin typeface="Times New Roman" pitchFamily="18" charset="0"/>
        </a:defRPr>
      </a:lvl7pPr>
      <a:lvl8pPr marL="1371600" algn="l" rtl="0" fontAlgn="base">
        <a:spcBef>
          <a:spcPct val="0"/>
        </a:spcBef>
        <a:spcAft>
          <a:spcPct val="0"/>
        </a:spcAft>
        <a:defRPr sz="4400" i="1">
          <a:solidFill>
            <a:schemeClr val="tx2"/>
          </a:solidFill>
          <a:latin typeface="Times New Roman" pitchFamily="18" charset="0"/>
        </a:defRPr>
      </a:lvl8pPr>
      <a:lvl9pPr marL="1828800" algn="l"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Blip>
          <a:blip r:embed="rId15"/>
        </a:buBlip>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http://www.xinhua.org/img/img_new.jpg" TargetMode="Externa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4.jpeg"/><Relationship Id="rId5" Type="http://schemas.openxmlformats.org/officeDocument/2006/relationships/oleObject" Target="../embeddings/oleObject17.bin"/><Relationship Id="rId4" Type="http://schemas.openxmlformats.org/officeDocument/2006/relationships/image" Target="http://www.chinanews.com.cn/2000-2-22/26/18612_00022112.jpg" TargetMode="Externa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image" Target="http://www.china.org.cn/News/Politics/0407/02.jp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http://www.yenisafak.com.tr/1928.jpg" TargetMode="External"/><Relationship Id="rId3" Type="http://schemas.openxmlformats.org/officeDocument/2006/relationships/oleObject" Target="../embeddings/oleObject23.bin"/><Relationship Id="rId7" Type="http://schemas.openxmlformats.org/officeDocument/2006/relationships/image" Target="../media/image35.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4.bin"/><Relationship Id="rId5" Type="http://schemas.openxmlformats.org/officeDocument/2006/relationships/image" Target="http://news.xinhuanet.com/world/20010501/539137_0.jpg" TargetMode="Externa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41.jpeg"/><Relationship Id="rId4" Type="http://schemas.openxmlformats.org/officeDocument/2006/relationships/oleObject" Target="../embeddings/oleObject29.bin"/></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Microsoft_Office_Excel_97-2003__al__ma_Sayfas_1.xls"/><Relationship Id="rId2" Type="http://schemas.openxmlformats.org/officeDocument/2006/relationships/slideLayout" Target="../slideLayouts/slideLayout6.xml"/><Relationship Id="rId1" Type="http://schemas.openxmlformats.org/officeDocument/2006/relationships/vmlDrawing" Target="../drawings/vmlDrawing13.v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oleObject" Target="../embeddings/oleObject32.bin"/><Relationship Id="rId4" Type="http://schemas.openxmlformats.org/officeDocument/2006/relationships/oleObject" Target="../embeddings/oleObject31.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1026"/>
          <p:cNvSpPr>
            <a:spLocks noGrp="1" noChangeArrowheads="1"/>
          </p:cNvSpPr>
          <p:nvPr>
            <p:ph type="ctrTitle"/>
          </p:nvPr>
        </p:nvSpPr>
        <p:spPr>
          <a:xfrm>
            <a:off x="1828800" y="228600"/>
            <a:ext cx="6934200" cy="5791200"/>
          </a:xfrm>
          <a:effectLst>
            <a:outerShdw dist="107763" dir="18900000" algn="ctr" rotWithShape="0">
              <a:schemeClr val="bg2">
                <a:alpha val="50000"/>
              </a:schemeClr>
            </a:outerShdw>
          </a:effectLst>
        </p:spPr>
        <p:txBody>
          <a:bodyPr/>
          <a:lstStyle/>
          <a:p>
            <a:pPr algn="ctr" eaLnBrk="1" hangingPunct="1">
              <a:defRPr/>
            </a:pPr>
            <a:r>
              <a:rPr lang="tr-TR" altLang="zh-CN" smtClean="0"/>
              <a:t/>
            </a:r>
            <a:br>
              <a:rPr lang="tr-TR" altLang="zh-CN" smtClean="0"/>
            </a:br>
            <a:endParaRPr lang="zh-CN" altLang="en-US" smtClean="0">
              <a:ea typeface="SimSun" pitchFamily="2" charset="-122"/>
            </a:endParaRPr>
          </a:p>
        </p:txBody>
      </p:sp>
      <p:pic>
        <p:nvPicPr>
          <p:cNvPr id="106500" name="Picture 1028" descr="aearth.gif (39607 octets)"/>
          <p:cNvPicPr>
            <a:picLocks noChangeAspect="1" noChangeArrowheads="1" noCrop="1"/>
          </p:cNvPicPr>
          <p:nvPr/>
        </p:nvPicPr>
        <p:blipFill>
          <a:blip r:embed="rId4">
            <a:extLst>
              <a:ext uri="{28A0092B-C50C-407E-A947-70E740481C1C}">
                <a14:useLocalDpi xmlns="" xmlns:a14="http://schemas.microsoft.com/office/drawing/2010/main" val="0"/>
              </a:ext>
            </a:extLst>
          </a:blip>
          <a:srcRect/>
          <a:stretch>
            <a:fillRect/>
          </a:stretch>
        </p:blipFill>
        <p:spPr bwMode="auto">
          <a:xfrm>
            <a:off x="3657600" y="22860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3" name="Rectangle 1031"/>
          <p:cNvSpPr>
            <a:spLocks noChangeArrowheads="1"/>
          </p:cNvSpPr>
          <p:nvPr/>
        </p:nvSpPr>
        <p:spPr bwMode="auto">
          <a:xfrm>
            <a:off x="0" y="0"/>
            <a:ext cx="9061450" cy="2185988"/>
          </a:xfrm>
          <a:prstGeom prst="rect">
            <a:avLst/>
          </a:prstGeom>
          <a:noFill/>
          <a:ln>
            <a:noFill/>
          </a:ln>
          <a:effectLst/>
          <a:extLst/>
        </p:spPr>
        <p:txBody>
          <a:bodyPr>
            <a:spAutoFit/>
          </a:bodyPr>
          <a:lstStyle/>
          <a:p>
            <a:pPr algn="ctr"/>
            <a:r>
              <a:rPr kumimoji="1" lang="tr-TR" altLang="zh-TW" sz="4400" b="1">
                <a:effectLst>
                  <a:outerShdw blurRad="38100" dist="38100" dir="2700000" algn="tl">
                    <a:srgbClr val="000000"/>
                  </a:outerShdw>
                </a:effectLst>
                <a:ea typeface="SimSun" pitchFamily="2" charset="-122"/>
              </a:rPr>
              <a:t>Türk-Çin </a:t>
            </a:r>
          </a:p>
          <a:p>
            <a:pPr algn="ctr"/>
            <a:r>
              <a:rPr kumimoji="1" lang="tr-TR" altLang="zh-TW" sz="4400" b="1">
                <a:effectLst>
                  <a:outerShdw blurRad="38100" dist="38100" dir="2700000" algn="tl">
                    <a:srgbClr val="000000"/>
                  </a:outerShdw>
                </a:effectLst>
                <a:ea typeface="SimSun" pitchFamily="2" charset="-122"/>
              </a:rPr>
              <a:t>Karşılıklı Çıkarlar ve Fırsatlar </a:t>
            </a:r>
            <a:r>
              <a:rPr lang="tr-TR" altLang="zh-CN" sz="4800" b="1" i="1">
                <a:solidFill>
                  <a:srgbClr val="FFFF00"/>
                </a:solidFill>
                <a:effectLst>
                  <a:outerShdw blurRad="38100" dist="38100" dir="2700000" algn="tl">
                    <a:srgbClr val="000000"/>
                  </a:outerShdw>
                </a:effectLst>
              </a:rPr>
              <a:t/>
            </a:r>
            <a:br>
              <a:rPr lang="tr-TR" altLang="zh-CN" sz="4800" b="1" i="1">
                <a:solidFill>
                  <a:srgbClr val="FFFF00"/>
                </a:solidFill>
                <a:effectLst>
                  <a:outerShdw blurRad="38100" dist="38100" dir="2700000" algn="tl">
                    <a:srgbClr val="000000"/>
                  </a:outerShdw>
                </a:effectLst>
              </a:rPr>
            </a:br>
            <a:endParaRPr lang="tr-TR" altLang="zh-CN" sz="4800" b="1" i="1">
              <a:solidFill>
                <a:srgbClr val="FFFF00"/>
              </a:solidFill>
              <a:effectLst>
                <a:outerShdw blurRad="38100" dist="38100" dir="2700000" algn="tl">
                  <a:srgbClr val="000000"/>
                </a:outerShdw>
              </a:effectLst>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6498"/>
                                        </p:tgtEl>
                                        <p:attrNameLst>
                                          <p:attrName>style.visibility</p:attrName>
                                        </p:attrNameLst>
                                      </p:cBhvr>
                                      <p:to>
                                        <p:strVal val="visible"/>
                                      </p:to>
                                    </p:set>
                                    <p:anim calcmode="lin" valueType="num">
                                      <p:cBhvr>
                                        <p:cTn id="7" dur="500" fill="hold"/>
                                        <p:tgtEl>
                                          <p:spTgt spid="106498"/>
                                        </p:tgtEl>
                                        <p:attrNameLst>
                                          <p:attrName>ppt_w</p:attrName>
                                        </p:attrNameLst>
                                      </p:cBhvr>
                                      <p:tavLst>
                                        <p:tav tm="0">
                                          <p:val>
                                            <p:fltVal val="0"/>
                                          </p:val>
                                        </p:tav>
                                        <p:tav tm="100000">
                                          <p:val>
                                            <p:strVal val="#ppt_w"/>
                                          </p:val>
                                        </p:tav>
                                      </p:tavLst>
                                    </p:anim>
                                    <p:anim calcmode="lin" valueType="num">
                                      <p:cBhvr>
                                        <p:cTn id="8" dur="500" fill="hold"/>
                                        <p:tgtEl>
                                          <p:spTgt spid="10649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106500"/>
                                        </p:tgtEl>
                                        <p:attrNameLst>
                                          <p:attrName>style.visibility</p:attrName>
                                        </p:attrNameLst>
                                      </p:cBhvr>
                                      <p:to>
                                        <p:strVal val="visible"/>
                                      </p:to>
                                    </p:set>
                                    <p:anim calcmode="lin" valueType="num">
                                      <p:cBhvr>
                                        <p:cTn id="12" dur="1000" fill="hold"/>
                                        <p:tgtEl>
                                          <p:spTgt spid="106500"/>
                                        </p:tgtEl>
                                        <p:attrNameLst>
                                          <p:attrName>ppt_w</p:attrName>
                                        </p:attrNameLst>
                                      </p:cBhvr>
                                      <p:tavLst>
                                        <p:tav tm="0">
                                          <p:val>
                                            <p:fltVal val="0"/>
                                          </p:val>
                                        </p:tav>
                                        <p:tav tm="100000">
                                          <p:val>
                                            <p:strVal val="#ppt_w"/>
                                          </p:val>
                                        </p:tav>
                                      </p:tavLst>
                                    </p:anim>
                                    <p:anim calcmode="lin" valueType="num">
                                      <p:cBhvr>
                                        <p:cTn id="13" dur="1000" fill="hold"/>
                                        <p:tgtEl>
                                          <p:spTgt spid="106500"/>
                                        </p:tgtEl>
                                        <p:attrNameLst>
                                          <p:attrName>ppt_h</p:attrName>
                                        </p:attrNameLst>
                                      </p:cBhvr>
                                      <p:tavLst>
                                        <p:tav tm="0">
                                          <p:val>
                                            <p:fltVal val="0"/>
                                          </p:val>
                                        </p:tav>
                                        <p:tav tm="100000">
                                          <p:val>
                                            <p:strVal val="#ppt_h"/>
                                          </p:val>
                                        </p:tav>
                                      </p:tavLst>
                                    </p:anim>
                                    <p:anim calcmode="lin" valueType="num">
                                      <p:cBhvr>
                                        <p:cTn id="14" dur="1000" fill="hold"/>
                                        <p:tgtEl>
                                          <p:spTgt spid="10650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650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drumroll.wav"/>
                                        </p:tgtEl>
                                      </p:cMediaNode>
                                    </p:audio>
                                  </p:subTnLst>
                                </p:cTn>
                              </p:par>
                              <p:par>
                                <p:cTn id="16" presetID="1" presetClass="entr" presetSubtype="0" fill="hold" grpId="0" nodeType="withEffect">
                                  <p:stCondLst>
                                    <p:cond delay="0"/>
                                  </p:stCondLst>
                                  <p:childTnLst>
                                    <p:set>
                                      <p:cBhvr>
                                        <p:cTn id="17" dur="1" fill="hold">
                                          <p:stCondLst>
                                            <p:cond delay="0"/>
                                          </p:stCondLst>
                                        </p:cTn>
                                        <p:tgtEl>
                                          <p:spTgt spid="106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autoUpdateAnimBg="0"/>
      <p:bldP spid="10650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228600" y="1066800"/>
            <a:ext cx="7391400" cy="161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400" b="1">
                <a:solidFill>
                  <a:srgbClr val="FFFFFF"/>
                </a:solidFill>
              </a:rPr>
              <a:t>İki Ülke Arasında İlk Yaklaşım 11 Haziran 1978’de Çin Dışişleri Bakanı </a:t>
            </a:r>
            <a:r>
              <a:rPr lang="tr-TR" altLang="zh-CN" sz="2400" b="1" noProof="1">
                <a:solidFill>
                  <a:srgbClr val="FFFFFF"/>
                </a:solidFill>
              </a:rPr>
              <a:t>Huang-hua</a:t>
            </a:r>
            <a:r>
              <a:rPr lang="tr-TR" altLang="zh-CN" sz="2400" b="1">
                <a:solidFill>
                  <a:srgbClr val="FFFFFF"/>
                </a:solidFill>
              </a:rPr>
              <a:t> Başkanlığında bir Heyetin Ankara’ya Gelmesiyle Başlamıştır.</a:t>
            </a:r>
            <a:endParaRPr lang="en-US" altLang="zh-CN" sz="2400" b="1">
              <a:solidFill>
                <a:srgbClr val="FFFFFF"/>
              </a:solidFill>
              <a:ea typeface="SimSun" pitchFamily="2" charset="-122"/>
            </a:endParaRPr>
          </a:p>
          <a:p>
            <a:pPr eaLnBrk="1" hangingPunct="1"/>
            <a:r>
              <a:rPr lang="en-US" altLang="zh-CN" sz="2400" b="1">
                <a:solidFill>
                  <a:srgbClr val="FFFF00"/>
                </a:solidFill>
                <a:ea typeface="SimSun" pitchFamily="2" charset="-122"/>
              </a:rPr>
              <a:t>1978</a:t>
            </a:r>
            <a:r>
              <a:rPr lang="zh-CN" altLang="en-US" sz="2400" b="1">
                <a:solidFill>
                  <a:srgbClr val="FFFF00"/>
                </a:solidFill>
                <a:ea typeface="SimSun" pitchFamily="2" charset="-122"/>
              </a:rPr>
              <a:t>年6月11日中国外交部长黄华率团访问土耳其</a:t>
            </a:r>
            <a:endParaRPr lang="zh-CN" altLang="tr-TR" sz="2400" b="1">
              <a:solidFill>
                <a:srgbClr val="FFFF00"/>
              </a:solidFill>
              <a:ea typeface="SimSun" pitchFamily="2" charset="-122"/>
            </a:endParaRPr>
          </a:p>
        </p:txBody>
      </p:sp>
      <p:graphicFrame>
        <p:nvGraphicFramePr>
          <p:cNvPr id="2050" name="Object 3"/>
          <p:cNvGraphicFramePr>
            <a:graphicFrameLocks noChangeAspect="1"/>
          </p:cNvGraphicFramePr>
          <p:nvPr/>
        </p:nvGraphicFramePr>
        <p:xfrm>
          <a:off x="7391400" y="1143000"/>
          <a:ext cx="1323975" cy="1657350"/>
        </p:xfrm>
        <a:graphic>
          <a:graphicData uri="http://schemas.openxmlformats.org/presentationml/2006/ole">
            <p:oleObj spid="_x0000_s2055" name="Photo Editor Photo" r:id="rId3" imgW="952633" imgH="1190476" progId="">
              <p:embed/>
            </p:oleObj>
          </a:graphicData>
        </a:graphic>
      </p:graphicFrame>
      <p:sp>
        <p:nvSpPr>
          <p:cNvPr id="2053" name="Text Box 4"/>
          <p:cNvSpPr txBox="1">
            <a:spLocks noChangeArrowheads="1"/>
          </p:cNvSpPr>
          <p:nvPr/>
        </p:nvSpPr>
        <p:spPr bwMode="auto">
          <a:xfrm>
            <a:off x="228600" y="2971800"/>
            <a:ext cx="8686800" cy="197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400" b="1"/>
              <a:t>Eylül 1978’de Çin’in bir Ekonomik-Ticaret Heyeti Türkiye’yi Ziyaret Etmiştir ve 1974 Yılında Öngörülen Türkiye-Çin Karma Ticaret Komisyonu İlk Toplantısı Bu Sırada Ancak Yapılabilmiştir.</a:t>
            </a:r>
            <a:r>
              <a:rPr lang="en-US" altLang="zh-CN" sz="2400" b="1">
                <a:ea typeface="SimSun" pitchFamily="2" charset="-122"/>
              </a:rPr>
              <a:t> </a:t>
            </a:r>
          </a:p>
          <a:p>
            <a:pPr eaLnBrk="1" hangingPunct="1"/>
            <a:r>
              <a:rPr lang="en-US" altLang="zh-CN" sz="2400" b="1">
                <a:solidFill>
                  <a:srgbClr val="FFFF00"/>
                </a:solidFill>
                <a:ea typeface="SimSun" pitchFamily="2" charset="-122"/>
              </a:rPr>
              <a:t>1978</a:t>
            </a:r>
            <a:r>
              <a:rPr lang="zh-CN" altLang="en-US" sz="2400" b="1">
                <a:solidFill>
                  <a:srgbClr val="FFFF00"/>
                </a:solidFill>
                <a:ea typeface="SimSun" pitchFamily="2" charset="-122"/>
              </a:rPr>
              <a:t>年9月土中第一届混经会在安卡拉召开</a:t>
            </a:r>
            <a:endParaRPr lang="zh-CN" altLang="tr-TR" sz="2400" b="1">
              <a:solidFill>
                <a:srgbClr val="FFFF00"/>
              </a:solidFill>
              <a:ea typeface="SimSun" pitchFamily="2" charset="-122"/>
            </a:endParaRPr>
          </a:p>
        </p:txBody>
      </p:sp>
      <p:sp>
        <p:nvSpPr>
          <p:cNvPr id="2054" name="Text Box 5"/>
          <p:cNvSpPr txBox="1">
            <a:spLocks noChangeArrowheads="1"/>
          </p:cNvSpPr>
          <p:nvPr/>
        </p:nvSpPr>
        <p:spPr bwMode="auto">
          <a:xfrm>
            <a:off x="228600" y="5029200"/>
            <a:ext cx="6950075" cy="1249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b="1"/>
              <a:t> </a:t>
            </a:r>
            <a:r>
              <a:rPr lang="tr-TR" altLang="zh-CN" sz="2400" b="1" noProof="1"/>
              <a:t>Buna Karşılıklı Türk Dışişleri Bakanı </a:t>
            </a:r>
            <a:r>
              <a:rPr lang="tr-TR" altLang="zh-CN" sz="2400" b="1" noProof="1">
                <a:solidFill>
                  <a:srgbClr val="FFFFFF"/>
                </a:solidFill>
              </a:rPr>
              <a:t>İlter Türkmen</a:t>
            </a:r>
            <a:r>
              <a:rPr lang="tr-TR" altLang="zh-CN" sz="2400" b="1" noProof="1"/>
              <a:t> de Aralık 1981’de Çin’i Ziyaret Etmiştir.</a:t>
            </a:r>
            <a:endParaRPr lang="en-US" altLang="zh-CN" sz="2400" b="1">
              <a:ea typeface="SimSun" pitchFamily="2" charset="-122"/>
            </a:endParaRPr>
          </a:p>
          <a:p>
            <a:pPr eaLnBrk="1" hangingPunct="1"/>
            <a:r>
              <a:rPr lang="en-US" altLang="zh-CN" sz="2400" b="1">
                <a:solidFill>
                  <a:srgbClr val="FFFF00"/>
                </a:solidFill>
                <a:ea typeface="SimSun" pitchFamily="2" charset="-122"/>
              </a:rPr>
              <a:t>1981</a:t>
            </a:r>
            <a:r>
              <a:rPr lang="zh-CN" altLang="en-US" sz="2400" b="1">
                <a:solidFill>
                  <a:srgbClr val="FFFF00"/>
                </a:solidFill>
                <a:ea typeface="SimSun" pitchFamily="2" charset="-122"/>
              </a:rPr>
              <a:t>年12月土耳其外交部长</a:t>
            </a:r>
            <a:r>
              <a:rPr lang="en-US" altLang="zh-CN" sz="2400" b="1" noProof="1">
                <a:solidFill>
                  <a:srgbClr val="FFFF00"/>
                </a:solidFill>
              </a:rPr>
              <a:t>Türkmen</a:t>
            </a:r>
            <a:r>
              <a:rPr lang="zh-CN" altLang="en-US" sz="2400" b="1">
                <a:solidFill>
                  <a:srgbClr val="FFFF00"/>
                </a:solidFill>
                <a:ea typeface="SimSun" pitchFamily="2" charset="-122"/>
              </a:rPr>
              <a:t>访华</a:t>
            </a:r>
            <a:endParaRPr lang="zh-CN" altLang="zh-CN" sz="2400" b="1" noProof="1">
              <a:solidFill>
                <a:srgbClr val="FFFF00"/>
              </a:solidFill>
              <a:ea typeface="SimSun" pitchFamily="2" charset="-122"/>
            </a:endParaRPr>
          </a:p>
        </p:txBody>
      </p:sp>
      <p:graphicFrame>
        <p:nvGraphicFramePr>
          <p:cNvPr id="2051" name="Object 6"/>
          <p:cNvGraphicFramePr>
            <a:graphicFrameLocks noChangeAspect="1"/>
          </p:cNvGraphicFramePr>
          <p:nvPr/>
        </p:nvGraphicFramePr>
        <p:xfrm>
          <a:off x="7543800" y="4724400"/>
          <a:ext cx="1263650" cy="1697038"/>
        </p:xfrm>
        <a:graphic>
          <a:graphicData uri="http://schemas.openxmlformats.org/presentationml/2006/ole">
            <p:oleObj spid="_x0000_s2056" name="Photo Editor Photo" r:id="rId4" imgW="971686" imgH="1305107" progId="">
              <p:embed/>
            </p:oleObj>
          </a:graphicData>
        </a:graphic>
      </p:graphicFrame>
    </p:spTree>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2"/>
          <p:cNvSpPr txBox="1">
            <a:spLocks noChangeArrowheads="1"/>
          </p:cNvSpPr>
          <p:nvPr/>
        </p:nvSpPr>
        <p:spPr bwMode="auto">
          <a:xfrm>
            <a:off x="228600" y="990600"/>
            <a:ext cx="6858000"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800" b="1"/>
              <a:t>Aralık 1982’de Türkiye 7. Cumhurbaşkanı Kenan Evren Çin’i Ziyaret Etmiştir ve Türkiye’nin İlk Defa Çin’e en Üst Düzey Ziyareti Olmuştur.</a:t>
            </a:r>
            <a:r>
              <a:rPr lang="en-US" altLang="zh-CN" sz="2400" b="1">
                <a:ea typeface="SimSun" pitchFamily="2" charset="-122"/>
              </a:rPr>
              <a:t> </a:t>
            </a:r>
          </a:p>
          <a:p>
            <a:pPr eaLnBrk="1" hangingPunct="1"/>
            <a:r>
              <a:rPr lang="en-US" altLang="zh-CN" sz="2400" b="1">
                <a:solidFill>
                  <a:srgbClr val="FFFF00"/>
                </a:solidFill>
                <a:ea typeface="SimSun" pitchFamily="2" charset="-122"/>
              </a:rPr>
              <a:t>1982</a:t>
            </a:r>
            <a:r>
              <a:rPr lang="zh-CN" altLang="en-US" sz="2400" b="1">
                <a:solidFill>
                  <a:srgbClr val="FFFF00"/>
                </a:solidFill>
                <a:ea typeface="SimSun" pitchFamily="2" charset="-122"/>
              </a:rPr>
              <a:t>年12月土耳其第七任总统</a:t>
            </a:r>
            <a:r>
              <a:rPr lang="tr-TR" sz="2400" b="1">
                <a:solidFill>
                  <a:srgbClr val="FFFF00"/>
                </a:solidFill>
              </a:rPr>
              <a:t> </a:t>
            </a:r>
            <a:r>
              <a:rPr lang="tr-TR" altLang="zh-CN" sz="2400" b="1">
                <a:solidFill>
                  <a:srgbClr val="FFFF00"/>
                </a:solidFill>
              </a:rPr>
              <a:t>Evren</a:t>
            </a:r>
            <a:r>
              <a:rPr lang="en-US" altLang="zh-CN" sz="2400" b="1">
                <a:solidFill>
                  <a:srgbClr val="FFFF00"/>
                </a:solidFill>
                <a:ea typeface="SimSun" pitchFamily="2" charset="-122"/>
              </a:rPr>
              <a:t> </a:t>
            </a:r>
            <a:r>
              <a:rPr lang="zh-CN" altLang="en-US" sz="2400" b="1">
                <a:solidFill>
                  <a:srgbClr val="FFFF00"/>
                </a:solidFill>
                <a:ea typeface="SimSun" pitchFamily="2" charset="-122"/>
              </a:rPr>
              <a:t>将军访华</a:t>
            </a:r>
            <a:endParaRPr lang="zh-CN" altLang="tr-TR" sz="2400" b="1">
              <a:solidFill>
                <a:srgbClr val="FFFF00"/>
              </a:solidFill>
              <a:ea typeface="SimSun" pitchFamily="2" charset="-122"/>
            </a:endParaRPr>
          </a:p>
        </p:txBody>
      </p:sp>
      <p:graphicFrame>
        <p:nvGraphicFramePr>
          <p:cNvPr id="3074" name="Object 3"/>
          <p:cNvGraphicFramePr>
            <a:graphicFrameLocks noChangeAspect="1"/>
          </p:cNvGraphicFramePr>
          <p:nvPr/>
        </p:nvGraphicFramePr>
        <p:xfrm>
          <a:off x="7239000" y="1066800"/>
          <a:ext cx="1533525" cy="1747838"/>
        </p:xfrm>
        <a:graphic>
          <a:graphicData uri="http://schemas.openxmlformats.org/presentationml/2006/ole">
            <p:oleObj spid="_x0000_s3080" name="Photo Editor Photo" r:id="rId3" imgW="1095528" imgH="1247619" progId="">
              <p:embed/>
            </p:oleObj>
          </a:graphicData>
        </a:graphic>
      </p:graphicFrame>
      <p:sp>
        <p:nvSpPr>
          <p:cNvPr id="3078" name="Text Box 4"/>
          <p:cNvSpPr txBox="1">
            <a:spLocks noChangeArrowheads="1"/>
          </p:cNvSpPr>
          <p:nvPr/>
        </p:nvSpPr>
        <p:spPr bwMode="auto">
          <a:xfrm>
            <a:off x="228600" y="3429000"/>
            <a:ext cx="69342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400" b="1"/>
              <a:t>   </a:t>
            </a:r>
            <a:r>
              <a:rPr lang="tr-TR" altLang="zh-CN" sz="2800" b="1"/>
              <a:t>Mart 1984’te Çin Devlet Başkanı </a:t>
            </a:r>
          </a:p>
          <a:p>
            <a:pPr eaLnBrk="1" hangingPunct="1"/>
            <a:r>
              <a:rPr lang="tr-TR" altLang="zh-CN" sz="2800" b="1"/>
              <a:t>Li </a:t>
            </a:r>
            <a:r>
              <a:rPr lang="tr-TR" altLang="zh-CN" sz="2800" b="1" noProof="1"/>
              <a:t>Xian-nian</a:t>
            </a:r>
            <a:r>
              <a:rPr lang="tr-TR" altLang="zh-CN" sz="2800" b="1"/>
              <a:t> Türkiye’yi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1984</a:t>
            </a:r>
            <a:r>
              <a:rPr lang="zh-CN" altLang="en-US" sz="2400" b="1">
                <a:solidFill>
                  <a:srgbClr val="FFFF00"/>
                </a:solidFill>
                <a:ea typeface="SimSun" pitchFamily="2" charset="-122"/>
              </a:rPr>
              <a:t>年3月中国国务委员李先念访问土耳其</a:t>
            </a:r>
            <a:r>
              <a:rPr lang="zh-CN" altLang="tr-TR" sz="2400" b="1">
                <a:ea typeface="SimSun" pitchFamily="2" charset="-122"/>
              </a:rPr>
              <a:t> </a:t>
            </a:r>
          </a:p>
        </p:txBody>
      </p:sp>
      <p:sp>
        <p:nvSpPr>
          <p:cNvPr id="3079" name="Text Box 5"/>
          <p:cNvSpPr txBox="1">
            <a:spLocks noChangeArrowheads="1"/>
          </p:cNvSpPr>
          <p:nvPr/>
        </p:nvSpPr>
        <p:spPr bwMode="auto">
          <a:xfrm>
            <a:off x="228600" y="5257800"/>
            <a:ext cx="6858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800" b="1"/>
              <a:t>Temmuz 1985’te Başbakan Turgut Özal Çin’in Ziyaret Etmiştir</a:t>
            </a:r>
            <a:r>
              <a:rPr lang="tr-TR" altLang="zh-CN" sz="2800"/>
              <a:t>.</a:t>
            </a:r>
            <a:endParaRPr lang="en-US" altLang="zh-CN" sz="2800">
              <a:ea typeface="SimSun" pitchFamily="2" charset="-122"/>
            </a:endParaRPr>
          </a:p>
          <a:p>
            <a:pPr eaLnBrk="1" hangingPunct="1"/>
            <a:r>
              <a:rPr lang="en-US" altLang="zh-CN" sz="2400" b="1">
                <a:solidFill>
                  <a:srgbClr val="FFFF00"/>
                </a:solidFill>
                <a:ea typeface="SimSun" pitchFamily="2" charset="-122"/>
              </a:rPr>
              <a:t>1985</a:t>
            </a:r>
            <a:r>
              <a:rPr lang="zh-CN" altLang="en-US" sz="2400" b="1">
                <a:solidFill>
                  <a:srgbClr val="FFFF00"/>
                </a:solidFill>
                <a:ea typeface="SimSun" pitchFamily="2" charset="-122"/>
              </a:rPr>
              <a:t>年7月土耳其总理 </a:t>
            </a:r>
            <a:r>
              <a:rPr lang="tr-TR" altLang="zh-CN" sz="2400" b="1">
                <a:solidFill>
                  <a:srgbClr val="FFFF00"/>
                </a:solidFill>
              </a:rPr>
              <a:t>Özal</a:t>
            </a:r>
            <a:r>
              <a:rPr lang="en-US" altLang="zh-CN" sz="24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graphicFrame>
        <p:nvGraphicFramePr>
          <p:cNvPr id="3075" name="Object 6"/>
          <p:cNvGraphicFramePr>
            <a:graphicFrameLocks noChangeAspect="1"/>
          </p:cNvGraphicFramePr>
          <p:nvPr/>
        </p:nvGraphicFramePr>
        <p:xfrm>
          <a:off x="7239000" y="2971800"/>
          <a:ext cx="1562100" cy="1774825"/>
        </p:xfrm>
        <a:graphic>
          <a:graphicData uri="http://schemas.openxmlformats.org/presentationml/2006/ole">
            <p:oleObj spid="_x0000_s3081" name="Bit Eşlem Resmi" r:id="rId4" imgW="1314286" imgH="1457143" progId="PBrush">
              <p:embed/>
            </p:oleObj>
          </a:graphicData>
        </a:graphic>
      </p:graphicFrame>
      <p:graphicFrame>
        <p:nvGraphicFramePr>
          <p:cNvPr id="3076" name="Object 7"/>
          <p:cNvGraphicFramePr>
            <a:graphicFrameLocks noChangeAspect="1"/>
          </p:cNvGraphicFramePr>
          <p:nvPr/>
        </p:nvGraphicFramePr>
        <p:xfrm>
          <a:off x="7391400" y="4953000"/>
          <a:ext cx="1371600" cy="1676400"/>
        </p:xfrm>
        <a:graphic>
          <a:graphicData uri="http://schemas.openxmlformats.org/presentationml/2006/ole">
            <p:oleObj spid="_x0000_s3082" name="Photo Editor Photo" r:id="rId5" imgW="2638095" imgH="3495238" progId="">
              <p:embed/>
            </p:oleObj>
          </a:graphicData>
        </a:graphic>
      </p:graphicFrame>
    </p:spTree>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Text Box 2"/>
          <p:cNvSpPr txBox="1">
            <a:spLocks noChangeArrowheads="1"/>
          </p:cNvSpPr>
          <p:nvPr/>
        </p:nvSpPr>
        <p:spPr bwMode="auto">
          <a:xfrm>
            <a:off x="228600" y="990600"/>
            <a:ext cx="7162800"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800" b="1"/>
              <a:t>Ekim 1985’te TBMM Başkanı </a:t>
            </a:r>
            <a:r>
              <a:rPr lang="tr-TR" altLang="zh-CN" sz="2800" b="1" noProof="1"/>
              <a:t>Necmettin Karaduman </a:t>
            </a:r>
            <a:r>
              <a:rPr lang="tr-TR" altLang="zh-CN" sz="2800" b="1"/>
              <a:t>Çin’i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1985</a:t>
            </a:r>
            <a:r>
              <a:rPr lang="zh-CN" altLang="en-US" sz="2400" b="1">
                <a:solidFill>
                  <a:srgbClr val="FFFF00"/>
                </a:solidFill>
                <a:ea typeface="SimSun" pitchFamily="2" charset="-122"/>
              </a:rPr>
              <a:t>年11月土耳其大国民议会议长</a:t>
            </a:r>
            <a:r>
              <a:rPr lang="en-US" altLang="zh-CN" sz="2800" b="1" noProof="1">
                <a:solidFill>
                  <a:srgbClr val="FFFF00"/>
                </a:solidFill>
              </a:rPr>
              <a:t>Karaduman</a:t>
            </a:r>
            <a:r>
              <a:rPr lang="zh-CN" altLang="en-US" sz="2400" b="1">
                <a:solidFill>
                  <a:srgbClr val="FFFF00"/>
                </a:solidFill>
                <a:ea typeface="SimSun" pitchFamily="2" charset="-122"/>
              </a:rPr>
              <a:t>访华</a:t>
            </a:r>
            <a:endParaRPr lang="zh-CN" sz="2400" b="1">
              <a:solidFill>
                <a:srgbClr val="FFFF00"/>
              </a:solidFill>
              <a:ea typeface="SimSun" pitchFamily="2" charset="-122"/>
            </a:endParaRPr>
          </a:p>
        </p:txBody>
      </p:sp>
      <p:sp>
        <p:nvSpPr>
          <p:cNvPr id="4102" name="Text Box 3"/>
          <p:cNvSpPr txBox="1">
            <a:spLocks noChangeArrowheads="1"/>
          </p:cNvSpPr>
          <p:nvPr/>
        </p:nvSpPr>
        <p:spPr bwMode="auto">
          <a:xfrm>
            <a:off x="228600" y="2819400"/>
            <a:ext cx="7162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200"/>
              <a:t>  </a:t>
            </a:r>
            <a:r>
              <a:rPr lang="tr-TR" altLang="zh-CN" sz="2800" b="1"/>
              <a:t>Temmuz 1986’da Çin Başbakanı </a:t>
            </a:r>
            <a:r>
              <a:rPr lang="tr-TR" altLang="zh-CN" sz="2800" b="1" noProof="1"/>
              <a:t>Zhao Ziyang</a:t>
            </a:r>
            <a:r>
              <a:rPr lang="tr-TR" altLang="zh-CN" sz="2800" b="1"/>
              <a:t> Türkiye’yi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1986</a:t>
            </a:r>
            <a:r>
              <a:rPr lang="zh-CN" altLang="en-US" sz="2400" b="1">
                <a:solidFill>
                  <a:srgbClr val="FFFF00"/>
                </a:solidFill>
                <a:ea typeface="SimSun" pitchFamily="2" charset="-122"/>
              </a:rPr>
              <a:t>年7月中国总理赵紫阳访华</a:t>
            </a:r>
            <a:endParaRPr lang="zh-CN" altLang="tr-TR" sz="2400" b="1">
              <a:solidFill>
                <a:srgbClr val="FFFF00"/>
              </a:solidFill>
              <a:ea typeface="SimSun" pitchFamily="2" charset="-122"/>
            </a:endParaRPr>
          </a:p>
        </p:txBody>
      </p:sp>
      <p:sp>
        <p:nvSpPr>
          <p:cNvPr id="4103" name="Text Box 4"/>
          <p:cNvSpPr txBox="1">
            <a:spLocks noChangeArrowheads="1"/>
          </p:cNvSpPr>
          <p:nvPr/>
        </p:nvSpPr>
        <p:spPr bwMode="auto">
          <a:xfrm>
            <a:off x="228600" y="4800600"/>
            <a:ext cx="7162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800" b="1"/>
              <a:t>Mayıs 1995’te 8. Cumhurbaşkanı </a:t>
            </a:r>
          </a:p>
          <a:p>
            <a:pPr eaLnBrk="1" hangingPunct="1"/>
            <a:r>
              <a:rPr lang="tr-TR" altLang="zh-CN" sz="2800" b="1"/>
              <a:t>Süleyman Demirel Çin’i Ziyaret Etmiştir</a:t>
            </a:r>
            <a:r>
              <a:rPr lang="tr-TR" altLang="zh-CN" sz="2800"/>
              <a:t>.</a:t>
            </a:r>
            <a:endParaRPr lang="en-US" altLang="zh-CN" sz="2800">
              <a:ea typeface="SimSun" pitchFamily="2" charset="-122"/>
            </a:endParaRPr>
          </a:p>
          <a:p>
            <a:pPr eaLnBrk="1" hangingPunct="1"/>
            <a:r>
              <a:rPr lang="en-US" altLang="zh-CN" sz="2400" b="1">
                <a:solidFill>
                  <a:srgbClr val="FFFF00"/>
                </a:solidFill>
                <a:ea typeface="SimSun" pitchFamily="2" charset="-122"/>
              </a:rPr>
              <a:t>1995</a:t>
            </a:r>
            <a:r>
              <a:rPr lang="zh-CN" altLang="en-US" sz="2400" b="1">
                <a:solidFill>
                  <a:srgbClr val="FFFF00"/>
                </a:solidFill>
                <a:ea typeface="SimSun" pitchFamily="2" charset="-122"/>
              </a:rPr>
              <a:t>年五月土耳其第八任总统 </a:t>
            </a:r>
            <a:r>
              <a:rPr lang="tr-TR" altLang="zh-CN" sz="2800" b="1">
                <a:solidFill>
                  <a:srgbClr val="FFFF00"/>
                </a:solidFill>
              </a:rPr>
              <a:t>Demirel</a:t>
            </a:r>
            <a:r>
              <a:rPr lang="en-US" altLang="zh-CN" sz="28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graphicFrame>
        <p:nvGraphicFramePr>
          <p:cNvPr id="4098" name="Object 5"/>
          <p:cNvGraphicFramePr>
            <a:graphicFrameLocks noChangeAspect="1"/>
          </p:cNvGraphicFramePr>
          <p:nvPr/>
        </p:nvGraphicFramePr>
        <p:xfrm>
          <a:off x="7467600" y="914400"/>
          <a:ext cx="1374775" cy="1660525"/>
        </p:xfrm>
        <a:graphic>
          <a:graphicData uri="http://schemas.openxmlformats.org/presentationml/2006/ole">
            <p:oleObj spid="_x0000_s4104" name="Photo Editor Photo" r:id="rId3" imgW="1142857" imgH="1380952" progId="">
              <p:embed/>
            </p:oleObj>
          </a:graphicData>
        </a:graphic>
      </p:graphicFrame>
      <p:graphicFrame>
        <p:nvGraphicFramePr>
          <p:cNvPr id="4099" name="Object 6"/>
          <p:cNvGraphicFramePr>
            <a:graphicFrameLocks noChangeAspect="1"/>
          </p:cNvGraphicFramePr>
          <p:nvPr/>
        </p:nvGraphicFramePr>
        <p:xfrm>
          <a:off x="7543800" y="2819400"/>
          <a:ext cx="1335088" cy="1665288"/>
        </p:xfrm>
        <a:graphic>
          <a:graphicData uri="http://schemas.openxmlformats.org/presentationml/2006/ole">
            <p:oleObj spid="_x0000_s4105" name="Bit Eşlem Resmi" r:id="rId4" imgW="581106" imgH="724001" progId="PBrush">
              <p:embed/>
            </p:oleObj>
          </a:graphicData>
        </a:graphic>
      </p:graphicFrame>
      <p:graphicFrame>
        <p:nvGraphicFramePr>
          <p:cNvPr id="4100" name="Object 7"/>
          <p:cNvGraphicFramePr>
            <a:graphicFrameLocks noChangeAspect="1"/>
          </p:cNvGraphicFramePr>
          <p:nvPr/>
        </p:nvGraphicFramePr>
        <p:xfrm>
          <a:off x="7467600" y="4724400"/>
          <a:ext cx="1468438" cy="1868488"/>
        </p:xfrm>
        <a:graphic>
          <a:graphicData uri="http://schemas.openxmlformats.org/presentationml/2006/ole">
            <p:oleObj spid="_x0000_s4106" name="Photo Editor Photo" r:id="rId5" imgW="2448267" imgH="3115110" progId="">
              <p:embed/>
            </p:oleObj>
          </a:graphicData>
        </a:graphic>
      </p:graphicFrame>
    </p:spTree>
  </p:cSld>
  <p:clrMapOvr>
    <a:masterClrMapping/>
  </p:clrMapOvr>
  <p:transition spd="slow">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2"/>
          <p:cNvSpPr txBox="1">
            <a:spLocks noChangeArrowheads="1"/>
          </p:cNvSpPr>
          <p:nvPr/>
        </p:nvSpPr>
        <p:spPr bwMode="auto">
          <a:xfrm>
            <a:off x="228600" y="990600"/>
            <a:ext cx="7010400" cy="146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200"/>
              <a:t>  </a:t>
            </a:r>
            <a:r>
              <a:rPr lang="tr-TR" altLang="zh-CN" sz="2800" b="1"/>
              <a:t>Ağustos 1996’da TBMM Başkanı Mustafa Kalemli Çin’i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1996</a:t>
            </a:r>
            <a:r>
              <a:rPr lang="zh-CN" altLang="en-US" sz="2400" b="1">
                <a:solidFill>
                  <a:srgbClr val="FFFF00"/>
                </a:solidFill>
                <a:ea typeface="SimSun" pitchFamily="2" charset="-122"/>
              </a:rPr>
              <a:t>年8月土耳其大国民议会议长</a:t>
            </a:r>
            <a:r>
              <a:rPr lang="tr-TR" altLang="zh-CN" sz="3000" b="1">
                <a:solidFill>
                  <a:srgbClr val="FFFF00"/>
                </a:solidFill>
              </a:rPr>
              <a:t>Kalemli</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sp>
        <p:nvSpPr>
          <p:cNvPr id="5126" name="Text Box 3"/>
          <p:cNvSpPr txBox="1">
            <a:spLocks noChangeArrowheads="1"/>
          </p:cNvSpPr>
          <p:nvPr/>
        </p:nvSpPr>
        <p:spPr bwMode="auto">
          <a:xfrm>
            <a:off x="228600" y="2743200"/>
            <a:ext cx="6934200"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200"/>
              <a:t>  </a:t>
            </a:r>
            <a:r>
              <a:rPr lang="tr-TR" altLang="zh-CN" sz="2800" b="1"/>
              <a:t>Kasım 1996’da Çin Halk Kongresi Başkanı </a:t>
            </a:r>
            <a:r>
              <a:rPr lang="tr-TR" altLang="zh-CN" sz="2800" b="1" noProof="1"/>
              <a:t>Qiao Shi</a:t>
            </a:r>
            <a:r>
              <a:rPr lang="tr-TR" altLang="zh-CN" sz="2800" b="1"/>
              <a:t> Türkiye’yi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1996</a:t>
            </a:r>
            <a:r>
              <a:rPr lang="zh-CN" altLang="en-US" sz="2400" b="1">
                <a:solidFill>
                  <a:srgbClr val="FFFF00"/>
                </a:solidFill>
                <a:ea typeface="SimSun" pitchFamily="2" charset="-122"/>
              </a:rPr>
              <a:t>年11月中国人大委员长乔石访问土耳其</a:t>
            </a:r>
            <a:endParaRPr lang="zh-CN" sz="2400" b="1">
              <a:solidFill>
                <a:srgbClr val="FFFF00"/>
              </a:solidFill>
              <a:ea typeface="SimSun" pitchFamily="2" charset="-122"/>
            </a:endParaRPr>
          </a:p>
        </p:txBody>
      </p:sp>
      <p:sp>
        <p:nvSpPr>
          <p:cNvPr id="5127" name="Text Box 4"/>
          <p:cNvSpPr txBox="1">
            <a:spLocks noChangeArrowheads="1"/>
          </p:cNvSpPr>
          <p:nvPr/>
        </p:nvSpPr>
        <p:spPr bwMode="auto">
          <a:xfrm>
            <a:off x="228600" y="5181600"/>
            <a:ext cx="6858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200"/>
              <a:t>  </a:t>
            </a:r>
            <a:r>
              <a:rPr lang="tr-TR" altLang="zh-CN" sz="2800" b="1"/>
              <a:t>Şubat 1998’de Dışişleri Bakanı İsmail Cem Çin’i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1998</a:t>
            </a:r>
            <a:r>
              <a:rPr lang="zh-CN" altLang="en-US" sz="2400" b="1">
                <a:solidFill>
                  <a:srgbClr val="FFFF00"/>
                </a:solidFill>
                <a:ea typeface="SimSun" pitchFamily="2" charset="-122"/>
              </a:rPr>
              <a:t>年2月土耳其外长 </a:t>
            </a:r>
            <a:r>
              <a:rPr lang="tr-TR" altLang="zh-CN" sz="2400" b="1">
                <a:solidFill>
                  <a:srgbClr val="FFFF00"/>
                </a:solidFill>
              </a:rPr>
              <a:t>Cem</a:t>
            </a:r>
            <a:r>
              <a:rPr lang="en-US" altLang="zh-CN" sz="24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graphicFrame>
        <p:nvGraphicFramePr>
          <p:cNvPr id="5122" name="Object 5"/>
          <p:cNvGraphicFramePr>
            <a:graphicFrameLocks noChangeAspect="1"/>
          </p:cNvGraphicFramePr>
          <p:nvPr/>
        </p:nvGraphicFramePr>
        <p:xfrm>
          <a:off x="7315200" y="914400"/>
          <a:ext cx="1460500" cy="1744663"/>
        </p:xfrm>
        <a:graphic>
          <a:graphicData uri="http://schemas.openxmlformats.org/presentationml/2006/ole">
            <p:oleObj spid="_x0000_s5128" name="Photo Editor Photo" r:id="rId3" imgW="1123810" imgH="1343212" progId="">
              <p:embed/>
            </p:oleObj>
          </a:graphicData>
        </a:graphic>
      </p:graphicFrame>
      <p:graphicFrame>
        <p:nvGraphicFramePr>
          <p:cNvPr id="5123" name="Object 6"/>
          <p:cNvGraphicFramePr>
            <a:graphicFrameLocks noChangeAspect="1"/>
          </p:cNvGraphicFramePr>
          <p:nvPr/>
        </p:nvGraphicFramePr>
        <p:xfrm>
          <a:off x="7315200" y="2819400"/>
          <a:ext cx="1425575" cy="1882775"/>
        </p:xfrm>
        <a:graphic>
          <a:graphicData uri="http://schemas.openxmlformats.org/presentationml/2006/ole">
            <p:oleObj spid="_x0000_s5129" name="Photo Editor Photo" r:id="rId4" imgW="1905266" imgH="2514286" progId="">
              <p:embed/>
            </p:oleObj>
          </a:graphicData>
        </a:graphic>
      </p:graphicFrame>
      <p:graphicFrame>
        <p:nvGraphicFramePr>
          <p:cNvPr id="5124" name="Object 7"/>
          <p:cNvGraphicFramePr>
            <a:graphicFrameLocks noChangeAspect="1"/>
          </p:cNvGraphicFramePr>
          <p:nvPr/>
        </p:nvGraphicFramePr>
        <p:xfrm>
          <a:off x="7391400" y="4876800"/>
          <a:ext cx="1428750" cy="1714500"/>
        </p:xfrm>
        <a:graphic>
          <a:graphicData uri="http://schemas.openxmlformats.org/presentationml/2006/ole">
            <p:oleObj spid="_x0000_s5130" name="Photo Editor Photo" r:id="rId5" imgW="1428949" imgH="1714739" progId="">
              <p:embed/>
            </p:oleObj>
          </a:graphicData>
        </a:graphic>
      </p:graphicFrame>
    </p:spTree>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2"/>
          <p:cNvSpPr txBox="1">
            <a:spLocks noChangeArrowheads="1"/>
          </p:cNvSpPr>
          <p:nvPr/>
        </p:nvSpPr>
        <p:spPr bwMode="auto">
          <a:xfrm>
            <a:off x="228600" y="990600"/>
            <a:ext cx="5486400" cy="179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200"/>
              <a:t>  </a:t>
            </a:r>
            <a:r>
              <a:rPr lang="tr-TR" altLang="zh-CN" sz="2800" b="1"/>
              <a:t>Mayıs 1998’de Başbakan Yardımcısı Bülent Ecevit Çin’i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1998</a:t>
            </a:r>
            <a:r>
              <a:rPr lang="zh-CN" altLang="en-US" sz="2400" b="1">
                <a:solidFill>
                  <a:srgbClr val="FFFF00"/>
                </a:solidFill>
                <a:ea typeface="SimSun" pitchFamily="2" charset="-122"/>
              </a:rPr>
              <a:t>年</a:t>
            </a:r>
            <a:r>
              <a:rPr lang="tr-TR" altLang="zh-CN" sz="2400" b="1">
                <a:solidFill>
                  <a:srgbClr val="FFFF00"/>
                </a:solidFill>
                <a:ea typeface="SimSun" pitchFamily="2" charset="-122"/>
              </a:rPr>
              <a:t>5</a:t>
            </a:r>
            <a:r>
              <a:rPr lang="zh-CN" altLang="en-US" sz="2400" b="1">
                <a:solidFill>
                  <a:srgbClr val="FFFF00"/>
                </a:solidFill>
                <a:ea typeface="SimSun" pitchFamily="2" charset="-122"/>
              </a:rPr>
              <a:t>月底土耳其副总理 </a:t>
            </a:r>
            <a:r>
              <a:rPr lang="tr-TR" altLang="zh-CN" sz="2400" b="1">
                <a:solidFill>
                  <a:srgbClr val="FFFF00"/>
                </a:solidFill>
              </a:rPr>
              <a:t>Ecevit</a:t>
            </a:r>
            <a:r>
              <a:rPr lang="en-US" altLang="zh-CN" sz="24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graphicFrame>
        <p:nvGraphicFramePr>
          <p:cNvPr id="6146" name="Object 3"/>
          <p:cNvGraphicFramePr>
            <a:graphicFrameLocks noChangeAspect="1"/>
          </p:cNvGraphicFramePr>
          <p:nvPr/>
        </p:nvGraphicFramePr>
        <p:xfrm>
          <a:off x="5715000" y="914400"/>
          <a:ext cx="3144838" cy="2116138"/>
        </p:xfrm>
        <a:graphic>
          <a:graphicData uri="http://schemas.openxmlformats.org/presentationml/2006/ole">
            <p:oleObj spid="_x0000_s6152" name="Bit Eşlem Resmi" r:id="rId3" imgW="1571844" imgH="1057423" progId="PBrush">
              <p:embed/>
            </p:oleObj>
          </a:graphicData>
        </a:graphic>
      </p:graphicFrame>
      <p:sp>
        <p:nvSpPr>
          <p:cNvPr id="6151" name="Text Box 4"/>
          <p:cNvSpPr txBox="1">
            <a:spLocks noChangeArrowheads="1"/>
          </p:cNvSpPr>
          <p:nvPr/>
        </p:nvSpPr>
        <p:spPr bwMode="auto">
          <a:xfrm>
            <a:off x="228600" y="2971800"/>
            <a:ext cx="86868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000"/>
              <a:t>  </a:t>
            </a:r>
            <a:r>
              <a:rPr lang="tr-TR" altLang="zh-CN" sz="2800" b="1"/>
              <a:t>Nisan 1999’da Çin Halk Kongresi Başkanı </a:t>
            </a:r>
          </a:p>
          <a:p>
            <a:pPr eaLnBrk="1" hangingPunct="1"/>
            <a:r>
              <a:rPr lang="tr-TR" altLang="zh-CN" sz="2800" b="1" noProof="1"/>
              <a:t>Li </a:t>
            </a:r>
            <a:r>
              <a:rPr lang="tr-TR" altLang="zh-CN" sz="2800" b="1"/>
              <a:t> </a:t>
            </a:r>
            <a:r>
              <a:rPr lang="tr-TR" altLang="zh-CN" sz="2800" b="1" noProof="1"/>
              <a:t>Peng</a:t>
            </a:r>
            <a:r>
              <a:rPr lang="tr-TR" altLang="zh-CN" sz="2800" b="1"/>
              <a:t> Türkiye’yi Ziyaret Etmiştir</a:t>
            </a:r>
            <a:r>
              <a:rPr lang="tr-TR" altLang="zh-CN" sz="3000" b="1"/>
              <a:t>.</a:t>
            </a:r>
            <a:endParaRPr lang="en-US" altLang="zh-CN" sz="3000" b="1">
              <a:ea typeface="SimSun" pitchFamily="2" charset="-122"/>
            </a:endParaRPr>
          </a:p>
          <a:p>
            <a:pPr eaLnBrk="1" hangingPunct="1"/>
            <a:r>
              <a:rPr lang="en-US" altLang="zh-CN" sz="2400" b="1">
                <a:solidFill>
                  <a:srgbClr val="FFFF00"/>
                </a:solidFill>
                <a:ea typeface="SimSun" pitchFamily="2" charset="-122"/>
              </a:rPr>
              <a:t>1999</a:t>
            </a:r>
            <a:r>
              <a:rPr lang="zh-CN" altLang="en-US" sz="2400" b="1">
                <a:solidFill>
                  <a:srgbClr val="FFFF00"/>
                </a:solidFill>
                <a:ea typeface="SimSun" pitchFamily="2" charset="-122"/>
              </a:rPr>
              <a:t>年4月中国人大委员长李鹏访问土耳其</a:t>
            </a:r>
            <a:endParaRPr lang="zh-CN" sz="2400" b="1">
              <a:solidFill>
                <a:srgbClr val="FFFF00"/>
              </a:solidFill>
              <a:ea typeface="SimSun" pitchFamily="2" charset="-122"/>
            </a:endParaRPr>
          </a:p>
        </p:txBody>
      </p:sp>
      <p:graphicFrame>
        <p:nvGraphicFramePr>
          <p:cNvPr id="6147" name="Object 5"/>
          <p:cNvGraphicFramePr>
            <a:graphicFrameLocks noChangeAspect="1"/>
          </p:cNvGraphicFramePr>
          <p:nvPr/>
        </p:nvGraphicFramePr>
        <p:xfrm>
          <a:off x="228600" y="4572000"/>
          <a:ext cx="2619375" cy="1905000"/>
        </p:xfrm>
        <a:graphic>
          <a:graphicData uri="http://schemas.openxmlformats.org/presentationml/2006/ole">
            <p:oleObj spid="_x0000_s6153" name="Photo Editor Photo" r:id="rId4" imgW="2381582" imgH="1628571" progId="">
              <p:embed/>
            </p:oleObj>
          </a:graphicData>
        </a:graphic>
      </p:graphicFrame>
      <p:graphicFrame>
        <p:nvGraphicFramePr>
          <p:cNvPr id="6148" name="Object 6"/>
          <p:cNvGraphicFramePr>
            <a:graphicFrameLocks noChangeAspect="1"/>
          </p:cNvGraphicFramePr>
          <p:nvPr/>
        </p:nvGraphicFramePr>
        <p:xfrm>
          <a:off x="3200400" y="4572000"/>
          <a:ext cx="2771775" cy="1905000"/>
        </p:xfrm>
        <a:graphic>
          <a:graphicData uri="http://schemas.openxmlformats.org/presentationml/2006/ole">
            <p:oleObj spid="_x0000_s6154" name="Photo Editor Photo" r:id="rId5" imgW="2381582" imgH="1514686" progId="">
              <p:embed/>
            </p:oleObj>
          </a:graphicData>
        </a:graphic>
      </p:graphicFrame>
      <p:graphicFrame>
        <p:nvGraphicFramePr>
          <p:cNvPr id="6149" name="Object 7"/>
          <p:cNvGraphicFramePr>
            <a:graphicFrameLocks noChangeAspect="1"/>
          </p:cNvGraphicFramePr>
          <p:nvPr/>
        </p:nvGraphicFramePr>
        <p:xfrm>
          <a:off x="6324600" y="4572000"/>
          <a:ext cx="2514600" cy="1905000"/>
        </p:xfrm>
        <a:graphic>
          <a:graphicData uri="http://schemas.openxmlformats.org/presentationml/2006/ole">
            <p:oleObj spid="_x0000_s6155" name="Photo Editor Photo" r:id="rId6" imgW="2476190" imgH="1848108" progId="">
              <p:embed/>
            </p:oleObj>
          </a:graphicData>
        </a:graphic>
      </p:graphicFrame>
    </p:spTree>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2"/>
          <p:cNvSpPr txBox="1">
            <a:spLocks noChangeArrowheads="1"/>
          </p:cNvSpPr>
          <p:nvPr/>
        </p:nvSpPr>
        <p:spPr bwMode="auto">
          <a:xfrm>
            <a:off x="228600" y="990600"/>
            <a:ext cx="3810000" cy="192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2800" b="1"/>
              <a:t>Şubat 2000’de TBMM Başkanı Yıldırım </a:t>
            </a:r>
            <a:r>
              <a:rPr lang="tr-TR" altLang="zh-CN" sz="2800" b="1" noProof="1"/>
              <a:t>Akbulut</a:t>
            </a:r>
            <a:r>
              <a:rPr lang="tr-TR" altLang="zh-CN" sz="2800" b="1"/>
              <a:t> Çin’i Ziyaret Etmiştir</a:t>
            </a:r>
            <a:r>
              <a:rPr lang="tr-TR" altLang="zh-CN" sz="2800"/>
              <a:t>.</a:t>
            </a:r>
            <a:r>
              <a:rPr lang="tr-TR" altLang="zh-CN" sz="3200"/>
              <a:t> </a:t>
            </a:r>
            <a:endParaRPr lang="zh-CN" altLang="tr-TR" sz="2400" b="1">
              <a:ea typeface="SimSun" pitchFamily="2" charset="-122"/>
            </a:endParaRPr>
          </a:p>
        </p:txBody>
      </p:sp>
      <p:pic>
        <p:nvPicPr>
          <p:cNvPr id="7172" name="Picture 4" descr="http://www.chinanews.com.cn/2000-2-22/26/18612_00022112.jpg"/>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6553200" y="990600"/>
            <a:ext cx="2333625" cy="1704975"/>
          </a:xfrm>
          <a:prstGeom prst="rect">
            <a:avLst/>
          </a:prstGeom>
          <a:noFill/>
          <a:ln w="9525">
            <a:solidFill>
              <a:srgbClr val="FF0066"/>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7170" name="Object 5"/>
          <p:cNvGraphicFramePr>
            <a:graphicFrameLocks noChangeAspect="1"/>
          </p:cNvGraphicFramePr>
          <p:nvPr/>
        </p:nvGraphicFramePr>
        <p:xfrm>
          <a:off x="3962400" y="990600"/>
          <a:ext cx="2438400" cy="1743075"/>
        </p:xfrm>
        <a:graphic>
          <a:graphicData uri="http://schemas.openxmlformats.org/presentationml/2006/ole">
            <p:oleObj spid="_x0000_s7176" name="Bit Eşlem Resmi" r:id="rId5" imgW="2285714" imgH="1743318" progId="PBrush">
              <p:embed/>
            </p:oleObj>
          </a:graphicData>
        </a:graphic>
      </p:graphicFrame>
      <p:sp>
        <p:nvSpPr>
          <p:cNvPr id="7173" name="Text Box 6"/>
          <p:cNvSpPr txBox="1">
            <a:spLocks noChangeArrowheads="1"/>
          </p:cNvSpPr>
          <p:nvPr/>
        </p:nvSpPr>
        <p:spPr bwMode="auto">
          <a:xfrm>
            <a:off x="152400" y="4038600"/>
            <a:ext cx="5334000" cy="234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2800" b="1"/>
              <a:t>  Şubat 2000’de İçişleri Başkanı  Sadettin  </a:t>
            </a:r>
            <a:r>
              <a:rPr lang="tr-TR" altLang="zh-CN" sz="2800" b="1" noProof="1"/>
              <a:t>Tantan</a:t>
            </a:r>
            <a:r>
              <a:rPr lang="tr-TR" altLang="zh-CN" sz="2800" b="1"/>
              <a:t> Çin’i Ziyaret Etmiştir.</a:t>
            </a:r>
            <a:r>
              <a:rPr lang="tr-TR" altLang="zh-CN" sz="3200"/>
              <a:t> </a:t>
            </a:r>
            <a:endParaRPr lang="en-US" altLang="zh-CN" sz="3200">
              <a:ea typeface="SimSun" pitchFamily="2" charset="-122"/>
            </a:endParaRPr>
          </a:p>
          <a:p>
            <a:pPr algn="ctr" eaLnBrk="1" hangingPunct="1"/>
            <a:r>
              <a:rPr lang="tr-TR" altLang="zh-CN" sz="3200"/>
              <a:t> </a:t>
            </a:r>
            <a:r>
              <a:rPr lang="en-US" altLang="zh-CN" sz="2400" b="1">
                <a:solidFill>
                  <a:srgbClr val="FFFF00"/>
                </a:solidFill>
                <a:ea typeface="SimSun" pitchFamily="2" charset="-122"/>
              </a:rPr>
              <a:t>2000</a:t>
            </a:r>
            <a:r>
              <a:rPr lang="zh-CN" altLang="en-US" sz="2400" b="1">
                <a:solidFill>
                  <a:srgbClr val="FFFF00"/>
                </a:solidFill>
                <a:ea typeface="SimSun" pitchFamily="2" charset="-122"/>
              </a:rPr>
              <a:t>年2月土耳其内政部长</a:t>
            </a:r>
          </a:p>
          <a:p>
            <a:pPr algn="ctr" eaLnBrk="1" hangingPunct="1"/>
            <a:r>
              <a:rPr lang="en-US" altLang="zh-CN" sz="2800" b="1" noProof="1">
                <a:solidFill>
                  <a:srgbClr val="FFFF00"/>
                </a:solidFill>
              </a:rPr>
              <a:t>Tantan</a:t>
            </a:r>
            <a:r>
              <a:rPr lang="en-US" altLang="zh-CN" sz="28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pic>
        <p:nvPicPr>
          <p:cNvPr id="7174" name="Picture 7" descr="img_new.jpg (13267 字节)"/>
          <p:cNvPicPr>
            <a:picLocks noChangeAspect="1" noChangeArrowheads="1"/>
          </p:cNvPicPr>
          <p:nvPr/>
        </p:nvPicPr>
        <p:blipFill>
          <a:blip r:embed="rId6" r:link="rId7">
            <a:extLst>
              <a:ext uri="{28A0092B-C50C-407E-A947-70E740481C1C}">
                <a14:useLocalDpi xmlns="" xmlns:a14="http://schemas.microsoft.com/office/drawing/2010/main" val="0"/>
              </a:ext>
            </a:extLst>
          </a:blip>
          <a:srcRect/>
          <a:stretch>
            <a:fillRect/>
          </a:stretch>
        </p:blipFill>
        <p:spPr bwMode="auto">
          <a:xfrm>
            <a:off x="5562600" y="3886200"/>
            <a:ext cx="3351213" cy="2344738"/>
          </a:xfrm>
          <a:prstGeom prst="rect">
            <a:avLst/>
          </a:prstGeom>
          <a:noFill/>
          <a:ln w="9525">
            <a:solidFill>
              <a:srgbClr val="FF0066"/>
            </a:solidFill>
            <a:miter lim="800000"/>
            <a:headEnd/>
            <a:tailEnd/>
          </a:ln>
          <a:extLst>
            <a:ext uri="{909E8E84-426E-40DD-AFC4-6F175D3DCCD1}">
              <a14:hiddenFill xmlns="" xmlns:a14="http://schemas.microsoft.com/office/drawing/2010/main">
                <a:solidFill>
                  <a:srgbClr val="FFFFFF"/>
                </a:solidFill>
              </a14:hiddenFill>
            </a:ext>
          </a:extLst>
        </p:spPr>
      </p:pic>
      <p:sp>
        <p:nvSpPr>
          <p:cNvPr id="7175" name="Rectangle 9"/>
          <p:cNvSpPr>
            <a:spLocks noChangeArrowheads="1"/>
          </p:cNvSpPr>
          <p:nvPr/>
        </p:nvSpPr>
        <p:spPr bwMode="auto">
          <a:xfrm>
            <a:off x="381000" y="2971800"/>
            <a:ext cx="657066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zh-CN" altLang="en-US" sz="2400" b="1">
                <a:solidFill>
                  <a:srgbClr val="FFFF00"/>
                </a:solidFill>
                <a:ea typeface="SimSun" pitchFamily="2" charset="-122"/>
              </a:rPr>
              <a:t>2000年2月</a:t>
            </a:r>
            <a:r>
              <a:rPr lang="zh-CN" altLang="tr-TR" sz="2400" b="1">
                <a:solidFill>
                  <a:srgbClr val="FFFF00"/>
                </a:solidFill>
                <a:ea typeface="SimSun" pitchFamily="2" charset="-122"/>
              </a:rPr>
              <a:t>土耳其大国民议会议长</a:t>
            </a:r>
            <a:r>
              <a:rPr lang="en-US" altLang="zh-CN" sz="2800" b="1" noProof="1">
                <a:solidFill>
                  <a:srgbClr val="FFFF00"/>
                </a:solidFill>
              </a:rPr>
              <a:t>Akbulut</a:t>
            </a:r>
            <a:r>
              <a:rPr lang="en-US" altLang="zh-CN" sz="2800" b="1">
                <a:solidFill>
                  <a:srgbClr val="FFFF00"/>
                </a:solidFill>
                <a:ea typeface="SimSun" pitchFamily="2" charset="-122"/>
              </a:rPr>
              <a:t> </a:t>
            </a:r>
            <a:r>
              <a:rPr lang="zh-CN" altLang="tr-TR" sz="2400" b="1">
                <a:solidFill>
                  <a:srgbClr val="FFFF00"/>
                </a:solidFill>
                <a:ea typeface="SimSun" pitchFamily="2" charset="-122"/>
              </a:rPr>
              <a:t>访华</a:t>
            </a:r>
            <a:endParaRPr lang="zh-CN" altLang="en-US" sz="2400" b="1">
              <a:solidFill>
                <a:srgbClr val="FFFF00"/>
              </a:solidFill>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ext Box 2"/>
          <p:cNvSpPr txBox="1">
            <a:spLocks noChangeArrowheads="1"/>
          </p:cNvSpPr>
          <p:nvPr/>
        </p:nvSpPr>
        <p:spPr bwMode="auto">
          <a:xfrm>
            <a:off x="228600" y="914400"/>
            <a:ext cx="8686800" cy="149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3000" b="1"/>
              <a:t>Nisan 2000’de Çin Devlet Başkanı Jiang Zemin Türkiye’yi Ziyaret Etmiştir</a:t>
            </a:r>
            <a:r>
              <a:rPr lang="tr-TR" altLang="zh-CN" sz="3200"/>
              <a:t>.</a:t>
            </a:r>
            <a:endParaRPr lang="en-US" altLang="zh-CN" sz="3200">
              <a:ea typeface="SimSun" pitchFamily="2" charset="-122"/>
            </a:endParaRPr>
          </a:p>
          <a:p>
            <a:pPr algn="ctr" eaLnBrk="1" hangingPunct="1"/>
            <a:r>
              <a:rPr lang="en-US" altLang="zh-CN" sz="2800" b="1">
                <a:solidFill>
                  <a:srgbClr val="FFFF00"/>
                </a:solidFill>
                <a:ea typeface="SimSun" pitchFamily="2" charset="-122"/>
              </a:rPr>
              <a:t>2000</a:t>
            </a:r>
            <a:r>
              <a:rPr lang="zh-CN" altLang="en-US" sz="2800" b="1">
                <a:solidFill>
                  <a:srgbClr val="FFFF00"/>
                </a:solidFill>
                <a:ea typeface="SimSun" pitchFamily="2" charset="-122"/>
              </a:rPr>
              <a:t>年4月中国国家主席江泽民访问土耳其</a:t>
            </a:r>
            <a:endParaRPr lang="tr-TR" sz="2800" b="1">
              <a:solidFill>
                <a:srgbClr val="FFFF00"/>
              </a:solidFill>
            </a:endParaRPr>
          </a:p>
        </p:txBody>
      </p:sp>
      <p:graphicFrame>
        <p:nvGraphicFramePr>
          <p:cNvPr id="8194" name="Object 4"/>
          <p:cNvGraphicFramePr>
            <a:graphicFrameLocks noChangeAspect="1"/>
          </p:cNvGraphicFramePr>
          <p:nvPr/>
        </p:nvGraphicFramePr>
        <p:xfrm>
          <a:off x="3200400" y="4419600"/>
          <a:ext cx="3048000" cy="2133600"/>
        </p:xfrm>
        <a:graphic>
          <a:graphicData uri="http://schemas.openxmlformats.org/presentationml/2006/ole">
            <p:oleObj spid="_x0000_s8198" name="Bit Eşlem Resmi" r:id="rId3" imgW="9142857" imgH="6523810" progId="PBrush">
              <p:embed/>
            </p:oleObj>
          </a:graphicData>
        </a:graphic>
      </p:graphicFrame>
      <p:graphicFrame>
        <p:nvGraphicFramePr>
          <p:cNvPr id="8195" name="Object 5"/>
          <p:cNvGraphicFramePr>
            <a:graphicFrameLocks noChangeAspect="1"/>
          </p:cNvGraphicFramePr>
          <p:nvPr/>
        </p:nvGraphicFramePr>
        <p:xfrm>
          <a:off x="304800" y="3276600"/>
          <a:ext cx="2781300" cy="1971675"/>
        </p:xfrm>
        <a:graphic>
          <a:graphicData uri="http://schemas.openxmlformats.org/presentationml/2006/ole">
            <p:oleObj spid="_x0000_s8199" name="Bit Eşlem Resmi" r:id="rId4" imgW="2781688" imgH="1971950" progId="PBrush">
              <p:embed/>
            </p:oleObj>
          </a:graphicData>
        </a:graphic>
      </p:graphicFrame>
      <p:graphicFrame>
        <p:nvGraphicFramePr>
          <p:cNvPr id="8196" name="Object 6"/>
          <p:cNvGraphicFramePr>
            <a:graphicFrameLocks noChangeAspect="1"/>
          </p:cNvGraphicFramePr>
          <p:nvPr/>
        </p:nvGraphicFramePr>
        <p:xfrm>
          <a:off x="6400800" y="3276600"/>
          <a:ext cx="2552700" cy="1828800"/>
        </p:xfrm>
        <a:graphic>
          <a:graphicData uri="http://schemas.openxmlformats.org/presentationml/2006/ole">
            <p:oleObj spid="_x0000_s8200" name="Photo Editor Photo" r:id="rId5" imgW="2857899" imgH="2285714" progId="">
              <p:embed/>
            </p:oleObj>
          </a:graphicData>
        </a:graphic>
      </p:graphicFrame>
    </p:spTree>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214438" y="285750"/>
            <a:ext cx="7643812" cy="857250"/>
          </a:xfrm>
        </p:spPr>
        <p:txBody>
          <a:bodyPr/>
          <a:lstStyle/>
          <a:p>
            <a:pPr algn="ctr">
              <a:defRPr/>
            </a:pPr>
            <a:r>
              <a:rPr lang="tr-TR" altLang="zh-CN" sz="3600" b="1" i="0" dirty="0" smtClean="0">
                <a:effectLst>
                  <a:outerShdw blurRad="38100" dist="38100" dir="2700000" algn="tl">
                    <a:srgbClr val="000000">
                      <a:alpha val="43137"/>
                    </a:srgbClr>
                  </a:outerShdw>
                </a:effectLst>
              </a:rPr>
              <a:t>Çin-Türkiye Ortak Deklarasyonu</a:t>
            </a:r>
            <a:br>
              <a:rPr lang="tr-TR" altLang="zh-CN" sz="3600" b="1" i="0" dirty="0" smtClean="0">
                <a:effectLst>
                  <a:outerShdw blurRad="38100" dist="38100" dir="2700000" algn="tl">
                    <a:srgbClr val="000000">
                      <a:alpha val="43137"/>
                    </a:srgbClr>
                  </a:outerShdw>
                </a:effectLst>
              </a:rPr>
            </a:br>
            <a:r>
              <a:rPr lang="tr-TR" altLang="zh-CN" sz="2000" b="1" dirty="0" smtClean="0"/>
              <a:t>19 Nisan 2000</a:t>
            </a:r>
            <a:endParaRPr lang="tr-TR" sz="2000" dirty="0"/>
          </a:p>
        </p:txBody>
      </p:sp>
      <p:pic>
        <p:nvPicPr>
          <p:cNvPr id="26627"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504950"/>
            <a:ext cx="9144000" cy="535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2"/>
          <p:cNvSpPr txBox="1">
            <a:spLocks noChangeArrowheads="1"/>
          </p:cNvSpPr>
          <p:nvPr/>
        </p:nvSpPr>
        <p:spPr bwMode="auto">
          <a:xfrm>
            <a:off x="228600" y="990600"/>
            <a:ext cx="6096000" cy="228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2800" b="1"/>
              <a:t>Nisan 2000’de Başbakan Yardımcısı, Enerji ve Tabi Kaynakları  Bakanı </a:t>
            </a:r>
            <a:r>
              <a:rPr lang="tr-TR" altLang="zh-CN" sz="2800" b="1" noProof="1"/>
              <a:t>Cunhur Ersümer</a:t>
            </a:r>
            <a:r>
              <a:rPr lang="tr-TR" altLang="zh-CN" sz="2800" b="1"/>
              <a:t> </a:t>
            </a:r>
            <a:endParaRPr lang="en-US" altLang="zh-CN" sz="2800" b="1">
              <a:ea typeface="SimSun" pitchFamily="2" charset="-122"/>
            </a:endParaRPr>
          </a:p>
          <a:p>
            <a:pPr algn="ctr" eaLnBrk="1" hangingPunct="1"/>
            <a:r>
              <a:rPr lang="tr-TR" altLang="zh-CN" sz="2800" b="1"/>
              <a:t>Çin’i Ziyaret Etmiştir</a:t>
            </a:r>
            <a:r>
              <a:rPr lang="tr-TR" altLang="zh-CN" sz="2800"/>
              <a:t>.</a:t>
            </a:r>
            <a:endParaRPr lang="en-US" altLang="zh-CN" sz="2800">
              <a:ea typeface="SimSun" pitchFamily="2" charset="-122"/>
            </a:endParaRPr>
          </a:p>
          <a:p>
            <a:pPr algn="ctr" eaLnBrk="1" hangingPunct="1"/>
            <a:r>
              <a:rPr lang="en-US" altLang="zh-CN" sz="2400" b="1">
                <a:solidFill>
                  <a:srgbClr val="FFFF00"/>
                </a:solidFill>
                <a:ea typeface="SimSun" pitchFamily="2" charset="-122"/>
              </a:rPr>
              <a:t>2000</a:t>
            </a:r>
            <a:r>
              <a:rPr lang="zh-CN" altLang="en-US" sz="2400" b="1">
                <a:solidFill>
                  <a:srgbClr val="FFFF00"/>
                </a:solidFill>
                <a:ea typeface="SimSun" pitchFamily="2" charset="-122"/>
              </a:rPr>
              <a:t>年4月土耳其能源部长 </a:t>
            </a:r>
            <a:r>
              <a:rPr lang="en-US" altLang="zh-CN" sz="2800" b="1" noProof="1">
                <a:solidFill>
                  <a:srgbClr val="FFFF00"/>
                </a:solidFill>
              </a:rPr>
              <a:t>Ersümer</a:t>
            </a:r>
            <a:r>
              <a:rPr lang="en-US" altLang="zh-CN" sz="28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pic>
        <p:nvPicPr>
          <p:cNvPr id="9221" name="Picture 3" descr="http://www.china.org.cn/News/Politics/0407/02.jpg"/>
          <p:cNvPicPr>
            <a:picLocks noChangeAspect="1" noChangeArrowheads="1"/>
          </p:cNvPicPr>
          <p:nvPr/>
        </p:nvPicPr>
        <p:blipFill>
          <a:blip r:embed="rId3" r:link="rId4">
            <a:extLst>
              <a:ext uri="{28A0092B-C50C-407E-A947-70E740481C1C}">
                <a14:useLocalDpi xmlns="" xmlns:a14="http://schemas.microsoft.com/office/drawing/2010/main" val="0"/>
              </a:ext>
            </a:extLst>
          </a:blip>
          <a:srcRect/>
          <a:stretch>
            <a:fillRect/>
          </a:stretch>
        </p:blipFill>
        <p:spPr bwMode="auto">
          <a:xfrm>
            <a:off x="6172200" y="914400"/>
            <a:ext cx="2667000" cy="1924050"/>
          </a:xfrm>
          <a:prstGeom prst="rect">
            <a:avLst/>
          </a:prstGeom>
          <a:noFill/>
          <a:ln w="9525">
            <a:solidFill>
              <a:srgbClr val="FF0066"/>
            </a:solidFill>
            <a:miter lim="800000"/>
            <a:headEnd/>
            <a:tailEnd/>
          </a:ln>
          <a:extLst>
            <a:ext uri="{909E8E84-426E-40DD-AFC4-6F175D3DCCD1}">
              <a14:hiddenFill xmlns="" xmlns:a14="http://schemas.microsoft.com/office/drawing/2010/main">
                <a:solidFill>
                  <a:srgbClr val="FFFFFF"/>
                </a:solidFill>
              </a14:hiddenFill>
            </a:ext>
          </a:extLst>
        </p:spPr>
      </p:pic>
      <p:sp>
        <p:nvSpPr>
          <p:cNvPr id="9222" name="Text Box 4"/>
          <p:cNvSpPr txBox="1">
            <a:spLocks noChangeArrowheads="1"/>
          </p:cNvSpPr>
          <p:nvPr/>
        </p:nvSpPr>
        <p:spPr bwMode="auto">
          <a:xfrm>
            <a:off x="228600" y="3276600"/>
            <a:ext cx="6705600"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2800" b="1"/>
              <a:t>Nisan 2000’de Ulaştırma Bakanı </a:t>
            </a:r>
          </a:p>
          <a:p>
            <a:pPr algn="ctr" eaLnBrk="1" hangingPunct="1"/>
            <a:r>
              <a:rPr lang="tr-TR" altLang="zh-CN" sz="2800" b="1"/>
              <a:t>Enis Öksüz Çin’i Ziyaret Etmiştir.</a:t>
            </a:r>
            <a:endParaRPr lang="en-US" altLang="zh-CN" sz="2800" b="1">
              <a:ea typeface="SimSun" pitchFamily="2" charset="-122"/>
            </a:endParaRPr>
          </a:p>
          <a:p>
            <a:pPr algn="ctr" eaLnBrk="1" hangingPunct="1"/>
            <a:r>
              <a:rPr lang="en-US" altLang="zh-CN" sz="2400" b="1">
                <a:solidFill>
                  <a:srgbClr val="FFFF00"/>
                </a:solidFill>
                <a:ea typeface="SimSun" pitchFamily="2" charset="-122"/>
              </a:rPr>
              <a:t>2000</a:t>
            </a:r>
            <a:r>
              <a:rPr lang="zh-CN" altLang="en-US" sz="2400" b="1">
                <a:solidFill>
                  <a:srgbClr val="FFFF00"/>
                </a:solidFill>
                <a:ea typeface="SimSun" pitchFamily="2" charset="-122"/>
              </a:rPr>
              <a:t>年4月土耳其交通部长 </a:t>
            </a:r>
            <a:r>
              <a:rPr lang="tr-TR" altLang="zh-CN" sz="2800" b="1">
                <a:solidFill>
                  <a:srgbClr val="FFFF00"/>
                </a:solidFill>
              </a:rPr>
              <a:t>Öksüz</a:t>
            </a:r>
            <a:r>
              <a:rPr lang="en-US" altLang="zh-CN" sz="28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sp>
        <p:nvSpPr>
          <p:cNvPr id="9223" name="Text Box 5"/>
          <p:cNvSpPr txBox="1">
            <a:spLocks noChangeArrowheads="1"/>
          </p:cNvSpPr>
          <p:nvPr/>
        </p:nvSpPr>
        <p:spPr bwMode="auto">
          <a:xfrm>
            <a:off x="304800" y="4876800"/>
            <a:ext cx="6629400"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2800" b="1"/>
              <a:t>Mayıs 2000’de Kültür Bakanı </a:t>
            </a:r>
          </a:p>
          <a:p>
            <a:pPr algn="ctr" eaLnBrk="1" hangingPunct="1"/>
            <a:r>
              <a:rPr lang="tr-TR" altLang="zh-CN" sz="2800" b="1" noProof="1"/>
              <a:t>İstemihan Atalay</a:t>
            </a:r>
            <a:r>
              <a:rPr lang="tr-TR" altLang="zh-CN" sz="2800" b="1"/>
              <a:t> Çin’i Ziyaret Etmiştir</a:t>
            </a:r>
            <a:r>
              <a:rPr lang="tr-TR" altLang="zh-CN" sz="2800"/>
              <a:t>.</a:t>
            </a:r>
            <a:endParaRPr lang="en-US" altLang="zh-CN" sz="2800">
              <a:ea typeface="SimSun" pitchFamily="2" charset="-122"/>
            </a:endParaRPr>
          </a:p>
          <a:p>
            <a:pPr algn="ctr" eaLnBrk="1" hangingPunct="1"/>
            <a:r>
              <a:rPr lang="en-US" altLang="zh-CN" sz="2400" b="1">
                <a:solidFill>
                  <a:srgbClr val="FFFF00"/>
                </a:solidFill>
                <a:ea typeface="SimSun" pitchFamily="2" charset="-122"/>
              </a:rPr>
              <a:t>2000</a:t>
            </a:r>
            <a:r>
              <a:rPr lang="zh-CN" altLang="en-US" sz="2400" b="1">
                <a:solidFill>
                  <a:srgbClr val="FFFF00"/>
                </a:solidFill>
                <a:ea typeface="SimSun" pitchFamily="2" charset="-122"/>
              </a:rPr>
              <a:t>年五月土耳其文化部长 </a:t>
            </a:r>
            <a:r>
              <a:rPr lang="en-US" altLang="zh-CN" sz="2800" b="1" noProof="1">
                <a:solidFill>
                  <a:srgbClr val="FFFF00"/>
                </a:solidFill>
              </a:rPr>
              <a:t>Atalay</a:t>
            </a:r>
            <a:r>
              <a:rPr lang="en-US" altLang="zh-CN" sz="2800" b="1">
                <a:solidFill>
                  <a:srgbClr val="FFFF00"/>
                </a:solidFill>
                <a:ea typeface="SimSun" pitchFamily="2" charset="-122"/>
              </a:rPr>
              <a:t> </a:t>
            </a:r>
            <a:r>
              <a:rPr lang="zh-CN" altLang="en-US" sz="2400" b="1">
                <a:solidFill>
                  <a:srgbClr val="FFFF00"/>
                </a:solidFill>
                <a:ea typeface="SimSun" pitchFamily="2" charset="-122"/>
              </a:rPr>
              <a:t>访华</a:t>
            </a:r>
            <a:endParaRPr lang="zh-CN" altLang="tr-TR" sz="2400" b="1">
              <a:solidFill>
                <a:srgbClr val="FFFF00"/>
              </a:solidFill>
              <a:ea typeface="SimSun" pitchFamily="2" charset="-122"/>
            </a:endParaRPr>
          </a:p>
        </p:txBody>
      </p:sp>
      <p:graphicFrame>
        <p:nvGraphicFramePr>
          <p:cNvPr id="9218" name="Object 6"/>
          <p:cNvGraphicFramePr>
            <a:graphicFrameLocks noChangeAspect="1"/>
          </p:cNvGraphicFramePr>
          <p:nvPr/>
        </p:nvGraphicFramePr>
        <p:xfrm>
          <a:off x="7162800" y="3124200"/>
          <a:ext cx="1331913" cy="1697038"/>
        </p:xfrm>
        <a:graphic>
          <a:graphicData uri="http://schemas.openxmlformats.org/presentationml/2006/ole">
            <p:oleObj spid="_x0000_s9224" name="Photo Editor Photo" r:id="rId5" imgW="1200318" imgH="1523810" progId="">
              <p:embed/>
            </p:oleObj>
          </a:graphicData>
        </a:graphic>
      </p:graphicFrame>
      <p:graphicFrame>
        <p:nvGraphicFramePr>
          <p:cNvPr id="9219" name="Object 7"/>
          <p:cNvGraphicFramePr>
            <a:graphicFrameLocks noChangeAspect="1"/>
          </p:cNvGraphicFramePr>
          <p:nvPr/>
        </p:nvGraphicFramePr>
        <p:xfrm>
          <a:off x="7162800" y="4953000"/>
          <a:ext cx="1317625" cy="1673225"/>
        </p:xfrm>
        <a:graphic>
          <a:graphicData uri="http://schemas.openxmlformats.org/presentationml/2006/ole">
            <p:oleObj spid="_x0000_s9225" name="Photo Editor Photo" r:id="rId6" imgW="1200318" imgH="1523810" progId="">
              <p:embed/>
            </p:oleObj>
          </a:graphicData>
        </a:graphic>
      </p:graphicFrame>
    </p:spTree>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2"/>
          <p:cNvSpPr txBox="1">
            <a:spLocks noChangeArrowheads="1"/>
          </p:cNvSpPr>
          <p:nvPr/>
        </p:nvSpPr>
        <p:spPr bwMode="auto">
          <a:xfrm>
            <a:off x="152400" y="2971800"/>
            <a:ext cx="8763000" cy="140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3000" b="1" noProof="1"/>
              <a:t>Mayıs 2001’de Çin Siyasî İstişare Komite Başkanı Li Rui-huan Türkiye’yi Ziyaret Etmiştir.</a:t>
            </a:r>
            <a:endParaRPr lang="en-US" altLang="zh-CN" sz="3000" b="1">
              <a:ea typeface="SimSun" pitchFamily="2" charset="-122"/>
            </a:endParaRPr>
          </a:p>
          <a:p>
            <a:pPr algn="ctr" eaLnBrk="1" hangingPunct="1"/>
            <a:r>
              <a:rPr lang="en-US" altLang="zh-CN" sz="2400" b="1">
                <a:solidFill>
                  <a:srgbClr val="FFFF00"/>
                </a:solidFill>
                <a:ea typeface="SimSun" pitchFamily="2" charset="-122"/>
              </a:rPr>
              <a:t>2001</a:t>
            </a:r>
            <a:r>
              <a:rPr lang="zh-CN" altLang="en-US" sz="2400" b="1">
                <a:solidFill>
                  <a:srgbClr val="FFFF00"/>
                </a:solidFill>
                <a:ea typeface="SimSun" pitchFamily="2" charset="-122"/>
              </a:rPr>
              <a:t>年5月中国政协主席李瑞环访问土耳其</a:t>
            </a:r>
            <a:endParaRPr lang="zh-CN" sz="2400" b="1">
              <a:solidFill>
                <a:srgbClr val="FFFF00"/>
              </a:solidFill>
              <a:ea typeface="SimSun" pitchFamily="2" charset="-122"/>
            </a:endParaRPr>
          </a:p>
        </p:txBody>
      </p:sp>
      <p:graphicFrame>
        <p:nvGraphicFramePr>
          <p:cNvPr id="10242" name="Object 3"/>
          <p:cNvGraphicFramePr>
            <a:graphicFrameLocks noChangeAspect="1"/>
          </p:cNvGraphicFramePr>
          <p:nvPr/>
        </p:nvGraphicFramePr>
        <p:xfrm>
          <a:off x="228600" y="4419600"/>
          <a:ext cx="2857500" cy="2295525"/>
        </p:xfrm>
        <a:graphic>
          <a:graphicData uri="http://schemas.openxmlformats.org/presentationml/2006/ole">
            <p:oleObj spid="_x0000_s10248" name="Photo Editor Photo" r:id="rId3" imgW="2857899" imgH="2295238" progId="">
              <p:embed/>
            </p:oleObj>
          </a:graphicData>
        </a:graphic>
      </p:graphicFrame>
      <p:pic>
        <p:nvPicPr>
          <p:cNvPr id="10245" name="Picture 4" descr="http://news.xinhuanet.com/world/20010501/539137_0.jpg"/>
          <p:cNvPicPr>
            <a:picLocks noChangeAspect="1" noChangeArrowheads="1"/>
          </p:cNvPicPr>
          <p:nvPr/>
        </p:nvPicPr>
        <p:blipFill>
          <a:blip r:embed="rId4" r:link="rId5">
            <a:extLst>
              <a:ext uri="{28A0092B-C50C-407E-A947-70E740481C1C}">
                <a14:useLocalDpi xmlns="" xmlns:a14="http://schemas.microsoft.com/office/drawing/2010/main" val="0"/>
              </a:ext>
            </a:extLst>
          </a:blip>
          <a:srcRect/>
          <a:stretch>
            <a:fillRect/>
          </a:stretch>
        </p:blipFill>
        <p:spPr bwMode="auto">
          <a:xfrm>
            <a:off x="3276600" y="4724400"/>
            <a:ext cx="2479675" cy="1746250"/>
          </a:xfrm>
          <a:prstGeom prst="rect">
            <a:avLst/>
          </a:prstGeom>
          <a:noFill/>
          <a:ln w="9525">
            <a:solidFill>
              <a:srgbClr val="FF0066"/>
            </a:solidFill>
            <a:miter lim="800000"/>
            <a:headEnd/>
            <a:tailEnd/>
          </a:ln>
          <a:extLst>
            <a:ext uri="{909E8E84-426E-40DD-AFC4-6F175D3DCCD1}">
              <a14:hiddenFill xmlns="" xmlns:a14="http://schemas.microsoft.com/office/drawing/2010/main">
                <a:solidFill>
                  <a:srgbClr val="FFFFFF"/>
                </a:solidFill>
              </a14:hiddenFill>
            </a:ext>
          </a:extLst>
        </p:spPr>
      </p:pic>
      <p:graphicFrame>
        <p:nvGraphicFramePr>
          <p:cNvPr id="10243" name="Object 5"/>
          <p:cNvGraphicFramePr>
            <a:graphicFrameLocks noChangeAspect="1"/>
          </p:cNvGraphicFramePr>
          <p:nvPr/>
        </p:nvGraphicFramePr>
        <p:xfrm>
          <a:off x="6019800" y="4495800"/>
          <a:ext cx="2857500" cy="2066925"/>
        </p:xfrm>
        <a:graphic>
          <a:graphicData uri="http://schemas.openxmlformats.org/presentationml/2006/ole">
            <p:oleObj spid="_x0000_s10249" name="Photo Editor Photo" r:id="rId6" imgW="2857899" imgH="2066667" progId="">
              <p:embed/>
            </p:oleObj>
          </a:graphicData>
        </a:graphic>
      </p:graphicFrame>
      <p:sp>
        <p:nvSpPr>
          <p:cNvPr id="10246" name="Text Box 7"/>
          <p:cNvSpPr txBox="1">
            <a:spLocks noChangeArrowheads="1"/>
          </p:cNvSpPr>
          <p:nvPr/>
        </p:nvSpPr>
        <p:spPr bwMode="auto">
          <a:xfrm>
            <a:off x="228600" y="990600"/>
            <a:ext cx="5791200"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a:t>  </a:t>
            </a:r>
            <a:r>
              <a:rPr lang="tr-TR" altLang="zh-CN" sz="2800" b="1" noProof="1"/>
              <a:t>Şubat 2001’de Çin Dışişleri Bakanı T’ang Jiaxuan Türkiye’yi Ziyaret Etmiştir.</a:t>
            </a:r>
            <a:endParaRPr lang="en-US" altLang="zh-CN" sz="2800" b="1">
              <a:ea typeface="SimSun" pitchFamily="2" charset="-122"/>
            </a:endParaRPr>
          </a:p>
          <a:p>
            <a:pPr eaLnBrk="1" hangingPunct="1"/>
            <a:r>
              <a:rPr lang="en-US" altLang="zh-CN" sz="2400" b="1">
                <a:solidFill>
                  <a:srgbClr val="FFFF00"/>
                </a:solidFill>
                <a:ea typeface="SimSun" pitchFamily="2" charset="-122"/>
              </a:rPr>
              <a:t>2001</a:t>
            </a:r>
            <a:r>
              <a:rPr lang="zh-CN" altLang="en-US" sz="2400" b="1">
                <a:solidFill>
                  <a:srgbClr val="FFFF00"/>
                </a:solidFill>
                <a:ea typeface="SimSun" pitchFamily="2" charset="-122"/>
              </a:rPr>
              <a:t>年2月中国外长唐家璇访问土耳其</a:t>
            </a:r>
            <a:endParaRPr lang="zh-CN" sz="2400" b="1">
              <a:solidFill>
                <a:srgbClr val="FFFF00"/>
              </a:solidFill>
              <a:ea typeface="SimSun" pitchFamily="2" charset="-122"/>
            </a:endParaRPr>
          </a:p>
        </p:txBody>
      </p:sp>
      <p:pic>
        <p:nvPicPr>
          <p:cNvPr id="10247" name="Picture 8" descr="http://www.yenisafak.com.tr/1928.jpg"/>
          <p:cNvPicPr>
            <a:picLocks noChangeAspect="1" noChangeArrowheads="1"/>
          </p:cNvPicPr>
          <p:nvPr/>
        </p:nvPicPr>
        <p:blipFill>
          <a:blip r:embed="rId7" r:link="rId8">
            <a:extLst>
              <a:ext uri="{28A0092B-C50C-407E-A947-70E740481C1C}">
                <a14:useLocalDpi xmlns="" xmlns:a14="http://schemas.microsoft.com/office/drawing/2010/main" val="0"/>
              </a:ext>
            </a:extLst>
          </a:blip>
          <a:srcRect/>
          <a:stretch>
            <a:fillRect/>
          </a:stretch>
        </p:blipFill>
        <p:spPr bwMode="auto">
          <a:xfrm>
            <a:off x="6324600" y="990600"/>
            <a:ext cx="2619375" cy="1571625"/>
          </a:xfrm>
          <a:prstGeom prst="rect">
            <a:avLst/>
          </a:prstGeom>
          <a:noFill/>
          <a:ln w="9525">
            <a:solidFill>
              <a:srgbClr val="FF0066"/>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39750" y="2924175"/>
            <a:ext cx="7772400" cy="457200"/>
          </a:xfrm>
          <a:prstGeom prst="rect">
            <a:avLst/>
          </a:prstGeom>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r>
              <a:rPr lang="tr-TR" altLang="zh-CN" sz="4400" b="1">
                <a:effectLst>
                  <a:outerShdw blurRad="38100" dist="38100" dir="2700000" algn="tl">
                    <a:srgbClr val="000000"/>
                  </a:outerShdw>
                </a:effectLst>
              </a:rPr>
              <a:t>İki Ülkenin Karşılıklı Çıkarları </a:t>
            </a:r>
          </a:p>
          <a:p>
            <a:pPr algn="ctr" eaLnBrk="1" hangingPunct="1"/>
            <a:r>
              <a:rPr lang="zh-CN" altLang="tr-TR" sz="4400" b="1">
                <a:effectLst>
                  <a:outerShdw blurRad="38100" dist="38100" dir="2700000" algn="tl">
                    <a:srgbClr val="000000"/>
                  </a:outerShdw>
                </a:effectLst>
                <a:ea typeface="SimSun" pitchFamily="2" charset="-122"/>
              </a:rPr>
              <a:t>双方</a:t>
            </a:r>
            <a:r>
              <a:rPr lang="zh-CN" altLang="en-US" sz="4400" b="1">
                <a:effectLst>
                  <a:outerShdw blurRad="38100" dist="38100" dir="2700000" algn="tl">
                    <a:srgbClr val="000000"/>
                  </a:outerShdw>
                </a:effectLst>
                <a:ea typeface="SimSun" pitchFamily="2" charset="-122"/>
              </a:rPr>
              <a:t>相互</a:t>
            </a:r>
            <a:r>
              <a:rPr lang="zh-CN" altLang="tr-TR" sz="4400" b="1">
                <a:effectLst>
                  <a:outerShdw blurRad="38100" dist="38100" dir="2700000" algn="tl">
                    <a:srgbClr val="000000"/>
                  </a:outerShdw>
                </a:effectLst>
                <a:ea typeface="SimSun" pitchFamily="2" charset="-122"/>
              </a:rPr>
              <a:t>利益</a:t>
            </a:r>
            <a:endParaRPr lang="zh-CN" altLang="en-US" sz="4400" b="1">
              <a:effectLst>
                <a:outerShdw blurRad="38100" dist="38100" dir="2700000" algn="tl">
                  <a:srgbClr val="000000"/>
                </a:outerShdw>
              </a:effectLst>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5"/>
          <p:cNvGraphicFramePr>
            <a:graphicFrameLocks noChangeAspect="1"/>
          </p:cNvGraphicFramePr>
          <p:nvPr/>
        </p:nvGraphicFramePr>
        <p:xfrm>
          <a:off x="3124200" y="3886200"/>
          <a:ext cx="3276600" cy="2057400"/>
        </p:xfrm>
        <a:graphic>
          <a:graphicData uri="http://schemas.openxmlformats.org/presentationml/2006/ole">
            <p:oleObj spid="_x0000_s11270" name="Photo Editor Photo" r:id="rId3" imgW="2381582" imgH="1467055" progId="">
              <p:embed/>
            </p:oleObj>
          </a:graphicData>
        </a:graphic>
      </p:graphicFrame>
      <p:graphicFrame>
        <p:nvGraphicFramePr>
          <p:cNvPr id="11267" name="Object 6"/>
          <p:cNvGraphicFramePr>
            <a:graphicFrameLocks noChangeAspect="1"/>
          </p:cNvGraphicFramePr>
          <p:nvPr/>
        </p:nvGraphicFramePr>
        <p:xfrm>
          <a:off x="304800" y="3429000"/>
          <a:ext cx="2438400" cy="2944813"/>
        </p:xfrm>
        <a:graphic>
          <a:graphicData uri="http://schemas.openxmlformats.org/presentationml/2006/ole">
            <p:oleObj spid="_x0000_s11271" name="Photo Editor Photo" r:id="rId4" imgW="1476190" imgH="1971950" progId="">
              <p:embed/>
            </p:oleObj>
          </a:graphicData>
        </a:graphic>
      </p:graphicFrame>
      <p:graphicFrame>
        <p:nvGraphicFramePr>
          <p:cNvPr id="11268" name="Object 11"/>
          <p:cNvGraphicFramePr>
            <a:graphicFrameLocks noChangeAspect="1"/>
          </p:cNvGraphicFramePr>
          <p:nvPr/>
        </p:nvGraphicFramePr>
        <p:xfrm>
          <a:off x="6705600" y="3352800"/>
          <a:ext cx="2217738" cy="2971800"/>
        </p:xfrm>
        <a:graphic>
          <a:graphicData uri="http://schemas.openxmlformats.org/presentationml/2006/ole">
            <p:oleObj spid="_x0000_s11272" name="Bit Eşlem Resmi" r:id="rId5" imgW="1991003" imgH="2742857" progId="PBrush">
              <p:embed/>
            </p:oleObj>
          </a:graphicData>
        </a:graphic>
      </p:graphicFrame>
      <p:sp>
        <p:nvSpPr>
          <p:cNvPr id="11269" name="Text Box 12"/>
          <p:cNvSpPr txBox="1">
            <a:spLocks noChangeArrowheads="1"/>
          </p:cNvSpPr>
          <p:nvPr/>
        </p:nvSpPr>
        <p:spPr bwMode="auto">
          <a:xfrm>
            <a:off x="365125" y="1209675"/>
            <a:ext cx="83978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2800" b="1"/>
              <a:t>      Nisan 2002’de Çin Başbakanı Zhu </a:t>
            </a:r>
            <a:r>
              <a:rPr lang="tr-TR" altLang="zh-CN" sz="2800" b="1" noProof="1"/>
              <a:t>Rongji </a:t>
            </a:r>
            <a:r>
              <a:rPr lang="tr-TR" altLang="zh-CN" sz="2800" b="1"/>
              <a:t> Türkiye’yi Ziyaret etti ve Üst Düzey Görüşmeleri Gerçekleştirmiştir.</a:t>
            </a:r>
            <a:endParaRPr lang="en-US" altLang="zh-CN" sz="2800" b="1">
              <a:ea typeface="SimSun" pitchFamily="2" charset="-122"/>
            </a:endParaRPr>
          </a:p>
          <a:p>
            <a:pPr algn="ctr" eaLnBrk="1" hangingPunct="1"/>
            <a:r>
              <a:rPr lang="en-US" altLang="zh-CN" sz="2800" b="1">
                <a:solidFill>
                  <a:srgbClr val="FFFF00"/>
                </a:solidFill>
                <a:ea typeface="SimSun" pitchFamily="2" charset="-122"/>
              </a:rPr>
              <a:t>2002</a:t>
            </a:r>
            <a:r>
              <a:rPr lang="zh-CN" altLang="en-US" sz="2800" b="1">
                <a:solidFill>
                  <a:srgbClr val="FFFF00"/>
                </a:solidFill>
                <a:ea typeface="SimSun" pitchFamily="2" charset="-122"/>
              </a:rPr>
              <a:t>年4月中国总理朱镕基访问土耳其</a:t>
            </a:r>
            <a:endParaRPr lang="zh-CN" altLang="tr-TR" sz="2800" b="1">
              <a:solidFill>
                <a:srgbClr val="FFFF00"/>
              </a:solidFill>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2"/>
          <p:cNvSpPr txBox="1">
            <a:spLocks noChangeArrowheads="1"/>
          </p:cNvSpPr>
          <p:nvPr/>
        </p:nvSpPr>
        <p:spPr bwMode="auto">
          <a:xfrm>
            <a:off x="228600" y="1143000"/>
            <a:ext cx="8686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2800" b="1"/>
              <a:t>   </a:t>
            </a:r>
            <a:r>
              <a:rPr lang="tr-TR" altLang="zh-CN" sz="3200" b="1"/>
              <a:t>Haziran 2002’de Türkiye Başbakan Yardımcısı Devlet Bahçeli Çin’i Ziyaret etti</a:t>
            </a:r>
            <a:endParaRPr lang="en-US" altLang="zh-CN" sz="3200" b="1">
              <a:ea typeface="SimSun" pitchFamily="2" charset="-122"/>
            </a:endParaRPr>
          </a:p>
          <a:p>
            <a:pPr algn="ctr" eaLnBrk="1" hangingPunct="1"/>
            <a:r>
              <a:rPr lang="en-US" altLang="zh-CN" sz="2800" b="1">
                <a:solidFill>
                  <a:srgbClr val="FFFF00"/>
                </a:solidFill>
                <a:ea typeface="SimSun" pitchFamily="2" charset="-122"/>
              </a:rPr>
              <a:t>2002</a:t>
            </a:r>
            <a:r>
              <a:rPr lang="zh-CN" altLang="en-US" sz="2800" b="1">
                <a:solidFill>
                  <a:srgbClr val="FFFF00"/>
                </a:solidFill>
                <a:ea typeface="SimSun" pitchFamily="2" charset="-122"/>
              </a:rPr>
              <a:t>年</a:t>
            </a:r>
            <a:r>
              <a:rPr lang="tr-TR" altLang="zh-CN" sz="2800" b="1">
                <a:solidFill>
                  <a:srgbClr val="FFFF00"/>
                </a:solidFill>
                <a:ea typeface="SimSun" pitchFamily="2" charset="-122"/>
              </a:rPr>
              <a:t>5</a:t>
            </a:r>
            <a:r>
              <a:rPr lang="zh-CN" altLang="en-US" sz="2800" b="1">
                <a:solidFill>
                  <a:srgbClr val="FFFF00"/>
                </a:solidFill>
                <a:ea typeface="SimSun" pitchFamily="2" charset="-122"/>
              </a:rPr>
              <a:t>月底土耳其副总理 </a:t>
            </a:r>
            <a:r>
              <a:rPr lang="tr-TR" altLang="zh-CN" sz="3200" b="1">
                <a:solidFill>
                  <a:srgbClr val="FFFF00"/>
                </a:solidFill>
              </a:rPr>
              <a:t>Bahçeli</a:t>
            </a:r>
            <a:r>
              <a:rPr lang="en-US" altLang="zh-CN" sz="3200" b="1">
                <a:solidFill>
                  <a:srgbClr val="FFFF00"/>
                </a:solidFill>
                <a:ea typeface="SimSun" pitchFamily="2" charset="-122"/>
              </a:rPr>
              <a:t> </a:t>
            </a:r>
            <a:r>
              <a:rPr lang="zh-CN" altLang="en-US" sz="2800" b="1">
                <a:solidFill>
                  <a:srgbClr val="FFFF00"/>
                </a:solidFill>
                <a:ea typeface="SimSun" pitchFamily="2" charset="-122"/>
              </a:rPr>
              <a:t>访华</a:t>
            </a:r>
            <a:endParaRPr lang="zh-CN" altLang="tr-TR" sz="2800" b="1">
              <a:solidFill>
                <a:srgbClr val="FFFF00"/>
              </a:solidFill>
              <a:ea typeface="SimSun" pitchFamily="2" charset="-122"/>
            </a:endParaRPr>
          </a:p>
        </p:txBody>
      </p:sp>
      <p:graphicFrame>
        <p:nvGraphicFramePr>
          <p:cNvPr id="12290" name="Object 3"/>
          <p:cNvGraphicFramePr>
            <a:graphicFrameLocks noChangeAspect="1"/>
          </p:cNvGraphicFramePr>
          <p:nvPr/>
        </p:nvGraphicFramePr>
        <p:xfrm>
          <a:off x="6019800" y="3429000"/>
          <a:ext cx="2895600" cy="2209800"/>
        </p:xfrm>
        <a:graphic>
          <a:graphicData uri="http://schemas.openxmlformats.org/presentationml/2006/ole">
            <p:oleObj spid="_x0000_s12294" name="Bit Eşlem Resmi" r:id="rId3" imgW="3419952" imgH="2457143" progId="PBrush">
              <p:embed/>
            </p:oleObj>
          </a:graphicData>
        </a:graphic>
      </p:graphicFrame>
      <p:graphicFrame>
        <p:nvGraphicFramePr>
          <p:cNvPr id="12291" name="Object 5"/>
          <p:cNvGraphicFramePr>
            <a:graphicFrameLocks noChangeAspect="1"/>
          </p:cNvGraphicFramePr>
          <p:nvPr/>
        </p:nvGraphicFramePr>
        <p:xfrm>
          <a:off x="3886200" y="3352800"/>
          <a:ext cx="1962150" cy="2292350"/>
        </p:xfrm>
        <a:graphic>
          <a:graphicData uri="http://schemas.openxmlformats.org/presentationml/2006/ole">
            <p:oleObj spid="_x0000_s12295" name="Photo Editor Photo" r:id="rId4" imgW="1305107" imgH="1523810" progId="">
              <p:embed/>
            </p:oleObj>
          </a:graphicData>
        </a:graphic>
      </p:graphicFrame>
      <p:pic>
        <p:nvPicPr>
          <p:cNvPr id="23557" name="Picture 6" descr="1"/>
          <p:cNvPicPr>
            <a:picLocks noChangeAspect="1" noChangeArrowheads="1"/>
          </p:cNvPicPr>
          <p:nvPr/>
        </p:nvPicPr>
        <p:blipFill>
          <a:blip r:embed="rId5"/>
          <a:srcRect/>
          <a:stretch>
            <a:fillRect/>
          </a:stretch>
        </p:blipFill>
        <p:spPr bwMode="auto">
          <a:xfrm>
            <a:off x="228600" y="3429000"/>
            <a:ext cx="3505200" cy="2262188"/>
          </a:xfrm>
          <a:prstGeom prst="rect">
            <a:avLst/>
          </a:prstGeom>
          <a:solidFill>
            <a:srgbClr val="00CCFF"/>
          </a:solidFill>
          <a:ln w="9525">
            <a:solidFill>
              <a:srgbClr val="FF9900"/>
            </a:solidFill>
            <a:miter lim="800000"/>
            <a:headEnd/>
            <a:tailEnd/>
          </a:ln>
          <a:effectLst>
            <a:outerShdw dist="35921" dir="2700000" algn="ctr" rotWithShape="0">
              <a:srgbClr val="808080"/>
            </a:outerShdw>
          </a:effectLst>
        </p:spPr>
      </p:pic>
    </p:spTree>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4163" y="836613"/>
            <a:ext cx="8680450" cy="1719262"/>
          </a:xfrm>
        </p:spPr>
        <p:txBody>
          <a:bodyPr/>
          <a:lstStyle/>
          <a:p>
            <a:pPr marL="457200" indent="-457200">
              <a:buFontTx/>
              <a:buChar char="•"/>
              <a:defRPr/>
            </a:pPr>
            <a:r>
              <a:rPr lang="tr-TR" altLang="zh-CN" sz="2800" b="1" i="0" smtClean="0">
                <a:effectLst>
                  <a:outerShdw blurRad="38100" dist="38100" dir="2700000" algn="tl">
                    <a:srgbClr val="000000"/>
                  </a:outerShdw>
                </a:effectLst>
              </a:rPr>
              <a:t>	</a:t>
            </a:r>
            <a:r>
              <a:rPr lang="tr-TR" altLang="zh-CN" sz="3200" b="1" i="0" smtClean="0">
                <a:effectLst>
                  <a:outerShdw blurRad="38100" dist="38100" dir="2700000" algn="tl">
                    <a:srgbClr val="000000"/>
                  </a:outerShdw>
                </a:effectLst>
              </a:rPr>
              <a:t>AK Parti Genel Başkanı Recep Tayyip Erdoğan, </a:t>
            </a:r>
            <a:r>
              <a:rPr lang="en-US" altLang="zh-CN" sz="3200" b="1" i="0" smtClean="0">
                <a:effectLst>
                  <a:outerShdw blurRad="38100" dist="38100" dir="2700000" algn="tl">
                    <a:srgbClr val="000000"/>
                  </a:outerShdw>
                </a:effectLst>
                <a:ea typeface="SimSun" pitchFamily="2" charset="-122"/>
              </a:rPr>
              <a:t>Ocak 2003</a:t>
            </a:r>
            <a:r>
              <a:rPr lang="tr-TR" altLang="zh-CN" sz="3200" b="1" i="0" smtClean="0">
                <a:effectLst>
                  <a:outerShdw blurRad="38100" dist="38100" dir="2700000" algn="tl">
                    <a:srgbClr val="000000"/>
                  </a:outerShdw>
                </a:effectLst>
              </a:rPr>
              <a:t>’te Çin Hükümeti Davetlisi Olarak Çin’i Ziyaret Etmiştir.</a:t>
            </a:r>
            <a:endParaRPr lang="zh-CN" altLang="en-US" sz="3200" b="1" i="0" smtClean="0">
              <a:effectLst>
                <a:outerShdw blurRad="38100" dist="38100" dir="2700000" algn="tl">
                  <a:srgbClr val="000000"/>
                </a:outerShdw>
              </a:effectLst>
              <a:ea typeface="SimSun" pitchFamily="2" charset="-122"/>
            </a:endParaRPr>
          </a:p>
        </p:txBody>
      </p:sp>
      <p:pic>
        <p:nvPicPr>
          <p:cNvPr id="27651" name="Picture 3" descr="NewsMedia_236294"/>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43438" y="3486150"/>
            <a:ext cx="4468812" cy="337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2" name="Picture 10" descr="40535"/>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511550"/>
            <a:ext cx="4643438" cy="334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3" name="矩形 2"/>
          <p:cNvSpPr>
            <a:spLocks noChangeArrowheads="1"/>
          </p:cNvSpPr>
          <p:nvPr/>
        </p:nvSpPr>
        <p:spPr bwMode="auto">
          <a:xfrm>
            <a:off x="179388" y="2349500"/>
            <a:ext cx="8932862"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a:t>2003</a:t>
            </a:r>
            <a:r>
              <a:rPr lang="zh-CN" altLang="en-US" sz="2800">
                <a:ea typeface="SimSun" pitchFamily="2" charset="-122"/>
              </a:rPr>
              <a:t>年</a:t>
            </a:r>
            <a:r>
              <a:rPr lang="en-US" altLang="zh-CN" sz="2800">
                <a:ea typeface="SimSun" pitchFamily="2" charset="-122"/>
              </a:rPr>
              <a:t>1</a:t>
            </a:r>
            <a:r>
              <a:rPr lang="zh-CN" altLang="en-US" sz="2800">
                <a:ea typeface="SimSun" pitchFamily="2" charset="-122"/>
              </a:rPr>
              <a:t>月土耳其正义与发展党主席埃尔多安</a:t>
            </a:r>
          </a:p>
        </p:txBody>
      </p:sp>
    </p:spTree>
  </p:cSld>
  <p:clrMapOvr>
    <a:masterClrMapping/>
  </p:clrMapOvr>
  <p:transition spd="slow">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013" y="1000125"/>
            <a:ext cx="8789987" cy="2143125"/>
          </a:xfrm>
        </p:spPr>
        <p:txBody>
          <a:bodyPr/>
          <a:lstStyle/>
          <a:p>
            <a:pPr>
              <a:defRPr/>
            </a:pPr>
            <a:r>
              <a:rPr lang="tr-TR" altLang="zh-CN" sz="3600" b="1" dirty="0" smtClean="0">
                <a:effectLst>
                  <a:outerShdw blurRad="38100" dist="38100" dir="2700000" algn="tl">
                    <a:srgbClr val="000000"/>
                  </a:outerShdw>
                </a:effectLst>
              </a:rPr>
              <a:t>	</a:t>
            </a:r>
            <a:r>
              <a:rPr lang="en-US" altLang="zh-CN" sz="3600" b="1" i="0" dirty="0" err="1" smtClean="0">
                <a:effectLst>
                  <a:outerShdw blurRad="38100" dist="38100" dir="2700000" algn="tl">
                    <a:srgbClr val="000000"/>
                  </a:outerShdw>
                </a:effectLst>
                <a:ea typeface="SimSun" pitchFamily="2" charset="-122"/>
              </a:rPr>
              <a:t>Kas</a:t>
            </a:r>
            <a:r>
              <a:rPr lang="tr-TR" altLang="zh-CN" sz="3600" b="1" i="0" dirty="0" smtClean="0">
                <a:effectLst>
                  <a:outerShdw blurRad="38100" dist="38100" dir="2700000" algn="tl">
                    <a:srgbClr val="000000"/>
                  </a:outerShdw>
                </a:effectLst>
              </a:rPr>
              <a:t>ı</a:t>
            </a:r>
            <a:r>
              <a:rPr lang="en-US" altLang="zh-CN" sz="3600" b="1" i="0" dirty="0" smtClean="0">
                <a:effectLst>
                  <a:outerShdw blurRad="38100" dist="38100" dir="2700000" algn="tl">
                    <a:srgbClr val="000000"/>
                  </a:outerShdw>
                </a:effectLst>
                <a:ea typeface="SimSun" pitchFamily="2" charset="-122"/>
              </a:rPr>
              <a:t>m 2003</a:t>
            </a:r>
            <a:r>
              <a:rPr lang="tr-TR" altLang="zh-CN" sz="3600" b="1" i="0" dirty="0" smtClean="0">
                <a:effectLst>
                  <a:outerShdw blurRad="38100" dist="38100" dir="2700000" algn="tl">
                    <a:srgbClr val="000000"/>
                  </a:outerShdw>
                </a:effectLst>
              </a:rPr>
              <a:t>’</a:t>
            </a:r>
            <a:r>
              <a:rPr lang="tr-TR" altLang="zh-CN" sz="3600" b="1" i="0" dirty="0" err="1" smtClean="0">
                <a:effectLst>
                  <a:outerShdw blurRad="38100" dist="38100" dir="2700000" algn="tl">
                    <a:srgbClr val="000000"/>
                  </a:outerShdw>
                </a:effectLst>
              </a:rPr>
              <a:t>te</a:t>
            </a:r>
            <a:r>
              <a:rPr lang="tr-TR" altLang="zh-CN" sz="3600" b="1" i="0" dirty="0" smtClean="0">
                <a:effectLst>
                  <a:outerShdw blurRad="38100" dist="38100" dir="2700000" algn="tl">
                    <a:srgbClr val="000000"/>
                  </a:outerShdw>
                </a:effectLst>
              </a:rPr>
              <a:t> Başbakan Yardımcısı Mehmet Ali Şahin Çin’in Ziyaret Etmiştir</a:t>
            </a:r>
            <a:r>
              <a:rPr lang="en-US" altLang="zh-CN" sz="3600" b="1" i="0" dirty="0" smtClean="0">
                <a:effectLst>
                  <a:outerShdw blurRad="38100" dist="38100" dir="2700000" algn="tl">
                    <a:srgbClr val="000000"/>
                  </a:outerShdw>
                </a:effectLst>
                <a:ea typeface="SimSun" pitchFamily="2" charset="-122"/>
              </a:rPr>
              <a:t/>
            </a:r>
            <a:br>
              <a:rPr lang="en-US" altLang="zh-CN" sz="3600" b="1" i="0" dirty="0" smtClean="0">
                <a:effectLst>
                  <a:outerShdw blurRad="38100" dist="38100" dir="2700000" algn="tl">
                    <a:srgbClr val="000000"/>
                  </a:outerShdw>
                </a:effectLst>
                <a:ea typeface="SimSun" pitchFamily="2" charset="-122"/>
              </a:rPr>
            </a:br>
            <a:r>
              <a:rPr lang="tr-TR" altLang="zh-CN" sz="3600" b="1" i="0" dirty="0" smtClean="0">
                <a:effectLst>
                  <a:outerShdw blurRad="38100" dist="38100" dir="2700000" algn="tl">
                    <a:srgbClr val="000000"/>
                  </a:outerShdw>
                </a:effectLst>
                <a:ea typeface="SimSun" pitchFamily="2" charset="-122"/>
              </a:rPr>
              <a:t>	Nisan </a:t>
            </a:r>
            <a:r>
              <a:rPr lang="en-US" altLang="zh-CN" sz="3600" b="1" i="0" dirty="0" smtClean="0">
                <a:effectLst>
                  <a:outerShdw blurRad="38100" dist="38100" dir="2700000" algn="tl">
                    <a:srgbClr val="000000"/>
                  </a:outerShdw>
                </a:effectLst>
                <a:ea typeface="SimSun" pitchFamily="2" charset="-122"/>
              </a:rPr>
              <a:t>2005</a:t>
            </a:r>
            <a:r>
              <a:rPr lang="tr-TR" altLang="zh-CN" sz="3600" b="1" i="0" dirty="0" smtClean="0">
                <a:effectLst>
                  <a:outerShdw blurRad="38100" dist="38100" dir="2700000" algn="tl">
                    <a:srgbClr val="000000"/>
                  </a:outerShdw>
                </a:effectLst>
                <a:ea typeface="SimSun" pitchFamily="2" charset="-122"/>
              </a:rPr>
              <a:t>,</a:t>
            </a:r>
            <a:r>
              <a:rPr lang="en-US" altLang="zh-CN" sz="3600" b="1" i="0" dirty="0" smtClean="0">
                <a:effectLst>
                  <a:outerShdw blurRad="38100" dist="38100" dir="2700000" algn="tl">
                    <a:srgbClr val="000000"/>
                  </a:outerShdw>
                </a:effectLst>
                <a:ea typeface="SimSun" pitchFamily="2" charset="-122"/>
              </a:rPr>
              <a:t> Nisan 2007 </a:t>
            </a:r>
            <a:r>
              <a:rPr lang="tr-TR" altLang="zh-CN" sz="3600" b="1" i="0" dirty="0" smtClean="0">
                <a:effectLst>
                  <a:outerShdw blurRad="38100" dist="38100" dir="2700000" algn="tl">
                    <a:srgbClr val="000000"/>
                  </a:outerShdw>
                </a:effectLst>
                <a:ea typeface="SimSun" pitchFamily="2" charset="-122"/>
              </a:rPr>
              <a:t>ve 2008 Yıllarında </a:t>
            </a:r>
            <a:r>
              <a:rPr lang="en-US" altLang="zh-CN" sz="3600" b="1" i="0" dirty="0" err="1" smtClean="0">
                <a:effectLst>
                  <a:outerShdw blurRad="38100" dist="38100" dir="2700000" algn="tl">
                    <a:srgbClr val="000000"/>
                  </a:outerShdw>
                </a:effectLst>
                <a:ea typeface="SimSun" pitchFamily="2" charset="-122"/>
              </a:rPr>
              <a:t>Tekrar</a:t>
            </a:r>
            <a:r>
              <a:rPr lang="en-US" altLang="zh-CN" sz="3600" b="1" i="0" dirty="0" smtClean="0">
                <a:effectLst>
                  <a:outerShdw blurRad="38100" dist="38100" dir="2700000" algn="tl">
                    <a:srgbClr val="000000"/>
                  </a:outerShdw>
                </a:effectLst>
                <a:ea typeface="SimSun" pitchFamily="2" charset="-122"/>
              </a:rPr>
              <a:t> </a:t>
            </a:r>
            <a:r>
              <a:rPr lang="tr-TR" altLang="zh-CN" sz="3600" b="1" i="0" dirty="0" smtClean="0">
                <a:effectLst>
                  <a:outerShdw blurRad="38100" dist="38100" dir="2700000" algn="tl">
                    <a:srgbClr val="000000"/>
                  </a:outerShdw>
                </a:effectLst>
                <a:ea typeface="SimSun" pitchFamily="2" charset="-122"/>
              </a:rPr>
              <a:t>Çin’e Ziyaret Etmiştir</a:t>
            </a:r>
            <a:endParaRPr lang="zh-CN" altLang="en-US" sz="3600" b="1" i="0" dirty="0" smtClean="0">
              <a:effectLst>
                <a:outerShdw blurRad="38100" dist="38100" dir="2700000" algn="tl">
                  <a:srgbClr val="000000"/>
                </a:outerShdw>
              </a:effectLst>
              <a:ea typeface="SimSun" pitchFamily="2" charset="-122"/>
            </a:endParaRPr>
          </a:p>
        </p:txBody>
      </p:sp>
      <p:pic>
        <p:nvPicPr>
          <p:cNvPr id="28675" name="Picture 9" descr="C:\Documents and Settings\e.ekrem\Desktop\F20070406101211169501828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57750" y="4124325"/>
            <a:ext cx="4286250" cy="27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6" name="Picture 10" descr="C:\Documents and Settings\e.ekrem\Desktop\0704101158366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143375"/>
            <a:ext cx="4071938"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7" name="Picture 4" descr="Şahin ve Panda"/>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429000" y="4143375"/>
            <a:ext cx="1922463" cy="128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8" name="10 Dikdörtgen"/>
          <p:cNvSpPr>
            <a:spLocks noChangeArrowheads="1"/>
          </p:cNvSpPr>
          <p:nvPr/>
        </p:nvSpPr>
        <p:spPr bwMode="auto">
          <a:xfrm>
            <a:off x="357188" y="3143250"/>
            <a:ext cx="85725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3200">
                <a:ea typeface="SimSun" pitchFamily="2" charset="-122"/>
              </a:rPr>
              <a:t>土耳其副总理沙辛曾于</a:t>
            </a:r>
            <a:r>
              <a:rPr lang="en-US" altLang="zh-CN" sz="3200">
                <a:ea typeface="SimSun" pitchFamily="2" charset="-122"/>
              </a:rPr>
              <a:t>2003</a:t>
            </a:r>
            <a:r>
              <a:rPr lang="zh-CN" altLang="en-US" sz="3200">
                <a:ea typeface="SimSun" pitchFamily="2" charset="-122"/>
              </a:rPr>
              <a:t>、</a:t>
            </a:r>
            <a:r>
              <a:rPr lang="en-US" altLang="zh-CN" sz="3200">
                <a:ea typeface="SimSun" pitchFamily="2" charset="-122"/>
              </a:rPr>
              <a:t>2005</a:t>
            </a:r>
            <a:r>
              <a:rPr lang="zh-CN" altLang="en-US" sz="3200">
                <a:ea typeface="SimSun" pitchFamily="2" charset="-122"/>
              </a:rPr>
              <a:t>、</a:t>
            </a:r>
            <a:r>
              <a:rPr lang="en-US" altLang="zh-CN" sz="3200">
                <a:ea typeface="SimSun" pitchFamily="2" charset="-122"/>
              </a:rPr>
              <a:t>2007</a:t>
            </a:r>
            <a:r>
              <a:rPr lang="zh-CN" altLang="en-US" sz="3200">
                <a:ea typeface="SimSun" pitchFamily="2" charset="-122"/>
              </a:rPr>
              <a:t>和</a:t>
            </a:r>
            <a:r>
              <a:rPr lang="en-US" altLang="zh-CN" sz="3200">
                <a:ea typeface="SimSun" pitchFamily="2" charset="-122"/>
              </a:rPr>
              <a:t>2008</a:t>
            </a:r>
            <a:r>
              <a:rPr lang="zh-CN" altLang="en-US" sz="3200">
                <a:ea typeface="SimSun" pitchFamily="2" charset="-122"/>
              </a:rPr>
              <a:t>年访问中国</a:t>
            </a:r>
            <a:endParaRPr lang="tr-TR" sz="3200"/>
          </a:p>
        </p:txBody>
      </p:sp>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pPr>
              <a:defRPr/>
            </a:pPr>
            <a:r>
              <a:rPr lang="tr-TR" altLang="zh-CN" sz="3600" b="1" i="0" dirty="0" smtClean="0">
                <a:effectLst>
                  <a:outerShdw blurRad="38100" dist="38100" dir="2700000" algn="tl">
                    <a:srgbClr val="000000">
                      <a:alpha val="43137"/>
                    </a:srgbClr>
                  </a:outerShdw>
                </a:effectLst>
                <a:ea typeface="SimSun" pitchFamily="2" charset="-122"/>
              </a:rPr>
              <a:t>Adalet Bakanı Cemil Çiçek Haziran 2004’te Çin’i Ziyaret Etmiştir</a:t>
            </a:r>
            <a:endParaRPr lang="zh-CN" altLang="en-US" sz="3600" b="1" i="0" dirty="0" smtClean="0">
              <a:effectLst>
                <a:outerShdw blurRad="38100" dist="38100" dir="2700000" algn="tl">
                  <a:srgbClr val="000000">
                    <a:alpha val="43137"/>
                  </a:srgbClr>
                </a:outerShdw>
              </a:effectLst>
              <a:ea typeface="SimSun" pitchFamily="2" charset="-122"/>
            </a:endParaRPr>
          </a:p>
        </p:txBody>
      </p:sp>
      <p:pic>
        <p:nvPicPr>
          <p:cNvPr id="29699" name="Picture 4" descr="C:\Documents and Settings\e.ekrem\Desktop\xinsrc_020601041656164397831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752850"/>
            <a:ext cx="47625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矩形 2"/>
          <p:cNvSpPr>
            <a:spLocks noChangeArrowheads="1"/>
          </p:cNvSpPr>
          <p:nvPr/>
        </p:nvSpPr>
        <p:spPr bwMode="auto">
          <a:xfrm>
            <a:off x="0" y="6272213"/>
            <a:ext cx="4572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600" b="1">
                <a:ea typeface="SimSun" pitchFamily="2" charset="-122"/>
              </a:rPr>
              <a:t>中共中央政治局常委罗干</a:t>
            </a:r>
            <a:r>
              <a:rPr lang="en-US" altLang="zh-CN" sz="1600" b="1">
                <a:ea typeface="SimSun" pitchFamily="2" charset="-122"/>
              </a:rPr>
              <a:t>2004</a:t>
            </a:r>
            <a:r>
              <a:rPr lang="zh-CN" altLang="en-US" sz="1600" b="1">
                <a:ea typeface="SimSun" pitchFamily="2" charset="-122"/>
              </a:rPr>
              <a:t>年</a:t>
            </a:r>
            <a:r>
              <a:rPr lang="en-US" altLang="zh-CN" sz="1600" b="1">
                <a:ea typeface="SimSun" pitchFamily="2" charset="-122"/>
              </a:rPr>
              <a:t>6</a:t>
            </a:r>
            <a:r>
              <a:rPr lang="zh-CN" altLang="en-US" sz="1600" b="1">
                <a:ea typeface="SimSun" pitchFamily="2" charset="-122"/>
              </a:rPr>
              <a:t>月</a:t>
            </a:r>
            <a:r>
              <a:rPr lang="en-US" altLang="zh-CN" sz="1600" b="1">
                <a:ea typeface="SimSun" pitchFamily="2" charset="-122"/>
              </a:rPr>
              <a:t>4</a:t>
            </a:r>
            <a:r>
              <a:rPr lang="zh-CN" altLang="en-US" sz="1600" b="1">
                <a:ea typeface="SimSun" pitchFamily="2" charset="-122"/>
              </a:rPr>
              <a:t>日上午在人民大会堂会见了土耳其司法部长杰米尔</a:t>
            </a:r>
            <a:r>
              <a:rPr lang="en-US" altLang="zh-CN" sz="1600" b="1">
                <a:ea typeface="SimSun" pitchFamily="2" charset="-122"/>
              </a:rPr>
              <a:t>•</a:t>
            </a:r>
            <a:r>
              <a:rPr lang="zh-CN" altLang="en-US" sz="1600" b="1">
                <a:ea typeface="SimSun" pitchFamily="2" charset="-122"/>
              </a:rPr>
              <a:t>奇切克</a:t>
            </a:r>
          </a:p>
        </p:txBody>
      </p:sp>
    </p:spTree>
  </p:cSld>
  <p:clrMapOvr>
    <a:masterClrMapping/>
  </p:clrMapOvr>
  <p:transition spd="slow">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930275"/>
            <a:ext cx="8705850" cy="1635125"/>
          </a:xfrm>
        </p:spPr>
        <p:txBody>
          <a:bodyPr/>
          <a:lstStyle/>
          <a:p>
            <a:pPr>
              <a:defRPr/>
            </a:pPr>
            <a:r>
              <a:rPr lang="tr-TR" altLang="zh-CN" sz="3600" b="1" i="0" dirty="0" smtClean="0">
                <a:effectLst>
                  <a:outerShdw blurRad="38100" dist="38100" dir="2700000" algn="tl">
                    <a:srgbClr val="000000"/>
                  </a:outerShdw>
                </a:effectLst>
              </a:rPr>
              <a:t>	Kasım 2004’te Çin </a:t>
            </a:r>
            <a:r>
              <a:rPr lang="tr-TR" altLang="zh-CN" sz="3600" b="1" i="0" dirty="0" err="1" smtClean="0">
                <a:effectLst>
                  <a:outerShdw blurRad="38100" dist="38100" dir="2700000" algn="tl">
                    <a:srgbClr val="000000"/>
                  </a:outerShdw>
                </a:effectLst>
              </a:rPr>
              <a:t>Politbürosu</a:t>
            </a:r>
            <a:r>
              <a:rPr lang="tr-TR" altLang="zh-CN" sz="3600" b="1" i="0" dirty="0" smtClean="0">
                <a:effectLst>
                  <a:outerShdw blurRad="38100" dist="38100" dir="2700000" algn="tl">
                    <a:srgbClr val="000000"/>
                  </a:outerShdw>
                </a:effectLst>
              </a:rPr>
              <a:t> Üyesi ve Başbakan Yardımcısı </a:t>
            </a:r>
            <a:r>
              <a:rPr lang="tr-TR" altLang="zh-CN" sz="3600" b="1" i="0" dirty="0" err="1" smtClean="0">
                <a:effectLst>
                  <a:outerShdw blurRad="38100" dist="38100" dir="2700000" algn="tl">
                    <a:srgbClr val="000000"/>
                  </a:outerShdw>
                </a:effectLst>
              </a:rPr>
              <a:t>Huang</a:t>
            </a:r>
            <a:r>
              <a:rPr lang="tr-TR" altLang="zh-CN" sz="3600" b="1" i="0" dirty="0" smtClean="0">
                <a:effectLst>
                  <a:outerShdw blurRad="38100" dist="38100" dir="2700000" algn="tl">
                    <a:srgbClr val="000000"/>
                  </a:outerShdw>
                </a:effectLst>
              </a:rPr>
              <a:t> </a:t>
            </a:r>
            <a:r>
              <a:rPr lang="tr-TR" altLang="zh-CN" sz="3600" b="1" i="0" dirty="0" err="1" smtClean="0">
                <a:effectLst>
                  <a:outerShdw blurRad="38100" dist="38100" dir="2700000" algn="tl">
                    <a:srgbClr val="000000"/>
                  </a:outerShdw>
                </a:effectLst>
              </a:rPr>
              <a:t>Ju</a:t>
            </a:r>
            <a:r>
              <a:rPr lang="tr-TR" altLang="zh-CN" sz="3600" b="1" i="0" dirty="0" smtClean="0">
                <a:effectLst>
                  <a:outerShdw blurRad="38100" dist="38100" dir="2700000" algn="tl">
                    <a:srgbClr val="000000"/>
                  </a:outerShdw>
                </a:effectLst>
              </a:rPr>
              <a:t> Türkiye Ziyaretindedir</a:t>
            </a:r>
            <a:endParaRPr lang="zh-CN" altLang="en-US" sz="3600" b="1" i="0" dirty="0" smtClean="0">
              <a:effectLst>
                <a:outerShdw blurRad="38100" dist="38100" dir="2700000" algn="tl">
                  <a:srgbClr val="000000"/>
                </a:outerShdw>
              </a:effectLst>
              <a:ea typeface="SimSun" pitchFamily="2" charset="-122"/>
            </a:endParaRPr>
          </a:p>
        </p:txBody>
      </p:sp>
      <p:pic>
        <p:nvPicPr>
          <p:cNvPr id="30723" name="Picture 2" descr="xin_1621101190929406265113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84663" y="3009900"/>
            <a:ext cx="47625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矩形 2"/>
          <p:cNvSpPr>
            <a:spLocks noChangeArrowheads="1"/>
          </p:cNvSpPr>
          <p:nvPr/>
        </p:nvSpPr>
        <p:spPr bwMode="auto">
          <a:xfrm>
            <a:off x="4379913" y="6265863"/>
            <a:ext cx="45720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600">
                <a:latin typeface="SimSun" pitchFamily="2" charset="-122"/>
                <a:ea typeface="SimSun" pitchFamily="2" charset="-122"/>
                <a:cs typeface="Times New Roman" pitchFamily="18" charset="0"/>
              </a:rPr>
              <a:t>2004</a:t>
            </a:r>
            <a:r>
              <a:rPr lang="zh-CN" altLang="en-US" sz="1600">
                <a:latin typeface="SimSun" pitchFamily="2" charset="-122"/>
                <a:ea typeface="SimSun" pitchFamily="2" charset="-122"/>
                <a:cs typeface="Times New Roman" pitchFamily="18" charset="0"/>
              </a:rPr>
              <a:t>年</a:t>
            </a:r>
            <a:r>
              <a:rPr lang="en-US" altLang="zh-CN" sz="1600">
                <a:latin typeface="SimSun" pitchFamily="2" charset="-122"/>
                <a:ea typeface="SimSun" pitchFamily="2" charset="-122"/>
                <a:cs typeface="Times New Roman" pitchFamily="18" charset="0"/>
              </a:rPr>
              <a:t>11</a:t>
            </a:r>
            <a:r>
              <a:rPr lang="zh-CN" altLang="en-US" sz="1600">
                <a:latin typeface="SimSun" pitchFamily="2" charset="-122"/>
                <a:ea typeface="SimSun" pitchFamily="2" charset="-122"/>
                <a:cs typeface="Times New Roman" pitchFamily="18" charset="0"/>
              </a:rPr>
              <a:t>月</a:t>
            </a:r>
            <a:r>
              <a:rPr lang="en-US" altLang="zh-CN" sz="1600">
                <a:latin typeface="SimSun" pitchFamily="2" charset="-122"/>
                <a:ea typeface="SimSun" pitchFamily="2" charset="-122"/>
                <a:cs typeface="Times New Roman" pitchFamily="18" charset="0"/>
              </a:rPr>
              <a:t>18</a:t>
            </a:r>
            <a:r>
              <a:rPr lang="zh-CN" altLang="en-US" sz="1600">
                <a:latin typeface="SimSun" pitchFamily="2" charset="-122"/>
                <a:ea typeface="SimSun" pitchFamily="2" charset="-122"/>
                <a:cs typeface="Times New Roman" pitchFamily="18" charset="0"/>
              </a:rPr>
              <a:t>日</a:t>
            </a:r>
            <a:r>
              <a:rPr lang="tr-TR" altLang="zh-CN" sz="1600">
                <a:latin typeface="SimSun" pitchFamily="2" charset="-122"/>
                <a:ea typeface="SimSun" pitchFamily="2" charset="-122"/>
                <a:cs typeface="Times New Roman" pitchFamily="18" charset="0"/>
              </a:rPr>
              <a:t>中共中央政治局常委、国务院副总理黄菊在安卡拉会见土耳其总理埃尔多安</a:t>
            </a:r>
            <a:endParaRPr lang="zh-CN" altLang="en-US" sz="1600">
              <a:ea typeface="SimSun" pitchFamily="2" charset="-122"/>
              <a:cs typeface="Times New Roman" pitchFamily="18" charset="0"/>
            </a:endParaRPr>
          </a:p>
        </p:txBody>
      </p:sp>
      <p:pic>
        <p:nvPicPr>
          <p:cNvPr id="30725" name="Picture 3" descr="W02004112231243250127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009900"/>
            <a:ext cx="4284663"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6" name="矩形 3"/>
          <p:cNvSpPr>
            <a:spLocks noChangeArrowheads="1"/>
          </p:cNvSpPr>
          <p:nvPr/>
        </p:nvSpPr>
        <p:spPr bwMode="auto">
          <a:xfrm>
            <a:off x="0" y="6273800"/>
            <a:ext cx="42846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600">
                <a:ea typeface="SimSun" pitchFamily="2" charset="-122"/>
                <a:cs typeface="Times New Roman" pitchFamily="18" charset="0"/>
              </a:rPr>
              <a:t>2004</a:t>
            </a:r>
            <a:r>
              <a:rPr lang="zh-CN" altLang="en-US" sz="1600">
                <a:ea typeface="SimSun" pitchFamily="2" charset="-122"/>
                <a:cs typeface="Times New Roman" pitchFamily="18" charset="0"/>
              </a:rPr>
              <a:t>年</a:t>
            </a:r>
            <a:r>
              <a:rPr lang="en-US" altLang="zh-CN" sz="1600">
                <a:ea typeface="SimSun" pitchFamily="2" charset="-122"/>
                <a:cs typeface="Times New Roman" pitchFamily="18" charset="0"/>
              </a:rPr>
              <a:t>11</a:t>
            </a:r>
            <a:r>
              <a:rPr lang="zh-CN" altLang="en-US" sz="1600">
                <a:ea typeface="SimSun" pitchFamily="2" charset="-122"/>
                <a:cs typeface="Times New Roman" pitchFamily="18" charset="0"/>
              </a:rPr>
              <a:t>月</a:t>
            </a:r>
            <a:r>
              <a:rPr lang="en-US" altLang="zh-CN" sz="1600">
                <a:ea typeface="SimSun" pitchFamily="2" charset="-122"/>
                <a:cs typeface="Times New Roman" pitchFamily="18" charset="0"/>
              </a:rPr>
              <a:t>19</a:t>
            </a:r>
            <a:r>
              <a:rPr lang="zh-CN" altLang="en-US" sz="1600">
                <a:ea typeface="SimSun" pitchFamily="2" charset="-122"/>
                <a:cs typeface="Times New Roman" pitchFamily="18" charset="0"/>
              </a:rPr>
              <a:t>日</a:t>
            </a:r>
            <a:r>
              <a:rPr lang="zh-CN" altLang="zh-CN" sz="1600">
                <a:ea typeface="SimSun" pitchFamily="2" charset="-122"/>
                <a:cs typeface="Times New Roman" pitchFamily="18" charset="0"/>
              </a:rPr>
              <a:t>中共中央政治局常委、国务院副总理黄菊在安卡拉会见了土耳其总统塞泽尔</a:t>
            </a:r>
            <a:endParaRPr lang="zh-CN" altLang="en-US" sz="1600">
              <a:ea typeface="SimSun" pitchFamily="2" charset="-122"/>
              <a:cs typeface="Times New Roman" pitchFamily="18" charset="0"/>
            </a:endParaRPr>
          </a:p>
        </p:txBody>
      </p:sp>
    </p:spTree>
  </p:cSld>
  <p:clrMapOvr>
    <a:masterClrMapping/>
  </p:clrMapOvr>
  <p:transition spd="slow">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388" y="576263"/>
            <a:ext cx="4494212" cy="3074987"/>
          </a:xfrm>
        </p:spPr>
        <p:txBody>
          <a:bodyPr/>
          <a:lstStyle/>
          <a:p>
            <a:r>
              <a:rPr lang="tr-TR" altLang="zh-CN" sz="3600" i="0" smtClean="0"/>
              <a:t/>
            </a:r>
            <a:br>
              <a:rPr lang="tr-TR" altLang="zh-CN" sz="3600" i="0" smtClean="0"/>
            </a:br>
            <a:r>
              <a:rPr lang="tr-TR" altLang="zh-CN" sz="3600" i="0" smtClean="0"/>
              <a:t/>
            </a:r>
            <a:br>
              <a:rPr lang="tr-TR" altLang="zh-CN" sz="3600" i="0" smtClean="0"/>
            </a:br>
            <a:r>
              <a:rPr lang="tr-TR" altLang="zh-CN" sz="3400" b="1" i="0" smtClean="0">
                <a:effectLst>
                  <a:outerShdw blurRad="38100" dist="38100" dir="2700000" algn="tl">
                    <a:srgbClr val="000000"/>
                  </a:outerShdw>
                </a:effectLst>
              </a:rPr>
              <a:t>Şubat 2005’te Başbakan Yardımcısı ve Dışişleri Bakanı </a:t>
            </a:r>
            <a:r>
              <a:rPr lang="en-US" altLang="zh-CN" sz="3400" b="1" i="0" smtClean="0">
                <a:effectLst>
                  <a:outerShdw blurRad="38100" dist="38100" dir="2700000" algn="tl">
                    <a:srgbClr val="000000"/>
                  </a:outerShdw>
                </a:effectLst>
                <a:ea typeface="SimSun" pitchFamily="2" charset="-122"/>
              </a:rPr>
              <a:t>Abdullah Gül</a:t>
            </a:r>
            <a:r>
              <a:rPr lang="tr-TR" altLang="zh-CN" sz="3400" b="1" i="0" smtClean="0">
                <a:effectLst>
                  <a:outerShdw blurRad="38100" dist="38100" dir="2700000" algn="tl">
                    <a:srgbClr val="000000"/>
                  </a:outerShdw>
                </a:effectLst>
              </a:rPr>
              <a:t> Çin Ziyaretinde Bulunmuştur</a:t>
            </a:r>
            <a:endParaRPr lang="zh-CN" altLang="en-US" sz="3400" b="1" i="0" smtClean="0">
              <a:effectLst>
                <a:outerShdw blurRad="38100" dist="38100" dir="2700000" algn="tl">
                  <a:srgbClr val="000000"/>
                </a:outerShdw>
              </a:effectLst>
              <a:ea typeface="SimSun" pitchFamily="2" charset="-122"/>
            </a:endParaRPr>
          </a:p>
        </p:txBody>
      </p:sp>
      <p:pic>
        <p:nvPicPr>
          <p:cNvPr id="31747" name="Picture 2" descr="_1107304774_050202-gn-0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476875" y="4256088"/>
            <a:ext cx="3649663" cy="2636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矩形 2"/>
          <p:cNvSpPr>
            <a:spLocks noChangeArrowheads="1"/>
          </p:cNvSpPr>
          <p:nvPr/>
        </p:nvSpPr>
        <p:spPr bwMode="auto">
          <a:xfrm>
            <a:off x="5476875" y="5983288"/>
            <a:ext cx="3667125"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600">
                <a:ea typeface="SimSun" pitchFamily="2" charset="-122"/>
              </a:rPr>
              <a:t>2</a:t>
            </a:r>
            <a:r>
              <a:rPr lang="zh-CN" altLang="en-US" sz="1600">
                <a:ea typeface="SimSun" pitchFamily="2" charset="-122"/>
              </a:rPr>
              <a:t>月</a:t>
            </a:r>
            <a:r>
              <a:rPr lang="en-US" altLang="zh-CN" sz="1600">
                <a:ea typeface="SimSun" pitchFamily="2" charset="-122"/>
              </a:rPr>
              <a:t>1</a:t>
            </a:r>
            <a:r>
              <a:rPr lang="zh-CN" altLang="en-US" sz="1600">
                <a:ea typeface="SimSun" pitchFamily="2" charset="-122"/>
              </a:rPr>
              <a:t>日，中共中央政治局常委、国务院副总理黄菊在人民大会堂会见了土耳其副总理兼外长居尔</a:t>
            </a:r>
          </a:p>
        </p:txBody>
      </p:sp>
      <p:pic>
        <p:nvPicPr>
          <p:cNvPr id="31749" name="Picture 5" descr="'Kotalara takılmayalım'"/>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4256088"/>
            <a:ext cx="3851275" cy="257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0" name="Picture 7" descr=" 2月2日，国务院总理温家宝在北京中南海会见土耳其副总理兼外长阿卜杜拉·居尔。"/>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73600" y="833438"/>
            <a:ext cx="4452938" cy="3422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1" name="矩形 3"/>
          <p:cNvSpPr>
            <a:spLocks noChangeArrowheads="1"/>
          </p:cNvSpPr>
          <p:nvPr/>
        </p:nvSpPr>
        <p:spPr bwMode="auto">
          <a:xfrm>
            <a:off x="4630738" y="3608388"/>
            <a:ext cx="43434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600">
                <a:ea typeface="SimSun" pitchFamily="2" charset="-122"/>
              </a:rPr>
              <a:t>2005</a:t>
            </a:r>
            <a:r>
              <a:rPr lang="zh-CN" altLang="en-US" sz="1600">
                <a:ea typeface="SimSun" pitchFamily="2" charset="-122"/>
              </a:rPr>
              <a:t>年</a:t>
            </a:r>
            <a:r>
              <a:rPr lang="en-US" altLang="zh-CN" sz="1600">
                <a:ea typeface="SimSun" pitchFamily="2" charset="-122"/>
              </a:rPr>
              <a:t>2</a:t>
            </a:r>
            <a:r>
              <a:rPr lang="zh-CN" altLang="en-US" sz="1600">
                <a:ea typeface="SimSun" pitchFamily="2" charset="-122"/>
              </a:rPr>
              <a:t>月</a:t>
            </a:r>
            <a:r>
              <a:rPr lang="en-US" altLang="zh-CN" sz="1600">
                <a:ea typeface="SimSun" pitchFamily="2" charset="-122"/>
              </a:rPr>
              <a:t>2</a:t>
            </a:r>
            <a:r>
              <a:rPr lang="zh-CN" altLang="en-US" sz="1600">
                <a:ea typeface="SimSun" pitchFamily="2" charset="-122"/>
              </a:rPr>
              <a:t>日，国务院总理温家宝在北京中南海会见土耳其副总理兼外长阿卜杜拉</a:t>
            </a:r>
            <a:r>
              <a:rPr lang="en-US" altLang="zh-CN" sz="1600">
                <a:ea typeface="SimSun" pitchFamily="2" charset="-122"/>
              </a:rPr>
              <a:t>•</a:t>
            </a:r>
            <a:r>
              <a:rPr lang="zh-CN" altLang="en-US" sz="1600">
                <a:ea typeface="SimSun" pitchFamily="2" charset="-122"/>
              </a:rPr>
              <a:t>居尔</a:t>
            </a:r>
          </a:p>
        </p:txBody>
      </p:sp>
      <p:sp>
        <p:nvSpPr>
          <p:cNvPr id="31752" name="矩形 4"/>
          <p:cNvSpPr>
            <a:spLocks noChangeArrowheads="1"/>
          </p:cNvSpPr>
          <p:nvPr/>
        </p:nvSpPr>
        <p:spPr bwMode="auto">
          <a:xfrm>
            <a:off x="6350" y="6229350"/>
            <a:ext cx="379253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600">
                <a:ea typeface="SimSun" pitchFamily="2" charset="-122"/>
              </a:rPr>
              <a:t>2</a:t>
            </a:r>
            <a:r>
              <a:rPr lang="zh-CN" altLang="en-US" sz="1600">
                <a:ea typeface="SimSun" pitchFamily="2" charset="-122"/>
              </a:rPr>
              <a:t>月</a:t>
            </a:r>
            <a:r>
              <a:rPr lang="en-US" altLang="zh-CN" sz="1600">
                <a:ea typeface="SimSun" pitchFamily="2" charset="-122"/>
              </a:rPr>
              <a:t>1</a:t>
            </a:r>
            <a:r>
              <a:rPr lang="zh-CN" altLang="en-US" sz="1600">
                <a:ea typeface="SimSun" pitchFamily="2" charset="-122"/>
              </a:rPr>
              <a:t>日，中国商务部长薄熙会见土耳其副总理兼外长居尔</a:t>
            </a:r>
          </a:p>
        </p:txBody>
      </p:sp>
    </p:spTree>
  </p:cSld>
  <p:clrMapOvr>
    <a:masterClrMapping/>
  </p:clrMapOvr>
  <p:transition spd="slow">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3200" y="1700213"/>
            <a:ext cx="8612188" cy="1498600"/>
          </a:xfrm>
        </p:spPr>
        <p:txBody>
          <a:bodyPr/>
          <a:lstStyle/>
          <a:p>
            <a:pPr>
              <a:defRPr/>
            </a:pPr>
            <a:r>
              <a:rPr lang="tr-TR" sz="3600" b="1" i="0" dirty="0" smtClean="0">
                <a:effectLst>
                  <a:outerShdw blurRad="38100" dist="38100" dir="2700000" algn="tl">
                    <a:srgbClr val="000000"/>
                  </a:outerShdw>
                </a:effectLst>
              </a:rPr>
              <a:t>	Mayıs 2005’te Çin Kamu Güvenlik Bakanı Zhou Yongkang Türkiye’yi  Ziyaret Etmiştir</a:t>
            </a:r>
            <a:br>
              <a:rPr lang="tr-TR" sz="3600" b="1" i="0" dirty="0" smtClean="0">
                <a:effectLst>
                  <a:outerShdw blurRad="38100" dist="38100" dir="2700000" algn="tl">
                    <a:srgbClr val="000000"/>
                  </a:outerShdw>
                </a:effectLst>
              </a:rPr>
            </a:br>
            <a:r>
              <a:rPr lang="tr-TR" sz="2800" b="1" i="0" dirty="0" smtClean="0">
                <a:effectLst>
                  <a:outerShdw blurRad="38100" dist="38100" dir="2700000" algn="tl">
                    <a:srgbClr val="000000"/>
                  </a:outerShdw>
                </a:effectLst>
              </a:rPr>
              <a:t>2005</a:t>
            </a:r>
            <a:r>
              <a:rPr lang="zh-CN" altLang="en-US" sz="2800" b="1" i="0" dirty="0" smtClean="0">
                <a:effectLst>
                  <a:outerShdw blurRad="38100" dist="38100" dir="2700000" algn="tl">
                    <a:srgbClr val="000000"/>
                  </a:outerShdw>
                </a:effectLst>
                <a:ea typeface="SimSun" pitchFamily="2" charset="-122"/>
              </a:rPr>
              <a:t>年</a:t>
            </a:r>
            <a:r>
              <a:rPr lang="en-US" altLang="zh-CN" sz="2800" b="1" i="0" dirty="0" smtClean="0">
                <a:effectLst>
                  <a:outerShdw blurRad="38100" dist="38100" dir="2700000" algn="tl">
                    <a:srgbClr val="000000"/>
                  </a:outerShdw>
                </a:effectLst>
                <a:ea typeface="SimSun" pitchFamily="2" charset="-122"/>
              </a:rPr>
              <a:t>5</a:t>
            </a:r>
            <a:r>
              <a:rPr lang="zh-CN" altLang="en-US" sz="2800" b="1" i="0" dirty="0" smtClean="0">
                <a:effectLst>
                  <a:outerShdw blurRad="38100" dist="38100" dir="2700000" algn="tl">
                    <a:srgbClr val="000000"/>
                  </a:outerShdw>
                </a:effectLst>
                <a:ea typeface="SimSun" pitchFamily="2" charset="-122"/>
              </a:rPr>
              <a:t>月</a:t>
            </a:r>
            <a:r>
              <a:rPr lang="en-US" altLang="zh-CN" sz="2800" b="1" i="0" dirty="0" smtClean="0">
                <a:effectLst>
                  <a:outerShdw blurRad="38100" dist="38100" dir="2700000" algn="tl">
                    <a:srgbClr val="000000"/>
                  </a:outerShdw>
                </a:effectLst>
                <a:ea typeface="SimSun" pitchFamily="2" charset="-122"/>
              </a:rPr>
              <a:t>19</a:t>
            </a:r>
            <a:r>
              <a:rPr lang="zh-CN" altLang="en-US" sz="2800" b="1" i="0" dirty="0" smtClean="0">
                <a:effectLst>
                  <a:outerShdw blurRad="38100" dist="38100" dir="2700000" algn="tl">
                    <a:srgbClr val="000000"/>
                  </a:outerShdw>
                </a:effectLst>
                <a:ea typeface="SimSun" pitchFamily="2" charset="-122"/>
              </a:rPr>
              <a:t>日中国国务委员、公安部长周永康访问</a:t>
            </a:r>
            <a:r>
              <a:rPr lang="zh-CN" altLang="en-US" sz="2800" b="1" i="0" dirty="0">
                <a:effectLst>
                  <a:outerShdw blurRad="38100" dist="38100" dir="2700000" algn="tl">
                    <a:srgbClr val="000000"/>
                  </a:outerShdw>
                </a:effectLst>
                <a:ea typeface="SimSun" pitchFamily="2" charset="-122"/>
              </a:rPr>
              <a:t>土耳其，会见土耳其总理</a:t>
            </a:r>
            <a:r>
              <a:rPr lang="zh-CN" altLang="en-US" sz="2800" b="1" i="0" dirty="0" smtClean="0">
                <a:effectLst>
                  <a:outerShdw blurRad="38100" dist="38100" dir="2700000" algn="tl">
                    <a:srgbClr val="000000"/>
                  </a:outerShdw>
                </a:effectLst>
                <a:ea typeface="SimSun" pitchFamily="2" charset="-122"/>
              </a:rPr>
              <a:t>埃尔多安、内政部長阿克蘇</a:t>
            </a:r>
            <a:endParaRPr lang="tr-TR" sz="2800" b="1" i="0" dirty="0" smtClean="0">
              <a:effectLst>
                <a:outerShdw blurRad="38100" dist="38100" dir="2700000" algn="tl">
                  <a:srgbClr val="000000"/>
                </a:outerShdw>
              </a:effectLst>
            </a:endParaRPr>
          </a:p>
        </p:txBody>
      </p:sp>
      <p:sp>
        <p:nvSpPr>
          <p:cNvPr id="3" name="2 Dikdörtgen"/>
          <p:cNvSpPr/>
          <p:nvPr/>
        </p:nvSpPr>
        <p:spPr>
          <a:xfrm>
            <a:off x="203200" y="4191000"/>
            <a:ext cx="8929688" cy="1568450"/>
          </a:xfrm>
          <a:prstGeom prst="rect">
            <a:avLst/>
          </a:prstGeom>
        </p:spPr>
        <p:txBody>
          <a:bodyPr>
            <a:spAutoFit/>
          </a:bodyPr>
          <a:lstStyle/>
          <a:p>
            <a:pPr>
              <a:defRPr/>
            </a:pPr>
            <a:r>
              <a:rPr lang="tr-TR" sz="3200" b="1" i="1" dirty="0">
                <a:effectLst>
                  <a:outerShdw blurRad="38100" dist="38100" dir="2700000" algn="tl">
                    <a:srgbClr val="000000">
                      <a:alpha val="43137"/>
                    </a:srgbClr>
                  </a:outerShdw>
                </a:effectLst>
              </a:rPr>
              <a:t>Bakanı Zhou Yongkang, Başbakan Recep Tayip Erdoğan ve İçişleri Bakanı Abdülkadir Aksu ile Görüşmüştür. </a:t>
            </a:r>
            <a:endParaRPr lang="tr-TR" sz="3200" i="1" dirty="0"/>
          </a:p>
        </p:txBody>
      </p:sp>
    </p:spTree>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063" y="930275"/>
            <a:ext cx="8683625" cy="1427163"/>
          </a:xfrm>
        </p:spPr>
        <p:txBody>
          <a:bodyPr/>
          <a:lstStyle/>
          <a:p>
            <a:r>
              <a:rPr lang="tr-TR" altLang="zh-CN" sz="3600" b="1" i="0" smtClean="0">
                <a:effectLst>
                  <a:outerShdw blurRad="38100" dist="38100" dir="2700000" algn="tl">
                    <a:srgbClr val="000000"/>
                  </a:outerShdw>
                </a:effectLst>
              </a:rPr>
              <a:t>	</a:t>
            </a:r>
            <a:br>
              <a:rPr lang="tr-TR" altLang="zh-CN" sz="3600" b="1" i="0" smtClean="0">
                <a:effectLst>
                  <a:outerShdw blurRad="38100" dist="38100" dir="2700000" algn="tl">
                    <a:srgbClr val="000000"/>
                  </a:outerShdw>
                </a:effectLst>
              </a:rPr>
            </a:br>
            <a:r>
              <a:rPr lang="tr-TR" altLang="zh-CN" sz="3600" b="1" i="0" smtClean="0">
                <a:effectLst>
                  <a:outerShdw blurRad="38100" dist="38100" dir="2700000" algn="tl">
                    <a:srgbClr val="000000"/>
                  </a:outerShdw>
                </a:effectLst>
              </a:rPr>
              <a:t>	Mayıs 2005’te Çin Devlet Konseyi Üyesi Chen Zhili Türkiye’yi Ziyaret Etmiştir. Başbakan Yardımcısı Mehmetali Şahin ile Görüşmüştür.</a:t>
            </a:r>
          </a:p>
        </p:txBody>
      </p:sp>
      <p:sp>
        <p:nvSpPr>
          <p:cNvPr id="33795" name="2 Dikdörtgen"/>
          <p:cNvSpPr>
            <a:spLocks noChangeArrowheads="1"/>
          </p:cNvSpPr>
          <p:nvPr/>
        </p:nvSpPr>
        <p:spPr bwMode="auto">
          <a:xfrm>
            <a:off x="214313" y="2857500"/>
            <a:ext cx="85725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a:ea typeface="SimSun" pitchFamily="2" charset="-122"/>
              </a:rPr>
              <a:t>2005</a:t>
            </a:r>
            <a:r>
              <a:rPr lang="zh-CN" altLang="en-US" sz="2800">
                <a:ea typeface="SimSun" pitchFamily="2" charset="-122"/>
              </a:rPr>
              <a:t>年</a:t>
            </a:r>
            <a:r>
              <a:rPr lang="en-US" altLang="zh-CN" sz="2800">
                <a:ea typeface="SimSun" pitchFamily="2" charset="-122"/>
              </a:rPr>
              <a:t>5</a:t>
            </a:r>
            <a:r>
              <a:rPr lang="zh-CN" altLang="en-US" sz="2800">
                <a:ea typeface="SimSun" pitchFamily="2" charset="-122"/>
              </a:rPr>
              <a:t>月</a:t>
            </a:r>
            <a:r>
              <a:rPr lang="en-US" altLang="zh-CN" sz="2800">
                <a:ea typeface="SimSun" pitchFamily="2" charset="-122"/>
              </a:rPr>
              <a:t>23</a:t>
            </a:r>
            <a:r>
              <a:rPr lang="zh-CN" altLang="en-US" sz="2800">
                <a:ea typeface="SimSun" pitchFamily="2" charset="-122"/>
              </a:rPr>
              <a:t>日至</a:t>
            </a:r>
            <a:r>
              <a:rPr lang="en-US" altLang="zh-CN" sz="2800">
                <a:ea typeface="SimSun" pitchFamily="2" charset="-122"/>
              </a:rPr>
              <a:t>27</a:t>
            </a:r>
            <a:r>
              <a:rPr lang="zh-CN" altLang="en-US" sz="2800">
                <a:ea typeface="SimSun" pitchFamily="2" charset="-122"/>
              </a:rPr>
              <a:t>日国务委员陈至立访问土耳其</a:t>
            </a:r>
            <a:endParaRPr lang="tr-TR" sz="2800"/>
          </a:p>
        </p:txBody>
      </p:sp>
      <p:pic>
        <p:nvPicPr>
          <p:cNvPr id="33796" name="Picture 2" descr="C:\Documents and Settings\e.ekrem\Desktop\W020051117675005788208.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989388" y="3357563"/>
            <a:ext cx="5154612"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Başlık"/>
          <p:cNvSpPr>
            <a:spLocks noGrp="1"/>
          </p:cNvSpPr>
          <p:nvPr>
            <p:ph type="title"/>
          </p:nvPr>
        </p:nvSpPr>
        <p:spPr>
          <a:xfrm>
            <a:off x="0" y="1357313"/>
            <a:ext cx="8929688" cy="1143000"/>
          </a:xfrm>
        </p:spPr>
        <p:txBody>
          <a:bodyPr/>
          <a:lstStyle/>
          <a:p>
            <a:r>
              <a:rPr lang="tr-TR" altLang="zh-CN" sz="3600" i="0" smtClean="0"/>
              <a:t>	Nisan 2006’da Çin Devlet Konseyi Üyesi Hua Jianmin Türkiy’yi Ziyaret Etmiştir. </a:t>
            </a:r>
            <a:r>
              <a:rPr lang="en-US" altLang="zh-CN" sz="2800" i="0" smtClean="0">
                <a:solidFill>
                  <a:schemeClr val="tx1"/>
                </a:solidFill>
                <a:ea typeface="SimSun" pitchFamily="2" charset="-122"/>
              </a:rPr>
              <a:t/>
            </a:r>
            <a:br>
              <a:rPr lang="en-US" altLang="zh-CN" sz="2800" i="0" smtClean="0">
                <a:solidFill>
                  <a:schemeClr val="tx1"/>
                </a:solidFill>
                <a:ea typeface="SimSun" pitchFamily="2" charset="-122"/>
              </a:rPr>
            </a:br>
            <a:r>
              <a:rPr lang="en-US" altLang="zh-CN" sz="2800" i="0" smtClean="0">
                <a:solidFill>
                  <a:schemeClr val="tx1"/>
                </a:solidFill>
                <a:ea typeface="SimSun" pitchFamily="2" charset="-122"/>
              </a:rPr>
              <a:t>2006</a:t>
            </a:r>
            <a:r>
              <a:rPr lang="zh-CN" altLang="en-US" sz="2800" i="0" smtClean="0">
                <a:solidFill>
                  <a:schemeClr val="tx1"/>
                </a:solidFill>
                <a:ea typeface="SimSun" pitchFamily="2" charset="-122"/>
              </a:rPr>
              <a:t>年</a:t>
            </a:r>
            <a:r>
              <a:rPr lang="en-US" altLang="zh-CN" sz="2800" i="0" smtClean="0">
                <a:solidFill>
                  <a:schemeClr val="tx1"/>
                </a:solidFill>
                <a:ea typeface="SimSun" pitchFamily="2" charset="-122"/>
              </a:rPr>
              <a:t>4</a:t>
            </a:r>
            <a:r>
              <a:rPr lang="zh-CN" altLang="en-US" sz="2800" i="0" smtClean="0">
                <a:solidFill>
                  <a:schemeClr val="tx1"/>
                </a:solidFill>
                <a:ea typeface="SimSun" pitchFamily="2" charset="-122"/>
              </a:rPr>
              <a:t>月</a:t>
            </a:r>
            <a:r>
              <a:rPr lang="tr-TR" sz="2800" i="0" smtClean="0">
                <a:solidFill>
                  <a:schemeClr val="tx1"/>
                </a:solidFill>
              </a:rPr>
              <a:t>中国国务委员华建敏</a:t>
            </a:r>
            <a:r>
              <a:rPr lang="zh-CN" altLang="en-US" sz="2800" i="0" smtClean="0">
                <a:solidFill>
                  <a:schemeClr val="tx1"/>
                </a:solidFill>
                <a:ea typeface="SimSun" pitchFamily="2" charset="-122"/>
              </a:rPr>
              <a:t>访问土耳其</a:t>
            </a:r>
            <a:endParaRPr lang="tr-TR" sz="2800" i="0" smtClean="0">
              <a:solidFill>
                <a:schemeClr val="tx1"/>
              </a:solidFill>
            </a:endParaRPr>
          </a:p>
        </p:txBody>
      </p:sp>
      <p:pic>
        <p:nvPicPr>
          <p:cNvPr id="34819" name="Picture 2" descr="C:\Documents and Settings\e.ekrem\Desktop\xinsrc_052040322112198413977135.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72063" y="2686050"/>
            <a:ext cx="4071937" cy="417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338263" y="260350"/>
            <a:ext cx="63150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r>
              <a:rPr lang="tr-TR" altLang="zh-CN" sz="3200" b="1"/>
              <a:t>Türkiye’nin Çıkarlar</a:t>
            </a:r>
            <a:r>
              <a:rPr lang="tr-TR" altLang="zh-CN" sz="3200"/>
              <a:t>ı</a:t>
            </a:r>
            <a:r>
              <a:rPr lang="en-US" altLang="zh-CN" sz="3200">
                <a:ea typeface="SimSun" pitchFamily="2" charset="-122"/>
              </a:rPr>
              <a:t> </a:t>
            </a:r>
            <a:r>
              <a:rPr lang="zh-CN" altLang="en-US" sz="2800" b="1">
                <a:ea typeface="SimSun" pitchFamily="2" charset="-122"/>
              </a:rPr>
              <a:t>土耳其的利益</a:t>
            </a:r>
            <a:endParaRPr lang="zh-CN" altLang="tr-TR" sz="2800" b="1">
              <a:ea typeface="SimSun" pitchFamily="2" charset="-122"/>
            </a:endParaRPr>
          </a:p>
        </p:txBody>
      </p:sp>
      <p:sp>
        <p:nvSpPr>
          <p:cNvPr id="20483" name="Text Box 4"/>
          <p:cNvSpPr txBox="1">
            <a:spLocks noChangeArrowheads="1"/>
          </p:cNvSpPr>
          <p:nvPr/>
        </p:nvSpPr>
        <p:spPr bwMode="auto">
          <a:xfrm>
            <a:off x="250825" y="1052513"/>
            <a:ext cx="86106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b="1">
                <a:solidFill>
                  <a:srgbClr val="99FF33"/>
                </a:solidFill>
              </a:rPr>
              <a:t> </a:t>
            </a:r>
            <a:r>
              <a:rPr lang="zh-CN" altLang="en-US" sz="2800" b="1">
                <a:solidFill>
                  <a:srgbClr val="99FF33"/>
                </a:solidFill>
                <a:ea typeface="SimSun" pitchFamily="2" charset="-122"/>
              </a:rPr>
              <a:t> </a:t>
            </a:r>
            <a:r>
              <a:rPr lang="tr-TR" altLang="zh-CN" sz="2800" b="1">
                <a:solidFill>
                  <a:srgbClr val="FFFFFF"/>
                </a:solidFill>
              </a:rPr>
              <a:t>Çin Büyük Bir Ülkedir ve BM Güvenlik Konseyi Üye Ülkesidir. 2030’da ABD’ye Karşı Koyabilen Süper Ülke Olacaktır. İyi İlişkileri Geliştirmelidir.</a:t>
            </a:r>
            <a:endParaRPr lang="en-US" altLang="zh-CN" sz="2800" b="1">
              <a:solidFill>
                <a:srgbClr val="FFFFFF"/>
              </a:solidFill>
              <a:ea typeface="SimSun" pitchFamily="2" charset="-122"/>
            </a:endParaRPr>
          </a:p>
          <a:p>
            <a:pPr eaLnBrk="1" hangingPunct="1"/>
            <a:r>
              <a:rPr lang="zh-CN" sz="2400" b="1">
                <a:solidFill>
                  <a:srgbClr val="FFFF00"/>
                </a:solidFill>
                <a:ea typeface="SimSun" pitchFamily="2" charset="-122"/>
              </a:rPr>
              <a:t>中国在国际政治舞台上的地位举足轻重</a:t>
            </a:r>
            <a:r>
              <a:rPr lang="zh-CN" altLang="en-US" sz="2400" b="1">
                <a:solidFill>
                  <a:srgbClr val="FFFF00"/>
                </a:solidFill>
                <a:ea typeface="SimSun" pitchFamily="2" charset="-122"/>
              </a:rPr>
              <a:t>, 所以必须与正在崛起的中国建立友好关系</a:t>
            </a:r>
            <a:endParaRPr lang="zh-CN" sz="2400" b="1">
              <a:solidFill>
                <a:srgbClr val="FFFF00"/>
              </a:solidFill>
              <a:ea typeface="SimSun" pitchFamily="2" charset="-122"/>
            </a:endParaRPr>
          </a:p>
        </p:txBody>
      </p:sp>
      <p:sp>
        <p:nvSpPr>
          <p:cNvPr id="20484" name="Text Box 5"/>
          <p:cNvSpPr txBox="1">
            <a:spLocks noChangeArrowheads="1"/>
          </p:cNvSpPr>
          <p:nvPr/>
        </p:nvSpPr>
        <p:spPr bwMode="auto">
          <a:xfrm>
            <a:off x="250825" y="3213100"/>
            <a:ext cx="88392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b="1"/>
              <a:t> </a:t>
            </a:r>
            <a:r>
              <a:rPr lang="zh-CN" altLang="en-US" sz="2800" b="1">
                <a:ea typeface="SimSun" pitchFamily="2" charset="-122"/>
              </a:rPr>
              <a:t> </a:t>
            </a:r>
            <a:r>
              <a:rPr lang="tr-TR" altLang="zh-CN" sz="2800" b="1">
                <a:ea typeface="SimSun" pitchFamily="2" charset="-122"/>
              </a:rPr>
              <a:t>1995-2005 yılları: </a:t>
            </a:r>
            <a:r>
              <a:rPr lang="tr-TR" altLang="zh-CN" sz="2800" b="1">
                <a:solidFill>
                  <a:srgbClr val="FFFFFF"/>
                </a:solidFill>
              </a:rPr>
              <a:t>Türkiye, PKK ve KKTC Sorunlarında Çin’in Uluslar arası Siyasî Sahnelerindeki Etkisinden İstifade Etmek İstiyor.  </a:t>
            </a:r>
          </a:p>
          <a:p>
            <a:pPr eaLnBrk="1" hangingPunct="1"/>
            <a:r>
              <a:rPr lang="en-US" altLang="zh-CN" sz="2400" b="1">
                <a:solidFill>
                  <a:srgbClr val="FFFF00"/>
                </a:solidFill>
                <a:ea typeface="SimSun" pitchFamily="2" charset="-122"/>
              </a:rPr>
              <a:t>1995-2005</a:t>
            </a:r>
            <a:r>
              <a:rPr lang="zh-CN" altLang="en-US" sz="2400" b="1">
                <a:solidFill>
                  <a:srgbClr val="FFFF00"/>
                </a:solidFill>
                <a:ea typeface="SimSun" pitchFamily="2" charset="-122"/>
              </a:rPr>
              <a:t>年间</a:t>
            </a:r>
            <a:r>
              <a:rPr lang="zh-CN" altLang="tr-TR" sz="2400" b="1">
                <a:solidFill>
                  <a:srgbClr val="FFFF00"/>
                </a:solidFill>
                <a:ea typeface="SimSun" pitchFamily="2" charset="-122"/>
              </a:rPr>
              <a:t>土耳其在库尔德</a:t>
            </a:r>
            <a:r>
              <a:rPr lang="zh-CN" altLang="en-US" sz="2400" b="1">
                <a:solidFill>
                  <a:srgbClr val="FFFF00"/>
                </a:solidFill>
                <a:ea typeface="SimSun" pitchFamily="2" charset="-122"/>
              </a:rPr>
              <a:t>工党武装 </a:t>
            </a:r>
            <a:r>
              <a:rPr lang="zh-CN" altLang="tr-TR" sz="2400" b="1">
                <a:solidFill>
                  <a:srgbClr val="FFFF00"/>
                </a:solidFill>
                <a:ea typeface="SimSun" pitchFamily="2" charset="-122"/>
              </a:rPr>
              <a:t>(</a:t>
            </a:r>
            <a:r>
              <a:rPr lang="tr-TR" altLang="zh-CN" sz="2400" b="1">
                <a:solidFill>
                  <a:srgbClr val="FFFF00"/>
                </a:solidFill>
              </a:rPr>
              <a:t>PKK) </a:t>
            </a:r>
            <a:r>
              <a:rPr lang="zh-CN" altLang="tr-TR" sz="2400" b="1">
                <a:solidFill>
                  <a:srgbClr val="FFFF00"/>
                </a:solidFill>
                <a:ea typeface="SimSun" pitchFamily="2" charset="-122"/>
              </a:rPr>
              <a:t>及北塞 (</a:t>
            </a:r>
            <a:r>
              <a:rPr lang="tr-TR" altLang="zh-CN" sz="2400" b="1">
                <a:solidFill>
                  <a:srgbClr val="FFFF00"/>
                </a:solidFill>
              </a:rPr>
              <a:t>KKTC) </a:t>
            </a:r>
            <a:r>
              <a:rPr lang="zh-CN" altLang="tr-TR" sz="2400" b="1">
                <a:solidFill>
                  <a:srgbClr val="FFFF00"/>
                </a:solidFill>
                <a:ea typeface="SimSun" pitchFamily="2" charset="-122"/>
              </a:rPr>
              <a:t>问题上需要中国的支持</a:t>
            </a:r>
            <a:r>
              <a:rPr lang="zh-CN" altLang="tr-TR" sz="2800" b="1">
                <a:solidFill>
                  <a:srgbClr val="99FF33"/>
                </a:solidFill>
                <a:ea typeface="SimSun" pitchFamily="2" charset="-122"/>
              </a:rPr>
              <a:t> </a:t>
            </a:r>
            <a:endParaRPr lang="zh-CN" sz="2800" b="1">
              <a:solidFill>
                <a:srgbClr val="99FF33"/>
              </a:solidFill>
              <a:ea typeface="SimSun" pitchFamily="2" charset="-122"/>
            </a:endParaRPr>
          </a:p>
        </p:txBody>
      </p:sp>
      <p:sp>
        <p:nvSpPr>
          <p:cNvPr id="20485" name="Text Box 6"/>
          <p:cNvSpPr txBox="1">
            <a:spLocks noChangeArrowheads="1"/>
          </p:cNvSpPr>
          <p:nvPr/>
        </p:nvSpPr>
        <p:spPr bwMode="auto">
          <a:xfrm>
            <a:off x="163513" y="5373688"/>
            <a:ext cx="8686800" cy="132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b="1">
                <a:solidFill>
                  <a:srgbClr val="99FF33"/>
                </a:solidFill>
              </a:rPr>
              <a:t> </a:t>
            </a:r>
            <a:r>
              <a:rPr lang="zh-CN" altLang="en-US" sz="2800" b="1">
                <a:solidFill>
                  <a:srgbClr val="99FF33"/>
                </a:solidFill>
                <a:ea typeface="SimSun" pitchFamily="2" charset="-122"/>
              </a:rPr>
              <a:t> </a:t>
            </a:r>
            <a:r>
              <a:rPr lang="tr-TR" altLang="zh-CN" sz="2800" b="1">
                <a:solidFill>
                  <a:srgbClr val="FFFFFF"/>
                </a:solidFill>
              </a:rPr>
              <a:t>Türkiye, Çin Pazarından Kendinin Payını Almak İstiyor.   Finans ve Yatırım Beklentisi Var.</a:t>
            </a:r>
          </a:p>
          <a:p>
            <a:pPr eaLnBrk="1" hangingPunct="1"/>
            <a:r>
              <a:rPr lang="zh-CN" altLang="tr-TR" sz="2400" b="1">
                <a:solidFill>
                  <a:srgbClr val="FFFF00"/>
                </a:solidFill>
                <a:ea typeface="SimSun" pitchFamily="2" charset="-122"/>
              </a:rPr>
              <a:t>土耳其</a:t>
            </a:r>
            <a:r>
              <a:rPr lang="zh-CN" altLang="en-US" sz="2400" b="1">
                <a:solidFill>
                  <a:srgbClr val="FFFF00"/>
                </a:solidFill>
                <a:ea typeface="SimSun" pitchFamily="2" charset="-122"/>
              </a:rPr>
              <a:t>有意开拓</a:t>
            </a:r>
            <a:r>
              <a:rPr lang="zh-CN" altLang="tr-TR" sz="2400" b="1">
                <a:solidFill>
                  <a:srgbClr val="FFFF00"/>
                </a:solidFill>
                <a:ea typeface="SimSun" pitchFamily="2" charset="-122"/>
              </a:rPr>
              <a:t>中国市场</a:t>
            </a:r>
            <a:r>
              <a:rPr lang="zh-CN" altLang="en-US" sz="2400" b="1">
                <a:solidFill>
                  <a:srgbClr val="FFFF00"/>
                </a:solidFill>
                <a:ea typeface="SimSun" pitchFamily="2" charset="-122"/>
              </a:rPr>
              <a:t>、寻求金融和投资</a:t>
            </a:r>
            <a:r>
              <a:rPr lang="tr-TR" altLang="zh-CN" sz="2400" b="1">
                <a:solidFill>
                  <a:srgbClr val="FFFF00"/>
                </a:solidFill>
                <a:ea typeface="SimSun" pitchFamily="2" charset="-122"/>
              </a:rPr>
              <a:t> </a:t>
            </a:r>
            <a:endParaRPr lang="zh-CN" sz="2400" b="1">
              <a:solidFill>
                <a:srgbClr val="FFFF00"/>
              </a:solidFill>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900" y="928688"/>
            <a:ext cx="8928100" cy="1357312"/>
          </a:xfrm>
        </p:spPr>
        <p:txBody>
          <a:bodyPr/>
          <a:lstStyle/>
          <a:p>
            <a:pPr>
              <a:defRPr/>
            </a:pPr>
            <a:r>
              <a:rPr lang="tr-TR" altLang="zh-CN" sz="3600" b="1" i="0" dirty="0" smtClean="0">
                <a:effectLst>
                  <a:outerShdw blurRad="38100" dist="38100" dir="2700000" algn="tl">
                    <a:srgbClr val="000000"/>
                  </a:outerShdw>
                </a:effectLst>
              </a:rPr>
              <a:t>	</a:t>
            </a:r>
            <a:r>
              <a:rPr lang="en-US" altLang="zh-CN" sz="3600" b="1" i="0" dirty="0" err="1" smtClean="0">
                <a:effectLst>
                  <a:outerShdw blurRad="38100" dist="38100" dir="2700000" algn="tl">
                    <a:srgbClr val="000000"/>
                  </a:outerShdw>
                </a:effectLst>
              </a:rPr>
              <a:t>Haziran</a:t>
            </a:r>
            <a:r>
              <a:rPr lang="tr-TR" altLang="zh-CN" sz="3600" b="1" i="0" dirty="0" smtClean="0">
                <a:effectLst>
                  <a:outerShdw blurRad="38100" dist="38100" dir="2700000" algn="tl">
                    <a:srgbClr val="000000"/>
                  </a:outerShdw>
                </a:effectLst>
              </a:rPr>
              <a:t> </a:t>
            </a:r>
            <a:r>
              <a:rPr lang="en-US" altLang="zh-CN" sz="3600" b="1" i="0" dirty="0" smtClean="0">
                <a:effectLst>
                  <a:outerShdw blurRad="38100" dist="38100" dir="2700000" algn="tl">
                    <a:srgbClr val="000000"/>
                  </a:outerShdw>
                </a:effectLst>
                <a:ea typeface="SimSun" pitchFamily="2" charset="-122"/>
              </a:rPr>
              <a:t>2007</a:t>
            </a:r>
            <a:r>
              <a:rPr lang="tr-TR" altLang="zh-CN" sz="3600" b="1" i="0" dirty="0" smtClean="0">
                <a:effectLst>
                  <a:outerShdw blurRad="38100" dist="38100" dir="2700000" algn="tl">
                    <a:srgbClr val="000000"/>
                  </a:outerShdw>
                </a:effectLst>
              </a:rPr>
              <a:t>’de Çin Ticaret Bakanı </a:t>
            </a:r>
            <a:r>
              <a:rPr lang="tr-TR" altLang="zh-CN" sz="3600" b="1" i="0" dirty="0" err="1" smtClean="0">
                <a:effectLst>
                  <a:outerShdw blurRad="38100" dist="38100" dir="2700000" algn="tl">
                    <a:srgbClr val="000000"/>
                  </a:outerShdw>
                </a:effectLst>
              </a:rPr>
              <a:t>Bo</a:t>
            </a:r>
            <a:r>
              <a:rPr lang="tr-TR" altLang="zh-CN" sz="3600" b="1" i="0" dirty="0" smtClean="0">
                <a:effectLst>
                  <a:outerShdw blurRad="38100" dist="38100" dir="2700000" algn="tl">
                    <a:srgbClr val="000000"/>
                  </a:outerShdw>
                </a:effectLst>
              </a:rPr>
              <a:t> </a:t>
            </a:r>
            <a:r>
              <a:rPr lang="tr-TR" altLang="zh-CN" sz="3600" b="1" i="0" dirty="0" err="1" smtClean="0">
                <a:effectLst>
                  <a:outerShdw blurRad="38100" dist="38100" dir="2700000" algn="tl">
                    <a:srgbClr val="000000"/>
                  </a:outerShdw>
                </a:effectLst>
              </a:rPr>
              <a:t>Xilai</a:t>
            </a:r>
            <a:r>
              <a:rPr lang="tr-TR" altLang="zh-CN" sz="3600" b="1" i="0" dirty="0" smtClean="0">
                <a:effectLst>
                  <a:outerShdw blurRad="38100" dist="38100" dir="2700000" algn="tl">
                    <a:srgbClr val="000000"/>
                  </a:outerShdw>
                </a:effectLst>
              </a:rPr>
              <a:t> Türkiye’yi Ziyaret Etmiştir</a:t>
            </a:r>
            <a:br>
              <a:rPr lang="tr-TR" altLang="zh-CN" sz="3600" b="1" i="0" dirty="0" smtClean="0">
                <a:effectLst>
                  <a:outerShdw blurRad="38100" dist="38100" dir="2700000" algn="tl">
                    <a:srgbClr val="000000"/>
                  </a:outerShdw>
                </a:effectLst>
              </a:rPr>
            </a:br>
            <a:r>
              <a:rPr lang="tr-TR" altLang="zh-CN" sz="3600" b="1" i="0" dirty="0" smtClean="0">
                <a:effectLst>
                  <a:outerShdw blurRad="38100" dist="38100" dir="2700000" algn="tl">
                    <a:srgbClr val="000000"/>
                  </a:outerShdw>
                </a:effectLst>
              </a:rPr>
              <a:t>	</a:t>
            </a:r>
            <a:endParaRPr lang="zh-CN" altLang="en-US" sz="3600" b="1" i="0" dirty="0" smtClean="0">
              <a:effectLst>
                <a:outerShdw blurRad="38100" dist="38100" dir="2700000" algn="tl">
                  <a:srgbClr val="000000"/>
                </a:outerShdw>
              </a:effectLst>
              <a:ea typeface="SimSun" pitchFamily="2" charset="-122"/>
            </a:endParaRPr>
          </a:p>
        </p:txBody>
      </p:sp>
      <p:pic>
        <p:nvPicPr>
          <p:cNvPr id="35843" name="Picture 3" descr="C:\Documents and Settings\e.ekrem\Desktop\118213684309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071938"/>
            <a:ext cx="3708400" cy="278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4 Dikdörtgen"/>
          <p:cNvSpPr>
            <a:spLocks noChangeArrowheads="1"/>
          </p:cNvSpPr>
          <p:nvPr/>
        </p:nvSpPr>
        <p:spPr bwMode="auto">
          <a:xfrm>
            <a:off x="214313" y="1785938"/>
            <a:ext cx="8929687"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a:ea typeface="SimSun" pitchFamily="2" charset="-122"/>
              </a:rPr>
              <a:t>2007</a:t>
            </a:r>
            <a:r>
              <a:rPr lang="zh-CN" altLang="en-US" sz="2800">
                <a:ea typeface="SimSun" pitchFamily="2" charset="-122"/>
              </a:rPr>
              <a:t>年</a:t>
            </a:r>
            <a:r>
              <a:rPr lang="en-US" altLang="zh-CN" sz="2800">
                <a:ea typeface="SimSun" pitchFamily="2" charset="-122"/>
              </a:rPr>
              <a:t>6</a:t>
            </a:r>
            <a:r>
              <a:rPr lang="zh-CN" altLang="en-US" sz="2800">
                <a:ea typeface="SimSun" pitchFamily="2" charset="-122"/>
              </a:rPr>
              <a:t>月中国商务部薄熙来部长访问土耳其并出席中土商务论坛</a:t>
            </a:r>
            <a:endParaRPr lang="tr-TR" sz="2800"/>
          </a:p>
        </p:txBody>
      </p:sp>
      <p:pic>
        <p:nvPicPr>
          <p:cNvPr id="35845" name="Picture 4" descr="C:\Documents and Settings\e.ekrem\Desktop\1182366346596.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621088" y="4071938"/>
            <a:ext cx="5522912" cy="278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246063" y="930275"/>
            <a:ext cx="7040562" cy="2616200"/>
          </a:xfrm>
        </p:spPr>
        <p:txBody>
          <a:bodyPr>
            <a:spAutoFit/>
          </a:bodyPr>
          <a:lstStyle/>
          <a:p>
            <a:pPr>
              <a:defRPr/>
            </a:pPr>
            <a:r>
              <a:rPr lang="tr-TR" altLang="zh-CN" sz="3600" b="1" i="0" smtClean="0">
                <a:effectLst>
                  <a:outerShdw blurRad="38100" dist="38100" dir="2700000" algn="tl">
                    <a:srgbClr val="000000"/>
                  </a:outerShdw>
                </a:effectLst>
              </a:rPr>
              <a:t>Eylül 2007</a:t>
            </a:r>
            <a:r>
              <a:rPr lang="en-US" altLang="zh-CN" sz="3600" b="1" i="0" smtClean="0">
                <a:effectLst>
                  <a:outerShdw blurRad="38100" dist="38100" dir="2700000" algn="tl">
                    <a:srgbClr val="000000"/>
                  </a:outerShdw>
                </a:effectLst>
                <a:ea typeface="SimSun" pitchFamily="2" charset="-122"/>
              </a:rPr>
              <a:t> </a:t>
            </a:r>
            <a:r>
              <a:rPr lang="tr-TR" altLang="zh-CN" sz="3600" b="1" i="0" smtClean="0">
                <a:effectLst>
                  <a:outerShdw blurRad="38100" dist="38100" dir="2700000" algn="tl">
                    <a:srgbClr val="000000"/>
                  </a:outerShdw>
                </a:effectLst>
              </a:rPr>
              <a:t>ve Eylül 2008’de Türk Devlet Bakanı Kürşat Tüzmen Çin’i Ziyaret Etmiştir</a:t>
            </a:r>
            <a:r>
              <a:rPr lang="en-US" altLang="zh-CN" sz="3600" b="1" i="0" smtClean="0">
                <a:effectLst>
                  <a:outerShdw blurRad="38100" dist="38100" dir="2700000" algn="tl">
                    <a:srgbClr val="000000"/>
                  </a:outerShdw>
                </a:effectLst>
                <a:ea typeface="SimSun" pitchFamily="2" charset="-122"/>
              </a:rPr>
              <a:t/>
            </a:r>
            <a:br>
              <a:rPr lang="en-US" altLang="zh-CN" sz="3600" b="1" i="0" smtClean="0">
                <a:effectLst>
                  <a:outerShdw blurRad="38100" dist="38100" dir="2700000" algn="tl">
                    <a:srgbClr val="000000"/>
                  </a:outerShdw>
                </a:effectLst>
                <a:ea typeface="SimSun" pitchFamily="2" charset="-122"/>
              </a:rPr>
            </a:br>
            <a:r>
              <a:rPr lang="en-US" altLang="zh-CN" sz="2800" b="1" i="0" smtClean="0">
                <a:solidFill>
                  <a:schemeClr val="tx1"/>
                </a:solidFill>
                <a:effectLst>
                  <a:outerShdw blurRad="38100" dist="38100" dir="2700000" algn="tl">
                    <a:srgbClr val="000000"/>
                  </a:outerShdw>
                </a:effectLst>
                <a:ea typeface="SimSun" pitchFamily="2" charset="-122"/>
              </a:rPr>
              <a:t>2007</a:t>
            </a:r>
            <a:r>
              <a:rPr lang="zh-CN" altLang="en-US" sz="2800" b="1" i="0" smtClean="0">
                <a:solidFill>
                  <a:schemeClr val="tx1"/>
                </a:solidFill>
                <a:effectLst>
                  <a:outerShdw blurRad="38100" dist="38100" dir="2700000" algn="tl">
                    <a:srgbClr val="000000"/>
                  </a:outerShdw>
                </a:effectLst>
                <a:ea typeface="SimSun" pitchFamily="2" charset="-122"/>
              </a:rPr>
              <a:t>年与</a:t>
            </a:r>
            <a:r>
              <a:rPr lang="en-US" altLang="zh-CN" sz="2800" b="1" i="0" smtClean="0">
                <a:solidFill>
                  <a:schemeClr val="tx1"/>
                </a:solidFill>
                <a:effectLst>
                  <a:outerShdw blurRad="38100" dist="38100" dir="2700000" algn="tl">
                    <a:srgbClr val="000000"/>
                  </a:outerShdw>
                </a:effectLst>
                <a:ea typeface="SimSun" pitchFamily="2" charset="-122"/>
              </a:rPr>
              <a:t>2008</a:t>
            </a:r>
            <a:r>
              <a:rPr lang="zh-CN" altLang="en-US" sz="2800" b="1" i="0" smtClean="0">
                <a:solidFill>
                  <a:schemeClr val="tx1"/>
                </a:solidFill>
                <a:effectLst>
                  <a:outerShdw blurRad="38100" dist="38100" dir="2700000" algn="tl">
                    <a:srgbClr val="000000"/>
                  </a:outerShdw>
                </a:effectLst>
                <a:ea typeface="SimSun" pitchFamily="2" charset="-122"/>
              </a:rPr>
              <a:t>年</a:t>
            </a:r>
            <a:r>
              <a:rPr lang="en-US" altLang="zh-CN" sz="2800" b="1" i="0" smtClean="0">
                <a:solidFill>
                  <a:schemeClr val="tx1"/>
                </a:solidFill>
                <a:effectLst>
                  <a:outerShdw blurRad="38100" dist="38100" dir="2700000" algn="tl">
                    <a:srgbClr val="000000"/>
                  </a:outerShdw>
                </a:effectLst>
                <a:ea typeface="SimSun" pitchFamily="2" charset="-122"/>
              </a:rPr>
              <a:t>9</a:t>
            </a:r>
            <a:r>
              <a:rPr lang="zh-CN" altLang="en-US" sz="2800" b="1" i="0" smtClean="0">
                <a:solidFill>
                  <a:schemeClr val="tx1"/>
                </a:solidFill>
                <a:effectLst>
                  <a:outerShdw blurRad="38100" dist="38100" dir="2700000" algn="tl">
                    <a:srgbClr val="000000"/>
                  </a:outerShdw>
                </a:effectLst>
                <a:ea typeface="SimSun" pitchFamily="2" charset="-122"/>
              </a:rPr>
              <a:t>月土耳其国务部长图兹曼访问中国</a:t>
            </a:r>
            <a:endParaRPr lang="tr-TR" sz="2800" smtClean="0">
              <a:solidFill>
                <a:schemeClr val="tx1"/>
              </a:solidFill>
            </a:endParaRPr>
          </a:p>
        </p:txBody>
      </p:sp>
      <p:pic>
        <p:nvPicPr>
          <p:cNvPr id="36867" name="Picture 2" descr="C:\Documents and Settings\e.ekrem\Desktop\土耳其国务部长库尔萨德·图兹曼致辞（乌洽会土耳其商品展）01092008.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786188"/>
            <a:ext cx="4586288" cy="307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8" name="Picture 3" descr="C:\Documents and Settings\e.ekrem\Desktop\001302109bda0a26594b1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57713" y="3786188"/>
            <a:ext cx="4586287" cy="307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9" name="5 Dikdörtgen"/>
          <p:cNvSpPr>
            <a:spLocks noChangeArrowheads="1"/>
          </p:cNvSpPr>
          <p:nvPr/>
        </p:nvSpPr>
        <p:spPr bwMode="auto">
          <a:xfrm>
            <a:off x="0" y="6488113"/>
            <a:ext cx="9144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800">
                <a:ea typeface="SimSun" pitchFamily="2" charset="-122"/>
              </a:rPr>
              <a:t>土耳其国务部长库尔萨德</a:t>
            </a:r>
            <a:r>
              <a:rPr lang="en-US" altLang="zh-CN" sz="1800">
                <a:ea typeface="SimSun" pitchFamily="2" charset="-122"/>
              </a:rPr>
              <a:t>·</a:t>
            </a:r>
            <a:r>
              <a:rPr lang="zh-CN" altLang="en-US" sz="1800">
                <a:ea typeface="SimSun" pitchFamily="2" charset="-122"/>
              </a:rPr>
              <a:t>图兹曼致辞（乌洽会土耳其商品展）</a:t>
            </a:r>
            <a:endParaRPr lang="tr-TR" sz="1800"/>
          </a:p>
        </p:txBody>
      </p:sp>
      <p:pic>
        <p:nvPicPr>
          <p:cNvPr id="36870" name="Picture 4" descr="C:\Documents and Settings\e.ekrem\Desktop\Anew20079101016061339.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081838" y="928688"/>
            <a:ext cx="2062162"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930275"/>
            <a:ext cx="8718550" cy="2066925"/>
          </a:xfrm>
        </p:spPr>
        <p:txBody>
          <a:bodyPr/>
          <a:lstStyle/>
          <a:p>
            <a:r>
              <a:rPr lang="tr-TR" altLang="zh-CN" sz="3600" b="1" i="0" smtClean="0">
                <a:effectLst>
                  <a:outerShdw blurRad="38100" dist="38100" dir="2700000" algn="tl">
                    <a:srgbClr val="000000"/>
                  </a:outerShdw>
                </a:effectLst>
              </a:rPr>
              <a:t>	Ağustos</a:t>
            </a:r>
            <a:r>
              <a:rPr lang="en-US" altLang="zh-CN" sz="3600" b="1" i="0" smtClean="0">
                <a:effectLst>
                  <a:outerShdw blurRad="38100" dist="38100" dir="2700000" algn="tl">
                    <a:srgbClr val="000000"/>
                  </a:outerShdw>
                </a:effectLst>
                <a:ea typeface="SimSun" pitchFamily="2" charset="-122"/>
              </a:rPr>
              <a:t>-</a:t>
            </a:r>
            <a:r>
              <a:rPr lang="tr-TR" altLang="zh-CN" sz="3600" b="1" i="0" smtClean="0">
                <a:effectLst>
                  <a:outerShdw blurRad="38100" dist="38100" dir="2700000" algn="tl">
                    <a:srgbClr val="000000"/>
                  </a:outerShdw>
                </a:effectLst>
              </a:rPr>
              <a:t>Eylül 2008’de Türk Devlet Bakanı Kürşat Tüzmen’in Başkanlığındaki bir Heyet Urumçi’de Düzenlenen Ekonomi ve Ticaret Formu’na Katılmıştır</a:t>
            </a:r>
            <a:endParaRPr lang="zh-CN" altLang="en-US" sz="3600" b="1" i="0" smtClean="0">
              <a:effectLst>
                <a:outerShdw blurRad="38100" dist="38100" dir="2700000" algn="tl">
                  <a:srgbClr val="000000"/>
                </a:outerShdw>
              </a:effectLst>
              <a:ea typeface="SimSun" pitchFamily="2" charset="-122"/>
            </a:endParaRPr>
          </a:p>
        </p:txBody>
      </p:sp>
      <p:pic>
        <p:nvPicPr>
          <p:cNvPr id="37891" name="Picture 2" descr="E:\土中关系40年\土中关系-foto\中西南亚区域经济合作高层论坛召开-土耳其国务部长居尔萨德•图兹曼演讲02092008.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779838" y="3030538"/>
            <a:ext cx="5340350" cy="375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2" name="Picture 4" descr="C:\Documents and Settings\e.ekrem\Desktop\0016eca4c24a0a28618f1d.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3009900"/>
            <a:ext cx="2500313"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3" name="5 Dikdörtgen"/>
          <p:cNvSpPr>
            <a:spLocks noChangeArrowheads="1"/>
          </p:cNvSpPr>
          <p:nvPr/>
        </p:nvSpPr>
        <p:spPr bwMode="auto">
          <a:xfrm>
            <a:off x="0" y="6027738"/>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400">
                <a:ea typeface="SimSun" pitchFamily="2" charset="-122"/>
              </a:rPr>
              <a:t>2008</a:t>
            </a:r>
            <a:r>
              <a:rPr lang="zh-CN" altLang="en-US" sz="2400">
                <a:ea typeface="SimSun" pitchFamily="2" charset="-122"/>
              </a:rPr>
              <a:t>年</a:t>
            </a:r>
            <a:r>
              <a:rPr lang="en-US" altLang="zh-CN" sz="2400">
                <a:ea typeface="SimSun" pitchFamily="2" charset="-122"/>
              </a:rPr>
              <a:t>9</a:t>
            </a:r>
            <a:r>
              <a:rPr lang="zh-CN" altLang="en-US" sz="2400">
                <a:ea typeface="SimSun" pitchFamily="2" charset="-122"/>
              </a:rPr>
              <a:t>月</a:t>
            </a:r>
            <a:r>
              <a:rPr lang="en-US" altLang="zh-CN" sz="2400">
                <a:ea typeface="SimSun" pitchFamily="2" charset="-122"/>
              </a:rPr>
              <a:t>2</a:t>
            </a:r>
            <a:r>
              <a:rPr lang="zh-CN" altLang="en-US" sz="2400">
                <a:ea typeface="SimSun" pitchFamily="2" charset="-122"/>
              </a:rPr>
              <a:t>日土耳其国务部长居尔萨德</a:t>
            </a:r>
            <a:r>
              <a:rPr lang="en-US" altLang="zh-CN" sz="2400">
                <a:ea typeface="SimSun" pitchFamily="2" charset="-122"/>
              </a:rPr>
              <a:t>•</a:t>
            </a:r>
            <a:r>
              <a:rPr lang="zh-CN" altLang="en-US" sz="2400">
                <a:ea typeface="SimSun" pitchFamily="2" charset="-122"/>
              </a:rPr>
              <a:t>图兹曼参加</a:t>
            </a:r>
            <a:r>
              <a:rPr lang="en-US" altLang="zh-CN" sz="2400">
                <a:ea typeface="SimSun" pitchFamily="2" charset="-122"/>
              </a:rPr>
              <a:t>&lt;2008</a:t>
            </a:r>
            <a:r>
              <a:rPr lang="zh-CN" altLang="en-US" sz="2400">
                <a:ea typeface="SimSun" pitchFamily="2" charset="-122"/>
              </a:rPr>
              <a:t>中西南亚区域经济合作高层论坛</a:t>
            </a:r>
            <a:r>
              <a:rPr lang="en-US" altLang="zh-CN" sz="2400">
                <a:ea typeface="SimSun" pitchFamily="2" charset="-122"/>
              </a:rPr>
              <a:t>&gt;</a:t>
            </a:r>
            <a:r>
              <a:rPr lang="zh-CN" altLang="en-US" sz="2400">
                <a:ea typeface="SimSun" pitchFamily="2" charset="-122"/>
              </a:rPr>
              <a:t>并演讲</a:t>
            </a:r>
            <a:endParaRPr lang="tr-TR" sz="2400"/>
          </a:p>
        </p:txBody>
      </p:sp>
    </p:spTree>
  </p:cSld>
  <p:clrMapOvr>
    <a:masterClrMapping/>
  </p:clrMapOvr>
  <p:transition spd="slow">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930275"/>
            <a:ext cx="8683625" cy="1784350"/>
          </a:xfrm>
        </p:spPr>
        <p:txBody>
          <a:bodyPr/>
          <a:lstStyle/>
          <a:p>
            <a:pPr>
              <a:defRPr/>
            </a:pPr>
            <a:r>
              <a:rPr lang="tr-TR" altLang="zh-CN" sz="3600" b="1" i="0" smtClean="0">
                <a:effectLst>
                  <a:outerShdw blurRad="38100" dist="38100" dir="2700000" algn="tl">
                    <a:srgbClr val="000000"/>
                  </a:outerShdw>
                </a:effectLst>
              </a:rPr>
              <a:t>	Nisan 2008’da TBMM Başkanı Köksal Toptan Çin’i ziyaret Etmiştir</a:t>
            </a:r>
            <a:r>
              <a:rPr lang="en-US" altLang="zh-CN" sz="3600" b="1" i="0" smtClean="0">
                <a:effectLst>
                  <a:outerShdw blurRad="38100" dist="38100" dir="2700000" algn="tl">
                    <a:srgbClr val="000000"/>
                  </a:outerShdw>
                </a:effectLst>
                <a:ea typeface="SimSun" pitchFamily="2" charset="-122"/>
              </a:rPr>
              <a:t/>
            </a:r>
            <a:br>
              <a:rPr lang="en-US" altLang="zh-CN" sz="3600" b="1" i="0" smtClean="0">
                <a:effectLst>
                  <a:outerShdw blurRad="38100" dist="38100" dir="2700000" algn="tl">
                    <a:srgbClr val="000000"/>
                  </a:outerShdw>
                </a:effectLst>
                <a:ea typeface="SimSun" pitchFamily="2" charset="-122"/>
              </a:rPr>
            </a:br>
            <a:r>
              <a:rPr lang="en-US" altLang="zh-CN" sz="2800" b="1" i="0" smtClean="0">
                <a:solidFill>
                  <a:schemeClr val="tx1"/>
                </a:solidFill>
                <a:effectLst>
                  <a:outerShdw blurRad="38100" dist="38100" dir="2700000" algn="tl">
                    <a:srgbClr val="000000"/>
                  </a:outerShdw>
                </a:effectLst>
                <a:ea typeface="SimSun" pitchFamily="2" charset="-122"/>
              </a:rPr>
              <a:t>2008</a:t>
            </a:r>
            <a:r>
              <a:rPr lang="zh-CN" altLang="en-US" sz="2800" b="1" i="0" smtClean="0">
                <a:solidFill>
                  <a:schemeClr val="tx1"/>
                </a:solidFill>
                <a:effectLst>
                  <a:outerShdw blurRad="38100" dist="38100" dir="2700000" algn="tl">
                    <a:srgbClr val="000000"/>
                  </a:outerShdw>
                </a:effectLst>
                <a:ea typeface="SimSun" pitchFamily="2" charset="-122"/>
              </a:rPr>
              <a:t>年</a:t>
            </a:r>
            <a:r>
              <a:rPr lang="en-US" altLang="zh-CN" sz="2800" b="1" i="0" smtClean="0">
                <a:solidFill>
                  <a:schemeClr val="tx1"/>
                </a:solidFill>
                <a:effectLst>
                  <a:outerShdw blurRad="38100" dist="38100" dir="2700000" algn="tl">
                    <a:srgbClr val="000000"/>
                  </a:outerShdw>
                </a:effectLst>
                <a:ea typeface="SimSun" pitchFamily="2" charset="-122"/>
              </a:rPr>
              <a:t>4</a:t>
            </a:r>
            <a:r>
              <a:rPr lang="zh-CN" altLang="en-US" sz="2800" b="1" i="0" smtClean="0">
                <a:solidFill>
                  <a:schemeClr val="tx1"/>
                </a:solidFill>
                <a:effectLst>
                  <a:outerShdw blurRad="38100" dist="38100" dir="2700000" algn="tl">
                    <a:srgbClr val="000000"/>
                  </a:outerShdw>
                </a:effectLst>
                <a:ea typeface="SimSun" pitchFamily="2" charset="-122"/>
              </a:rPr>
              <a:t>月土耳其大国民议会议长柯克萨尔</a:t>
            </a:r>
            <a:r>
              <a:rPr lang="en-US" altLang="zh-CN" sz="2800" b="1" i="0" smtClean="0">
                <a:solidFill>
                  <a:schemeClr val="tx1"/>
                </a:solidFill>
                <a:effectLst>
                  <a:outerShdw blurRad="38100" dist="38100" dir="2700000" algn="tl">
                    <a:srgbClr val="000000"/>
                  </a:outerShdw>
                </a:effectLst>
                <a:ea typeface="SimSun" pitchFamily="2" charset="-122"/>
              </a:rPr>
              <a:t>·</a:t>
            </a:r>
            <a:r>
              <a:rPr lang="zh-CN" altLang="en-US" sz="2800" b="1" i="0" smtClean="0">
                <a:solidFill>
                  <a:schemeClr val="tx1"/>
                </a:solidFill>
                <a:effectLst>
                  <a:outerShdw blurRad="38100" dist="38100" dir="2700000" algn="tl">
                    <a:srgbClr val="000000"/>
                  </a:outerShdw>
                </a:effectLst>
                <a:ea typeface="SimSun" pitchFamily="2" charset="-122"/>
              </a:rPr>
              <a:t>托普坦访问中国</a:t>
            </a:r>
          </a:p>
        </p:txBody>
      </p:sp>
      <p:pic>
        <p:nvPicPr>
          <p:cNvPr id="38915" name="Picture 3" descr="C:\Documents and Settings\e.ekrem\Desktop\吴邦国会见土耳其大国民议会议长.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00563" y="3644900"/>
            <a:ext cx="4643437"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6" name="4 Dikdörtgen"/>
          <p:cNvSpPr>
            <a:spLocks noChangeArrowheads="1"/>
          </p:cNvSpPr>
          <p:nvPr/>
        </p:nvSpPr>
        <p:spPr bwMode="auto">
          <a:xfrm>
            <a:off x="4857750" y="6519863"/>
            <a:ext cx="42862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200">
                <a:ea typeface="SimSun" pitchFamily="2" charset="-122"/>
              </a:rPr>
              <a:t>中国全国人大常委会委员吴邦国会见土耳其大国民议会议长</a:t>
            </a:r>
            <a:endParaRPr lang="tr-TR" sz="1200"/>
          </a:p>
        </p:txBody>
      </p:sp>
      <p:pic>
        <p:nvPicPr>
          <p:cNvPr id="38917" name="Picture 4" descr="C:\Documents and Settings\e.ekrem\Desktop\土耳其大国民议会议长柯克萨尔·托普坦.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3632200"/>
            <a:ext cx="4857750" cy="322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8" name="6 Dikdörtgen"/>
          <p:cNvSpPr>
            <a:spLocks noChangeArrowheads="1"/>
          </p:cNvSpPr>
          <p:nvPr/>
        </p:nvSpPr>
        <p:spPr bwMode="auto">
          <a:xfrm>
            <a:off x="0" y="6519863"/>
            <a:ext cx="4572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zh-CN" altLang="en-US" sz="1200">
                <a:ea typeface="SimSun" pitchFamily="2" charset="-122"/>
              </a:rPr>
              <a:t>中国国务院总理温家宝会见土耳其大国民议会议长</a:t>
            </a:r>
            <a:endParaRPr lang="tr-TR" sz="1200"/>
          </a:p>
        </p:txBody>
      </p:sp>
    </p:spTree>
  </p:cSld>
  <p:clrMapOvr>
    <a:masterClrMapping/>
  </p:clrMapOvr>
  <p:transition spd="slow">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930275"/>
            <a:ext cx="5183187" cy="2498725"/>
          </a:xfrm>
        </p:spPr>
        <p:txBody>
          <a:bodyPr/>
          <a:lstStyle/>
          <a:p>
            <a:pPr>
              <a:defRPr/>
            </a:pPr>
            <a:r>
              <a:rPr lang="tr-TR" altLang="zh-CN" sz="3600" b="1" i="0" dirty="0" smtClean="0">
                <a:effectLst>
                  <a:outerShdw blurRad="38100" dist="38100" dir="2700000" algn="tl">
                    <a:srgbClr val="000000"/>
                  </a:outerShdw>
                </a:effectLst>
              </a:rPr>
              <a:t>	Kasım 2008’da Çin İstişare Komitesi Başkanı </a:t>
            </a:r>
            <a:r>
              <a:rPr lang="tr-TR" altLang="zh-CN" sz="3600" b="1" i="0" dirty="0" err="1" smtClean="0">
                <a:effectLst>
                  <a:outerShdw blurRad="38100" dist="38100" dir="2700000" algn="tl">
                    <a:srgbClr val="000000"/>
                  </a:outerShdw>
                </a:effectLst>
              </a:rPr>
              <a:t>Jia</a:t>
            </a:r>
            <a:r>
              <a:rPr lang="tr-TR" altLang="zh-CN" sz="3600" b="1" i="0" dirty="0" smtClean="0">
                <a:effectLst>
                  <a:outerShdw blurRad="38100" dist="38100" dir="2700000" algn="tl">
                    <a:srgbClr val="000000"/>
                  </a:outerShdw>
                </a:effectLst>
              </a:rPr>
              <a:t> </a:t>
            </a:r>
            <a:r>
              <a:rPr lang="tr-TR" altLang="zh-CN" sz="3600" b="1" i="0" dirty="0" err="1" smtClean="0">
                <a:effectLst>
                  <a:outerShdw blurRad="38100" dist="38100" dir="2700000" algn="tl">
                    <a:srgbClr val="000000"/>
                  </a:outerShdw>
                </a:effectLst>
              </a:rPr>
              <a:t>Qinglin</a:t>
            </a:r>
            <a:r>
              <a:rPr lang="tr-TR" altLang="zh-CN" sz="3600" b="1" i="0" dirty="0" smtClean="0">
                <a:effectLst>
                  <a:outerShdw blurRad="38100" dist="38100" dir="2700000" algn="tl">
                    <a:srgbClr val="000000"/>
                  </a:outerShdw>
                </a:effectLst>
              </a:rPr>
              <a:t> Türkiye’yi Ziyaret Etmiştir</a:t>
            </a:r>
            <a:endParaRPr lang="zh-CN" altLang="en-US" sz="3600" b="1" i="0" dirty="0" smtClean="0">
              <a:effectLst>
                <a:outerShdw blurRad="38100" dist="38100" dir="2700000" algn="tl">
                  <a:srgbClr val="000000"/>
                </a:outerShdw>
              </a:effectLst>
              <a:ea typeface="SimSun" pitchFamily="2" charset="-122"/>
            </a:endParaRPr>
          </a:p>
        </p:txBody>
      </p:sp>
      <p:pic>
        <p:nvPicPr>
          <p:cNvPr id="39939" name="Picture 3" descr="C:\Documents and Settings\e.ekrem\Desktop\F20081128091111323126292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929063"/>
            <a:ext cx="3990975" cy="292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4" descr="C:\Documents and Settings\e.ekrem\Desktop\xin_07211052800598289144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3500" y="3924300"/>
            <a:ext cx="4000500" cy="293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1" name="Picture 5" descr="C:\Documents and Settings\e.ekrem\Desktop\W020081129475778432077.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715000" y="857250"/>
            <a:ext cx="3429000" cy="2646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2" name="6 Dikdörtgen"/>
          <p:cNvSpPr>
            <a:spLocks noChangeArrowheads="1"/>
          </p:cNvSpPr>
          <p:nvPr/>
        </p:nvSpPr>
        <p:spPr bwMode="auto">
          <a:xfrm>
            <a:off x="0" y="3429000"/>
            <a:ext cx="87153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a:ea typeface="SimSun" pitchFamily="2" charset="-122"/>
              </a:rPr>
              <a:t>2008</a:t>
            </a:r>
            <a:r>
              <a:rPr lang="zh-CN" altLang="en-US" sz="2800">
                <a:ea typeface="SimSun" pitchFamily="2" charset="-122"/>
              </a:rPr>
              <a:t>年</a:t>
            </a:r>
            <a:r>
              <a:rPr lang="en-US" altLang="zh-CN" sz="2800">
                <a:ea typeface="SimSun" pitchFamily="2" charset="-122"/>
              </a:rPr>
              <a:t>11</a:t>
            </a:r>
            <a:r>
              <a:rPr lang="zh-CN" altLang="en-US" sz="2800">
                <a:ea typeface="SimSun" pitchFamily="2" charset="-122"/>
              </a:rPr>
              <a:t>月</a:t>
            </a:r>
            <a:r>
              <a:rPr lang="en-US" altLang="zh-CN" sz="2800">
                <a:ea typeface="SimSun" pitchFamily="2" charset="-122"/>
              </a:rPr>
              <a:t>27</a:t>
            </a:r>
            <a:r>
              <a:rPr lang="zh-CN" altLang="en-US" sz="2800">
                <a:ea typeface="SimSun" pitchFamily="2" charset="-122"/>
              </a:rPr>
              <a:t>日全国政协主席贾庆林访问土耳其</a:t>
            </a:r>
            <a:endParaRPr lang="tr-TR" sz="2800"/>
          </a:p>
        </p:txBody>
      </p:sp>
    </p:spTree>
  </p:cSld>
  <p:clrMapOvr>
    <a:masterClrMapping/>
  </p:clrMapOvr>
  <p:transition spd="slow">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013" y="928688"/>
            <a:ext cx="8789987" cy="2138362"/>
          </a:xfrm>
        </p:spPr>
        <p:txBody>
          <a:bodyPr/>
          <a:lstStyle/>
          <a:p>
            <a:pPr>
              <a:defRPr/>
            </a:pPr>
            <a:r>
              <a:rPr lang="tr-TR" altLang="zh-CN" sz="3600" b="1" i="0" smtClean="0">
                <a:effectLst>
                  <a:outerShdw blurRad="38100" dist="38100" dir="2700000" algn="tl">
                    <a:srgbClr val="000000"/>
                  </a:outerShdw>
                </a:effectLst>
              </a:rPr>
              <a:t>	Mayıs 2009’da Çin Devlet Konsey Üyesi ve Kamu Güvenlik Bakanı Meng Jianzhu Türkiye’yi Ziyaret Etmiştir</a:t>
            </a:r>
            <a:r>
              <a:rPr lang="en-US" altLang="zh-CN" sz="3600" b="1" i="0" smtClean="0">
                <a:effectLst>
                  <a:outerShdw blurRad="38100" dist="38100" dir="2700000" algn="tl">
                    <a:srgbClr val="000000"/>
                  </a:outerShdw>
                </a:effectLst>
                <a:ea typeface="SimSun" pitchFamily="2" charset="-122"/>
              </a:rPr>
              <a:t/>
            </a:r>
            <a:br>
              <a:rPr lang="en-US" altLang="zh-CN" sz="3600" b="1" i="0" smtClean="0">
                <a:effectLst>
                  <a:outerShdw blurRad="38100" dist="38100" dir="2700000" algn="tl">
                    <a:srgbClr val="000000"/>
                  </a:outerShdw>
                </a:effectLst>
                <a:ea typeface="SimSun" pitchFamily="2" charset="-122"/>
              </a:rPr>
            </a:br>
            <a:r>
              <a:rPr lang="en-US" altLang="zh-CN" sz="2800" b="1" i="0" smtClean="0">
                <a:solidFill>
                  <a:schemeClr val="tx1"/>
                </a:solidFill>
                <a:effectLst>
                  <a:outerShdw blurRad="38100" dist="38100" dir="2700000" algn="tl">
                    <a:srgbClr val="000000"/>
                  </a:outerShdw>
                </a:effectLst>
                <a:ea typeface="SimSun" pitchFamily="2" charset="-122"/>
              </a:rPr>
              <a:t>2009</a:t>
            </a:r>
            <a:r>
              <a:rPr lang="zh-CN" altLang="en-US" sz="2800" b="1" i="0" smtClean="0">
                <a:solidFill>
                  <a:schemeClr val="tx1"/>
                </a:solidFill>
                <a:effectLst>
                  <a:outerShdw blurRad="38100" dist="38100" dir="2700000" algn="tl">
                    <a:srgbClr val="000000"/>
                  </a:outerShdw>
                </a:effectLst>
                <a:ea typeface="SimSun" pitchFamily="2" charset="-122"/>
              </a:rPr>
              <a:t>年</a:t>
            </a:r>
            <a:r>
              <a:rPr lang="en-US" altLang="zh-CN" sz="2800" b="1" i="0" smtClean="0">
                <a:solidFill>
                  <a:schemeClr val="tx1"/>
                </a:solidFill>
                <a:effectLst>
                  <a:outerShdw blurRad="38100" dist="38100" dir="2700000" algn="tl">
                    <a:srgbClr val="000000"/>
                  </a:outerShdw>
                </a:effectLst>
                <a:ea typeface="SimSun" pitchFamily="2" charset="-122"/>
              </a:rPr>
              <a:t>5</a:t>
            </a:r>
            <a:r>
              <a:rPr lang="zh-CN" altLang="en-US" sz="2800" b="1" i="0" smtClean="0">
                <a:solidFill>
                  <a:schemeClr val="tx1"/>
                </a:solidFill>
                <a:effectLst>
                  <a:outerShdw blurRad="38100" dist="38100" dir="2700000" algn="tl">
                    <a:srgbClr val="000000"/>
                  </a:outerShdw>
                </a:effectLst>
                <a:ea typeface="SimSun" pitchFamily="2" charset="-122"/>
              </a:rPr>
              <a:t>月</a:t>
            </a:r>
            <a:r>
              <a:rPr lang="en-US" altLang="zh-CN" sz="2800" b="1" i="0" smtClean="0">
                <a:solidFill>
                  <a:schemeClr val="tx1"/>
                </a:solidFill>
                <a:effectLst>
                  <a:outerShdw blurRad="38100" dist="38100" dir="2700000" algn="tl">
                    <a:srgbClr val="000000"/>
                  </a:outerShdw>
                </a:effectLst>
                <a:ea typeface="SimSun" pitchFamily="2" charset="-122"/>
              </a:rPr>
              <a:t>27</a:t>
            </a:r>
            <a:r>
              <a:rPr lang="zh-CN" altLang="en-US" sz="2800" b="1" i="0" smtClean="0">
                <a:solidFill>
                  <a:schemeClr val="tx1"/>
                </a:solidFill>
                <a:effectLst>
                  <a:outerShdw blurRad="38100" dist="38100" dir="2700000" algn="tl">
                    <a:srgbClr val="000000"/>
                  </a:outerShdw>
                </a:effectLst>
                <a:ea typeface="SimSun" pitchFamily="2" charset="-122"/>
              </a:rPr>
              <a:t>日国务委员、公安部部长孟建柱访问土耳其</a:t>
            </a:r>
            <a:endParaRPr lang="zh-CN" altLang="en-US" sz="2800" smtClean="0">
              <a:solidFill>
                <a:schemeClr val="tx1"/>
              </a:solidFill>
              <a:ea typeface="SimSun" pitchFamily="2" charset="-122"/>
            </a:endParaRPr>
          </a:p>
        </p:txBody>
      </p:sp>
      <p:pic>
        <p:nvPicPr>
          <p:cNvPr id="40963" name="Picture 4" descr="C:\Documents and Settings\e.ekrem\Desktop\xin_0520506280921406236786.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572000"/>
            <a:ext cx="343693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4" name="Picture 5" descr="C:\Documents and Settings\e.ekrem\Desktop\200964150678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9000" y="4572000"/>
            <a:ext cx="27146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6" descr="C:\Documents and Settings\e.ekrem\Desktop\20096415010513.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143625" y="4564063"/>
            <a:ext cx="3000375" cy="2293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063" y="930275"/>
            <a:ext cx="8683625" cy="1143000"/>
          </a:xfrm>
        </p:spPr>
        <p:txBody>
          <a:bodyPr/>
          <a:lstStyle/>
          <a:p>
            <a:pPr>
              <a:defRPr/>
            </a:pPr>
            <a:r>
              <a:rPr lang="en-US" sz="3600" b="1" i="0" smtClean="0">
                <a:effectLst>
                  <a:outerShdw blurRad="38100" dist="38100" dir="2700000" algn="tl">
                    <a:srgbClr val="000000"/>
                  </a:outerShdw>
                </a:effectLst>
              </a:rPr>
              <a:t>	</a:t>
            </a:r>
            <a:r>
              <a:rPr lang="tr-TR" sz="3600" b="1" i="0" smtClean="0">
                <a:effectLst>
                  <a:outerShdw blurRad="38100" dist="38100" dir="2700000" algn="tl">
                    <a:srgbClr val="000000"/>
                  </a:outerShdw>
                </a:effectLst>
              </a:rPr>
              <a:t>Haziran 2009’da Cumhur Başkanı Abdullah Gül’ün Çin Ziyareti</a:t>
            </a:r>
            <a:br>
              <a:rPr lang="tr-TR" sz="3600" b="1" i="0" smtClean="0">
                <a:effectLst>
                  <a:outerShdw blurRad="38100" dist="38100" dir="2700000" algn="tl">
                    <a:srgbClr val="000000"/>
                  </a:outerShdw>
                </a:effectLst>
              </a:rPr>
            </a:br>
            <a:r>
              <a:rPr lang="zh-CN" altLang="en-US" sz="2800" b="1" i="0" smtClean="0">
                <a:solidFill>
                  <a:schemeClr val="tx1"/>
                </a:solidFill>
                <a:effectLst>
                  <a:outerShdw blurRad="38100" dist="38100" dir="2700000" algn="tl">
                    <a:srgbClr val="000000"/>
                  </a:outerShdw>
                </a:effectLst>
                <a:ea typeface="SimSun" pitchFamily="2" charset="-122"/>
              </a:rPr>
              <a:t>土耳其总统阿卜杜拉 </a:t>
            </a:r>
            <a:r>
              <a:rPr lang="en-US" altLang="zh-CN" sz="2800" b="1" i="0" smtClean="0">
                <a:solidFill>
                  <a:schemeClr val="tx1"/>
                </a:solidFill>
                <a:effectLst>
                  <a:outerShdw blurRad="38100" dist="38100" dir="2700000" algn="tl">
                    <a:srgbClr val="000000"/>
                  </a:outerShdw>
                </a:effectLst>
                <a:ea typeface="SimSun" pitchFamily="2" charset="-122"/>
              </a:rPr>
              <a:t>·</a:t>
            </a:r>
            <a:r>
              <a:rPr lang="zh-CN" altLang="en-US" sz="2800" b="1" i="0" smtClean="0">
                <a:solidFill>
                  <a:schemeClr val="tx1"/>
                </a:solidFill>
                <a:effectLst>
                  <a:outerShdw blurRad="38100" dist="38100" dir="2700000" algn="tl">
                    <a:srgbClr val="000000"/>
                  </a:outerShdw>
                </a:effectLst>
                <a:ea typeface="SimSun" pitchFamily="2" charset="-122"/>
              </a:rPr>
              <a:t>居尔访问中国</a:t>
            </a:r>
            <a:endParaRPr lang="tr-TR" sz="2800" b="1" i="0" smtClean="0">
              <a:solidFill>
                <a:schemeClr val="tx1"/>
              </a:solidFill>
              <a:effectLst>
                <a:outerShdw blurRad="38100" dist="38100" dir="2700000" algn="tl">
                  <a:srgbClr val="000000"/>
                </a:outerShdw>
              </a:effectLst>
            </a:endParaRPr>
          </a:p>
        </p:txBody>
      </p:sp>
      <p:pic>
        <p:nvPicPr>
          <p:cNvPr id="41987" name="Picture 4" descr="C:\Documents and Settings\e.ekrem\Desktop\100a2f383a370baf065a03.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00375" y="4587875"/>
            <a:ext cx="3143250" cy="227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8" name="Picture 5" descr="C:\Documents and Settings\e.ekrem\Desktop\2_200906272238341Zh33.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143625" y="4565650"/>
            <a:ext cx="3000375" cy="229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9" name="Picture 6" descr="C:\Documents and Settings\e.ekrem\Desktop\res01_attpic_brief.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4572000"/>
            <a:ext cx="337661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nts and Settings\e.ekrem\Desktop\土中关系40年\土中关系-foto\土耳其共和国总统阿卜杜拉 ·居尔于6月28日晚抵达乌鲁木齐28062009.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681538"/>
            <a:ext cx="3254375" cy="217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1" name="Picture 3" descr="C:\Documents and Settings\e.ekrem\Desktop\土中关系40年\土中关系-foto\土耳其共和国总统访新疆 29062009.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86125" y="4660900"/>
            <a:ext cx="2928938" cy="219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2" name="Picture 4" descr="C:\Documents and Settings\e.ekrem\Desktop\土中关系40年\土中关系-foto\土耳其共和国总统阿卜杜拉·居尔访问中国新疆29062009.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2428875"/>
            <a:ext cx="3078163" cy="221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3" name="Picture 6" descr="C:\Documents and Settings\e.ekrem\Desktop\土中关系40年\土中关系-foto\土耳其总统阿卜杜拉·居尔访问乌鲁木齐3006201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119813" y="2428875"/>
            <a:ext cx="3024187" cy="214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4" name="Picture 7" descr="C:\Documents and Settings\e.ekrem\Desktop\土中关系40年\土中关系-foto\自治区主席努尔·白克力与土耳其共和国总统阿卜杜拉·居尔亲切会晤29062009.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143250" y="2428875"/>
            <a:ext cx="2968625" cy="220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5" name="Picture 9" descr="C:\Documents and Settings\e.ekrem\Desktop\土中关系40年\土中关系-foto\阿卜杜拉·居尔总统被授予新疆大学名誉教授 29062009.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6215063" y="4643438"/>
            <a:ext cx="2928937"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063" y="930275"/>
            <a:ext cx="8683625" cy="1784350"/>
          </a:xfrm>
        </p:spPr>
        <p:txBody>
          <a:bodyPr/>
          <a:lstStyle/>
          <a:p>
            <a:r>
              <a:rPr lang="tr-TR" altLang="zh-CN" sz="3600" b="1" i="0" smtClean="0">
                <a:effectLst>
                  <a:outerShdw blurRad="38100" dist="38100" dir="2700000" algn="tl">
                    <a:srgbClr val="000000"/>
                  </a:outerShdw>
                </a:effectLst>
              </a:rPr>
              <a:t>	Ocak 2010’da Çin Dışişleri Bakanı Yang Jiechi, Devlet Başkanı Hu Jintao’nun Özel Temsilcisi Olarak Türkiye’yi Ziyaret Etmişrir.</a:t>
            </a:r>
          </a:p>
        </p:txBody>
      </p:sp>
      <p:sp>
        <p:nvSpPr>
          <p:cNvPr id="44035" name="2 Dikdörtgen"/>
          <p:cNvSpPr>
            <a:spLocks noChangeArrowheads="1"/>
          </p:cNvSpPr>
          <p:nvPr/>
        </p:nvSpPr>
        <p:spPr bwMode="auto">
          <a:xfrm>
            <a:off x="214313" y="3000375"/>
            <a:ext cx="871537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a:t>2010</a:t>
            </a:r>
            <a:r>
              <a:rPr lang="zh-CN" altLang="en-US" sz="2800">
                <a:ea typeface="SimSun" pitchFamily="2" charset="-122"/>
              </a:rPr>
              <a:t>年</a:t>
            </a:r>
            <a:r>
              <a:rPr lang="tr-TR" altLang="zh-CN" sz="2800"/>
              <a:t>1</a:t>
            </a:r>
            <a:r>
              <a:rPr lang="zh-CN" altLang="en-US" sz="2800">
                <a:ea typeface="SimSun" pitchFamily="2" charset="-122"/>
              </a:rPr>
              <a:t>月杨洁篪外长作为胡锦涛主席特别代表赴伊斯坦布尔出席阿富汗问题地区峰会并正式访问土耳其</a:t>
            </a:r>
            <a:endParaRPr lang="tr-TR" sz="2800"/>
          </a:p>
        </p:txBody>
      </p:sp>
      <p:pic>
        <p:nvPicPr>
          <p:cNvPr id="44036" name="Picture 2" descr="C:\Documents and Settings\e.ekrem\Desktop\土中关系40年\土中关系-foto\土耳其总统会见杨洁篪 2601201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71563" y="4694238"/>
            <a:ext cx="3381375" cy="2163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7" name="Picture 3" descr="C:\Documents and Settings\e.ekrem\Desktop\土中关系40年\土中关系-foto\土耳其总理埃尔多安在首都安卡拉的总理府会见到访的中国外长杨洁篪2701201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429125" y="4676775"/>
            <a:ext cx="3143250" cy="2181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313" y="1143000"/>
            <a:ext cx="8683625" cy="1143000"/>
          </a:xfrm>
        </p:spPr>
        <p:txBody>
          <a:bodyPr/>
          <a:lstStyle/>
          <a:p>
            <a:pPr>
              <a:defRPr/>
            </a:pPr>
            <a:r>
              <a:rPr lang="tr-TR" altLang="zh-CN" sz="3600" b="1" i="0" dirty="0" smtClean="0">
                <a:effectLst>
                  <a:outerShdw blurRad="38100" dist="38100" dir="2700000" algn="tl">
                    <a:srgbClr val="000000">
                      <a:alpha val="43137"/>
                    </a:srgbClr>
                  </a:outerShdw>
                </a:effectLst>
              </a:rPr>
              <a:t>	Nisan </a:t>
            </a:r>
            <a:r>
              <a:rPr lang="en-US" altLang="zh-CN" sz="3600" b="1" i="0" dirty="0" smtClean="0">
                <a:effectLst>
                  <a:outerShdw blurRad="38100" dist="38100" dir="2700000" algn="tl">
                    <a:srgbClr val="000000">
                      <a:alpha val="43137"/>
                    </a:srgbClr>
                  </a:outerShdw>
                </a:effectLst>
              </a:rPr>
              <a:t>2010</a:t>
            </a:r>
            <a:r>
              <a:rPr lang="tr-TR" altLang="zh-CN" sz="3600" b="1" i="0" dirty="0" smtClean="0">
                <a:effectLst>
                  <a:outerShdw blurRad="38100" dist="38100" dir="2700000" algn="tl">
                    <a:srgbClr val="000000">
                      <a:alpha val="43137"/>
                    </a:srgbClr>
                  </a:outerShdw>
                </a:effectLst>
              </a:rPr>
              <a:t>’da Çin Komünist Parti </a:t>
            </a:r>
            <a:r>
              <a:rPr lang="tr-TR" altLang="zh-CN" sz="3600" b="1" i="0" dirty="0" err="1" smtClean="0">
                <a:effectLst>
                  <a:outerShdw blurRad="38100" dist="38100" dir="2700000" algn="tl">
                    <a:srgbClr val="000000">
                      <a:alpha val="43137"/>
                    </a:srgbClr>
                  </a:outerShdw>
                </a:effectLst>
              </a:rPr>
              <a:t>Politböro</a:t>
            </a:r>
            <a:r>
              <a:rPr lang="tr-TR" altLang="zh-CN" sz="3600" b="1" i="0" dirty="0" smtClean="0">
                <a:effectLst>
                  <a:outerShdw blurRad="38100" dist="38100" dir="2700000" algn="tl">
                    <a:srgbClr val="000000">
                      <a:alpha val="43137"/>
                    </a:srgbClr>
                  </a:outerShdw>
                </a:effectLst>
              </a:rPr>
              <a:t> Daimi Üyesi </a:t>
            </a:r>
            <a:r>
              <a:rPr lang="tr-TR" altLang="zh-CN" sz="3600" b="1" i="0" dirty="0" err="1" smtClean="0">
                <a:effectLst>
                  <a:outerShdw blurRad="38100" dist="38100" dir="2700000" algn="tl">
                    <a:srgbClr val="000000">
                      <a:alpha val="43137"/>
                    </a:srgbClr>
                  </a:outerShdw>
                </a:effectLst>
              </a:rPr>
              <a:t>Li</a:t>
            </a:r>
            <a:r>
              <a:rPr lang="tr-TR" altLang="zh-CN" sz="3600" b="1" i="0" dirty="0" smtClean="0">
                <a:effectLst>
                  <a:outerShdw blurRad="38100" dist="38100" dir="2700000" algn="tl">
                    <a:srgbClr val="000000">
                      <a:alpha val="43137"/>
                    </a:srgbClr>
                  </a:outerShdw>
                </a:effectLst>
              </a:rPr>
              <a:t> </a:t>
            </a:r>
            <a:r>
              <a:rPr lang="tr-TR" altLang="zh-CN" sz="3600" b="1" i="0" dirty="0" err="1" smtClean="0">
                <a:effectLst>
                  <a:outerShdw blurRad="38100" dist="38100" dir="2700000" algn="tl">
                    <a:srgbClr val="000000">
                      <a:alpha val="43137"/>
                    </a:srgbClr>
                  </a:outerShdw>
                </a:effectLst>
              </a:rPr>
              <a:t>Changchun</a:t>
            </a:r>
            <a:r>
              <a:rPr lang="tr-TR" altLang="zh-CN" sz="3600" b="1" i="0" dirty="0" smtClean="0">
                <a:effectLst>
                  <a:outerShdw blurRad="38100" dist="38100" dir="2700000" algn="tl">
                    <a:srgbClr val="000000">
                      <a:alpha val="43137"/>
                    </a:srgbClr>
                  </a:outerShdw>
                </a:effectLst>
              </a:rPr>
              <a:t> Türkiye Ziyaretinde Bulunmuştur.</a:t>
            </a:r>
            <a:endParaRPr lang="tr-TR" sz="3600" b="1" i="0" dirty="0">
              <a:effectLst>
                <a:outerShdw blurRad="38100" dist="38100" dir="2700000" algn="tl">
                  <a:srgbClr val="000000">
                    <a:alpha val="43137"/>
                  </a:srgbClr>
                </a:outerShdw>
              </a:effectLst>
            </a:endParaRPr>
          </a:p>
        </p:txBody>
      </p:sp>
      <p:sp>
        <p:nvSpPr>
          <p:cNvPr id="45059" name="2 Dikdörtgen"/>
          <p:cNvSpPr>
            <a:spLocks noChangeArrowheads="1"/>
          </p:cNvSpPr>
          <p:nvPr/>
        </p:nvSpPr>
        <p:spPr bwMode="auto">
          <a:xfrm>
            <a:off x="214313" y="2428875"/>
            <a:ext cx="86439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a:t>2010</a:t>
            </a:r>
            <a:r>
              <a:rPr lang="zh-CN" altLang="en-US" sz="2800">
                <a:ea typeface="SimSun" pitchFamily="2" charset="-122"/>
              </a:rPr>
              <a:t>年</a:t>
            </a:r>
            <a:r>
              <a:rPr lang="en-US" altLang="zh-CN" sz="2800">
                <a:ea typeface="SimSun" pitchFamily="2" charset="-122"/>
              </a:rPr>
              <a:t>4</a:t>
            </a:r>
            <a:r>
              <a:rPr lang="zh-CN" altLang="en-US" sz="2800">
                <a:ea typeface="SimSun" pitchFamily="2" charset="-122"/>
              </a:rPr>
              <a:t>月中共中央政治局常委李长春对土耳其访问</a:t>
            </a:r>
            <a:endParaRPr lang="tr-TR" sz="2800"/>
          </a:p>
        </p:txBody>
      </p:sp>
      <p:pic>
        <p:nvPicPr>
          <p:cNvPr id="45060" name="Picture 2" descr="C:\Documents and Settings\e.ekrem\Desktop\1238829_11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429125"/>
            <a:ext cx="3160713" cy="242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3" descr="C:\Documents and Settings\e.ekrem\Desktop\1239413_41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86375" y="4411663"/>
            <a:ext cx="3857625" cy="244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2" name="Picture 4" descr="C:\Documents and Settings\e.ekrem\Desktop\1239413_31n.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143250" y="4419600"/>
            <a:ext cx="214312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295400" y="304800"/>
            <a:ext cx="51260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r>
              <a:rPr lang="tr-TR" altLang="zh-CN" sz="3200" b="1"/>
              <a:t>Çin’in Çıkarları </a:t>
            </a:r>
            <a:r>
              <a:rPr lang="zh-CN" altLang="en-US" sz="3000" b="1">
                <a:ea typeface="SimSun" pitchFamily="2" charset="-122"/>
              </a:rPr>
              <a:t>中国的利益 </a:t>
            </a:r>
            <a:endParaRPr lang="zh-CN" altLang="tr-TR" sz="3000">
              <a:ea typeface="SimSun" pitchFamily="2" charset="-122"/>
            </a:endParaRPr>
          </a:p>
        </p:txBody>
      </p:sp>
      <p:sp>
        <p:nvSpPr>
          <p:cNvPr id="21507" name="Text Box 3"/>
          <p:cNvSpPr txBox="1">
            <a:spLocks noChangeArrowheads="1"/>
          </p:cNvSpPr>
          <p:nvPr/>
        </p:nvSpPr>
        <p:spPr bwMode="auto">
          <a:xfrm>
            <a:off x="190500" y="917575"/>
            <a:ext cx="86106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zh-CN" altLang="en-US" sz="2800" b="1">
                <a:solidFill>
                  <a:srgbClr val="99FF33"/>
                </a:solidFill>
                <a:ea typeface="SimSun" pitchFamily="2" charset="-122"/>
              </a:rPr>
              <a:t>  </a:t>
            </a:r>
            <a:r>
              <a:rPr lang="en-US" altLang="zh-CN" sz="2800" b="1" noProof="1">
                <a:solidFill>
                  <a:srgbClr val="FFFFFF"/>
                </a:solidFill>
              </a:rPr>
              <a:t>Jeostratejik Konumunda Olan Türkiye’yi Kazanmak </a:t>
            </a:r>
            <a:r>
              <a:rPr lang="tr-TR" altLang="zh-CN" sz="2800" b="1">
                <a:solidFill>
                  <a:srgbClr val="FFFFFF"/>
                </a:solidFill>
              </a:rPr>
              <a:t>Çin’in </a:t>
            </a:r>
            <a:r>
              <a:rPr lang="tr-TR" altLang="zh-CN" sz="2800" b="1" noProof="1">
                <a:solidFill>
                  <a:srgbClr val="FFFFFF"/>
                </a:solidFill>
              </a:rPr>
              <a:t>Batı’ya </a:t>
            </a:r>
            <a:r>
              <a:rPr lang="tr-TR" altLang="zh-CN" sz="2800" b="1">
                <a:solidFill>
                  <a:srgbClr val="FFFFFF"/>
                </a:solidFill>
              </a:rPr>
              <a:t>Açılma Stratejisinde </a:t>
            </a:r>
            <a:r>
              <a:rPr lang="tr-TR" altLang="zh-CN" sz="2800" b="1" noProof="1">
                <a:solidFill>
                  <a:srgbClr val="FFFFFF"/>
                </a:solidFill>
              </a:rPr>
              <a:t>Fevkalade Önemi</a:t>
            </a:r>
            <a:r>
              <a:rPr lang="tr-TR" altLang="zh-CN" sz="2800" b="1">
                <a:solidFill>
                  <a:srgbClr val="FFFFFF"/>
                </a:solidFill>
              </a:rPr>
              <a:t> Vardır</a:t>
            </a:r>
            <a:r>
              <a:rPr lang="tr-TR" altLang="zh-CN" sz="2400" b="1">
                <a:solidFill>
                  <a:srgbClr val="FFFFFF"/>
                </a:solidFill>
              </a:rPr>
              <a:t>. </a:t>
            </a:r>
            <a:r>
              <a:rPr lang="tr-TR" altLang="zh-CN" sz="2600" b="1" i="1">
                <a:solidFill>
                  <a:srgbClr val="FFFFFF"/>
                </a:solidFill>
              </a:rPr>
              <a:t>Örneğin Çin’in Avrasya Stratejisi’nin Geçekleşmesi </a:t>
            </a:r>
          </a:p>
          <a:p>
            <a:pPr eaLnBrk="1" hangingPunct="1"/>
            <a:r>
              <a:rPr lang="zh-CN" altLang="en-US" sz="2400" b="1">
                <a:solidFill>
                  <a:srgbClr val="FFFF00"/>
                </a:solidFill>
                <a:ea typeface="SimSun" pitchFamily="2" charset="-122"/>
              </a:rPr>
              <a:t>地缘战略地位突出的土耳其对中国来说具有非常重要的战略意义。如：亚欧大陆桥战略的实现</a:t>
            </a:r>
            <a:endParaRPr lang="zh-CN" sz="2400" b="1">
              <a:solidFill>
                <a:srgbClr val="FFFF00"/>
              </a:solidFill>
              <a:ea typeface="SimSun" pitchFamily="2" charset="-122"/>
            </a:endParaRPr>
          </a:p>
        </p:txBody>
      </p:sp>
      <p:sp>
        <p:nvSpPr>
          <p:cNvPr id="21508" name="Text Box 4"/>
          <p:cNvSpPr txBox="1">
            <a:spLocks noChangeArrowheads="1"/>
          </p:cNvSpPr>
          <p:nvPr/>
        </p:nvSpPr>
        <p:spPr bwMode="auto">
          <a:xfrm>
            <a:off x="146050" y="3248025"/>
            <a:ext cx="8686800"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b="1">
                <a:solidFill>
                  <a:srgbClr val="99FF33"/>
                </a:solidFill>
              </a:rPr>
              <a:t> </a:t>
            </a:r>
            <a:r>
              <a:rPr lang="zh-CN" altLang="en-US" sz="2800" b="1">
                <a:solidFill>
                  <a:srgbClr val="99FF33"/>
                </a:solidFill>
                <a:ea typeface="SimSun" pitchFamily="2" charset="-122"/>
              </a:rPr>
              <a:t> </a:t>
            </a:r>
            <a:r>
              <a:rPr lang="tr-TR" altLang="zh-CN" sz="2800" b="1">
                <a:solidFill>
                  <a:srgbClr val="FFFFFF"/>
                </a:solidFill>
              </a:rPr>
              <a:t>Türkiye, Orta Asya ve Ortadoğu Bölgelerinde</a:t>
            </a:r>
            <a:r>
              <a:rPr lang="en-US" altLang="zh-CN" sz="2800" b="1">
                <a:solidFill>
                  <a:srgbClr val="FFFFFF"/>
                </a:solidFill>
                <a:ea typeface="SimSun" pitchFamily="2" charset="-122"/>
              </a:rPr>
              <a:t> </a:t>
            </a:r>
            <a:r>
              <a:rPr lang="tr-TR" altLang="zh-CN" sz="2800" b="1">
                <a:solidFill>
                  <a:srgbClr val="FFFFFF"/>
                </a:solidFill>
              </a:rPr>
              <a:t>Enerji ve Bölgesel İşbirliği Yapabilecek En Uygun Ülkesidir</a:t>
            </a:r>
            <a:r>
              <a:rPr lang="tr-TR" altLang="zh-CN" sz="2400" b="1">
                <a:solidFill>
                  <a:srgbClr val="FFFFFF"/>
                </a:solidFill>
              </a:rPr>
              <a:t>.</a:t>
            </a:r>
            <a:r>
              <a:rPr lang="en-US" altLang="zh-CN" sz="2400" b="1">
                <a:solidFill>
                  <a:srgbClr val="99FF33"/>
                </a:solidFill>
                <a:ea typeface="SimSun" pitchFamily="2" charset="-122"/>
              </a:rPr>
              <a:t> </a:t>
            </a:r>
            <a:r>
              <a:rPr lang="zh-CN" altLang="en-US" sz="2400" b="1">
                <a:solidFill>
                  <a:srgbClr val="99FF33"/>
                </a:solidFill>
                <a:ea typeface="SimSun" pitchFamily="2" charset="-122"/>
              </a:rPr>
              <a:t>在</a:t>
            </a:r>
            <a:r>
              <a:rPr lang="zh-CN" altLang="en-US" sz="2400" b="1">
                <a:solidFill>
                  <a:srgbClr val="EEFA06"/>
                </a:solidFill>
                <a:ea typeface="SimSun" pitchFamily="2" charset="-122"/>
              </a:rPr>
              <a:t>中亚和中东地区的能源以及地区合作方面, 土耳其是本地最理想的合作伙伴</a:t>
            </a:r>
            <a:endParaRPr lang="zh-CN" sz="2400" b="1">
              <a:solidFill>
                <a:srgbClr val="EEFA06"/>
              </a:solidFill>
              <a:ea typeface="SimSun" pitchFamily="2" charset="-122"/>
            </a:endParaRPr>
          </a:p>
        </p:txBody>
      </p:sp>
      <p:sp>
        <p:nvSpPr>
          <p:cNvPr id="21509" name="Text Box 5"/>
          <p:cNvSpPr txBox="1">
            <a:spLocks noChangeArrowheads="1"/>
          </p:cNvSpPr>
          <p:nvPr/>
        </p:nvSpPr>
        <p:spPr bwMode="auto">
          <a:xfrm>
            <a:off x="304800" y="4941888"/>
            <a:ext cx="883920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2800" b="1">
                <a:solidFill>
                  <a:srgbClr val="99FF33"/>
                </a:solidFill>
              </a:rPr>
              <a:t>    </a:t>
            </a:r>
            <a:r>
              <a:rPr lang="tr-TR" altLang="zh-CN" sz="2800" b="1"/>
              <a:t>Doğu Türkistan Ayrılıkçı Hareketinin Ortadan Kaldırılması ve Ülke Güvenliğinin Sağlanması İçin Türkiye’nin Desteğine İhtiyacı Vardır.</a:t>
            </a:r>
            <a:r>
              <a:rPr lang="zh-CN" altLang="tr-TR" sz="2800" b="1">
                <a:solidFill>
                  <a:srgbClr val="99FF33"/>
                </a:solidFill>
                <a:ea typeface="SimSun" pitchFamily="2" charset="-122"/>
              </a:rPr>
              <a:t> </a:t>
            </a:r>
            <a:r>
              <a:rPr lang="zh-CN" altLang="tr-TR" sz="2400" b="1">
                <a:solidFill>
                  <a:srgbClr val="EEFA06"/>
                </a:solidFill>
                <a:ea typeface="SimSun" pitchFamily="2" charset="-122"/>
              </a:rPr>
              <a:t>在打击东突分离主义运动和维护国家安全方面</a:t>
            </a:r>
            <a:r>
              <a:rPr lang="zh-CN" altLang="en-US" sz="2400" b="1">
                <a:solidFill>
                  <a:srgbClr val="EEFA06"/>
                </a:solidFill>
                <a:ea typeface="SimSun" pitchFamily="2" charset="-122"/>
              </a:rPr>
              <a:t>以及中亚之稳定</a:t>
            </a:r>
            <a:r>
              <a:rPr lang="zh-CN" altLang="tr-TR" sz="2400" b="1">
                <a:solidFill>
                  <a:srgbClr val="EEFA06"/>
                </a:solidFill>
                <a:ea typeface="SimSun" pitchFamily="2" charset="-122"/>
              </a:rPr>
              <a:t>需要土耳其的支持</a:t>
            </a:r>
            <a:endParaRPr lang="zh-CN" sz="2400" b="1">
              <a:solidFill>
                <a:srgbClr val="EEFA06"/>
              </a:solidFill>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313" y="1357313"/>
            <a:ext cx="8715375" cy="1143000"/>
          </a:xfrm>
        </p:spPr>
        <p:txBody>
          <a:bodyPr/>
          <a:lstStyle/>
          <a:p>
            <a:pPr>
              <a:defRPr/>
            </a:pPr>
            <a:r>
              <a:rPr lang="tr-TR" sz="3600" b="1" i="0" dirty="0" smtClean="0">
                <a:effectLst>
                  <a:outerShdw blurRad="38100" dist="38100" dir="2700000" algn="tl">
                    <a:srgbClr val="000000">
                      <a:alpha val="43137"/>
                    </a:srgbClr>
                  </a:outerShdw>
                </a:effectLst>
              </a:rPr>
              <a:t>Haziran 2010’da Çin Devlet Konseyi Üyesi </a:t>
            </a:r>
            <a:r>
              <a:rPr lang="tr-TR" sz="3600" b="1" i="0" dirty="0" err="1" smtClean="0">
                <a:effectLst>
                  <a:outerShdw blurRad="38100" dist="38100" dir="2700000" algn="tl">
                    <a:srgbClr val="000000">
                      <a:alpha val="43137"/>
                    </a:srgbClr>
                  </a:outerShdw>
                </a:effectLst>
              </a:rPr>
              <a:t>Dai</a:t>
            </a:r>
            <a:r>
              <a:rPr lang="tr-TR" sz="3600" b="1" i="0" dirty="0" smtClean="0">
                <a:effectLst>
                  <a:outerShdw blurRad="38100" dist="38100" dir="2700000" algn="tl">
                    <a:srgbClr val="000000">
                      <a:alpha val="43137"/>
                    </a:srgbClr>
                  </a:outerShdw>
                </a:effectLst>
              </a:rPr>
              <a:t> </a:t>
            </a:r>
            <a:r>
              <a:rPr lang="tr-TR" sz="3600" b="1" i="0" dirty="0" err="1" smtClean="0">
                <a:effectLst>
                  <a:outerShdw blurRad="38100" dist="38100" dir="2700000" algn="tl">
                    <a:srgbClr val="000000">
                      <a:alpha val="43137"/>
                    </a:srgbClr>
                  </a:outerShdw>
                </a:effectLst>
              </a:rPr>
              <a:t>Bingguo</a:t>
            </a:r>
            <a:r>
              <a:rPr lang="tr-TR" sz="3600" b="1" i="0" dirty="0" smtClean="0">
                <a:effectLst>
                  <a:outerShdw blurRad="38100" dist="38100" dir="2700000" algn="tl">
                    <a:srgbClr val="000000">
                      <a:alpha val="43137"/>
                    </a:srgbClr>
                  </a:outerShdw>
                </a:effectLst>
              </a:rPr>
              <a:t>, Çin Devlet Başkanı Hu </a:t>
            </a:r>
            <a:r>
              <a:rPr lang="tr-TR" sz="3600" b="1" i="0" dirty="0" err="1" smtClean="0">
                <a:effectLst>
                  <a:outerShdw blurRad="38100" dist="38100" dir="2700000" algn="tl">
                    <a:srgbClr val="000000">
                      <a:alpha val="43137"/>
                    </a:srgbClr>
                  </a:outerShdw>
                </a:effectLst>
              </a:rPr>
              <a:t>Jintao’nun</a:t>
            </a:r>
            <a:r>
              <a:rPr lang="tr-TR" sz="3600" b="1" i="0" dirty="0" smtClean="0">
                <a:effectLst>
                  <a:outerShdw blurRad="38100" dist="38100" dir="2700000" algn="tl">
                    <a:srgbClr val="000000">
                      <a:alpha val="43137"/>
                    </a:srgbClr>
                  </a:outerShdw>
                </a:effectLst>
              </a:rPr>
              <a:t> Özel Temsilcisi Olarak Türkiye’yi Ziyaret Etmiştir</a:t>
            </a:r>
            <a:r>
              <a:rPr lang="tr-TR" dirty="0" smtClean="0"/>
              <a:t>. </a:t>
            </a:r>
            <a:endParaRPr lang="tr-TR" dirty="0"/>
          </a:p>
        </p:txBody>
      </p:sp>
      <p:pic>
        <p:nvPicPr>
          <p:cNvPr id="46083" name="Picture 2" descr="C:\Documents and Settings\e.ekrem\Desktop\土中关系40年\土中关系-foto\土耳其总统在伊斯坦布尔会见胡锦涛主席特别代表、中国国务委员戴秉国0806201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867150"/>
            <a:ext cx="4762500" cy="299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4" name="3 Dikdörtgen"/>
          <p:cNvSpPr>
            <a:spLocks noChangeArrowheads="1"/>
          </p:cNvSpPr>
          <p:nvPr/>
        </p:nvSpPr>
        <p:spPr bwMode="auto">
          <a:xfrm>
            <a:off x="0" y="6027738"/>
            <a:ext cx="4572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1600">
                <a:ea typeface="SimSun" pitchFamily="2" charset="-122"/>
              </a:rPr>
              <a:t>2010</a:t>
            </a:r>
            <a:r>
              <a:rPr lang="zh-CN" altLang="en-US" sz="1600">
                <a:ea typeface="SimSun" pitchFamily="2" charset="-122"/>
              </a:rPr>
              <a:t>年</a:t>
            </a:r>
            <a:r>
              <a:rPr lang="en-US" altLang="zh-CN" sz="1600">
                <a:ea typeface="SimSun" pitchFamily="2" charset="-122"/>
              </a:rPr>
              <a:t>6</a:t>
            </a:r>
            <a:r>
              <a:rPr lang="zh-CN" altLang="en-US" sz="1600">
                <a:ea typeface="SimSun" pitchFamily="2" charset="-122"/>
              </a:rPr>
              <a:t>月戴秉国国务委员作为国家主席胡锦涛特别代表，赴土耳其伊斯坦布尔出席亚洲相互协作与信任措施会议第三次国家元首和政府首脑会议</a:t>
            </a:r>
            <a:endParaRPr lang="tr-TR" sz="1600"/>
          </a:p>
        </p:txBody>
      </p:sp>
      <p:sp>
        <p:nvSpPr>
          <p:cNvPr id="46085" name="4 Dikdörtgen"/>
          <p:cNvSpPr>
            <a:spLocks noChangeArrowheads="1"/>
          </p:cNvSpPr>
          <p:nvPr/>
        </p:nvSpPr>
        <p:spPr bwMode="auto">
          <a:xfrm>
            <a:off x="214313" y="3071813"/>
            <a:ext cx="87153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zh-CN" sz="2800">
                <a:ea typeface="SimSun" pitchFamily="2" charset="-122"/>
              </a:rPr>
              <a:t>2010</a:t>
            </a:r>
            <a:r>
              <a:rPr lang="zh-CN" altLang="en-US" sz="2800">
                <a:ea typeface="SimSun" pitchFamily="2" charset="-122"/>
              </a:rPr>
              <a:t>年</a:t>
            </a:r>
            <a:r>
              <a:rPr lang="en-US" altLang="zh-CN" sz="2800">
                <a:ea typeface="SimSun" pitchFamily="2" charset="-122"/>
              </a:rPr>
              <a:t>6</a:t>
            </a:r>
            <a:r>
              <a:rPr lang="zh-CN" altLang="en-US" sz="2800">
                <a:ea typeface="SimSun" pitchFamily="2" charset="-122"/>
              </a:rPr>
              <a:t>月国务委员戴秉国访问土耳其</a:t>
            </a:r>
            <a:endParaRPr lang="tr-TR" sz="2800"/>
          </a:p>
        </p:txBody>
      </p:sp>
      <p:pic>
        <p:nvPicPr>
          <p:cNvPr id="46086" name="Picture 3" descr="C:\Documents and Settings\e.ekrem\Desktop\37054404269401_uFxX1m.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286375" y="3857625"/>
            <a:ext cx="3857625" cy="300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063" y="930275"/>
            <a:ext cx="6469062" cy="1143000"/>
          </a:xfrm>
        </p:spPr>
        <p:txBody>
          <a:bodyPr/>
          <a:lstStyle/>
          <a:p>
            <a:pPr>
              <a:defRPr/>
            </a:pPr>
            <a:r>
              <a:rPr lang="tr-TR" sz="3600" b="1" i="0" dirty="0" smtClean="0">
                <a:effectLst>
                  <a:outerShdw blurRad="38100" dist="38100" dir="2700000" algn="tl">
                    <a:srgbClr val="000000">
                      <a:alpha val="43137"/>
                    </a:srgbClr>
                  </a:outerShdw>
                </a:effectLst>
              </a:rPr>
              <a:t>	Ekim 2010’da Çin Başbakanı </a:t>
            </a:r>
            <a:r>
              <a:rPr lang="tr-TR" sz="3600" b="1" i="0" dirty="0" err="1" smtClean="0">
                <a:effectLst>
                  <a:outerShdw blurRad="38100" dist="38100" dir="2700000" algn="tl">
                    <a:srgbClr val="000000">
                      <a:alpha val="43137"/>
                    </a:srgbClr>
                  </a:outerShdw>
                </a:effectLst>
              </a:rPr>
              <a:t>Wen</a:t>
            </a:r>
            <a:r>
              <a:rPr lang="tr-TR" sz="3600" b="1" i="0" dirty="0" smtClean="0">
                <a:effectLst>
                  <a:outerShdw blurRad="38100" dist="38100" dir="2700000" algn="tl">
                    <a:srgbClr val="000000">
                      <a:alpha val="43137"/>
                    </a:srgbClr>
                  </a:outerShdw>
                </a:effectLst>
              </a:rPr>
              <a:t> </a:t>
            </a:r>
            <a:r>
              <a:rPr lang="tr-TR" sz="3600" b="1" i="0" dirty="0" err="1" smtClean="0">
                <a:effectLst>
                  <a:outerShdw blurRad="38100" dist="38100" dir="2700000" algn="tl">
                    <a:srgbClr val="000000">
                      <a:alpha val="43137"/>
                    </a:srgbClr>
                  </a:outerShdw>
                </a:effectLst>
              </a:rPr>
              <a:t>Jiabao</a:t>
            </a:r>
            <a:r>
              <a:rPr lang="tr-TR" sz="3600" b="1" i="0" dirty="0" smtClean="0">
                <a:effectLst>
                  <a:outerShdw blurRad="38100" dist="38100" dir="2700000" algn="tl">
                    <a:srgbClr val="000000">
                      <a:alpha val="43137"/>
                    </a:srgbClr>
                  </a:outerShdw>
                </a:effectLst>
              </a:rPr>
              <a:t> Türkiye’yi Ziyaret Etmiştir.</a:t>
            </a:r>
            <a:endParaRPr lang="tr-TR" sz="3600" b="1" i="0" dirty="0">
              <a:effectLst>
                <a:outerShdw blurRad="38100" dist="38100" dir="2700000" algn="tl">
                  <a:srgbClr val="000000">
                    <a:alpha val="43137"/>
                  </a:srgbClr>
                </a:outerShdw>
              </a:effectLst>
            </a:endParaRPr>
          </a:p>
        </p:txBody>
      </p:sp>
      <p:sp>
        <p:nvSpPr>
          <p:cNvPr id="47107" name="2 Dikdörtgen"/>
          <p:cNvSpPr>
            <a:spLocks noChangeArrowheads="1"/>
          </p:cNvSpPr>
          <p:nvPr/>
        </p:nvSpPr>
        <p:spPr bwMode="auto">
          <a:xfrm>
            <a:off x="214313" y="2500313"/>
            <a:ext cx="5929312"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a:t>2010</a:t>
            </a:r>
            <a:r>
              <a:rPr lang="zh-CN" altLang="en-US" sz="2800">
                <a:ea typeface="SimSun" pitchFamily="2" charset="-122"/>
              </a:rPr>
              <a:t>年</a:t>
            </a:r>
            <a:r>
              <a:rPr lang="tr-TR" altLang="zh-CN" sz="2800"/>
              <a:t>10</a:t>
            </a:r>
            <a:r>
              <a:rPr lang="zh-CN" altLang="en-US" sz="2800">
                <a:ea typeface="SimSun" pitchFamily="2" charset="-122"/>
              </a:rPr>
              <a:t>月国务院总理温家宝应邀正式访问土耳其</a:t>
            </a:r>
            <a:endParaRPr lang="tr-TR" sz="2800"/>
          </a:p>
        </p:txBody>
      </p:sp>
      <p:pic>
        <p:nvPicPr>
          <p:cNvPr id="47108" name="Picture 2" descr="C:\Documents and Settings\e.ekrem\Desktop\土中关系40年\土中关系-foto\国务院总理温家宝在土耳其首都安卡拉与土耳其总理埃尔多安举行会谈0810201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14875" y="3422650"/>
            <a:ext cx="4429125"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9" name="Picture 4" descr="C:\Documents and Settings\e.ekrem\Desktop\土中关系40年\土中关系-foto\温家宝会见土耳其总统居尔 09102010.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429000"/>
            <a:ext cx="44069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0" name="Picture 5" descr="C:\Documents and Settings\e.ekrem\Desktop\土中关系40年\土中关系-foto\温家宝在访问土耳其的时候，维族人士抗议场景08102010.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929313" y="928688"/>
            <a:ext cx="3214687" cy="214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43000" y="142875"/>
            <a:ext cx="7858125" cy="857250"/>
          </a:xfrm>
        </p:spPr>
        <p:txBody>
          <a:bodyPr/>
          <a:lstStyle/>
          <a:p>
            <a:r>
              <a:rPr lang="tr-TR" altLang="zh-CN" sz="3500" b="1" i="0" smtClean="0">
                <a:effectLst>
                  <a:outerShdw blurRad="38100" dist="38100" dir="2700000" algn="tl">
                    <a:srgbClr val="000000"/>
                  </a:outerShdw>
                </a:effectLst>
              </a:rPr>
              <a:t>Türkiye-Çin stratejik İşbirliği İlişkileri</a:t>
            </a:r>
          </a:p>
        </p:txBody>
      </p:sp>
      <p:pic>
        <p:nvPicPr>
          <p:cNvPr id="48131"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2875" y="1524000"/>
            <a:ext cx="900112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Documents and Settings\e.ekrem\Desktop\土中关系40年\土中关系-foto\外交部长杨洁篪在北京与来访的土耳其外长达乌特奥卢举行会谈02112010a.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764088"/>
            <a:ext cx="3214688" cy="209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5" name="Picture 3" descr="C:\Documents and Settings\e.ekrem\Desktop\土中关系40年\土中关系-foto\土耳其外长来我所座谈.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214688" y="4764088"/>
            <a:ext cx="3143250" cy="209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6" name="Picture 4" descr="C:\Documents and Settings\e.ekrem\Desktop\土中关系40年\土中关系-foto\11月1日，中国国家副主席习近平在北京人民大会堂会见土耳其外长达乌特奥卢。中新社发 盛佳鹏2.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072063" y="2071688"/>
            <a:ext cx="4071937"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5" descr="C:\Documents and Settings\e.ekrem\Desktop\土中关系40年\土中关系-foto\Ahmet Davutoğlu在人民大学逸夫会议中心发表有关“土耳其外交政策及中土外交关系”的演讲02112010.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357938" y="4768850"/>
            <a:ext cx="2786062" cy="2089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1 Başlık"/>
          <p:cNvSpPr txBox="1">
            <a:spLocks/>
          </p:cNvSpPr>
          <p:nvPr/>
        </p:nvSpPr>
        <p:spPr>
          <a:xfrm>
            <a:off x="0" y="928688"/>
            <a:ext cx="6643688" cy="1143000"/>
          </a:xfrm>
          <a:prstGeom prst="rect">
            <a:avLst/>
          </a:prstGeom>
        </p:spPr>
        <p:txBody>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r>
              <a:rPr lang="tr-TR" altLang="zh-CN" sz="3600" b="1">
                <a:solidFill>
                  <a:schemeClr val="tx2"/>
                </a:solidFill>
                <a:effectLst>
                  <a:outerShdw blurRad="38100" dist="38100" dir="2700000" algn="tl">
                    <a:srgbClr val="000000"/>
                  </a:outerShdw>
                </a:effectLst>
              </a:rPr>
              <a:t>	Ekim 2010’da Türkiye Dışişleri Bakanı Ahmet Davutoğlu Çin Ziyaretini Gerçekleştirmiştir.</a:t>
            </a:r>
          </a:p>
        </p:txBody>
      </p:sp>
      <p:sp>
        <p:nvSpPr>
          <p:cNvPr id="49159" name="6 Dikdörtgen"/>
          <p:cNvSpPr>
            <a:spLocks noChangeArrowheads="1"/>
          </p:cNvSpPr>
          <p:nvPr/>
        </p:nvSpPr>
        <p:spPr bwMode="auto">
          <a:xfrm>
            <a:off x="0" y="3143250"/>
            <a:ext cx="5072063"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a:t>2010</a:t>
            </a:r>
            <a:r>
              <a:rPr lang="zh-CN" altLang="en-US" sz="2800">
                <a:ea typeface="SimSun" pitchFamily="2" charset="-122"/>
              </a:rPr>
              <a:t>年</a:t>
            </a:r>
            <a:r>
              <a:rPr lang="tr-TR" altLang="zh-CN" sz="2800"/>
              <a:t>10</a:t>
            </a:r>
            <a:r>
              <a:rPr lang="zh-CN" altLang="en-US" sz="2800">
                <a:ea typeface="SimSun" pitchFamily="2" charset="-122"/>
              </a:rPr>
              <a:t>月土耳其外长达乌特奥卢应邀正式访华</a:t>
            </a:r>
            <a:endParaRPr lang="tr-TR" sz="2800"/>
          </a:p>
        </p:txBody>
      </p:sp>
    </p:spTree>
  </p:cSld>
  <p:clrMapOvr>
    <a:masterClrMapping/>
  </p:clrMapOvr>
  <p:transition spd="slow">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ocuments and Settings\e.ekrem\Desktop\土中关系40年\土中关系-foto\土耳其外长访问新疆.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0" y="857250"/>
            <a:ext cx="4572000" cy="292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Picture 3" descr="C:\Documents and Settings\e.ekrem\Desktop\土中关系40年\土中关系-foto\土耳其外长访问新疆a.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29188" y="3771900"/>
            <a:ext cx="4214812"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0" name="Picture 4" descr="C:\Documents and Settings\e.ekrem\Desktop\土中关系40年\土中关系-foto\土耳其外长访问新疆b.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857250"/>
            <a:ext cx="4624388" cy="292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81" name="Picture 6" descr="C:\Documents and Settings\e.ekrem\Desktop\土中关系40年\土中关系-foto\Davutoğlu'nun Çin ziyareti sürüyor 29102010b.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3784600"/>
            <a:ext cx="4500563"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331913" y="260350"/>
            <a:ext cx="7597775" cy="936625"/>
          </a:xfrm>
        </p:spPr>
        <p:txBody>
          <a:bodyPr/>
          <a:lstStyle/>
          <a:p>
            <a:pPr algn="ctr">
              <a:defRPr/>
            </a:pPr>
            <a:r>
              <a:rPr lang="en-US" altLang="zh-CN" sz="3600" b="1" i="0" dirty="0" err="1" smtClean="0">
                <a:effectLst>
                  <a:outerShdw blurRad="38100" dist="38100" dir="2700000" algn="tl">
                    <a:srgbClr val="000000"/>
                  </a:outerShdw>
                </a:effectLst>
                <a:ea typeface="SimSun" pitchFamily="2" charset="-122"/>
              </a:rPr>
              <a:t>Siyasî</a:t>
            </a:r>
            <a:r>
              <a:rPr lang="en-US" altLang="zh-CN" sz="3600" b="1" i="0" dirty="0" smtClean="0">
                <a:effectLst>
                  <a:outerShdw blurRad="38100" dist="38100" dir="2700000" algn="tl">
                    <a:srgbClr val="000000"/>
                  </a:outerShdw>
                </a:effectLst>
                <a:ea typeface="SimSun" pitchFamily="2" charset="-122"/>
              </a:rPr>
              <a:t> </a:t>
            </a:r>
            <a:r>
              <a:rPr lang="en-US" altLang="zh-CN" sz="3600" b="1" i="0" dirty="0" err="1" smtClean="0">
                <a:effectLst>
                  <a:outerShdw blurRad="38100" dist="38100" dir="2700000" algn="tl">
                    <a:srgbClr val="000000"/>
                  </a:outerShdw>
                </a:effectLst>
                <a:ea typeface="SimSun" pitchFamily="2" charset="-122"/>
              </a:rPr>
              <a:t>İlişkilerin</a:t>
            </a:r>
            <a:r>
              <a:rPr lang="tr-TR" altLang="zh-CN" sz="3600" b="1" i="0" dirty="0" smtClean="0">
                <a:effectLst>
                  <a:outerShdw blurRad="38100" dist="38100" dir="2700000" algn="tl">
                    <a:srgbClr val="000000"/>
                  </a:outerShdw>
                </a:effectLst>
                <a:ea typeface="SimSun" pitchFamily="2" charset="-122"/>
              </a:rPr>
              <a:t>in Özellikleri</a:t>
            </a:r>
            <a:r>
              <a:rPr lang="en-US" altLang="zh-CN" sz="3600" b="1" i="0" dirty="0" smtClean="0">
                <a:effectLst>
                  <a:outerShdw blurRad="38100" dist="38100" dir="2700000" algn="tl">
                    <a:srgbClr val="000000"/>
                  </a:outerShdw>
                </a:effectLst>
                <a:ea typeface="SimSun" pitchFamily="2" charset="-122"/>
              </a:rPr>
              <a:t/>
            </a:r>
            <a:br>
              <a:rPr lang="en-US" altLang="zh-CN" sz="3600" b="1" i="0" dirty="0" smtClean="0">
                <a:effectLst>
                  <a:outerShdw blurRad="38100" dist="38100" dir="2700000" algn="tl">
                    <a:srgbClr val="000000"/>
                  </a:outerShdw>
                </a:effectLst>
                <a:ea typeface="SimSun" pitchFamily="2" charset="-122"/>
              </a:rPr>
            </a:br>
            <a:r>
              <a:rPr lang="zh-CN" altLang="en-US" sz="3600" b="1" i="0" dirty="0">
                <a:effectLst>
                  <a:outerShdw blurRad="38100" dist="38100" dir="2700000" algn="tl">
                    <a:srgbClr val="000000"/>
                  </a:outerShdw>
                </a:effectLst>
                <a:ea typeface="SimSun" pitchFamily="2" charset="-122"/>
              </a:rPr>
              <a:t>土</a:t>
            </a:r>
            <a:r>
              <a:rPr lang="zh-CN" altLang="en-US" sz="3600" b="1" i="0" dirty="0" smtClean="0">
                <a:effectLst>
                  <a:outerShdw blurRad="38100" dist="38100" dir="2700000" algn="tl">
                    <a:srgbClr val="000000"/>
                  </a:outerShdw>
                </a:effectLst>
                <a:ea typeface="SimSun" pitchFamily="2" charset="-122"/>
              </a:rPr>
              <a:t>中政治关系之特点</a:t>
            </a:r>
            <a:endParaRPr lang="tr-TR" sz="3600" i="0" dirty="0"/>
          </a:p>
        </p:txBody>
      </p:sp>
      <p:sp>
        <p:nvSpPr>
          <p:cNvPr id="3" name="2 Dikdörtgen"/>
          <p:cNvSpPr/>
          <p:nvPr/>
        </p:nvSpPr>
        <p:spPr>
          <a:xfrm>
            <a:off x="285750" y="1557338"/>
            <a:ext cx="8572500" cy="3538537"/>
          </a:xfrm>
          <a:prstGeom prst="rect">
            <a:avLst/>
          </a:prstGeom>
        </p:spPr>
        <p:txBody>
          <a:bodyPr>
            <a:spAutoFit/>
          </a:bodyPr>
          <a:lstStyle/>
          <a:p>
            <a:pPr marL="514350" indent="-514350">
              <a:buFont typeface="Arial" pitchFamily="34" charset="0"/>
              <a:buChar char="•"/>
              <a:defRPr/>
            </a:pPr>
            <a:r>
              <a:rPr lang="tr-TR" altLang="zh-CN" sz="3200" b="1" dirty="0">
                <a:effectLst>
                  <a:outerShdw blurRad="38100" dist="38100" dir="2700000" algn="tl">
                    <a:srgbClr val="000000"/>
                  </a:outerShdw>
                </a:effectLst>
                <a:ea typeface="SimSun" pitchFamily="2" charset="-122"/>
              </a:rPr>
              <a:t>Cumhurbaşkanı ve Başbakanı Düzeydeki İlişkileri Yoğun Değildir.</a:t>
            </a:r>
            <a:endParaRPr lang="en-US" altLang="zh-CN" sz="3200" b="1" dirty="0">
              <a:effectLst>
                <a:outerShdw blurRad="38100" dist="38100" dir="2700000" algn="tl">
                  <a:srgbClr val="000000"/>
                </a:outerShdw>
              </a:effectLst>
              <a:ea typeface="SimSun" pitchFamily="2" charset="-122"/>
            </a:endParaRPr>
          </a:p>
          <a:p>
            <a:pPr>
              <a:defRPr/>
            </a:pPr>
            <a:r>
              <a:rPr lang="en-US" altLang="zh-CN" sz="3200" b="1" dirty="0">
                <a:effectLst>
                  <a:outerShdw blurRad="38100" dist="38100" dir="2700000" algn="tl">
                    <a:srgbClr val="000000"/>
                  </a:outerShdw>
                </a:effectLst>
                <a:ea typeface="SimSun" pitchFamily="2" charset="-122"/>
              </a:rPr>
              <a:t>	</a:t>
            </a:r>
            <a:r>
              <a:rPr lang="zh-CN" altLang="en-US" sz="3200" b="1" dirty="0">
                <a:effectLst>
                  <a:outerShdw blurRad="38100" dist="38100" dir="2700000" algn="tl">
                    <a:srgbClr val="000000"/>
                  </a:outerShdw>
                </a:effectLst>
                <a:ea typeface="SimSun" pitchFamily="2" charset="-122"/>
              </a:rPr>
              <a:t>最高国家领导人互访不频繁</a:t>
            </a:r>
            <a:endParaRPr lang="tr-TR" altLang="zh-CN" sz="3200" b="1" dirty="0">
              <a:effectLst>
                <a:outerShdw blurRad="38100" dist="38100" dir="2700000" algn="tl">
                  <a:srgbClr val="000000"/>
                </a:outerShdw>
              </a:effectLst>
              <a:ea typeface="SimSun" pitchFamily="2" charset="-122"/>
            </a:endParaRPr>
          </a:p>
          <a:p>
            <a:pPr marL="514350" indent="-514350">
              <a:buFont typeface="Arial" pitchFamily="34" charset="0"/>
              <a:buChar char="•"/>
              <a:defRPr/>
            </a:pPr>
            <a:r>
              <a:rPr lang="tr-TR" sz="3200" b="1" dirty="0">
                <a:effectLst>
                  <a:outerShdw blurRad="38100" dist="38100" dir="2700000" algn="tl">
                    <a:srgbClr val="000000"/>
                  </a:outerShdw>
                </a:effectLst>
                <a:ea typeface="SimSun" pitchFamily="2" charset="-122"/>
              </a:rPr>
              <a:t>Bakanlar Düzeydeki İlişkileri Yoğundur</a:t>
            </a:r>
            <a:endParaRPr lang="en-US" sz="3200" b="1" dirty="0">
              <a:effectLst>
                <a:outerShdw blurRad="38100" dist="38100" dir="2700000" algn="tl">
                  <a:srgbClr val="000000"/>
                </a:outerShdw>
              </a:effectLst>
              <a:ea typeface="SimSun" pitchFamily="2" charset="-122"/>
            </a:endParaRPr>
          </a:p>
          <a:p>
            <a:pPr>
              <a:defRPr/>
            </a:pPr>
            <a:r>
              <a:rPr lang="en-US" altLang="zh-CN" sz="3200" b="1" dirty="0">
                <a:effectLst>
                  <a:outerShdw blurRad="38100" dist="38100" dir="2700000" algn="tl">
                    <a:srgbClr val="000000"/>
                  </a:outerShdw>
                </a:effectLst>
                <a:ea typeface="SimSun" pitchFamily="2" charset="-122"/>
              </a:rPr>
              <a:t>	</a:t>
            </a:r>
            <a:r>
              <a:rPr lang="zh-CN" altLang="en-US" sz="3200" b="1" dirty="0">
                <a:effectLst>
                  <a:outerShdw blurRad="38100" dist="38100" dir="2700000" algn="tl">
                    <a:srgbClr val="000000"/>
                  </a:outerShdw>
                </a:effectLst>
                <a:ea typeface="SimSun" pitchFamily="2" charset="-122"/>
              </a:rPr>
              <a:t>部长级互访相对频繁</a:t>
            </a:r>
            <a:endParaRPr lang="tr-TR" sz="3200" b="1" dirty="0">
              <a:effectLst>
                <a:outerShdw blurRad="38100" dist="38100" dir="2700000" algn="tl">
                  <a:srgbClr val="000000"/>
                </a:outerShdw>
              </a:effectLst>
              <a:ea typeface="SimSun" pitchFamily="2" charset="-122"/>
            </a:endParaRPr>
          </a:p>
          <a:p>
            <a:pPr marL="514350" indent="-514350">
              <a:buFont typeface="Arial" pitchFamily="34" charset="0"/>
              <a:buChar char="•"/>
              <a:defRPr/>
            </a:pPr>
            <a:r>
              <a:rPr lang="tr-TR" sz="3200" b="1" dirty="0">
                <a:effectLst>
                  <a:outerShdw blurRad="38100" dist="38100" dir="2700000" algn="tl">
                    <a:srgbClr val="000000"/>
                  </a:outerShdw>
                </a:effectLst>
                <a:ea typeface="SimSun" pitchFamily="2" charset="-122"/>
              </a:rPr>
              <a:t>İlişkileri Dönemsel Çizgisi Görülmektedir</a:t>
            </a:r>
            <a:endParaRPr lang="en-US" sz="3200" b="1" dirty="0">
              <a:effectLst>
                <a:outerShdw blurRad="38100" dist="38100" dir="2700000" algn="tl">
                  <a:srgbClr val="000000"/>
                </a:outerShdw>
              </a:effectLst>
              <a:ea typeface="SimSun" pitchFamily="2" charset="-122"/>
            </a:endParaRPr>
          </a:p>
          <a:p>
            <a:pPr>
              <a:defRPr/>
            </a:pPr>
            <a:r>
              <a:rPr lang="en-US" altLang="zh-CN" sz="3200" b="1" dirty="0">
                <a:effectLst>
                  <a:outerShdw blurRad="38100" dist="38100" dir="2700000" algn="tl">
                    <a:srgbClr val="000000"/>
                  </a:outerShdw>
                </a:effectLst>
                <a:ea typeface="SimSun" pitchFamily="2" charset="-122"/>
              </a:rPr>
              <a:t>	</a:t>
            </a:r>
            <a:r>
              <a:rPr lang="zh-CN" altLang="en-US" sz="3200" b="1" dirty="0">
                <a:effectLst>
                  <a:outerShdw blurRad="38100" dist="38100" dir="2700000" algn="tl">
                    <a:srgbClr val="000000"/>
                  </a:outerShdw>
                </a:effectLst>
                <a:ea typeface="SimSun" pitchFamily="2" charset="-122"/>
              </a:rPr>
              <a:t>互访间隔时间长</a:t>
            </a:r>
            <a:endParaRPr lang="tr-TR" sz="3200" dirty="0"/>
          </a:p>
        </p:txBody>
      </p:sp>
      <p:sp>
        <p:nvSpPr>
          <p:cNvPr id="4" name="3 Dikdörtgen"/>
          <p:cNvSpPr/>
          <p:nvPr/>
        </p:nvSpPr>
        <p:spPr>
          <a:xfrm>
            <a:off x="179388" y="5300663"/>
            <a:ext cx="8678862" cy="1570037"/>
          </a:xfrm>
          <a:prstGeom prst="rect">
            <a:avLst/>
          </a:prstGeom>
        </p:spPr>
        <p:txBody>
          <a:bodyPr>
            <a:spAutoFit/>
          </a:bodyPr>
          <a:lstStyle/>
          <a:p>
            <a:pPr>
              <a:defRPr/>
            </a:pPr>
            <a:r>
              <a:rPr lang="tr-TR" altLang="zh-CN" sz="3200" b="1" i="1" dirty="0">
                <a:effectLst>
                  <a:outerShdw blurRad="38100" dist="38100" dir="2700000" algn="tl">
                    <a:srgbClr val="000000"/>
                  </a:outerShdw>
                </a:effectLst>
                <a:ea typeface="SimSun" pitchFamily="2" charset="-122"/>
              </a:rPr>
              <a:t>	</a:t>
            </a:r>
            <a:r>
              <a:rPr lang="tr-TR" altLang="zh-CN" sz="3200" b="1" i="1" dirty="0">
                <a:solidFill>
                  <a:schemeClr val="tx2"/>
                </a:solidFill>
                <a:effectLst>
                  <a:outerShdw blurRad="38100" dist="38100" dir="2700000" algn="tl">
                    <a:srgbClr val="000000"/>
                  </a:outerShdw>
                </a:effectLst>
                <a:ea typeface="SimSun" pitchFamily="2" charset="-122"/>
              </a:rPr>
              <a:t>Yani Türk-Çin İlişkileri “Düşük Yoğunluk” Özelliği Söz Konusudur</a:t>
            </a:r>
            <a:r>
              <a:rPr lang="en-US" altLang="zh-CN" sz="3200" b="1" i="1" dirty="0">
                <a:solidFill>
                  <a:schemeClr val="tx2"/>
                </a:solidFill>
                <a:effectLst>
                  <a:outerShdw blurRad="38100" dist="38100" dir="2700000" algn="tl">
                    <a:srgbClr val="000000"/>
                  </a:outerShdw>
                </a:effectLst>
                <a:ea typeface="SimSun" pitchFamily="2" charset="-122"/>
              </a:rPr>
              <a:t>. </a:t>
            </a:r>
            <a:r>
              <a:rPr lang="zh-CN" altLang="en-US" sz="3200" b="1" dirty="0">
                <a:solidFill>
                  <a:schemeClr val="tx2"/>
                </a:solidFill>
                <a:effectLst>
                  <a:outerShdw blurRad="38100" dist="38100" dir="2700000" algn="tl">
                    <a:srgbClr val="000000"/>
                  </a:outerShdw>
                </a:effectLst>
                <a:ea typeface="SimSun" pitchFamily="2" charset="-122"/>
              </a:rPr>
              <a:t>土中关系</a:t>
            </a:r>
            <a:r>
              <a:rPr lang="zh-CN" altLang="en-US" sz="3200" b="1">
                <a:solidFill>
                  <a:schemeClr val="tx2"/>
                </a:solidFill>
                <a:effectLst>
                  <a:outerShdw blurRad="38100" dist="38100" dir="2700000" algn="tl">
                    <a:srgbClr val="000000"/>
                  </a:outerShdw>
                </a:effectLst>
                <a:ea typeface="SimSun" pitchFamily="2" charset="-122"/>
              </a:rPr>
              <a:t>具有</a:t>
            </a:r>
            <a:r>
              <a:rPr lang="zh-CN" altLang="tr-TR" sz="3200" b="1">
                <a:solidFill>
                  <a:schemeClr val="tx2"/>
                </a:solidFill>
                <a:effectLst>
                  <a:outerShdw blurRad="38100" dist="38100" dir="2700000" algn="tl">
                    <a:srgbClr val="000000"/>
                  </a:outerShdw>
                </a:effectLst>
                <a:ea typeface="SimSun" pitchFamily="2" charset="-122"/>
              </a:rPr>
              <a:t>「</a:t>
            </a:r>
            <a:r>
              <a:rPr lang="zh-CN" altLang="en-US" sz="3200" b="1" dirty="0">
                <a:solidFill>
                  <a:schemeClr val="tx2"/>
                </a:solidFill>
                <a:effectLst>
                  <a:outerShdw blurRad="38100" dist="38100" dir="2700000" algn="tl">
                    <a:srgbClr val="000000"/>
                  </a:outerShdw>
                </a:effectLst>
                <a:ea typeface="SimSun" pitchFamily="2" charset="-122"/>
              </a:rPr>
              <a:t>低强度」之特点</a:t>
            </a:r>
            <a:endParaRPr lang="tr-TR" sz="3200" dirty="0">
              <a:solidFill>
                <a:schemeClr val="tx2"/>
              </a:solidFill>
            </a:endParaRPr>
          </a:p>
        </p:txBody>
      </p:sp>
    </p:spTree>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0825" y="2890838"/>
            <a:ext cx="8642350" cy="1446212"/>
          </a:xfrm>
          <a:prstGeom prst="rect">
            <a:avLst/>
          </a:prstGeom>
        </p:spPr>
        <p:txBody>
          <a:bodyPr>
            <a:spAutoFit/>
          </a:bodyPr>
          <a:lstStyle/>
          <a:p>
            <a:pPr algn="ctr">
              <a:defRPr/>
            </a:pPr>
            <a:r>
              <a:rPr lang="tr-TR" altLang="zh-CN" sz="4400" b="1" dirty="0">
                <a:solidFill>
                  <a:srgbClr val="EAEAEA"/>
                </a:solidFill>
                <a:effectLst>
                  <a:outerShdw blurRad="38100" dist="38100" dir="2700000" algn="tl">
                    <a:srgbClr val="000000"/>
                  </a:outerShdw>
                </a:effectLst>
              </a:rPr>
              <a:t>Türk-Çin Ekonomik İlişkisi</a:t>
            </a:r>
            <a:r>
              <a:rPr lang="en-US" altLang="zh-CN" sz="4400" b="1" dirty="0">
                <a:solidFill>
                  <a:srgbClr val="EAEAEA"/>
                </a:solidFill>
                <a:effectLst>
                  <a:outerShdw blurRad="38100" dist="38100" dir="2700000" algn="tl">
                    <a:srgbClr val="000000"/>
                  </a:outerShdw>
                </a:effectLst>
                <a:ea typeface="SimSun" pitchFamily="2" charset="-122"/>
              </a:rPr>
              <a:t> </a:t>
            </a:r>
            <a:endParaRPr lang="tr-TR" altLang="zh-CN" sz="4400" b="1" dirty="0">
              <a:solidFill>
                <a:srgbClr val="EAEAEA"/>
              </a:solidFill>
              <a:effectLst>
                <a:outerShdw blurRad="38100" dist="38100" dir="2700000" algn="tl">
                  <a:srgbClr val="000000"/>
                </a:outerShdw>
              </a:effectLst>
              <a:ea typeface="SimSun" pitchFamily="2" charset="-122"/>
            </a:endParaRPr>
          </a:p>
          <a:p>
            <a:pPr algn="ctr">
              <a:defRPr/>
            </a:pPr>
            <a:r>
              <a:rPr lang="zh-CN" altLang="tr-TR" sz="4400" b="1" dirty="0">
                <a:solidFill>
                  <a:srgbClr val="EAEAEA"/>
                </a:solidFill>
                <a:effectLst>
                  <a:outerShdw blurRad="38100" dist="38100" dir="2700000" algn="tl">
                    <a:srgbClr val="000000"/>
                  </a:outerShdw>
                </a:effectLst>
                <a:ea typeface="SimSun" pitchFamily="2" charset="-122"/>
              </a:rPr>
              <a:t>土中经贸关系</a:t>
            </a:r>
            <a:r>
              <a:rPr lang="zh-CN" altLang="en-US" sz="4400" b="1" dirty="0">
                <a:solidFill>
                  <a:srgbClr val="EAEAEA"/>
                </a:solidFill>
                <a:effectLst>
                  <a:outerShdw blurRad="38100" dist="38100" dir="2700000" algn="tl">
                    <a:srgbClr val="000000"/>
                  </a:outerShdw>
                </a:effectLst>
                <a:ea typeface="SimSun" pitchFamily="2" charset="-122"/>
              </a:rPr>
              <a:t>之发展</a:t>
            </a:r>
            <a:endParaRPr lang="zh-CN" altLang="en-US" sz="4400" dirty="0">
              <a:effectLst>
                <a:outerShdw blurRad="38100" dist="38100" dir="2700000" algn="tl">
                  <a:srgbClr val="000000"/>
                </a:outerShdw>
              </a:effectLst>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81000" y="914400"/>
            <a:ext cx="84582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r>
              <a:rPr lang="tr-TR" altLang="zh-CN" sz="2000" b="1"/>
              <a:t> </a:t>
            </a:r>
            <a:r>
              <a:rPr lang="tr-TR" altLang="zh-CN" sz="2000" b="1">
                <a:solidFill>
                  <a:srgbClr val="FFFFFF"/>
                </a:solidFill>
              </a:rPr>
              <a:t>İki Ülkenin Ticareti Faaliyetini Arttırmaya Amaçlanan ve 1978 Yılında İlk Defa Yapılan Türkiye-Çin Karma Ticaret Komisyon Toplantısı 5 Nisan 2009’ne Kadar 16. Toplantısı Yapıldı,  Ancak İkili Ticaret Dengesi Hep Türkiye Aleyhine Gelişmiştir.</a:t>
            </a:r>
            <a:endParaRPr lang="en-US" altLang="zh-CN" sz="2000" b="1">
              <a:solidFill>
                <a:srgbClr val="FFFFFF"/>
              </a:solidFill>
              <a:ea typeface="SimSun" pitchFamily="2" charset="-122"/>
            </a:endParaRPr>
          </a:p>
          <a:p>
            <a:pPr algn="ctr" eaLnBrk="1" hangingPunct="1"/>
            <a:r>
              <a:rPr lang="zh-CN" altLang="tr-TR" sz="2000" b="1">
                <a:solidFill>
                  <a:srgbClr val="FFFF00"/>
                </a:solidFill>
                <a:ea typeface="SimSun" pitchFamily="2" charset="-122"/>
              </a:rPr>
              <a:t>双方混经会自1978年至200</a:t>
            </a:r>
            <a:r>
              <a:rPr lang="tr-TR" altLang="zh-CN" sz="2000" b="1">
                <a:solidFill>
                  <a:srgbClr val="FFFF00"/>
                </a:solidFill>
                <a:ea typeface="SimSun" pitchFamily="2" charset="-122"/>
              </a:rPr>
              <a:t>9</a:t>
            </a:r>
            <a:r>
              <a:rPr lang="zh-CN" altLang="tr-TR" sz="2000" b="1">
                <a:solidFill>
                  <a:srgbClr val="FFFF00"/>
                </a:solidFill>
                <a:ea typeface="SimSun" pitchFamily="2" charset="-122"/>
              </a:rPr>
              <a:t>年已召开</a:t>
            </a:r>
            <a:r>
              <a:rPr lang="zh-CN" altLang="en-US" sz="2000" b="1">
                <a:solidFill>
                  <a:srgbClr val="FFFF00"/>
                </a:solidFill>
                <a:ea typeface="SimSun" pitchFamily="2" charset="-122"/>
              </a:rPr>
              <a:t>1</a:t>
            </a:r>
            <a:r>
              <a:rPr lang="tr-TR" altLang="zh-CN" sz="2000" b="1">
                <a:solidFill>
                  <a:srgbClr val="FFFF00"/>
                </a:solidFill>
                <a:ea typeface="SimSun" pitchFamily="2" charset="-122"/>
              </a:rPr>
              <a:t>6</a:t>
            </a:r>
            <a:r>
              <a:rPr lang="zh-CN" altLang="en-US" sz="2000" b="1">
                <a:solidFill>
                  <a:srgbClr val="FFFF00"/>
                </a:solidFill>
                <a:ea typeface="SimSun" pitchFamily="2" charset="-122"/>
              </a:rPr>
              <a:t>届, 但土方逆差逐年增长</a:t>
            </a:r>
            <a:endParaRPr lang="zh-CN" altLang="tr-TR" sz="2000" b="1">
              <a:solidFill>
                <a:srgbClr val="FFFF00"/>
              </a:solidFill>
              <a:ea typeface="SimSun" pitchFamily="2" charset="-122"/>
            </a:endParaRPr>
          </a:p>
        </p:txBody>
      </p:sp>
      <p:sp>
        <p:nvSpPr>
          <p:cNvPr id="13316" name="Rectangle 4"/>
          <p:cNvSpPr>
            <a:spLocks noChangeArrowheads="1"/>
          </p:cNvSpPr>
          <p:nvPr/>
        </p:nvSpPr>
        <p:spPr bwMode="auto">
          <a:xfrm>
            <a:off x="0" y="2819400"/>
            <a:ext cx="9144000" cy="528638"/>
          </a:xfrm>
          <a:prstGeom prst="rect">
            <a:avLst/>
          </a:prstGeom>
          <a:solidFill>
            <a:srgbClr val="F2F63C"/>
          </a:solidFill>
          <a:ln w="9525">
            <a:solidFill>
              <a:schemeClr val="accent1"/>
            </a:solidFill>
            <a:miter lim="800000"/>
            <a:headEnd/>
            <a:tailEnd/>
          </a:ln>
        </p:spPr>
        <p:txBody>
          <a:bodyPr>
            <a:spAutoFit/>
          </a:bodyPr>
          <a:lstStyle/>
          <a:p>
            <a:pPr algn="ctr"/>
            <a:r>
              <a:rPr lang="tr-TR" altLang="zh-CN" sz="2800" b="1">
                <a:solidFill>
                  <a:srgbClr val="280DF3"/>
                </a:solidFill>
                <a:cs typeface="Arial" charset="0"/>
              </a:rPr>
              <a:t>Türkiye-</a:t>
            </a:r>
            <a:r>
              <a:rPr lang="tr-TR" altLang="zh-CN" sz="2800" b="1">
                <a:solidFill>
                  <a:srgbClr val="280DF3"/>
                </a:solidFill>
              </a:rPr>
              <a:t>Çin Dış</a:t>
            </a:r>
            <a:r>
              <a:rPr lang="tr-TR" altLang="zh-CN" sz="2800" b="1">
                <a:solidFill>
                  <a:srgbClr val="280DF3"/>
                </a:solidFill>
                <a:cs typeface="Arial" charset="0"/>
              </a:rPr>
              <a:t> Ticareti </a:t>
            </a:r>
            <a:r>
              <a:rPr lang="zh-CN" altLang="tr-TR" sz="2600" b="1">
                <a:solidFill>
                  <a:srgbClr val="280DF3"/>
                </a:solidFill>
                <a:ea typeface="SimSun" pitchFamily="2" charset="-122"/>
              </a:rPr>
              <a:t>土中贸易状况</a:t>
            </a:r>
            <a:r>
              <a:rPr lang="zh-CN" altLang="en-US" sz="2600" b="1">
                <a:solidFill>
                  <a:srgbClr val="280DF3"/>
                </a:solidFill>
                <a:ea typeface="SimSun" pitchFamily="2" charset="-122"/>
              </a:rPr>
              <a:t> </a:t>
            </a:r>
            <a:r>
              <a:rPr lang="zh-CN" altLang="tr-TR" sz="2800" b="1">
                <a:solidFill>
                  <a:srgbClr val="280DF3"/>
                </a:solidFill>
                <a:ea typeface="SimSun" pitchFamily="2" charset="-122"/>
                <a:cs typeface="Arial" charset="0"/>
              </a:rPr>
              <a:t>(</a:t>
            </a:r>
            <a:r>
              <a:rPr lang="en-US" altLang="zh-CN" sz="2800" b="1">
                <a:solidFill>
                  <a:srgbClr val="280DF3"/>
                </a:solidFill>
                <a:ea typeface="SimSun" pitchFamily="2" charset="-122"/>
                <a:cs typeface="Arial" charset="0"/>
              </a:rPr>
              <a:t>1</a:t>
            </a:r>
            <a:r>
              <a:rPr lang="tr-TR" altLang="zh-CN" sz="2800" b="1">
                <a:solidFill>
                  <a:srgbClr val="280DF3"/>
                </a:solidFill>
                <a:ea typeface="SimSun" pitchFamily="2" charset="-122"/>
                <a:cs typeface="Arial" charset="0"/>
              </a:rPr>
              <a:t>000 $)</a:t>
            </a:r>
            <a:r>
              <a:rPr lang="tr-TR" altLang="zh-CN" sz="2800" b="1">
                <a:solidFill>
                  <a:srgbClr val="000080"/>
                </a:solidFill>
                <a:ea typeface="SimSun" pitchFamily="2" charset="-122"/>
                <a:cs typeface="Arial" charset="0"/>
              </a:rPr>
              <a:t> </a:t>
            </a:r>
            <a:endParaRPr lang="tr-TR" altLang="zh-CN" sz="2800" b="1">
              <a:ea typeface="SimSun" pitchFamily="2" charset="-122"/>
            </a:endParaRPr>
          </a:p>
        </p:txBody>
      </p:sp>
      <p:graphicFrame>
        <p:nvGraphicFramePr>
          <p:cNvPr id="13314" name="Object 5"/>
          <p:cNvGraphicFramePr>
            <a:graphicFrameLocks noChangeAspect="1"/>
          </p:cNvGraphicFramePr>
          <p:nvPr/>
        </p:nvGraphicFramePr>
        <p:xfrm>
          <a:off x="0" y="3267075"/>
          <a:ext cx="9144000" cy="3581400"/>
        </p:xfrm>
        <a:graphic>
          <a:graphicData uri="http://schemas.openxmlformats.org/presentationml/2006/ole">
            <p:oleObj spid="_x0000_s13317" r:id="rId3" imgW="9144793" imgH="3578662" progId="Excel.Sheet.8">
              <p:embed/>
            </p:oleObj>
          </a:graphicData>
        </a:graphic>
      </p:graphicFrame>
    </p:spTree>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4 Grafik"/>
          <p:cNvGraphicFramePr>
            <a:graphicFrameLocks/>
          </p:cNvGraphicFramePr>
          <p:nvPr/>
        </p:nvGraphicFramePr>
        <p:xfrm>
          <a:off x="0" y="836712"/>
          <a:ext cx="9144000" cy="599399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388" y="2905125"/>
            <a:ext cx="8785225" cy="1447800"/>
          </a:xfrm>
          <a:prstGeom prst="rect">
            <a:avLst/>
          </a:prstGeom>
        </p:spPr>
        <p:txBody>
          <a:bodyPr>
            <a:spAutoFit/>
          </a:bodyPr>
          <a:lstStyle/>
          <a:p>
            <a:pPr algn="ctr">
              <a:defRPr/>
            </a:pPr>
            <a:r>
              <a:rPr lang="tr-TR" altLang="zh-CN" sz="4400" b="1" dirty="0">
                <a:solidFill>
                  <a:srgbClr val="EAEAEA"/>
                </a:solidFill>
                <a:effectLst>
                  <a:outerShdw blurRad="38100" dist="38100" dir="2700000" algn="tl">
                    <a:srgbClr val="000000"/>
                  </a:outerShdw>
                </a:effectLst>
              </a:rPr>
              <a:t>Türk-Çin Askerî İlişkiler</a:t>
            </a:r>
          </a:p>
          <a:p>
            <a:pPr algn="ctr">
              <a:defRPr/>
            </a:pPr>
            <a:r>
              <a:rPr lang="zh-CN" altLang="tr-TR" sz="4400" b="1" dirty="0">
                <a:solidFill>
                  <a:srgbClr val="EAEAEA"/>
                </a:solidFill>
                <a:effectLst>
                  <a:outerShdw blurRad="38100" dist="38100" dir="2700000" algn="tl">
                    <a:srgbClr val="000000"/>
                  </a:outerShdw>
                </a:effectLst>
                <a:ea typeface="SimSun" pitchFamily="2" charset="-122"/>
              </a:rPr>
              <a:t>土中军事合作关系</a:t>
            </a:r>
            <a:r>
              <a:rPr lang="zh-CN" altLang="en-US" sz="4400" b="1" dirty="0">
                <a:solidFill>
                  <a:srgbClr val="EAEAEA"/>
                </a:solidFill>
                <a:effectLst>
                  <a:outerShdw blurRad="38100" dist="38100" dir="2700000" algn="tl">
                    <a:srgbClr val="000000"/>
                  </a:outerShdw>
                </a:effectLst>
                <a:ea typeface="SimSun" pitchFamily="2" charset="-122"/>
              </a:rPr>
              <a:t>之发展</a:t>
            </a:r>
            <a:endParaRPr lang="zh-CN" altLang="en-US" sz="4400" dirty="0">
              <a:effectLst>
                <a:outerShdw blurRad="38100" dist="38100" dir="2700000" algn="tl">
                  <a:srgbClr val="000000"/>
                </a:outerShdw>
              </a:effectLst>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750" y="2708275"/>
            <a:ext cx="7772400" cy="1143000"/>
          </a:xfrm>
        </p:spPr>
        <p:txBody>
          <a:bodyPr/>
          <a:lstStyle/>
          <a:p>
            <a:pPr algn="ctr">
              <a:defRPr/>
            </a:pPr>
            <a:r>
              <a:rPr lang="tr-TR" altLang="zh-CN" sz="3200" b="1" i="0" smtClean="0">
                <a:effectLst>
                  <a:outerShdw blurRad="38100" dist="38100" dir="2700000" algn="tl">
                    <a:srgbClr val="000000"/>
                  </a:outerShdw>
                </a:effectLst>
              </a:rPr>
              <a:t>Ancak İki Ülkenin Çıkarları Kesişmiyor </a:t>
            </a:r>
            <a:r>
              <a:rPr lang="en-US" altLang="zh-CN" sz="3200" b="1" i="0" smtClean="0">
                <a:effectLst>
                  <a:outerShdw blurRad="38100" dist="38100" dir="2700000" algn="tl">
                    <a:srgbClr val="000000"/>
                  </a:outerShdw>
                </a:effectLst>
                <a:ea typeface="SimSun" pitchFamily="2" charset="-122"/>
              </a:rPr>
              <a:t/>
            </a:r>
            <a:br>
              <a:rPr lang="en-US" altLang="zh-CN" sz="3200" b="1" i="0" smtClean="0">
                <a:effectLst>
                  <a:outerShdw blurRad="38100" dist="38100" dir="2700000" algn="tl">
                    <a:srgbClr val="000000"/>
                  </a:outerShdw>
                </a:effectLst>
                <a:ea typeface="SimSun" pitchFamily="2" charset="-122"/>
              </a:rPr>
            </a:br>
            <a:r>
              <a:rPr lang="zh-CN" altLang="en-US" sz="3200" b="1" i="0" smtClean="0">
                <a:effectLst>
                  <a:outerShdw blurRad="38100" dist="38100" dir="2700000" algn="tl">
                    <a:srgbClr val="000000"/>
                  </a:outerShdw>
                </a:effectLst>
                <a:ea typeface="SimSun" pitchFamily="2" charset="-122"/>
              </a:rPr>
              <a:t>但双方欠缺利益交集</a:t>
            </a:r>
          </a:p>
        </p:txBody>
      </p:sp>
    </p:spTree>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3"/>
          <p:cNvGraphicFramePr>
            <a:graphicFrameLocks noChangeAspect="1"/>
          </p:cNvGraphicFramePr>
          <p:nvPr/>
        </p:nvGraphicFramePr>
        <p:xfrm>
          <a:off x="6096000" y="2895600"/>
          <a:ext cx="2819400" cy="1600200"/>
        </p:xfrm>
        <a:graphic>
          <a:graphicData uri="http://schemas.openxmlformats.org/presentationml/2006/ole">
            <p:oleObj spid="_x0000_s14343" name="Photo Editor Photo" r:id="rId3" imgW="5238095" imgH="2038095" progId="">
              <p:embed/>
            </p:oleObj>
          </a:graphicData>
        </a:graphic>
      </p:graphicFrame>
      <p:graphicFrame>
        <p:nvGraphicFramePr>
          <p:cNvPr id="14339" name="Object 4"/>
          <p:cNvGraphicFramePr>
            <a:graphicFrameLocks noChangeAspect="1"/>
          </p:cNvGraphicFramePr>
          <p:nvPr/>
        </p:nvGraphicFramePr>
        <p:xfrm>
          <a:off x="6096000" y="1066800"/>
          <a:ext cx="2776538" cy="1600200"/>
        </p:xfrm>
        <a:graphic>
          <a:graphicData uri="http://schemas.openxmlformats.org/presentationml/2006/ole">
            <p:oleObj spid="_x0000_s14344" name="Photo Editor Photo" r:id="rId4" imgW="5238095" imgH="3104762" progId="">
              <p:embed/>
            </p:oleObj>
          </a:graphicData>
        </a:graphic>
      </p:graphicFrame>
      <p:graphicFrame>
        <p:nvGraphicFramePr>
          <p:cNvPr id="14340" name="Object 5"/>
          <p:cNvGraphicFramePr>
            <a:graphicFrameLocks noChangeAspect="1"/>
          </p:cNvGraphicFramePr>
          <p:nvPr/>
        </p:nvGraphicFramePr>
        <p:xfrm>
          <a:off x="6172200" y="4800600"/>
          <a:ext cx="2776538" cy="1524000"/>
        </p:xfrm>
        <a:graphic>
          <a:graphicData uri="http://schemas.openxmlformats.org/presentationml/2006/ole">
            <p:oleObj spid="_x0000_s14345" name="Photo Editor Photo" r:id="rId5" imgW="5238095" imgH="2133898" progId="">
              <p:embed/>
            </p:oleObj>
          </a:graphicData>
        </a:graphic>
      </p:graphicFrame>
      <p:sp>
        <p:nvSpPr>
          <p:cNvPr id="14341" name="Text Box 6"/>
          <p:cNvSpPr txBox="1">
            <a:spLocks noChangeArrowheads="1"/>
          </p:cNvSpPr>
          <p:nvPr/>
        </p:nvSpPr>
        <p:spPr bwMode="auto">
          <a:xfrm>
            <a:off x="228600" y="1066800"/>
            <a:ext cx="5943600" cy="247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zh-CN" altLang="en-US" sz="2600" b="1">
                <a:solidFill>
                  <a:srgbClr val="99FF33"/>
                </a:solidFill>
                <a:ea typeface="SimSun" pitchFamily="2" charset="-122"/>
              </a:rPr>
              <a:t>   </a:t>
            </a:r>
            <a:r>
              <a:rPr lang="tr-TR" altLang="zh-CN" sz="2600" b="1">
                <a:solidFill>
                  <a:srgbClr val="FFFFFF"/>
                </a:solidFill>
              </a:rPr>
              <a:t>İki Ülke Silahlı Kuvvetleri, Karşılıklı Olarak Genelkurmay Başkanı, Kara Kuvvetleri, Hava Kuvveleri ve Deniz Kuvvetleri Komutanları Düzeydeki Ziyaretler Yoğundur. </a:t>
            </a:r>
            <a:endParaRPr lang="en-US" altLang="zh-CN" sz="2600" b="1">
              <a:solidFill>
                <a:srgbClr val="FFFFFF"/>
              </a:solidFill>
              <a:ea typeface="SimSun" pitchFamily="2" charset="-122"/>
            </a:endParaRPr>
          </a:p>
          <a:p>
            <a:pPr eaLnBrk="1" hangingPunct="1"/>
            <a:r>
              <a:rPr lang="zh-CN" altLang="tr-TR" sz="2600" b="1">
                <a:solidFill>
                  <a:srgbClr val="FFFF00"/>
                </a:solidFill>
                <a:ea typeface="SimSun" pitchFamily="2" charset="-122"/>
              </a:rPr>
              <a:t>两国高级军事将领互访</a:t>
            </a:r>
            <a:r>
              <a:rPr lang="zh-CN" altLang="en-US" sz="2600" b="1">
                <a:solidFill>
                  <a:srgbClr val="FFFF00"/>
                </a:solidFill>
                <a:ea typeface="SimSun" pitchFamily="2" charset="-122"/>
              </a:rPr>
              <a:t>有序</a:t>
            </a:r>
            <a:endParaRPr lang="zh-CN" altLang="tr-TR" sz="2600" b="1">
              <a:solidFill>
                <a:srgbClr val="FFFF00"/>
              </a:solidFill>
              <a:ea typeface="SimSun" pitchFamily="2" charset="-122"/>
            </a:endParaRPr>
          </a:p>
        </p:txBody>
      </p:sp>
      <p:sp>
        <p:nvSpPr>
          <p:cNvPr id="14342" name="Text Box 7"/>
          <p:cNvSpPr txBox="1">
            <a:spLocks noChangeArrowheads="1"/>
          </p:cNvSpPr>
          <p:nvPr/>
        </p:nvSpPr>
        <p:spPr bwMode="auto">
          <a:xfrm>
            <a:off x="228600" y="3657600"/>
            <a:ext cx="609600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zh-CN" altLang="en-US" sz="2600" b="1">
                <a:solidFill>
                  <a:srgbClr val="99FF33"/>
                </a:solidFill>
                <a:ea typeface="SimSun" pitchFamily="2" charset="-122"/>
              </a:rPr>
              <a:t>    </a:t>
            </a:r>
            <a:r>
              <a:rPr lang="tr-TR" altLang="zh-CN" sz="2600" b="1">
                <a:solidFill>
                  <a:srgbClr val="FFFFFF"/>
                </a:solidFill>
              </a:rPr>
              <a:t>Türkiye, 1996 yılında Türk-Çin</a:t>
            </a:r>
          </a:p>
          <a:p>
            <a:pPr eaLnBrk="1" hangingPunct="1"/>
            <a:r>
              <a:rPr lang="tr-TR" altLang="zh-CN" sz="2600" b="1">
                <a:solidFill>
                  <a:srgbClr val="FFFFFF"/>
                </a:solidFill>
              </a:rPr>
              <a:t>Askeri İşbirliği Ön Görülen Bir Gizli Anlaşma Yapmıştır</a:t>
            </a:r>
          </a:p>
          <a:p>
            <a:pPr eaLnBrk="1" hangingPunct="1"/>
            <a:r>
              <a:rPr lang="tr-TR" altLang="zh-CN" sz="2600" b="1">
                <a:solidFill>
                  <a:srgbClr val="FFFFFF"/>
                </a:solidFill>
              </a:rPr>
              <a:t>Türkiye, Çin’den Füze Satın Alma ve Füze Teknoloji İntikal Etmeye Çalışmaktadır.</a:t>
            </a:r>
            <a:endParaRPr lang="en-US" altLang="zh-CN" sz="2600" b="1">
              <a:solidFill>
                <a:srgbClr val="FFFFFF"/>
              </a:solidFill>
              <a:ea typeface="SimSun" pitchFamily="2" charset="-122"/>
            </a:endParaRPr>
          </a:p>
          <a:p>
            <a:pPr eaLnBrk="1" hangingPunct="1"/>
            <a:r>
              <a:rPr lang="zh-CN" altLang="tr-TR" sz="2400" b="1">
                <a:solidFill>
                  <a:srgbClr val="FFFF00"/>
                </a:solidFill>
                <a:ea typeface="SimSun" pitchFamily="2" charset="-122"/>
              </a:rPr>
              <a:t>自1996年双方签署导弹及导弹技术引进协议</a:t>
            </a:r>
          </a:p>
        </p:txBody>
      </p:sp>
    </p:spTree>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2"/>
          <p:cNvSpPr txBox="1">
            <a:spLocks noChangeArrowheads="1"/>
          </p:cNvSpPr>
          <p:nvPr/>
        </p:nvSpPr>
        <p:spPr bwMode="auto">
          <a:xfrm>
            <a:off x="228600" y="1066800"/>
            <a:ext cx="8686800" cy="149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buFontTx/>
              <a:buChar char="•"/>
            </a:pPr>
            <a:r>
              <a:rPr lang="tr-TR" altLang="zh-CN" sz="3200"/>
              <a:t>  </a:t>
            </a:r>
            <a:r>
              <a:rPr lang="tr-TR" altLang="zh-CN" sz="3200" b="1"/>
              <a:t>Eylül 2000’de Savunma Bakanı </a:t>
            </a:r>
            <a:r>
              <a:rPr lang="tr-TR" altLang="zh-CN" sz="3200" b="1" noProof="1"/>
              <a:t>Çakmakoğlu</a:t>
            </a:r>
            <a:r>
              <a:rPr lang="tr-TR" altLang="zh-CN" sz="3200" b="1"/>
              <a:t> Çin’i Ziyaret Etmiştir</a:t>
            </a:r>
            <a:r>
              <a:rPr lang="tr-TR" altLang="zh-CN" sz="3200"/>
              <a:t>.</a:t>
            </a:r>
            <a:endParaRPr lang="en-US" altLang="zh-CN" sz="3200">
              <a:ea typeface="SimSun" pitchFamily="2" charset="-122"/>
            </a:endParaRPr>
          </a:p>
          <a:p>
            <a:pPr algn="ctr" eaLnBrk="1" hangingPunct="1"/>
            <a:r>
              <a:rPr lang="en-US" altLang="zh-CN" sz="2800" b="1">
                <a:solidFill>
                  <a:srgbClr val="FFFF00"/>
                </a:solidFill>
                <a:ea typeface="SimSun" pitchFamily="2" charset="-122"/>
              </a:rPr>
              <a:t>2000</a:t>
            </a:r>
            <a:r>
              <a:rPr lang="zh-CN" altLang="en-US" sz="2800" b="1">
                <a:solidFill>
                  <a:srgbClr val="FFFF00"/>
                </a:solidFill>
                <a:ea typeface="SimSun" pitchFamily="2" charset="-122"/>
              </a:rPr>
              <a:t>年9月土耳其国防部长</a:t>
            </a:r>
            <a:r>
              <a:rPr lang="en-US" altLang="zh-CN" sz="2800" b="1" noProof="1">
                <a:solidFill>
                  <a:srgbClr val="FFFF00"/>
                </a:solidFill>
              </a:rPr>
              <a:t>Çakmakoğlu</a:t>
            </a:r>
            <a:r>
              <a:rPr lang="zh-CN" altLang="en-US" sz="2800" b="1">
                <a:solidFill>
                  <a:srgbClr val="FFFF00"/>
                </a:solidFill>
                <a:ea typeface="SimSun" pitchFamily="2" charset="-122"/>
              </a:rPr>
              <a:t>访华</a:t>
            </a:r>
            <a:endParaRPr lang="zh-CN" altLang="tr-TR" sz="2800" b="1">
              <a:solidFill>
                <a:srgbClr val="FFFF00"/>
              </a:solidFill>
              <a:ea typeface="SimSun" pitchFamily="2" charset="-122"/>
            </a:endParaRPr>
          </a:p>
        </p:txBody>
      </p:sp>
      <p:graphicFrame>
        <p:nvGraphicFramePr>
          <p:cNvPr id="15362" name="Object 3"/>
          <p:cNvGraphicFramePr>
            <a:graphicFrameLocks noChangeAspect="1"/>
          </p:cNvGraphicFramePr>
          <p:nvPr/>
        </p:nvGraphicFramePr>
        <p:xfrm>
          <a:off x="228600" y="3886200"/>
          <a:ext cx="3144838" cy="1801813"/>
        </p:xfrm>
        <a:graphic>
          <a:graphicData uri="http://schemas.openxmlformats.org/presentationml/2006/ole">
            <p:oleObj spid="_x0000_s15366" name="Bit Eşlem Resmi" r:id="rId3" imgW="2095793" imgH="1200318" progId="PBrush">
              <p:embed/>
            </p:oleObj>
          </a:graphicData>
        </a:graphic>
      </p:graphicFrame>
      <p:graphicFrame>
        <p:nvGraphicFramePr>
          <p:cNvPr id="15363" name="Object 4"/>
          <p:cNvGraphicFramePr>
            <a:graphicFrameLocks noChangeAspect="1"/>
          </p:cNvGraphicFramePr>
          <p:nvPr/>
        </p:nvGraphicFramePr>
        <p:xfrm>
          <a:off x="3733800" y="3429000"/>
          <a:ext cx="1820863" cy="2452688"/>
        </p:xfrm>
        <a:graphic>
          <a:graphicData uri="http://schemas.openxmlformats.org/presentationml/2006/ole">
            <p:oleObj spid="_x0000_s15367" name="Photo Editor Photo" r:id="rId4" imgW="1400000" imgH="1886213" progId="">
              <p:embed/>
            </p:oleObj>
          </a:graphicData>
        </a:graphic>
      </p:graphicFrame>
      <p:graphicFrame>
        <p:nvGraphicFramePr>
          <p:cNvPr id="15364" name="Object 5"/>
          <p:cNvGraphicFramePr>
            <a:graphicFrameLocks noChangeAspect="1"/>
          </p:cNvGraphicFramePr>
          <p:nvPr/>
        </p:nvGraphicFramePr>
        <p:xfrm>
          <a:off x="5943600" y="3657600"/>
          <a:ext cx="2678113" cy="1897063"/>
        </p:xfrm>
        <a:graphic>
          <a:graphicData uri="http://schemas.openxmlformats.org/presentationml/2006/ole">
            <p:oleObj spid="_x0000_s15368" name="Photo Editor Photo" r:id="rId5" imgW="2057143" imgH="1457143" progId="">
              <p:embed/>
            </p:oleObj>
          </a:graphicData>
        </a:graphic>
      </p:graphicFrame>
    </p:spTree>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063" y="930275"/>
            <a:ext cx="8612187" cy="1143000"/>
          </a:xfrm>
        </p:spPr>
        <p:txBody>
          <a:bodyPr/>
          <a:lstStyle/>
          <a:p>
            <a:r>
              <a:rPr lang="tr-TR" altLang="zh-CN" sz="3600" b="1" i="0" smtClean="0">
                <a:effectLst>
                  <a:outerShdw blurRad="38100" dist="38100" dir="2700000" algn="tl">
                    <a:srgbClr val="000000"/>
                  </a:outerShdw>
                </a:effectLst>
              </a:rPr>
              <a:t>	</a:t>
            </a:r>
            <a:br>
              <a:rPr lang="tr-TR" altLang="zh-CN" sz="3600" b="1" i="0" smtClean="0">
                <a:effectLst>
                  <a:outerShdw blurRad="38100" dist="38100" dir="2700000" algn="tl">
                    <a:srgbClr val="000000"/>
                  </a:outerShdw>
                </a:effectLst>
              </a:rPr>
            </a:br>
            <a:r>
              <a:rPr lang="tr-TR" altLang="zh-CN" sz="3600" b="1" i="0" smtClean="0">
                <a:effectLst>
                  <a:outerShdw blurRad="38100" dist="38100" dir="2700000" algn="tl">
                    <a:srgbClr val="000000"/>
                  </a:outerShdw>
                </a:effectLst>
              </a:rPr>
              <a:t/>
            </a:r>
            <a:br>
              <a:rPr lang="tr-TR" altLang="zh-CN" sz="3600" b="1" i="0" smtClean="0">
                <a:effectLst>
                  <a:outerShdw blurRad="38100" dist="38100" dir="2700000" algn="tl">
                    <a:srgbClr val="000000"/>
                  </a:outerShdw>
                </a:effectLst>
              </a:rPr>
            </a:br>
            <a:r>
              <a:rPr lang="tr-TR" altLang="zh-CN" sz="3600" b="1" i="0" smtClean="0">
                <a:effectLst>
                  <a:outerShdw blurRad="38100" dist="38100" dir="2700000" algn="tl">
                    <a:srgbClr val="000000"/>
                  </a:outerShdw>
                </a:effectLst>
              </a:rPr>
              <a:t/>
            </a:r>
            <a:br>
              <a:rPr lang="tr-TR" altLang="zh-CN" sz="3600" b="1" i="0" smtClean="0">
                <a:effectLst>
                  <a:outerShdw blurRad="38100" dist="38100" dir="2700000" algn="tl">
                    <a:srgbClr val="000000"/>
                  </a:outerShdw>
                </a:effectLst>
              </a:rPr>
            </a:br>
            <a:r>
              <a:rPr lang="tr-TR" altLang="zh-CN" sz="3600" b="1" i="0" smtClean="0">
                <a:effectLst>
                  <a:outerShdw blurRad="38100" dist="38100" dir="2700000" algn="tl">
                    <a:srgbClr val="000000"/>
                  </a:outerShdw>
                </a:effectLst>
              </a:rPr>
              <a:t>	Mayıs 2005’te Çin Askerî Komitesi Üyesi ve Genelkurmay Başkanı Liang Guanglie  Türkiye’yi Ziyaret Etmiştir.</a:t>
            </a:r>
            <a:br>
              <a:rPr lang="tr-TR" altLang="zh-CN" sz="3600" b="1" i="0" smtClean="0">
                <a:effectLst>
                  <a:outerShdw blurRad="38100" dist="38100" dir="2700000" algn="tl">
                    <a:srgbClr val="000000"/>
                  </a:outerShdw>
                </a:effectLst>
              </a:rPr>
            </a:br>
            <a:r>
              <a:rPr lang="en-US" altLang="zh-CN" sz="2800" b="1" i="0" smtClean="0">
                <a:solidFill>
                  <a:schemeClr val="tx1"/>
                </a:solidFill>
                <a:effectLst>
                  <a:outerShdw blurRad="38100" dist="38100" dir="2700000" algn="tl">
                    <a:srgbClr val="000000"/>
                  </a:outerShdw>
                </a:effectLst>
                <a:ea typeface="SimSun" pitchFamily="2" charset="-122"/>
              </a:rPr>
              <a:t>2005</a:t>
            </a:r>
            <a:r>
              <a:rPr lang="zh-CN" altLang="en-US" sz="2800" b="1" i="0" smtClean="0">
                <a:solidFill>
                  <a:schemeClr val="tx1"/>
                </a:solidFill>
                <a:effectLst>
                  <a:outerShdw blurRad="38100" dist="38100" dir="2700000" algn="tl">
                    <a:srgbClr val="000000"/>
                  </a:outerShdw>
                </a:effectLst>
                <a:ea typeface="SimSun" pitchFamily="2" charset="-122"/>
              </a:rPr>
              <a:t>年</a:t>
            </a:r>
            <a:r>
              <a:rPr lang="en-US" altLang="zh-CN" sz="2800" b="1" i="0" smtClean="0">
                <a:solidFill>
                  <a:schemeClr val="tx1"/>
                </a:solidFill>
                <a:effectLst>
                  <a:outerShdw blurRad="38100" dist="38100" dir="2700000" algn="tl">
                    <a:srgbClr val="000000"/>
                  </a:outerShdw>
                </a:effectLst>
                <a:ea typeface="SimSun" pitchFamily="2" charset="-122"/>
              </a:rPr>
              <a:t>5</a:t>
            </a:r>
            <a:r>
              <a:rPr lang="zh-CN" altLang="en-US" sz="2800" b="1" i="0" smtClean="0">
                <a:solidFill>
                  <a:schemeClr val="tx1"/>
                </a:solidFill>
                <a:effectLst>
                  <a:outerShdw blurRad="38100" dist="38100" dir="2700000" algn="tl">
                    <a:srgbClr val="000000"/>
                  </a:outerShdw>
                </a:effectLst>
                <a:ea typeface="SimSun" pitchFamily="2" charset="-122"/>
              </a:rPr>
              <a:t>月底中国中央军委委员、总参谋长梁光烈上将访问土耳其，会见土耳其参谋长乌兹库克</a:t>
            </a:r>
            <a:endParaRPr lang="tr-TR" sz="2800" b="1" i="0" smtClean="0">
              <a:solidFill>
                <a:schemeClr val="tx1"/>
              </a:solidFill>
              <a:effectLst>
                <a:outerShdw blurRad="38100" dist="38100" dir="2700000" algn="tl">
                  <a:srgbClr val="000000"/>
                </a:outerShdw>
              </a:effectLst>
            </a:endParaRPr>
          </a:p>
        </p:txBody>
      </p:sp>
      <p:sp>
        <p:nvSpPr>
          <p:cNvPr id="55299" name="2 Dikdörtgen"/>
          <p:cNvSpPr>
            <a:spLocks noChangeArrowheads="1"/>
          </p:cNvSpPr>
          <p:nvPr/>
        </p:nvSpPr>
        <p:spPr bwMode="auto">
          <a:xfrm>
            <a:off x="285750" y="4786313"/>
            <a:ext cx="8643938"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3200" i="1"/>
              <a:t>	Liang Guanglie, Cumhurbaşkanı Ahmet Necdet Sezer</a:t>
            </a:r>
            <a:r>
              <a:rPr lang="en-US" altLang="zh-CN" sz="3200" i="1">
                <a:ea typeface="SimSun" pitchFamily="2" charset="-122"/>
              </a:rPr>
              <a:t> </a:t>
            </a:r>
            <a:r>
              <a:rPr lang="tr-TR" altLang="zh-CN" sz="3200" i="1"/>
              <a:t>ve  Genelkurmay Başkanı Orgeneral Hilmi Özkök ile Görüşmüştür</a:t>
            </a:r>
          </a:p>
        </p:txBody>
      </p:sp>
    </p:spTree>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sz="3600" b="1" i="0" smtClean="0">
                <a:effectLst>
                  <a:outerShdw blurRad="38100" dist="38100" dir="2700000" algn="tl">
                    <a:srgbClr val="000000"/>
                  </a:outerShdw>
                </a:effectLst>
              </a:rPr>
              <a:t/>
            </a:r>
            <a:br>
              <a:rPr lang="tr-TR" sz="3600" b="1" i="0" smtClean="0">
                <a:effectLst>
                  <a:outerShdw blurRad="38100" dist="38100" dir="2700000" algn="tl">
                    <a:srgbClr val="000000"/>
                  </a:outerShdw>
                </a:effectLst>
              </a:rPr>
            </a:br>
            <a:r>
              <a:rPr lang="tr-TR" sz="3600" b="1" i="0" smtClean="0">
                <a:effectLst>
                  <a:outerShdw blurRad="38100" dist="38100" dir="2700000" algn="tl">
                    <a:srgbClr val="000000"/>
                  </a:outerShdw>
                </a:effectLst>
              </a:rPr>
              <a:t>	</a:t>
            </a:r>
            <a:br>
              <a:rPr lang="tr-TR" sz="3600" b="1" i="0" smtClean="0">
                <a:effectLst>
                  <a:outerShdw blurRad="38100" dist="38100" dir="2700000" algn="tl">
                    <a:srgbClr val="000000"/>
                  </a:outerShdw>
                </a:effectLst>
              </a:rPr>
            </a:br>
            <a:r>
              <a:rPr lang="tr-TR" sz="3600" b="1" i="0" smtClean="0">
                <a:effectLst>
                  <a:outerShdw blurRad="38100" dist="38100" dir="2700000" algn="tl">
                    <a:srgbClr val="000000"/>
                  </a:outerShdw>
                </a:effectLst>
              </a:rPr>
              <a:t>	Ekim 2005’te Çin Merkezi Askerî Komitasi Başkan Yardımcısı Xu Caihou Türkiye’yi Ziyaret Etmiştir </a:t>
            </a:r>
            <a:r>
              <a:rPr lang="tr-TR" smtClean="0"/>
              <a:t/>
            </a:r>
            <a:br>
              <a:rPr lang="tr-TR" smtClean="0"/>
            </a:br>
            <a:r>
              <a:rPr lang="tr-TR" sz="2800" i="0" smtClean="0"/>
              <a:t> </a:t>
            </a:r>
            <a:r>
              <a:rPr lang="tr-TR" sz="2800" i="0" smtClean="0">
                <a:solidFill>
                  <a:schemeClr val="tx1"/>
                </a:solidFill>
              </a:rPr>
              <a:t>2005</a:t>
            </a:r>
            <a:r>
              <a:rPr lang="zh-CN" altLang="en-US" sz="2800" i="0" smtClean="0">
                <a:solidFill>
                  <a:schemeClr val="tx1"/>
                </a:solidFill>
                <a:ea typeface="SimSun" pitchFamily="2" charset="-122"/>
              </a:rPr>
              <a:t>年</a:t>
            </a:r>
            <a:r>
              <a:rPr lang="tr-TR" sz="2800" i="0" smtClean="0">
                <a:solidFill>
                  <a:schemeClr val="tx1"/>
                </a:solidFill>
              </a:rPr>
              <a:t>10</a:t>
            </a:r>
            <a:r>
              <a:rPr lang="zh-CN" altLang="en-US" sz="2800" i="0" smtClean="0">
                <a:solidFill>
                  <a:schemeClr val="tx1"/>
                </a:solidFill>
                <a:ea typeface="SimSun" pitchFamily="2" charset="-122"/>
              </a:rPr>
              <a:t>月中央军委副主席徐才厚访问土耳其</a:t>
            </a:r>
            <a:endParaRPr lang="tr-TR" sz="2800" i="0" smtClean="0">
              <a:solidFill>
                <a:schemeClr val="tx1"/>
              </a:solidFill>
            </a:endParaRPr>
          </a:p>
        </p:txBody>
      </p:sp>
      <p:sp>
        <p:nvSpPr>
          <p:cNvPr id="56323" name="2 Dikdörtgen"/>
          <p:cNvSpPr>
            <a:spLocks noChangeArrowheads="1"/>
          </p:cNvSpPr>
          <p:nvPr/>
        </p:nvSpPr>
        <p:spPr bwMode="auto">
          <a:xfrm>
            <a:off x="285750" y="4643438"/>
            <a:ext cx="8643938"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3200"/>
              <a:t>	</a:t>
            </a:r>
            <a:r>
              <a:rPr lang="tr-TR" altLang="zh-CN" sz="3200" i="1"/>
              <a:t>Cumhurbaşkanı Ahmet Necdet Sezer, Milli Savunma Bakanı Vecdi Gönül</a:t>
            </a:r>
            <a:r>
              <a:rPr lang="en-US" altLang="zh-CN" sz="3200" i="1">
                <a:ea typeface="SimSun" pitchFamily="2" charset="-122"/>
              </a:rPr>
              <a:t> </a:t>
            </a:r>
            <a:r>
              <a:rPr lang="tr-TR" altLang="zh-CN" sz="3200" i="1"/>
              <a:t>ve Genelkurmay Başkanı Orgeneral Hilmi Özkök ile Görüşmüştür</a:t>
            </a:r>
          </a:p>
        </p:txBody>
      </p:sp>
    </p:spTree>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313" y="1928813"/>
            <a:ext cx="8683625" cy="1143000"/>
          </a:xfrm>
        </p:spPr>
        <p:txBody>
          <a:bodyPr/>
          <a:lstStyle/>
          <a:p>
            <a:pPr>
              <a:defRPr/>
            </a:pPr>
            <a:r>
              <a:rPr lang="tr-TR" sz="3600" b="1" i="0" smtClean="0">
                <a:effectLst>
                  <a:outerShdw blurRad="38100" dist="38100" dir="2700000" algn="tl">
                    <a:srgbClr val="000000"/>
                  </a:outerShdw>
                </a:effectLst>
              </a:rPr>
              <a:t>	Temmuz 2006’da Türk Hava Kuvvetleri Komutanı Orgeneral Aydoğan Babaoğlu Çin’i Ziyaret Etmiştir.</a:t>
            </a:r>
            <a:br>
              <a:rPr lang="tr-TR" sz="3600" b="1" i="0" smtClean="0">
                <a:effectLst>
                  <a:outerShdw blurRad="38100" dist="38100" dir="2700000" algn="tl">
                    <a:srgbClr val="000000"/>
                  </a:outerShdw>
                </a:effectLst>
              </a:rPr>
            </a:br>
            <a:r>
              <a:rPr lang="en-US" sz="2800" b="1" i="0" smtClean="0">
                <a:solidFill>
                  <a:schemeClr val="tx1"/>
                </a:solidFill>
                <a:effectLst>
                  <a:outerShdw blurRad="38100" dist="38100" dir="2700000" algn="tl">
                    <a:srgbClr val="000000"/>
                  </a:outerShdw>
                </a:effectLst>
              </a:rPr>
              <a:t>2006</a:t>
            </a:r>
            <a:r>
              <a:rPr lang="zh-CN" altLang="en-US" sz="2800" b="1" i="0" smtClean="0">
                <a:solidFill>
                  <a:schemeClr val="tx1"/>
                </a:solidFill>
                <a:effectLst>
                  <a:outerShdw blurRad="38100" dist="38100" dir="2700000" algn="tl">
                    <a:srgbClr val="000000"/>
                  </a:outerShdw>
                </a:effectLst>
                <a:ea typeface="SimSun" pitchFamily="2" charset="-122"/>
              </a:rPr>
              <a:t>年</a:t>
            </a:r>
            <a:r>
              <a:rPr lang="en-US" altLang="zh-CN" sz="2800" b="1" i="0" smtClean="0">
                <a:solidFill>
                  <a:schemeClr val="tx1"/>
                </a:solidFill>
                <a:effectLst>
                  <a:outerShdw blurRad="38100" dist="38100" dir="2700000" algn="tl">
                    <a:srgbClr val="000000"/>
                  </a:outerShdw>
                </a:effectLst>
                <a:ea typeface="SimSun" pitchFamily="2" charset="-122"/>
              </a:rPr>
              <a:t>7</a:t>
            </a:r>
            <a:r>
              <a:rPr lang="zh-CN" altLang="en-US" sz="2800" b="1" i="0" smtClean="0">
                <a:solidFill>
                  <a:schemeClr val="tx1"/>
                </a:solidFill>
                <a:effectLst>
                  <a:outerShdw blurRad="38100" dist="38100" dir="2700000" algn="tl">
                    <a:srgbClr val="000000"/>
                  </a:outerShdw>
                </a:effectLst>
                <a:ea typeface="SimSun" pitchFamily="2" charset="-122"/>
              </a:rPr>
              <a:t>月</a:t>
            </a:r>
            <a:r>
              <a:rPr lang="en-US" altLang="zh-CN" sz="2800" b="1" i="0" smtClean="0">
                <a:solidFill>
                  <a:schemeClr val="tx1"/>
                </a:solidFill>
                <a:effectLst>
                  <a:outerShdw blurRad="38100" dist="38100" dir="2700000" algn="tl">
                    <a:srgbClr val="000000"/>
                  </a:outerShdw>
                </a:effectLst>
                <a:ea typeface="SimSun" pitchFamily="2" charset="-122"/>
              </a:rPr>
              <a:t>12</a:t>
            </a:r>
            <a:r>
              <a:rPr lang="zh-CN" altLang="en-US" sz="2800" b="1" i="0" smtClean="0">
                <a:solidFill>
                  <a:schemeClr val="tx1"/>
                </a:solidFill>
                <a:effectLst>
                  <a:outerShdw blurRad="38100" dist="38100" dir="2700000" algn="tl">
                    <a:srgbClr val="000000"/>
                  </a:outerShdw>
                </a:effectLst>
                <a:ea typeface="SimSun" pitchFamily="2" charset="-122"/>
              </a:rPr>
              <a:t>日耳其联合军事学院院长阿依多干</a:t>
            </a:r>
            <a:r>
              <a:rPr lang="en-US" altLang="zh-CN" sz="2800" b="1" i="0" smtClean="0">
                <a:solidFill>
                  <a:schemeClr val="tx1"/>
                </a:solidFill>
                <a:effectLst>
                  <a:outerShdw blurRad="38100" dist="38100" dir="2700000" algn="tl">
                    <a:srgbClr val="000000"/>
                  </a:outerShdw>
                </a:effectLst>
                <a:ea typeface="SimSun" pitchFamily="2" charset="-122"/>
              </a:rPr>
              <a:t>·</a:t>
            </a:r>
            <a:r>
              <a:rPr lang="zh-CN" altLang="en-US" sz="2800" b="1" i="0" smtClean="0">
                <a:solidFill>
                  <a:schemeClr val="tx1"/>
                </a:solidFill>
                <a:effectLst>
                  <a:outerShdw blurRad="38100" dist="38100" dir="2700000" algn="tl">
                    <a:srgbClr val="000000"/>
                  </a:outerShdw>
                </a:effectLst>
                <a:ea typeface="SimSun" pitchFamily="2" charset="-122"/>
              </a:rPr>
              <a:t>巴巴奥卢访问中国</a:t>
            </a:r>
            <a:endParaRPr lang="tr-TR" sz="2800" b="1" i="0" smtClean="0">
              <a:solidFill>
                <a:schemeClr val="tx1"/>
              </a:solidFill>
              <a:effectLst>
                <a:outerShdw blurRad="38100" dist="38100" dir="2700000" algn="tl">
                  <a:srgbClr val="000000"/>
                </a:outerShdw>
              </a:effectLst>
            </a:endParaRPr>
          </a:p>
        </p:txBody>
      </p:sp>
    </p:spTree>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46063" y="930275"/>
            <a:ext cx="8683625" cy="1998663"/>
          </a:xfrm>
        </p:spPr>
        <p:txBody>
          <a:bodyPr/>
          <a:lstStyle/>
          <a:p>
            <a:pPr>
              <a:defRPr/>
            </a:pPr>
            <a:r>
              <a:rPr lang="tr-TR" sz="3600" b="1" i="0" dirty="0" smtClean="0">
                <a:effectLst>
                  <a:outerShdw blurRad="38100" dist="38100" dir="2700000" algn="tl">
                    <a:srgbClr val="000000">
                      <a:alpha val="43137"/>
                    </a:srgbClr>
                  </a:outerShdw>
                </a:effectLst>
              </a:rPr>
              <a:t>	Kasım 2009’da Türk Harp Akademileri Komutanı</a:t>
            </a:r>
            <a:r>
              <a:rPr lang="en-US" sz="3600" b="1" i="0" dirty="0" smtClean="0">
                <a:effectLst>
                  <a:outerShdw blurRad="38100" dist="38100" dir="2700000" algn="tl">
                    <a:srgbClr val="000000">
                      <a:alpha val="43137"/>
                    </a:srgbClr>
                  </a:outerShdw>
                </a:effectLst>
              </a:rPr>
              <a:t> </a:t>
            </a:r>
            <a:r>
              <a:rPr lang="tr-TR" sz="3600" b="1" i="0" dirty="0" smtClean="0">
                <a:effectLst>
                  <a:outerShdw blurRad="38100" dist="38100" dir="2700000" algn="tl">
                    <a:srgbClr val="000000">
                      <a:alpha val="43137"/>
                    </a:srgbClr>
                  </a:outerShdw>
                </a:effectLst>
              </a:rPr>
              <a:t>Orgeneral Hasan </a:t>
            </a:r>
            <a:r>
              <a:rPr lang="tr-TR" sz="3600" b="1" i="0" dirty="0" err="1" smtClean="0">
                <a:effectLst>
                  <a:outerShdw blurRad="38100" dist="38100" dir="2700000" algn="tl">
                    <a:srgbClr val="000000">
                      <a:alpha val="43137"/>
                    </a:srgbClr>
                  </a:outerShdw>
                </a:effectLst>
              </a:rPr>
              <a:t>Aksay</a:t>
            </a:r>
            <a:r>
              <a:rPr lang="tr-TR" sz="3600" b="1" i="0" dirty="0" smtClean="0">
                <a:effectLst>
                  <a:outerShdw blurRad="38100" dist="38100" dir="2700000" algn="tl">
                    <a:srgbClr val="000000">
                      <a:alpha val="43137"/>
                    </a:srgbClr>
                  </a:outerShdw>
                </a:effectLst>
              </a:rPr>
              <a:t> Çin’i Ziyaret Etmiştir</a:t>
            </a:r>
            <a:endParaRPr lang="tr-TR" sz="2800" b="1" dirty="0">
              <a:solidFill>
                <a:schemeClr val="tx1"/>
              </a:solidFill>
              <a:effectLst>
                <a:outerShdw blurRad="38100" dist="38100" dir="2700000" algn="tl">
                  <a:srgbClr val="000000">
                    <a:alpha val="43137"/>
                  </a:srgbClr>
                </a:outerShdw>
              </a:effectLst>
            </a:endParaRPr>
          </a:p>
        </p:txBody>
      </p:sp>
      <p:pic>
        <p:nvPicPr>
          <p:cNvPr id="58371" name="Picture 2" descr="C:\Documents and Settings\e.ekrem\Desktop\fft5_mf14290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57750" y="4019550"/>
            <a:ext cx="4286250"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Dikdörtgen"/>
          <p:cNvSpPr/>
          <p:nvPr/>
        </p:nvSpPr>
        <p:spPr>
          <a:xfrm>
            <a:off x="4786313" y="3000375"/>
            <a:ext cx="4357687" cy="954088"/>
          </a:xfrm>
          <a:prstGeom prst="rect">
            <a:avLst/>
          </a:prstGeom>
        </p:spPr>
        <p:txBody>
          <a:bodyPr>
            <a:spAutoFit/>
          </a:bodyPr>
          <a:lstStyle/>
          <a:p>
            <a:r>
              <a:rPr lang="tr-TR" altLang="zh-CN" sz="2800" b="1" i="1">
                <a:effectLst>
                  <a:outerShdw blurRad="38100" dist="38100" dir="2700000" algn="tl">
                    <a:srgbClr val="000000"/>
                  </a:outerShdw>
                </a:effectLst>
              </a:rPr>
              <a:t>Türkiye’den Çin’e ortak tatbikat önerisi Yapılmıştır</a:t>
            </a:r>
            <a:endParaRPr lang="tr-TR" altLang="zh-CN" sz="2800" i="1"/>
          </a:p>
        </p:txBody>
      </p:sp>
      <p:pic>
        <p:nvPicPr>
          <p:cNvPr id="58373" name="Picture 3" descr="C:\Documents and Settings\e.ekrem\Desktop\土中关系40年\温家宝访问土耳其 092010\土中戰機軍演\2009年11月5日上午，空军司令员许其亮会见抵京的土耳其空军代表团一行.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3997325"/>
            <a:ext cx="3714750"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46063" y="930275"/>
            <a:ext cx="8718550" cy="2354263"/>
          </a:xfrm>
        </p:spPr>
        <p:txBody>
          <a:bodyPr/>
          <a:lstStyle/>
          <a:p>
            <a:r>
              <a:rPr lang="tr-TR" altLang="zh-CN" sz="3600" b="1" i="0" smtClean="0">
                <a:effectLst>
                  <a:outerShdw blurRad="38100" dist="38100" dir="2700000" algn="tl">
                    <a:srgbClr val="000000"/>
                  </a:outerShdw>
                </a:effectLst>
              </a:rPr>
              <a:t>	Nisan 2009’da Türk Deniz Kuvvetleri Komutanı Oramiral Metin Ataç, Çin Deniz Kuvvetleri’nin 60.Yıl Dönemi Kutlamaya Katışmıştır</a:t>
            </a:r>
            <a:r>
              <a:rPr lang="en-US" altLang="zh-CN" sz="2800" b="1" i="0" smtClean="0">
                <a:effectLst>
                  <a:outerShdw blurRad="38100" dist="38100" dir="2700000" algn="tl">
                    <a:srgbClr val="000000"/>
                  </a:outerShdw>
                </a:effectLst>
                <a:ea typeface="SimSun" pitchFamily="2" charset="-122"/>
              </a:rPr>
              <a:t> </a:t>
            </a:r>
            <a:endParaRPr lang="zh-CN" altLang="en-US" sz="2800" b="1" i="0" smtClean="0">
              <a:effectLst>
                <a:outerShdw blurRad="38100" dist="38100" dir="2700000" algn="tl">
                  <a:srgbClr val="000000"/>
                </a:outerShdw>
              </a:effectLst>
              <a:ea typeface="SimSun" pitchFamily="2" charset="-122"/>
            </a:endParaRPr>
          </a:p>
        </p:txBody>
      </p:sp>
      <p:pic>
        <p:nvPicPr>
          <p:cNvPr id="59395" name="Picture 3" descr="C:\Documents and Settings\e.ekrem\Desktop\1505618876836309503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297363" y="2916238"/>
            <a:ext cx="4846637" cy="394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3 Dikdörtgen"/>
          <p:cNvSpPr/>
          <p:nvPr/>
        </p:nvSpPr>
        <p:spPr>
          <a:xfrm>
            <a:off x="214313" y="3214688"/>
            <a:ext cx="4071937" cy="1384300"/>
          </a:xfrm>
          <a:prstGeom prst="rect">
            <a:avLst/>
          </a:prstGeom>
        </p:spPr>
        <p:txBody>
          <a:bodyPr>
            <a:spAutoFit/>
          </a:bodyPr>
          <a:lstStyle/>
          <a:p>
            <a:pPr>
              <a:defRPr/>
            </a:pPr>
            <a:r>
              <a:rPr lang="zh-CN" altLang="en-US" sz="2800" b="1">
                <a:effectLst>
                  <a:outerShdw blurRad="38100" dist="38100" dir="2700000" algn="tl">
                    <a:srgbClr val="000000"/>
                  </a:outerShdw>
                </a:effectLst>
                <a:ea typeface="SimSun" pitchFamily="2" charset="-122"/>
              </a:rPr>
              <a:t>土耳其海军司令阿塔奇上将参加庆祝人民海军成立</a:t>
            </a:r>
            <a:r>
              <a:rPr lang="en-US" altLang="zh-CN" sz="2800" b="1">
                <a:effectLst>
                  <a:outerShdw blurRad="38100" dist="38100" dir="2700000" algn="tl">
                    <a:srgbClr val="000000"/>
                  </a:outerShdw>
                </a:effectLst>
                <a:ea typeface="SimSun" pitchFamily="2" charset="-122"/>
              </a:rPr>
              <a:t>60</a:t>
            </a:r>
            <a:r>
              <a:rPr lang="zh-CN" altLang="en-US" sz="2800" b="1">
                <a:effectLst>
                  <a:outerShdw blurRad="38100" dist="38100" dir="2700000" algn="tl">
                    <a:srgbClr val="000000"/>
                  </a:outerShdw>
                </a:effectLst>
                <a:ea typeface="SimSun" pitchFamily="2" charset="-122"/>
              </a:rPr>
              <a:t>周活动</a:t>
            </a:r>
            <a:endParaRPr lang="tr-TR" sz="2800"/>
          </a:p>
        </p:txBody>
      </p:sp>
    </p:spTree>
  </p:cSld>
  <p:clrMapOvr>
    <a:masterClrMapping/>
  </p:clrMapOvr>
  <p:transition spd="slow">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Grp="1"/>
          </p:cNvSpPr>
          <p:nvPr>
            <p:ph type="title"/>
          </p:nvPr>
        </p:nvSpPr>
        <p:spPr>
          <a:xfrm>
            <a:off x="214313" y="930275"/>
            <a:ext cx="8715375" cy="2185988"/>
          </a:xfrm>
        </p:spPr>
        <p:txBody>
          <a:bodyPr>
            <a:spAutoFit/>
          </a:bodyPr>
          <a:lstStyle/>
          <a:p>
            <a:pPr>
              <a:defRPr/>
            </a:pPr>
            <a:r>
              <a:rPr lang="tr-TR" altLang="zh-CN" sz="3600" b="1" i="0" dirty="0">
                <a:effectLst>
                  <a:outerShdw blurRad="38100" dist="38100" dir="2700000" algn="tl">
                    <a:srgbClr val="000000"/>
                  </a:outerShdw>
                </a:effectLst>
              </a:rPr>
              <a:t>	</a:t>
            </a:r>
            <a:r>
              <a:rPr lang="en-US" altLang="zh-CN" sz="3600" b="1" i="0" dirty="0" err="1">
                <a:effectLst>
                  <a:outerShdw blurRad="38100" dist="38100" dir="2700000" algn="tl">
                    <a:srgbClr val="000000"/>
                  </a:outerShdw>
                </a:effectLst>
                <a:ea typeface="SimSun" pitchFamily="2" charset="-122"/>
              </a:rPr>
              <a:t>Mayıs</a:t>
            </a:r>
            <a:r>
              <a:rPr lang="en-US" altLang="zh-CN" sz="3600" b="1" i="0" dirty="0">
                <a:effectLst>
                  <a:outerShdw blurRad="38100" dist="38100" dir="2700000" algn="tl">
                    <a:srgbClr val="000000"/>
                  </a:outerShdw>
                </a:effectLst>
                <a:ea typeface="SimSun" pitchFamily="2" charset="-122"/>
              </a:rPr>
              <a:t> 2009’da</a:t>
            </a:r>
            <a:r>
              <a:rPr lang="tr-TR" altLang="zh-CN" sz="3600" b="1" i="0" dirty="0">
                <a:effectLst>
                  <a:outerShdw blurRad="38100" dist="38100" dir="2700000" algn="tl">
                    <a:srgbClr val="000000"/>
                  </a:outerShdw>
                </a:effectLst>
              </a:rPr>
              <a:t> Çin Askerî Komisyonu Başkan Yardımcısı </a:t>
            </a:r>
            <a:r>
              <a:rPr lang="tr-TR" altLang="zh-CN" sz="3600" b="1" i="0" dirty="0" err="1">
                <a:effectLst>
                  <a:outerShdw blurRad="38100" dist="38100" dir="2700000" algn="tl">
                    <a:srgbClr val="000000"/>
                  </a:outerShdw>
                </a:effectLst>
              </a:rPr>
              <a:t>Guo</a:t>
            </a:r>
            <a:r>
              <a:rPr lang="tr-TR" altLang="zh-CN" sz="3600" b="1" i="0" dirty="0">
                <a:effectLst>
                  <a:outerShdw blurRad="38100" dist="38100" dir="2700000" algn="tl">
                    <a:srgbClr val="000000"/>
                  </a:outerShdw>
                </a:effectLst>
              </a:rPr>
              <a:t> </a:t>
            </a:r>
            <a:r>
              <a:rPr lang="tr-TR" altLang="zh-CN" sz="3600" b="1" i="0" dirty="0" err="1">
                <a:effectLst>
                  <a:outerShdw blurRad="38100" dist="38100" dir="2700000" algn="tl">
                    <a:srgbClr val="000000"/>
                  </a:outerShdw>
                </a:effectLst>
              </a:rPr>
              <a:t>Boxiong</a:t>
            </a:r>
            <a:r>
              <a:rPr lang="tr-TR" altLang="zh-CN" sz="3600" b="1" i="0" dirty="0">
                <a:effectLst>
                  <a:outerShdw blurRad="38100" dist="38100" dir="2700000" algn="tl">
                    <a:srgbClr val="000000"/>
                  </a:outerShdw>
                </a:effectLst>
              </a:rPr>
              <a:t> Türkiye’yi Ziyaret Etmiştir</a:t>
            </a:r>
            <a:r>
              <a:rPr lang="en-US" altLang="zh-CN" sz="3600" b="1" i="0" dirty="0">
                <a:effectLst>
                  <a:outerShdw blurRad="38100" dist="38100" dir="2700000" algn="tl">
                    <a:srgbClr val="000000"/>
                  </a:outerShdw>
                </a:effectLst>
                <a:ea typeface="SimSun" pitchFamily="2" charset="-122"/>
              </a:rPr>
              <a:t> </a:t>
            </a:r>
            <a:r>
              <a:rPr lang="en-US" altLang="zh-CN" sz="3600" b="1" i="0" dirty="0" smtClean="0">
                <a:effectLst>
                  <a:outerShdw blurRad="38100" dist="38100" dir="2700000" algn="tl">
                    <a:srgbClr val="000000"/>
                  </a:outerShdw>
                </a:effectLst>
                <a:ea typeface="SimSun" pitchFamily="2" charset="-122"/>
              </a:rPr>
              <a:t/>
            </a:r>
            <a:br>
              <a:rPr lang="en-US" altLang="zh-CN" sz="3600" b="1" i="0" dirty="0" smtClean="0">
                <a:effectLst>
                  <a:outerShdw blurRad="38100" dist="38100" dir="2700000" algn="tl">
                    <a:srgbClr val="000000"/>
                  </a:outerShdw>
                </a:effectLst>
                <a:ea typeface="SimSun" pitchFamily="2" charset="-122"/>
              </a:rPr>
            </a:br>
            <a:r>
              <a:rPr lang="en-US" altLang="zh-CN" sz="2800" b="1" i="0" dirty="0" smtClean="0">
                <a:solidFill>
                  <a:schemeClr val="tx1"/>
                </a:solidFill>
                <a:effectLst>
                  <a:outerShdw blurRad="38100" dist="38100" dir="2700000" algn="tl">
                    <a:srgbClr val="000000"/>
                  </a:outerShdw>
                </a:effectLst>
                <a:ea typeface="SimSun" pitchFamily="2" charset="-122"/>
              </a:rPr>
              <a:t>2009</a:t>
            </a:r>
            <a:r>
              <a:rPr lang="zh-CN" altLang="en-US" sz="2800" b="1" i="0" dirty="0" smtClean="0">
                <a:solidFill>
                  <a:schemeClr val="tx1"/>
                </a:solidFill>
                <a:effectLst>
                  <a:outerShdw blurRad="38100" dist="38100" dir="2700000" algn="tl">
                    <a:srgbClr val="000000"/>
                  </a:outerShdw>
                </a:effectLst>
                <a:ea typeface="SimSun" pitchFamily="2" charset="-122"/>
              </a:rPr>
              <a:t>年</a:t>
            </a:r>
            <a:r>
              <a:rPr lang="en-US" altLang="zh-CN" sz="2800" b="1" i="0" dirty="0" smtClean="0">
                <a:solidFill>
                  <a:schemeClr val="tx1"/>
                </a:solidFill>
                <a:effectLst>
                  <a:outerShdw blurRad="38100" dist="38100" dir="2700000" algn="tl">
                    <a:srgbClr val="000000"/>
                  </a:outerShdw>
                </a:effectLst>
                <a:ea typeface="SimSun" pitchFamily="2" charset="-122"/>
              </a:rPr>
              <a:t>5</a:t>
            </a:r>
            <a:r>
              <a:rPr lang="zh-CN" altLang="en-US" sz="2800" b="1" i="0" dirty="0" smtClean="0">
                <a:solidFill>
                  <a:schemeClr val="tx1"/>
                </a:solidFill>
                <a:effectLst>
                  <a:outerShdw blurRad="38100" dist="38100" dir="2700000" algn="tl">
                    <a:srgbClr val="000000"/>
                  </a:outerShdw>
                </a:effectLst>
                <a:ea typeface="SimSun" pitchFamily="2" charset="-122"/>
              </a:rPr>
              <a:t>月</a:t>
            </a:r>
            <a:r>
              <a:rPr lang="en-US" altLang="zh-CN" sz="2800" b="1" i="0" dirty="0" smtClean="0">
                <a:solidFill>
                  <a:schemeClr val="tx1"/>
                </a:solidFill>
                <a:effectLst>
                  <a:outerShdw blurRad="38100" dist="38100" dir="2700000" algn="tl">
                    <a:srgbClr val="000000"/>
                  </a:outerShdw>
                </a:effectLst>
                <a:ea typeface="SimSun" pitchFamily="2" charset="-122"/>
              </a:rPr>
              <a:t>12</a:t>
            </a:r>
            <a:r>
              <a:rPr lang="zh-CN" altLang="en-US" sz="2800" b="1" i="0" dirty="0" smtClean="0">
                <a:solidFill>
                  <a:schemeClr val="tx1"/>
                </a:solidFill>
                <a:effectLst>
                  <a:outerShdw blurRad="38100" dist="38100" dir="2700000" algn="tl">
                    <a:srgbClr val="000000"/>
                  </a:outerShdw>
                </a:effectLst>
                <a:ea typeface="SimSun" pitchFamily="2" charset="-122"/>
              </a:rPr>
              <a:t>日中央军委副主席郭伯雄上将访问土耳其</a:t>
            </a:r>
            <a:endParaRPr lang="zh-CN" altLang="en-US" sz="2800" b="1" i="0" dirty="0">
              <a:solidFill>
                <a:schemeClr val="tx1"/>
              </a:solidFill>
              <a:effectLst>
                <a:outerShdw blurRad="38100" dist="38100" dir="2700000" algn="tl">
                  <a:srgbClr val="000000"/>
                </a:outerShdw>
              </a:effectLst>
              <a:ea typeface="SimSun" pitchFamily="2" charset="-122"/>
            </a:endParaRPr>
          </a:p>
        </p:txBody>
      </p:sp>
      <p:pic>
        <p:nvPicPr>
          <p:cNvPr id="60419" name="Picture 3" descr="C:\Documents and Settings\e.ekrem\Desktop\5月12日，土耳其总统居尔（右）在总统府会见到访的中国中央军委副主席郭伯雄上将.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381500" y="3695700"/>
            <a:ext cx="4762500" cy="316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50" y="1214438"/>
            <a:ext cx="8612188" cy="1927225"/>
          </a:xfrm>
        </p:spPr>
        <p:txBody>
          <a:bodyPr/>
          <a:lstStyle/>
          <a:p>
            <a:pPr>
              <a:defRPr/>
            </a:pPr>
            <a:r>
              <a:rPr lang="tr-TR" altLang="zh-CN" sz="3600" b="1" i="0" smtClean="0">
                <a:effectLst>
                  <a:outerShdw blurRad="38100" dist="38100" dir="2700000" algn="tl">
                    <a:srgbClr val="000000"/>
                  </a:outerShdw>
                </a:effectLst>
              </a:rPr>
              <a:t>	Mayıs 2010’da </a:t>
            </a:r>
            <a:r>
              <a:rPr lang="en-US" altLang="zh-CN" sz="3600" b="1" i="0" smtClean="0">
                <a:effectLst>
                  <a:outerShdw blurRad="38100" dist="38100" dir="2700000" algn="tl">
                    <a:srgbClr val="000000"/>
                  </a:outerShdw>
                </a:effectLst>
                <a:ea typeface="SimSun" pitchFamily="2" charset="-122"/>
              </a:rPr>
              <a:t>Genelkurmay İkinci Başkanı Orgeneral Aslan Güner</a:t>
            </a:r>
            <a:r>
              <a:rPr lang="tr-TR" altLang="zh-CN" sz="3600" b="1" i="0" smtClean="0">
                <a:effectLst>
                  <a:outerShdw blurRad="38100" dist="38100" dir="2700000" algn="tl">
                    <a:srgbClr val="000000"/>
                  </a:outerShdw>
                </a:effectLst>
              </a:rPr>
              <a:t> Çin’i Ziyaret Etmiştir.</a:t>
            </a:r>
            <a:r>
              <a:rPr lang="tr-TR" altLang="zh-CN" sz="2800" b="1" i="0" smtClean="0">
                <a:effectLst>
                  <a:outerShdw blurRad="38100" dist="38100" dir="2700000" algn="tl">
                    <a:srgbClr val="000000"/>
                  </a:outerShdw>
                </a:effectLst>
              </a:rPr>
              <a:t/>
            </a:r>
            <a:br>
              <a:rPr lang="tr-TR" altLang="zh-CN" sz="2800" b="1" i="0" smtClean="0">
                <a:effectLst>
                  <a:outerShdw blurRad="38100" dist="38100" dir="2700000" algn="tl">
                    <a:srgbClr val="000000"/>
                  </a:outerShdw>
                </a:effectLst>
              </a:rPr>
            </a:br>
            <a:r>
              <a:rPr lang="en-US" altLang="zh-CN" sz="2800" b="1" i="0" smtClean="0">
                <a:solidFill>
                  <a:schemeClr val="tx1"/>
                </a:solidFill>
                <a:effectLst>
                  <a:outerShdw blurRad="38100" dist="38100" dir="2700000" algn="tl">
                    <a:srgbClr val="000000"/>
                  </a:outerShdw>
                </a:effectLst>
                <a:ea typeface="SimSun" pitchFamily="2" charset="-122"/>
              </a:rPr>
              <a:t>2010</a:t>
            </a:r>
            <a:r>
              <a:rPr lang="zh-CN" altLang="en-US" sz="2800" b="1" i="0" smtClean="0">
                <a:solidFill>
                  <a:schemeClr val="tx1"/>
                </a:solidFill>
                <a:effectLst>
                  <a:outerShdw blurRad="38100" dist="38100" dir="2700000" algn="tl">
                    <a:srgbClr val="000000"/>
                  </a:outerShdw>
                </a:effectLst>
                <a:ea typeface="SimSun" pitchFamily="2" charset="-122"/>
              </a:rPr>
              <a:t>年</a:t>
            </a:r>
            <a:r>
              <a:rPr lang="en-US" altLang="zh-CN" sz="2800" b="1" i="0" smtClean="0">
                <a:solidFill>
                  <a:schemeClr val="tx1"/>
                </a:solidFill>
                <a:effectLst>
                  <a:outerShdw blurRad="38100" dist="38100" dir="2700000" algn="tl">
                    <a:srgbClr val="000000"/>
                  </a:outerShdw>
                </a:effectLst>
                <a:ea typeface="SimSun" pitchFamily="2" charset="-122"/>
              </a:rPr>
              <a:t>05</a:t>
            </a:r>
            <a:r>
              <a:rPr lang="zh-CN" altLang="en-US" sz="2800" b="1" i="0" smtClean="0">
                <a:solidFill>
                  <a:schemeClr val="tx1"/>
                </a:solidFill>
                <a:effectLst>
                  <a:outerShdw blurRad="38100" dist="38100" dir="2700000" algn="tl">
                    <a:srgbClr val="000000"/>
                  </a:outerShdw>
                </a:effectLst>
                <a:ea typeface="SimSun" pitchFamily="2" charset="-122"/>
              </a:rPr>
              <a:t>月</a:t>
            </a:r>
            <a:r>
              <a:rPr lang="en-US" altLang="zh-CN" sz="2800" b="1" i="0" smtClean="0">
                <a:solidFill>
                  <a:schemeClr val="tx1"/>
                </a:solidFill>
                <a:effectLst>
                  <a:outerShdw blurRad="38100" dist="38100" dir="2700000" algn="tl">
                    <a:srgbClr val="000000"/>
                  </a:outerShdw>
                </a:effectLst>
                <a:ea typeface="SimSun" pitchFamily="2" charset="-122"/>
              </a:rPr>
              <a:t>27</a:t>
            </a:r>
            <a:r>
              <a:rPr lang="zh-CN" altLang="en-US" sz="2800" b="1" i="0" smtClean="0">
                <a:solidFill>
                  <a:schemeClr val="tx1"/>
                </a:solidFill>
                <a:effectLst>
                  <a:outerShdw blurRad="38100" dist="38100" dir="2700000" algn="tl">
                    <a:srgbClr val="000000"/>
                  </a:outerShdw>
                </a:effectLst>
                <a:ea typeface="SimSun" pitchFamily="2" charset="-122"/>
              </a:rPr>
              <a:t>日土耳其军队副总参谋长居奈尔上将访问中国</a:t>
            </a:r>
            <a:endParaRPr lang="tr-TR" sz="2800" b="1" i="0" smtClean="0">
              <a:solidFill>
                <a:schemeClr val="tx1"/>
              </a:solidFill>
              <a:effectLst>
                <a:outerShdw blurRad="38100" dist="38100" dir="2700000" algn="tl">
                  <a:srgbClr val="000000"/>
                </a:outerShdw>
              </a:effectLst>
            </a:endParaRPr>
          </a:p>
        </p:txBody>
      </p:sp>
      <p:pic>
        <p:nvPicPr>
          <p:cNvPr id="61443" name="Picture 2" descr="C:\Documents and Settings\e.ekrem\Desktop\128da2a8a3141602341830.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762375"/>
            <a:ext cx="4643438"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44" name="Picture 3" descr="C:\Documents and Settings\e.ekrem\Desktop\128da2a862d4160234048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643438" y="3786188"/>
            <a:ext cx="4500562" cy="3071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357313" y="214313"/>
            <a:ext cx="7486650" cy="571500"/>
          </a:xfrm>
        </p:spPr>
        <p:txBody>
          <a:bodyPr/>
          <a:lstStyle/>
          <a:p>
            <a:r>
              <a:rPr lang="tr-TR" altLang="zh-CN" sz="3600" b="1" i="0" smtClean="0">
                <a:effectLst>
                  <a:outerShdw blurRad="38100" dist="38100" dir="2700000" algn="tl">
                    <a:srgbClr val="000000"/>
                  </a:outerShdw>
                </a:effectLst>
              </a:rPr>
              <a:t>Türk-Çin Ortak Askerî Tatbikatı</a:t>
            </a:r>
          </a:p>
        </p:txBody>
      </p:sp>
      <p:sp>
        <p:nvSpPr>
          <p:cNvPr id="62467" name="2 Dikdörtgen"/>
          <p:cNvSpPr>
            <a:spLocks noChangeArrowheads="1"/>
          </p:cNvSpPr>
          <p:nvPr/>
        </p:nvSpPr>
        <p:spPr bwMode="auto">
          <a:xfrm>
            <a:off x="785813" y="857250"/>
            <a:ext cx="72151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tr-TR" altLang="zh-CN" sz="2800" i="1"/>
              <a:t>Anadolu Kartalı tatbikatları 2010 </a:t>
            </a:r>
          </a:p>
        </p:txBody>
      </p:sp>
      <p:pic>
        <p:nvPicPr>
          <p:cNvPr id="62468" name="Picture 2" descr="C:\Documents and Settings\e.ekrem\Desktop\90fba609f4940e1bac3a62.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428750"/>
            <a:ext cx="4652963" cy="542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9" name="Picture 5" descr="C:\Documents and Settings\e.ekrem\Desktop\2010年10月14日晚8时30分.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9000" y="2786063"/>
            <a:ext cx="5715000"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388" y="1412875"/>
            <a:ext cx="8713787" cy="2520950"/>
          </a:xfrm>
        </p:spPr>
        <p:txBody>
          <a:bodyPr/>
          <a:lstStyle/>
          <a:p>
            <a:pPr algn="ctr"/>
            <a:r>
              <a:rPr lang="tr-TR" altLang="zh-CN" sz="3600" b="1" i="0" smtClean="0">
                <a:effectLst>
                  <a:outerShdw blurRad="38100" dist="38100" dir="2700000" algn="tl">
                    <a:srgbClr val="000000"/>
                  </a:outerShdw>
                </a:effectLst>
              </a:rPr>
              <a:t>Türk-Çin Yoğun Siyasî İlişkileri Başka Alanda İşbirliğine Dönüştürememiş</a:t>
            </a:r>
            <a:br>
              <a:rPr lang="tr-TR" altLang="zh-CN" sz="3600" b="1" i="0" smtClean="0">
                <a:effectLst>
                  <a:outerShdw blurRad="38100" dist="38100" dir="2700000" algn="tl">
                    <a:srgbClr val="000000"/>
                  </a:outerShdw>
                </a:effectLst>
              </a:rPr>
            </a:br>
            <a:r>
              <a:rPr lang="zh-CN" altLang="en-US" sz="3600" b="1" i="0" smtClean="0">
                <a:effectLst>
                  <a:outerShdw blurRad="38100" dist="38100" dir="2700000" algn="tl">
                    <a:srgbClr val="000000"/>
                  </a:outerShdw>
                </a:effectLst>
                <a:ea typeface="SimSun" pitchFamily="2" charset="-122"/>
              </a:rPr>
              <a:t>土中频繁的政治关系</a:t>
            </a:r>
            <a:r>
              <a:rPr lang="tr-TR" altLang="zh-CN" sz="3600" b="1" i="0" smtClean="0">
                <a:effectLst>
                  <a:outerShdw blurRad="38100" dist="38100" dir="2700000" algn="tl">
                    <a:srgbClr val="000000"/>
                  </a:outerShdw>
                </a:effectLst>
              </a:rPr>
              <a:t/>
            </a:r>
            <a:br>
              <a:rPr lang="tr-TR" altLang="zh-CN" sz="3600" b="1" i="0" smtClean="0">
                <a:effectLst>
                  <a:outerShdw blurRad="38100" dist="38100" dir="2700000" algn="tl">
                    <a:srgbClr val="000000"/>
                  </a:outerShdw>
                </a:effectLst>
              </a:rPr>
            </a:br>
            <a:r>
              <a:rPr lang="zh-CN" altLang="en-US" sz="3600" b="1" i="0" smtClean="0">
                <a:effectLst>
                  <a:outerShdw blurRad="38100" dist="38100" dir="2700000" algn="tl">
                    <a:srgbClr val="000000"/>
                  </a:outerShdw>
                </a:effectLst>
                <a:ea typeface="SimSun" pitchFamily="2" charset="-122"/>
              </a:rPr>
              <a:t>并没有促进其他领域的发展</a:t>
            </a:r>
            <a:r>
              <a:rPr lang="en-US" altLang="zh-CN" sz="3600" b="1" i="0" smtClean="0">
                <a:effectLst>
                  <a:outerShdw blurRad="38100" dist="38100" dir="2700000" algn="tl">
                    <a:srgbClr val="000000"/>
                  </a:outerShdw>
                </a:effectLst>
                <a:ea typeface="SimSun" pitchFamily="2" charset="-122"/>
              </a:rPr>
              <a:t/>
            </a:r>
            <a:br>
              <a:rPr lang="en-US" altLang="zh-CN" sz="3600" b="1" i="0" smtClean="0">
                <a:effectLst>
                  <a:outerShdw blurRad="38100" dist="38100" dir="2700000" algn="tl">
                    <a:srgbClr val="000000"/>
                  </a:outerShdw>
                </a:effectLst>
                <a:ea typeface="SimSun" pitchFamily="2" charset="-122"/>
              </a:rPr>
            </a:br>
            <a:r>
              <a:rPr lang="en-US" altLang="zh-CN" sz="3600" b="1" i="0" smtClean="0">
                <a:effectLst>
                  <a:outerShdw blurRad="38100" dist="38100" dir="2700000" algn="tl">
                    <a:srgbClr val="000000"/>
                  </a:outerShdw>
                </a:effectLst>
                <a:ea typeface="SimSun" pitchFamily="2" charset="-122"/>
              </a:rPr>
              <a:t/>
            </a:r>
            <a:br>
              <a:rPr lang="en-US" altLang="zh-CN" sz="3600" b="1" i="0" smtClean="0">
                <a:effectLst>
                  <a:outerShdw blurRad="38100" dist="38100" dir="2700000" algn="tl">
                    <a:srgbClr val="000000"/>
                  </a:outerShdw>
                </a:effectLst>
                <a:ea typeface="SimSun" pitchFamily="2" charset="-122"/>
              </a:rPr>
            </a:br>
            <a:endParaRPr lang="zh-CN" altLang="en-US" sz="3600" b="1" i="0" smtClean="0">
              <a:effectLst>
                <a:outerShdw blurRad="38100" dist="38100" dir="2700000" algn="tl">
                  <a:srgbClr val="000000"/>
                </a:outerShdw>
              </a:effectLst>
              <a:ea typeface="SimSun" pitchFamily="2" charset="-122"/>
            </a:endParaRPr>
          </a:p>
        </p:txBody>
      </p:sp>
      <p:sp>
        <p:nvSpPr>
          <p:cNvPr id="23555" name="TextBox 2"/>
          <p:cNvSpPr txBox="1">
            <a:spLocks noChangeArrowheads="1"/>
          </p:cNvSpPr>
          <p:nvPr/>
        </p:nvSpPr>
        <p:spPr bwMode="auto">
          <a:xfrm>
            <a:off x="179388" y="3989388"/>
            <a:ext cx="8785225"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just" eaLnBrk="1" hangingPunct="1"/>
            <a:r>
              <a:rPr lang="en-US" altLang="zh-CN" sz="2800" b="1">
                <a:ea typeface="SimSun" pitchFamily="2" charset="-122"/>
              </a:rPr>
              <a:t>Türk-Çin Siyasî İlişki</a:t>
            </a:r>
            <a:r>
              <a:rPr lang="tr-TR" altLang="zh-CN" sz="2800" b="1">
                <a:ea typeface="SimSun" pitchFamily="2" charset="-122"/>
              </a:rPr>
              <a:t>ler</a:t>
            </a:r>
            <a:r>
              <a:rPr lang="en-US" altLang="zh-CN" sz="2800" b="1">
                <a:ea typeface="SimSun" pitchFamily="2" charset="-122"/>
              </a:rPr>
              <a:t>i  </a:t>
            </a:r>
            <a:r>
              <a:rPr lang="zh-CN" altLang="en-US" sz="2600" b="1">
                <a:ea typeface="SimSun" pitchFamily="2" charset="-122"/>
              </a:rPr>
              <a:t>土中政治关系之发展</a:t>
            </a:r>
            <a:endParaRPr lang="en-US" altLang="zh-CN" sz="2600" b="1">
              <a:ea typeface="SimSun" pitchFamily="2" charset="-122"/>
            </a:endParaRPr>
          </a:p>
          <a:p>
            <a:pPr algn="just" eaLnBrk="1" hangingPunct="1"/>
            <a:endParaRPr lang="tr-TR" altLang="zh-CN" sz="2800" b="1">
              <a:ea typeface="SimSun" pitchFamily="2" charset="-122"/>
            </a:endParaRPr>
          </a:p>
          <a:p>
            <a:pPr algn="just" eaLnBrk="1" hangingPunct="1"/>
            <a:r>
              <a:rPr lang="tr-TR" altLang="zh-CN" sz="2800" b="1">
                <a:ea typeface="SimSun" pitchFamily="2" charset="-122"/>
              </a:rPr>
              <a:t>Türk-Çin Ekonomi-Ticaret İlişkileri </a:t>
            </a:r>
            <a:r>
              <a:rPr lang="zh-CN" altLang="en-US" sz="2600" b="1">
                <a:ea typeface="SimSun" pitchFamily="2" charset="-122"/>
              </a:rPr>
              <a:t>土中经贸关系之发展</a:t>
            </a:r>
            <a:endParaRPr lang="en-US" altLang="zh-CN" sz="2600" b="1">
              <a:ea typeface="SimSun" pitchFamily="2" charset="-122"/>
            </a:endParaRPr>
          </a:p>
          <a:p>
            <a:pPr algn="just" eaLnBrk="1" hangingPunct="1"/>
            <a:endParaRPr lang="tr-TR" altLang="zh-CN" sz="2800" b="1">
              <a:ea typeface="SimSun" pitchFamily="2" charset="-122"/>
            </a:endParaRPr>
          </a:p>
          <a:p>
            <a:pPr algn="just" eaLnBrk="1" hangingPunct="1"/>
            <a:r>
              <a:rPr lang="tr-TR" altLang="zh-CN" sz="2800" b="1">
                <a:ea typeface="SimSun" pitchFamily="2" charset="-122"/>
              </a:rPr>
              <a:t>Türk-Çin Askeri İlişkileri </a:t>
            </a:r>
            <a:r>
              <a:rPr lang="zh-CN" altLang="en-US" sz="2600" b="1">
                <a:ea typeface="SimSun" pitchFamily="2" charset="-122"/>
              </a:rPr>
              <a:t>土中军事关系之发展</a:t>
            </a:r>
          </a:p>
        </p:txBody>
      </p:sp>
    </p:spTree>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420938"/>
            <a:ext cx="9036050" cy="1446212"/>
          </a:xfrm>
          <a:prstGeom prst="rect">
            <a:avLst/>
          </a:prstGeom>
        </p:spPr>
        <p:txBody>
          <a:bodyPr>
            <a:spAutoFit/>
          </a:bodyPr>
          <a:lstStyle/>
          <a:p>
            <a:pPr algn="ctr">
              <a:defRPr/>
            </a:pPr>
            <a:r>
              <a:rPr lang="tr-TR" altLang="zh-CN" sz="4400" b="1" dirty="0">
                <a:effectLst>
                  <a:outerShdw blurRad="38100" dist="38100" dir="2700000" algn="tl">
                    <a:srgbClr val="000000"/>
                  </a:outerShdw>
                </a:effectLst>
                <a:ea typeface="SimSun" pitchFamily="2" charset="-122"/>
              </a:rPr>
              <a:t>İkili</a:t>
            </a:r>
            <a:r>
              <a:rPr lang="en-US" altLang="zh-CN" sz="4400" b="1" dirty="0">
                <a:effectLst>
                  <a:outerShdw blurRad="38100" dist="38100" dir="2700000" algn="tl">
                    <a:srgbClr val="000000"/>
                  </a:outerShdw>
                </a:effectLst>
                <a:ea typeface="SimSun" pitchFamily="2" charset="-122"/>
              </a:rPr>
              <a:t> </a:t>
            </a:r>
            <a:r>
              <a:rPr lang="en-US" altLang="zh-CN" sz="4400" b="1" dirty="0" err="1">
                <a:effectLst>
                  <a:outerShdw blurRad="38100" dist="38100" dir="2700000" algn="tl">
                    <a:srgbClr val="000000"/>
                  </a:outerShdw>
                </a:effectLst>
                <a:ea typeface="SimSun" pitchFamily="2" charset="-122"/>
              </a:rPr>
              <a:t>İlişkilerinde</a:t>
            </a:r>
            <a:r>
              <a:rPr lang="en-US" altLang="zh-CN" sz="4400" b="1" dirty="0">
                <a:effectLst>
                  <a:outerShdw blurRad="38100" dist="38100" dir="2700000" algn="tl">
                    <a:srgbClr val="000000"/>
                  </a:outerShdw>
                </a:effectLst>
                <a:ea typeface="SimSun" pitchFamily="2" charset="-122"/>
              </a:rPr>
              <a:t> </a:t>
            </a:r>
            <a:r>
              <a:rPr lang="en-US" altLang="zh-CN" sz="4400" b="1" dirty="0" err="1">
                <a:effectLst>
                  <a:outerShdw blurRad="38100" dist="38100" dir="2700000" algn="tl">
                    <a:srgbClr val="000000"/>
                  </a:outerShdw>
                </a:effectLst>
                <a:ea typeface="SimSun" pitchFamily="2" charset="-122"/>
              </a:rPr>
              <a:t>Yer</a:t>
            </a:r>
            <a:r>
              <a:rPr lang="en-US" altLang="zh-CN" sz="4400" b="1" dirty="0">
                <a:effectLst>
                  <a:outerShdw blurRad="38100" dist="38100" dir="2700000" algn="tl">
                    <a:srgbClr val="000000"/>
                  </a:outerShdw>
                </a:effectLst>
                <a:ea typeface="SimSun" pitchFamily="2" charset="-122"/>
              </a:rPr>
              <a:t> Alan </a:t>
            </a:r>
            <a:r>
              <a:rPr lang="en-US" altLang="zh-CN" sz="4400" b="1" dirty="0" err="1">
                <a:effectLst>
                  <a:outerShdw blurRad="38100" dist="38100" dir="2700000" algn="tl">
                    <a:srgbClr val="000000"/>
                  </a:outerShdw>
                </a:effectLst>
                <a:ea typeface="SimSun" pitchFamily="2" charset="-122"/>
              </a:rPr>
              <a:t>Konular</a:t>
            </a:r>
            <a:r>
              <a:rPr lang="en-US" altLang="zh-CN" sz="4400" b="1" dirty="0">
                <a:effectLst>
                  <a:outerShdw blurRad="38100" dist="38100" dir="2700000" algn="tl">
                    <a:srgbClr val="000000"/>
                  </a:outerShdw>
                </a:effectLst>
                <a:ea typeface="SimSun" pitchFamily="2" charset="-122"/>
              </a:rPr>
              <a:t/>
            </a:r>
            <a:br>
              <a:rPr lang="en-US" altLang="zh-CN" sz="4400" b="1" dirty="0">
                <a:effectLst>
                  <a:outerShdw blurRad="38100" dist="38100" dir="2700000" algn="tl">
                    <a:srgbClr val="000000"/>
                  </a:outerShdw>
                </a:effectLst>
                <a:ea typeface="SimSun" pitchFamily="2" charset="-122"/>
              </a:rPr>
            </a:br>
            <a:r>
              <a:rPr lang="zh-CN" altLang="en-US" sz="4400" b="1" dirty="0">
                <a:effectLst>
                  <a:outerShdw blurRad="38100" dist="38100" dir="2700000" algn="tl">
                    <a:srgbClr val="000000"/>
                  </a:outerShdw>
                </a:effectLst>
                <a:ea typeface="SimSun" pitchFamily="2" charset="-122"/>
              </a:rPr>
              <a:t>双方互访的主要内容</a:t>
            </a:r>
          </a:p>
        </p:txBody>
      </p:sp>
    </p:spTree>
  </p:cSld>
  <p:clrMapOvr>
    <a:masterClrMapping/>
  </p:clrMapOvr>
  <p:transition spd="slow">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3"/>
          <p:cNvSpPr txBox="1">
            <a:spLocks noChangeArrowheads="1"/>
          </p:cNvSpPr>
          <p:nvPr/>
        </p:nvSpPr>
        <p:spPr bwMode="auto">
          <a:xfrm>
            <a:off x="304800" y="1125538"/>
            <a:ext cx="8515350" cy="466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buFontTx/>
              <a:buChar char="•"/>
            </a:pPr>
            <a:r>
              <a:rPr lang="tr-TR" altLang="zh-CN" sz="3000" b="1"/>
              <a:t>    Bölgesel ve Küresel Sorunlar</a:t>
            </a:r>
          </a:p>
          <a:p>
            <a:pPr eaLnBrk="1" hangingPunct="1"/>
            <a:r>
              <a:rPr lang="zh-CN" altLang="en-US" sz="3000" b="1">
                <a:ea typeface="SimSun" pitchFamily="2" charset="-122"/>
              </a:rPr>
              <a:t>	</a:t>
            </a:r>
            <a:r>
              <a:rPr lang="zh-CN" altLang="tr-TR" sz="3000" b="1">
                <a:solidFill>
                  <a:srgbClr val="EEFA06"/>
                </a:solidFill>
                <a:ea typeface="SimSun" pitchFamily="2" charset="-122"/>
              </a:rPr>
              <a:t>国际与地区性问题</a:t>
            </a:r>
          </a:p>
          <a:p>
            <a:pPr eaLnBrk="1" hangingPunct="1">
              <a:buFontTx/>
              <a:buChar char="•"/>
            </a:pPr>
            <a:r>
              <a:rPr lang="tr-TR" altLang="zh-CN" sz="3000" b="1"/>
              <a:t>    İkili Siyasî İlişkiler</a:t>
            </a:r>
            <a:endParaRPr lang="en-US" altLang="zh-CN" sz="3000" b="1">
              <a:ea typeface="SimSun" pitchFamily="2" charset="-122"/>
            </a:endParaRPr>
          </a:p>
          <a:p>
            <a:pPr eaLnBrk="1" hangingPunct="1"/>
            <a:r>
              <a:rPr lang="zh-CN" altLang="en-US" sz="3000" b="1">
                <a:ea typeface="SimSun" pitchFamily="2" charset="-122"/>
              </a:rPr>
              <a:t>	</a:t>
            </a:r>
            <a:r>
              <a:rPr lang="zh-CN" altLang="tr-TR" sz="3000" b="1">
                <a:solidFill>
                  <a:srgbClr val="EEFA06"/>
                </a:solidFill>
                <a:ea typeface="SimSun" pitchFamily="2" charset="-122"/>
              </a:rPr>
              <a:t>双方政治关系</a:t>
            </a:r>
          </a:p>
          <a:p>
            <a:pPr eaLnBrk="1" hangingPunct="1">
              <a:buFontTx/>
              <a:buChar char="•"/>
            </a:pPr>
            <a:r>
              <a:rPr lang="tr-TR" altLang="zh-CN" sz="3000" b="1"/>
              <a:t>    İkili Ticaret İlişkiler</a:t>
            </a:r>
            <a:r>
              <a:rPr lang="en-US" altLang="zh-CN" sz="3000" b="1">
                <a:ea typeface="SimSun" pitchFamily="2" charset="-122"/>
              </a:rPr>
              <a:t> </a:t>
            </a:r>
            <a:r>
              <a:rPr lang="tr-TR" altLang="zh-CN" sz="3000" b="1"/>
              <a:t>ve Turizm</a:t>
            </a:r>
            <a:endParaRPr lang="tr-TR" altLang="zh-CN" sz="3000" b="1">
              <a:ea typeface="SimSun" pitchFamily="2" charset="-122"/>
            </a:endParaRPr>
          </a:p>
          <a:p>
            <a:pPr eaLnBrk="1" hangingPunct="1"/>
            <a:r>
              <a:rPr lang="zh-CN" altLang="en-US" sz="3000" b="1">
                <a:ea typeface="SimSun" pitchFamily="2" charset="-122"/>
              </a:rPr>
              <a:t>	</a:t>
            </a:r>
            <a:r>
              <a:rPr lang="zh-CN" altLang="tr-TR" sz="3000" b="1">
                <a:solidFill>
                  <a:srgbClr val="EEFA06"/>
                </a:solidFill>
                <a:ea typeface="SimSun" pitchFamily="2" charset="-122"/>
              </a:rPr>
              <a:t>双方经贸关系及旅游</a:t>
            </a:r>
          </a:p>
          <a:p>
            <a:pPr eaLnBrk="1" hangingPunct="1">
              <a:buFontTx/>
              <a:buChar char="•"/>
            </a:pPr>
            <a:r>
              <a:rPr lang="tr-TR" altLang="zh-CN" sz="3000" b="1"/>
              <a:t>    İkili Askeri İlişkiler</a:t>
            </a:r>
          </a:p>
          <a:p>
            <a:pPr eaLnBrk="1" hangingPunct="1"/>
            <a:r>
              <a:rPr lang="zh-CN" altLang="en-US" sz="3000" b="1">
                <a:ea typeface="SimSun" pitchFamily="2" charset="-122"/>
              </a:rPr>
              <a:t>	</a:t>
            </a:r>
            <a:r>
              <a:rPr lang="zh-CN" altLang="tr-TR" sz="3000" b="1">
                <a:solidFill>
                  <a:srgbClr val="EEFA06"/>
                </a:solidFill>
                <a:ea typeface="SimSun" pitchFamily="2" charset="-122"/>
              </a:rPr>
              <a:t>双方军事合作关系</a:t>
            </a:r>
          </a:p>
          <a:p>
            <a:pPr eaLnBrk="1" hangingPunct="1">
              <a:buFontTx/>
              <a:buChar char="•"/>
            </a:pPr>
            <a:r>
              <a:rPr lang="tr-TR" altLang="zh-CN" sz="3000" b="1"/>
              <a:t>    Güvenlik ve Uygur Sorunu</a:t>
            </a:r>
            <a:endParaRPr lang="en-US" altLang="zh-CN" sz="3000" b="1">
              <a:ea typeface="SimSun" pitchFamily="2" charset="-122"/>
            </a:endParaRPr>
          </a:p>
          <a:p>
            <a:pPr eaLnBrk="1" hangingPunct="1"/>
            <a:r>
              <a:rPr lang="zh-CN" altLang="en-US" sz="3000" b="1">
                <a:ea typeface="SimSun" pitchFamily="2" charset="-122"/>
              </a:rPr>
              <a:t>	</a:t>
            </a:r>
            <a:r>
              <a:rPr lang="zh-CN" altLang="en-US" sz="3000" b="1">
                <a:solidFill>
                  <a:srgbClr val="FFFF00"/>
                </a:solidFill>
                <a:ea typeface="SimSun" pitchFamily="2" charset="-122"/>
              </a:rPr>
              <a:t>反恐及</a:t>
            </a:r>
            <a:r>
              <a:rPr lang="zh-CN" altLang="tr-TR" sz="3000" b="1">
                <a:solidFill>
                  <a:srgbClr val="EEFA06"/>
                </a:solidFill>
                <a:ea typeface="SimSun" pitchFamily="2" charset="-122"/>
              </a:rPr>
              <a:t>维吾尔族问题</a:t>
            </a:r>
            <a:r>
              <a:rPr lang="en-US" altLang="zh-CN" sz="3000" b="1">
                <a:solidFill>
                  <a:srgbClr val="EEFA06"/>
                </a:solidFill>
                <a:ea typeface="SimSun" pitchFamily="2" charset="-122"/>
              </a:rPr>
              <a:t> </a:t>
            </a:r>
            <a:r>
              <a:rPr lang="zh-CN" altLang="en-US" sz="3000" b="1">
                <a:solidFill>
                  <a:srgbClr val="EEFA06"/>
                </a:solidFill>
                <a:ea typeface="SimSun" pitchFamily="2" charset="-122"/>
              </a:rPr>
              <a:t>（东突问题）</a:t>
            </a:r>
            <a:endParaRPr lang="zh-CN" altLang="tr-TR" sz="3000" b="1">
              <a:solidFill>
                <a:srgbClr val="EEFA06"/>
              </a:solidFill>
              <a:ea typeface="SimSun" pitchFamily="2" charset="-122"/>
            </a:endParaRPr>
          </a:p>
        </p:txBody>
      </p:sp>
    </p:spTree>
  </p:cSld>
  <p:clrMapOvr>
    <a:masterClrMapping/>
  </p:clrMapOvr>
  <p:transition spd="slow">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87450" y="188913"/>
            <a:ext cx="7556500" cy="1143000"/>
          </a:xfrm>
        </p:spPr>
        <p:txBody>
          <a:bodyPr/>
          <a:lstStyle/>
          <a:p>
            <a:pPr algn="ctr">
              <a:defRPr/>
            </a:pPr>
            <a:r>
              <a:rPr lang="en-US" altLang="zh-CN" b="1" i="0" dirty="0" err="1" smtClean="0">
                <a:effectLst>
                  <a:outerShdw blurRad="38100" dist="38100" dir="2700000" algn="tl">
                    <a:srgbClr val="000000"/>
                  </a:outerShdw>
                </a:effectLst>
                <a:ea typeface="SimSun" pitchFamily="2" charset="-122"/>
              </a:rPr>
              <a:t>Sorunlar</a:t>
            </a:r>
            <a:r>
              <a:rPr lang="tr-TR" altLang="zh-CN" b="1" i="0" dirty="0" smtClean="0">
                <a:effectLst>
                  <a:outerShdw blurRad="38100" dist="38100" dir="2700000" algn="tl">
                    <a:srgbClr val="000000"/>
                  </a:outerShdw>
                </a:effectLst>
              </a:rPr>
              <a:t> ve Fırsatlar</a:t>
            </a:r>
            <a:br>
              <a:rPr lang="tr-TR" altLang="zh-CN" b="1" i="0" dirty="0" smtClean="0">
                <a:effectLst>
                  <a:outerShdw blurRad="38100" dist="38100" dir="2700000" algn="tl">
                    <a:srgbClr val="000000"/>
                  </a:outerShdw>
                </a:effectLst>
              </a:rPr>
            </a:br>
            <a:r>
              <a:rPr lang="zh-CN" altLang="en-US" b="1" i="0" dirty="0" smtClean="0">
                <a:effectLst>
                  <a:outerShdw blurRad="38100" dist="38100" dir="2700000" algn="tl">
                    <a:srgbClr val="000000"/>
                  </a:outerShdw>
                </a:effectLst>
                <a:ea typeface="SimSun" pitchFamily="2" charset="-122"/>
              </a:rPr>
              <a:t>问题及机遇</a:t>
            </a:r>
          </a:p>
        </p:txBody>
      </p:sp>
      <p:sp>
        <p:nvSpPr>
          <p:cNvPr id="65539" name="矩形 5"/>
          <p:cNvSpPr>
            <a:spLocks noChangeArrowheads="1"/>
          </p:cNvSpPr>
          <p:nvPr/>
        </p:nvSpPr>
        <p:spPr bwMode="auto">
          <a:xfrm>
            <a:off x="250825" y="2420938"/>
            <a:ext cx="864235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b="1">
                <a:solidFill>
                  <a:srgbClr val="EAEAEA"/>
                </a:solidFill>
              </a:rPr>
              <a:t>	Mevcut Uluslararası </a:t>
            </a:r>
            <a:r>
              <a:rPr lang="en-US" altLang="zh-CN" sz="2800" b="1">
                <a:solidFill>
                  <a:srgbClr val="EAEAEA"/>
                </a:solidFill>
                <a:ea typeface="SimSun" pitchFamily="2" charset="-122"/>
              </a:rPr>
              <a:t>K</a:t>
            </a:r>
            <a:r>
              <a:rPr lang="tr-TR" altLang="zh-CN" sz="2800" b="1">
                <a:solidFill>
                  <a:srgbClr val="EAEAEA"/>
                </a:solidFill>
              </a:rPr>
              <a:t>onjonktürel  Gelişmeler ve İki Ülkenin Ulusal Çıkarları, Türk-Çin İşbirliği Yapmaya Zorlamaktadır.</a:t>
            </a:r>
          </a:p>
          <a:p>
            <a:pPr algn="just"/>
            <a:r>
              <a:rPr lang="tr-TR" altLang="zh-CN" sz="2800" b="1">
                <a:solidFill>
                  <a:srgbClr val="EAEAEA"/>
                </a:solidFill>
              </a:rPr>
              <a:t>	</a:t>
            </a:r>
            <a:r>
              <a:rPr lang="zh-CN" altLang="en-US" sz="2800" b="1">
                <a:solidFill>
                  <a:srgbClr val="EAEAEA"/>
                </a:solidFill>
                <a:ea typeface="SimSun" pitchFamily="2" charset="-122"/>
              </a:rPr>
              <a:t>目前的国际环境和发展趋势以及土中核心利益促使双方必须强化合作，满足双方共同利益</a:t>
            </a:r>
          </a:p>
        </p:txBody>
      </p:sp>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矩形 1"/>
          <p:cNvSpPr>
            <a:spLocks noChangeArrowheads="1"/>
          </p:cNvSpPr>
          <p:nvPr/>
        </p:nvSpPr>
        <p:spPr bwMode="auto">
          <a:xfrm>
            <a:off x="214313" y="2428875"/>
            <a:ext cx="8662987"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b="1">
                <a:solidFill>
                  <a:srgbClr val="EAEAEA"/>
                </a:solidFill>
              </a:rPr>
              <a:t>	Karşılıklı </a:t>
            </a:r>
            <a:r>
              <a:rPr lang="tr-TR" altLang="zh-CN" sz="2800" b="1">
                <a:solidFill>
                  <a:srgbClr val="FFFF00"/>
                </a:solidFill>
              </a:rPr>
              <a:t>Siyasî Güveni </a:t>
            </a:r>
            <a:r>
              <a:rPr lang="tr-TR" altLang="zh-CN" sz="2800" b="1">
                <a:solidFill>
                  <a:srgbClr val="EAEAEA"/>
                </a:solidFill>
              </a:rPr>
              <a:t>Arttırmalıdır, </a:t>
            </a:r>
            <a:r>
              <a:rPr lang="tr-TR" altLang="zh-CN" sz="2800" b="1">
                <a:solidFill>
                  <a:srgbClr val="FFFF00"/>
                </a:solidFill>
              </a:rPr>
              <a:t>İşbirliği Fırsatları</a:t>
            </a:r>
            <a:r>
              <a:rPr lang="tr-TR" altLang="zh-CN" sz="2800" b="1">
                <a:solidFill>
                  <a:srgbClr val="EAEAEA"/>
                </a:solidFill>
              </a:rPr>
              <a:t> Yaratmalıdır ve </a:t>
            </a:r>
            <a:r>
              <a:rPr lang="tr-TR" altLang="zh-CN" sz="2800" b="1">
                <a:solidFill>
                  <a:srgbClr val="FFFF00"/>
                </a:solidFill>
              </a:rPr>
              <a:t>Ortak Çıkarları </a:t>
            </a:r>
            <a:r>
              <a:rPr lang="tr-TR" altLang="zh-CN" sz="2800" b="1">
                <a:solidFill>
                  <a:srgbClr val="EAEAEA"/>
                </a:solidFill>
              </a:rPr>
              <a:t>İnşa Etmalidir.</a:t>
            </a:r>
            <a:r>
              <a:rPr lang="en-US" altLang="zh-CN" sz="2800" b="1">
                <a:solidFill>
                  <a:srgbClr val="EAEAEA"/>
                </a:solidFill>
                <a:ea typeface="SimSun" pitchFamily="2" charset="-122"/>
              </a:rPr>
              <a:t> </a:t>
            </a:r>
            <a:endParaRPr lang="tr-TR" altLang="zh-CN" sz="2800" b="1">
              <a:solidFill>
                <a:srgbClr val="EAEAEA"/>
              </a:solidFill>
            </a:endParaRPr>
          </a:p>
          <a:p>
            <a:r>
              <a:rPr lang="tr-TR" altLang="zh-CN" sz="2800" b="1">
                <a:solidFill>
                  <a:srgbClr val="EAEAEA"/>
                </a:solidFill>
              </a:rPr>
              <a:t>	</a:t>
            </a:r>
            <a:r>
              <a:rPr lang="zh-CN" altLang="en-US" sz="2800" b="1">
                <a:solidFill>
                  <a:srgbClr val="EAEAEA"/>
                </a:solidFill>
                <a:ea typeface="SimSun" pitchFamily="2" charset="-122"/>
              </a:rPr>
              <a:t>强化政治</a:t>
            </a:r>
            <a:r>
              <a:rPr lang="zh-CN" altLang="en-US" sz="2800" b="1">
                <a:solidFill>
                  <a:srgbClr val="FFFF00"/>
                </a:solidFill>
                <a:ea typeface="SimSun" pitchFamily="2" charset="-122"/>
              </a:rPr>
              <a:t>互信</a:t>
            </a:r>
            <a:r>
              <a:rPr lang="zh-CN" altLang="en-US" sz="2800" b="1">
                <a:solidFill>
                  <a:srgbClr val="EAEAEA"/>
                </a:solidFill>
                <a:ea typeface="SimSun" pitchFamily="2" charset="-122"/>
              </a:rPr>
              <a:t>，寻求</a:t>
            </a:r>
            <a:r>
              <a:rPr lang="zh-CN" altLang="en-US" sz="2800" b="1">
                <a:solidFill>
                  <a:srgbClr val="FFFF00"/>
                </a:solidFill>
                <a:ea typeface="SimSun" pitchFamily="2" charset="-122"/>
              </a:rPr>
              <a:t>合作</a:t>
            </a:r>
            <a:r>
              <a:rPr lang="zh-CN" altLang="en-US" sz="2800" b="1">
                <a:solidFill>
                  <a:srgbClr val="EAEAEA"/>
                </a:solidFill>
                <a:ea typeface="SimSun" pitchFamily="2" charset="-122"/>
              </a:rPr>
              <a:t>机遇</a:t>
            </a:r>
            <a:r>
              <a:rPr lang="zh-CN" altLang="en-US" sz="2800" b="1">
                <a:solidFill>
                  <a:srgbClr val="FFFF00"/>
                </a:solidFill>
                <a:ea typeface="SimSun" pitchFamily="2" charset="-122"/>
              </a:rPr>
              <a:t>，</a:t>
            </a:r>
            <a:r>
              <a:rPr lang="zh-CN" altLang="en-US" sz="2800" b="1">
                <a:solidFill>
                  <a:srgbClr val="EAEAEA"/>
                </a:solidFill>
                <a:ea typeface="SimSun" pitchFamily="2" charset="-122"/>
              </a:rPr>
              <a:t>构筑</a:t>
            </a:r>
            <a:r>
              <a:rPr lang="zh-CN" altLang="en-US" sz="2800" b="1">
                <a:solidFill>
                  <a:srgbClr val="FFFF00"/>
                </a:solidFill>
                <a:ea typeface="SimSun" pitchFamily="2" charset="-122"/>
              </a:rPr>
              <a:t>共同利益</a:t>
            </a:r>
          </a:p>
        </p:txBody>
      </p:sp>
      <p:sp>
        <p:nvSpPr>
          <p:cNvPr id="66563" name="矩形 2"/>
          <p:cNvSpPr>
            <a:spLocks noChangeArrowheads="1"/>
          </p:cNvSpPr>
          <p:nvPr/>
        </p:nvSpPr>
        <p:spPr bwMode="auto">
          <a:xfrm>
            <a:off x="241300" y="908050"/>
            <a:ext cx="8640763" cy="138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b="1">
                <a:solidFill>
                  <a:srgbClr val="EAEAEA"/>
                </a:solidFill>
              </a:rPr>
              <a:t>	</a:t>
            </a:r>
            <a:r>
              <a:rPr lang="en-US" altLang="zh-CN" sz="2800" b="1">
                <a:solidFill>
                  <a:srgbClr val="EAEAEA"/>
                </a:solidFill>
                <a:ea typeface="SimSun" pitchFamily="2" charset="-122"/>
              </a:rPr>
              <a:t>Türk-Çin Siyasî İlişki</a:t>
            </a:r>
            <a:r>
              <a:rPr lang="tr-TR" altLang="zh-CN" sz="2800" b="1">
                <a:solidFill>
                  <a:srgbClr val="EAEAEA"/>
                </a:solidFill>
              </a:rPr>
              <a:t>lerindeki Kazanımları Başka Alanlara da Dönüştürülmeli.</a:t>
            </a:r>
            <a:r>
              <a:rPr lang="en-US" altLang="zh-CN" sz="2800" b="1">
                <a:solidFill>
                  <a:srgbClr val="EAEAEA"/>
                </a:solidFill>
                <a:ea typeface="SimSun" pitchFamily="2" charset="-122"/>
              </a:rPr>
              <a:t>  </a:t>
            </a:r>
            <a:endParaRPr lang="tr-TR" altLang="zh-CN" sz="2800" b="1">
              <a:solidFill>
                <a:srgbClr val="EAEAEA"/>
              </a:solidFill>
            </a:endParaRPr>
          </a:p>
          <a:p>
            <a:r>
              <a:rPr lang="tr-TR" altLang="zh-CN" sz="2800" b="1">
                <a:solidFill>
                  <a:srgbClr val="EAEAEA"/>
                </a:solidFill>
              </a:rPr>
              <a:t>	</a:t>
            </a:r>
            <a:r>
              <a:rPr lang="zh-CN" altLang="en-US" sz="2800" b="1">
                <a:solidFill>
                  <a:srgbClr val="EAEAEA"/>
                </a:solidFill>
                <a:ea typeface="SimSun" pitchFamily="2" charset="-122"/>
              </a:rPr>
              <a:t>以土中政治关系之成果，促进其他领域的发展</a:t>
            </a:r>
          </a:p>
        </p:txBody>
      </p:sp>
      <p:sp>
        <p:nvSpPr>
          <p:cNvPr id="66564" name="矩形 3"/>
          <p:cNvSpPr>
            <a:spLocks noChangeArrowheads="1"/>
          </p:cNvSpPr>
          <p:nvPr/>
        </p:nvSpPr>
        <p:spPr bwMode="auto">
          <a:xfrm>
            <a:off x="214313" y="4429125"/>
            <a:ext cx="8715375"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b="1">
                <a:solidFill>
                  <a:srgbClr val="EAEAEA"/>
                </a:solidFill>
                <a:ea typeface="SimSun" pitchFamily="2" charset="-122"/>
              </a:rPr>
              <a:t>	Bölgesel İşbirliği Konusunda Yenilikler Yapılmalıdır: Türk-Çin, Orta Asya Ortadoğu ve Afrika’da Çıkarlar Çatışması Vardır.</a:t>
            </a:r>
          </a:p>
          <a:p>
            <a:r>
              <a:rPr lang="tr-TR" altLang="zh-CN" sz="2800" b="1">
                <a:solidFill>
                  <a:srgbClr val="EAEAEA"/>
                </a:solidFill>
                <a:ea typeface="SimSun" pitchFamily="2" charset="-122"/>
              </a:rPr>
              <a:t>	</a:t>
            </a:r>
            <a:r>
              <a:rPr lang="zh-CN" altLang="en-US" sz="2800" b="1">
                <a:solidFill>
                  <a:srgbClr val="EAEAEA"/>
                </a:solidFill>
                <a:ea typeface="SimSun" pitchFamily="2" charset="-122"/>
              </a:rPr>
              <a:t>地区性合作有待促进：双方在中亚、中东以及非洲有利益冲突，如何改进则取决于双方政治智慧</a:t>
            </a:r>
          </a:p>
        </p:txBody>
      </p:sp>
    </p:spTree>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矩形 2"/>
          <p:cNvSpPr>
            <a:spLocks noChangeArrowheads="1"/>
          </p:cNvSpPr>
          <p:nvPr/>
        </p:nvSpPr>
        <p:spPr bwMode="auto">
          <a:xfrm>
            <a:off x="241300" y="908050"/>
            <a:ext cx="8640763"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b="1">
                <a:solidFill>
                  <a:srgbClr val="EAEAEA"/>
                </a:solidFill>
              </a:rPr>
              <a:t>	Bölgesel Sorunlar Üzerinde İşbirliği Arttırmalı</a:t>
            </a:r>
          </a:p>
          <a:p>
            <a:r>
              <a:rPr lang="tr-TR" altLang="zh-CN" sz="2800" b="1">
                <a:solidFill>
                  <a:srgbClr val="EAEAEA"/>
                </a:solidFill>
              </a:rPr>
              <a:t>	</a:t>
            </a:r>
            <a:r>
              <a:rPr lang="zh-CN" altLang="en-US" sz="2800" b="1">
                <a:solidFill>
                  <a:srgbClr val="EAEAEA"/>
                </a:solidFill>
                <a:ea typeface="SimSun" pitchFamily="2" charset="-122"/>
              </a:rPr>
              <a:t>加强地区性问题之合作</a:t>
            </a:r>
            <a:endParaRPr lang="tr-TR" altLang="zh-CN" sz="2800" b="1">
              <a:solidFill>
                <a:srgbClr val="EAEAEA"/>
              </a:solidFill>
              <a:ea typeface="SimSun" pitchFamily="2" charset="-122"/>
            </a:endParaRPr>
          </a:p>
          <a:p>
            <a:endParaRPr lang="en-US" altLang="zh-CN" sz="2800" b="1">
              <a:solidFill>
                <a:srgbClr val="EAEAEA"/>
              </a:solidFill>
              <a:ea typeface="SimSun" pitchFamily="2" charset="-122"/>
            </a:endParaRPr>
          </a:p>
          <a:p>
            <a:r>
              <a:rPr lang="tr-TR" altLang="zh-CN" sz="2800" b="1">
                <a:solidFill>
                  <a:srgbClr val="EAEAEA"/>
                </a:solidFill>
                <a:ea typeface="SimSun" pitchFamily="2" charset="-122"/>
              </a:rPr>
              <a:t>	Bölgesel Sorunlarındaki Farklılıklar</a:t>
            </a:r>
          </a:p>
          <a:p>
            <a:r>
              <a:rPr lang="tr-TR" altLang="zh-CN" sz="2800" b="1">
                <a:solidFill>
                  <a:srgbClr val="EAEAEA"/>
                </a:solidFill>
                <a:ea typeface="SimSun" pitchFamily="2" charset="-122"/>
              </a:rPr>
              <a:t>	</a:t>
            </a:r>
            <a:r>
              <a:rPr lang="zh-CN" altLang="en-US" sz="2800" b="1">
                <a:solidFill>
                  <a:srgbClr val="EAEAEA"/>
                </a:solidFill>
                <a:ea typeface="SimSun" pitchFamily="2" charset="-122"/>
              </a:rPr>
              <a:t>地区性问题之立场异同</a:t>
            </a:r>
            <a:endParaRPr lang="tr-TR" altLang="zh-CN" sz="2800" b="1">
              <a:solidFill>
                <a:srgbClr val="EAEAEA"/>
              </a:solidFill>
              <a:ea typeface="SimSun" pitchFamily="2" charset="-122"/>
            </a:endParaRPr>
          </a:p>
          <a:p>
            <a:pPr lvl="1">
              <a:buFont typeface="Arial" charset="0"/>
              <a:buChar char="•"/>
            </a:pPr>
            <a:r>
              <a:rPr lang="tr-TR" altLang="zh-CN" sz="2800" b="1">
                <a:solidFill>
                  <a:srgbClr val="EAEAEA"/>
                </a:solidFill>
                <a:ea typeface="SimSun" pitchFamily="2" charset="-122"/>
              </a:rPr>
              <a:t>Kosova, Afganistan, Irak, Mısır, Libya, Suriye</a:t>
            </a:r>
            <a:endParaRPr lang="en-US" altLang="zh-CN" sz="2800" b="1">
              <a:solidFill>
                <a:srgbClr val="EAEAEA"/>
              </a:solidFill>
              <a:ea typeface="SimSun" pitchFamily="2" charset="-122"/>
            </a:endParaRPr>
          </a:p>
          <a:p>
            <a:pPr lvl="1">
              <a:buFont typeface="Arial" charset="0"/>
              <a:buChar char="•"/>
            </a:pPr>
            <a:r>
              <a:rPr lang="tr-TR" altLang="zh-CN" sz="2800" b="1">
                <a:solidFill>
                  <a:srgbClr val="EAEAEA"/>
                </a:solidFill>
                <a:ea typeface="SimSun" pitchFamily="2" charset="-122"/>
              </a:rPr>
              <a:t>İran</a:t>
            </a:r>
            <a:endParaRPr lang="en-US" altLang="zh-CN" sz="2800" b="1">
              <a:solidFill>
                <a:srgbClr val="EAEAEA"/>
              </a:solidFill>
              <a:ea typeface="SimSun" pitchFamily="2" charset="-122"/>
            </a:endParaRPr>
          </a:p>
          <a:p>
            <a:pPr lvl="1">
              <a:buFont typeface="Arial" charset="0"/>
              <a:buChar char="•"/>
            </a:pPr>
            <a:r>
              <a:rPr lang="tr-TR" altLang="zh-CN" sz="2800" b="1">
                <a:solidFill>
                  <a:srgbClr val="EAEAEA"/>
                </a:solidFill>
                <a:ea typeface="SimSun" pitchFamily="2" charset="-122"/>
              </a:rPr>
              <a:t>İsrail </a:t>
            </a:r>
            <a:endParaRPr lang="zh-CN" altLang="en-US" sz="2800" b="1">
              <a:solidFill>
                <a:srgbClr val="EAEAEA"/>
              </a:solidFill>
              <a:ea typeface="SimSun" pitchFamily="2" charset="-122"/>
            </a:endParaRPr>
          </a:p>
        </p:txBody>
      </p:sp>
      <p:sp>
        <p:nvSpPr>
          <p:cNvPr id="67587" name="矩形 3"/>
          <p:cNvSpPr>
            <a:spLocks noChangeArrowheads="1"/>
          </p:cNvSpPr>
          <p:nvPr/>
        </p:nvSpPr>
        <p:spPr bwMode="auto">
          <a:xfrm>
            <a:off x="214313" y="4786313"/>
            <a:ext cx="8715375"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2800" b="1">
                <a:solidFill>
                  <a:srgbClr val="EAEAEA"/>
                </a:solidFill>
                <a:ea typeface="SimSun" pitchFamily="2" charset="-122"/>
              </a:rPr>
              <a:t>Bölgesel İşbirliğinin Düzeyleri	</a:t>
            </a:r>
            <a:endParaRPr lang="en-US" altLang="zh-CN" sz="2800" b="1">
              <a:solidFill>
                <a:srgbClr val="EAEAEA"/>
              </a:solidFill>
              <a:ea typeface="SimSun" pitchFamily="2" charset="-122"/>
            </a:endParaRPr>
          </a:p>
          <a:p>
            <a:r>
              <a:rPr lang="zh-CN" altLang="en-US" sz="2800" b="1">
                <a:solidFill>
                  <a:srgbClr val="EAEAEA"/>
                </a:solidFill>
                <a:ea typeface="SimSun" pitchFamily="2" charset="-122"/>
              </a:rPr>
              <a:t>地区性合作之层面</a:t>
            </a:r>
            <a:endParaRPr lang="en-US" altLang="zh-CN" sz="2800" b="1">
              <a:solidFill>
                <a:srgbClr val="EAEAEA"/>
              </a:solidFill>
              <a:ea typeface="SimSun" pitchFamily="2" charset="-122"/>
            </a:endParaRPr>
          </a:p>
          <a:p>
            <a:endParaRPr lang="en-US" altLang="zh-CN" sz="2800" b="1">
              <a:solidFill>
                <a:srgbClr val="EAEAEA"/>
              </a:solidFill>
              <a:ea typeface="SimSun" pitchFamily="2" charset="-122"/>
            </a:endParaRPr>
          </a:p>
          <a:p>
            <a:r>
              <a:rPr lang="tr-TR" altLang="zh-CN" sz="2800" b="1">
                <a:solidFill>
                  <a:srgbClr val="EAEAEA"/>
                </a:solidFill>
                <a:ea typeface="SimSun" pitchFamily="2" charset="-122"/>
              </a:rPr>
              <a:t>Güvenlik </a:t>
            </a:r>
            <a:r>
              <a:rPr lang="zh-CN" altLang="en-US" sz="2800" b="1">
                <a:solidFill>
                  <a:srgbClr val="EAEAEA"/>
                </a:solidFill>
                <a:ea typeface="SimSun" pitchFamily="2" charset="-122"/>
              </a:rPr>
              <a:t>安全</a:t>
            </a:r>
            <a:r>
              <a:rPr lang="tr-TR" altLang="zh-CN" sz="2800" b="1">
                <a:solidFill>
                  <a:srgbClr val="EAEAEA"/>
                </a:solidFill>
                <a:ea typeface="SimSun" pitchFamily="2" charset="-122"/>
              </a:rPr>
              <a:t>, Enerji </a:t>
            </a:r>
            <a:r>
              <a:rPr lang="zh-CN" altLang="en-US" sz="2800" b="1">
                <a:solidFill>
                  <a:srgbClr val="EAEAEA"/>
                </a:solidFill>
                <a:ea typeface="SimSun" pitchFamily="2" charset="-122"/>
              </a:rPr>
              <a:t>能源</a:t>
            </a:r>
            <a:r>
              <a:rPr lang="tr-TR" altLang="zh-CN" sz="2800" b="1">
                <a:solidFill>
                  <a:srgbClr val="EAEAEA"/>
                </a:solidFill>
                <a:ea typeface="SimSun" pitchFamily="2" charset="-122"/>
              </a:rPr>
              <a:t>, Ekonomi ve Ticaret</a:t>
            </a:r>
            <a:r>
              <a:rPr lang="zh-CN" altLang="en-US" sz="2800" b="1">
                <a:solidFill>
                  <a:srgbClr val="EAEAEA"/>
                </a:solidFill>
                <a:ea typeface="SimSun" pitchFamily="2" charset="-122"/>
              </a:rPr>
              <a:t>经贸</a:t>
            </a:r>
          </a:p>
        </p:txBody>
      </p:sp>
    </p:spTree>
  </p:cSld>
  <p:clrMapOvr>
    <a:masterClrMapping/>
  </p:clrMapOvr>
  <p:transition spd="slow">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1"/>
          <p:cNvSpPr>
            <a:spLocks noChangeArrowheads="1"/>
          </p:cNvSpPr>
          <p:nvPr/>
        </p:nvSpPr>
        <p:spPr bwMode="auto">
          <a:xfrm>
            <a:off x="250825" y="2276475"/>
            <a:ext cx="8785225"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altLang="zh-CN" sz="4400" b="1">
                <a:ea typeface="SimSun" pitchFamily="2" charset="-122"/>
              </a:rPr>
              <a:t>Türk-Çin Siyasî İlişkisi </a:t>
            </a:r>
            <a:endParaRPr lang="tr-TR" altLang="zh-CN" sz="4400" b="1"/>
          </a:p>
          <a:p>
            <a:pPr algn="ctr"/>
            <a:r>
              <a:rPr lang="zh-CN" altLang="en-US" sz="4400" b="1">
                <a:ea typeface="SimSun" pitchFamily="2" charset="-122"/>
              </a:rPr>
              <a:t>土中政治关系之发展</a:t>
            </a:r>
          </a:p>
        </p:txBody>
      </p:sp>
    </p:spTree>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4"/>
          <p:cNvSpPr txBox="1">
            <a:spLocks noChangeArrowheads="1"/>
          </p:cNvSpPr>
          <p:nvPr/>
        </p:nvSpPr>
        <p:spPr bwMode="auto">
          <a:xfrm>
            <a:off x="228600" y="1066800"/>
            <a:ext cx="7086600"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eaLnBrk="1" hangingPunct="1"/>
            <a:r>
              <a:rPr lang="tr-TR" altLang="zh-CN" sz="2400" b="1"/>
              <a:t> 	</a:t>
            </a:r>
            <a:r>
              <a:rPr lang="tr-TR" altLang="zh-CN" sz="2800" b="1">
                <a:solidFill>
                  <a:srgbClr val="FFFFFF"/>
                </a:solidFill>
              </a:rPr>
              <a:t>4 Ağustos 1971’de Türkiye Paris Büyükelçisi Hasan Esat Işık ile Çin Halk Cumhuriyeti Paris Büyükelçisi </a:t>
            </a:r>
            <a:r>
              <a:rPr lang="tr-TR" altLang="zh-CN" sz="2800" b="1" noProof="1">
                <a:solidFill>
                  <a:srgbClr val="FFFFFF"/>
                </a:solidFill>
              </a:rPr>
              <a:t>Huang-chen</a:t>
            </a:r>
            <a:r>
              <a:rPr lang="tr-TR" altLang="zh-CN" sz="2800" b="1">
                <a:solidFill>
                  <a:srgbClr val="FFFFFF"/>
                </a:solidFill>
              </a:rPr>
              <a:t> arasında imzalanan bir protokole iki ülke diplomasi ilişkisi tesis edilmiştir.</a:t>
            </a:r>
            <a:endParaRPr lang="tr-TR" altLang="zh-CN" sz="2800" b="1" noProof="1">
              <a:solidFill>
                <a:srgbClr val="FFFFFF"/>
              </a:solidFill>
            </a:endParaRPr>
          </a:p>
        </p:txBody>
      </p:sp>
      <p:graphicFrame>
        <p:nvGraphicFramePr>
          <p:cNvPr id="1026" name="Object 5"/>
          <p:cNvGraphicFramePr>
            <a:graphicFrameLocks noChangeAspect="1"/>
          </p:cNvGraphicFramePr>
          <p:nvPr/>
        </p:nvGraphicFramePr>
        <p:xfrm>
          <a:off x="7445375" y="1068388"/>
          <a:ext cx="1247775" cy="2095500"/>
        </p:xfrm>
        <a:graphic>
          <a:graphicData uri="http://schemas.openxmlformats.org/presentationml/2006/ole">
            <p:oleObj spid="_x0000_s1031" name="Bit Eşlem Resmi" r:id="rId3" imgW="1247619" imgH="2095793" progId="PBrush">
              <p:embed/>
            </p:oleObj>
          </a:graphicData>
        </a:graphic>
      </p:graphicFrame>
      <p:sp>
        <p:nvSpPr>
          <p:cNvPr id="1028" name="Rectangle 6"/>
          <p:cNvSpPr>
            <a:spLocks noChangeArrowheads="1"/>
          </p:cNvSpPr>
          <p:nvPr/>
        </p:nvSpPr>
        <p:spPr bwMode="auto">
          <a:xfrm>
            <a:off x="7461250" y="3109913"/>
            <a:ext cx="137795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1800" b="1" noProof="1">
                <a:solidFill>
                  <a:srgbClr val="F2F63C"/>
                </a:solidFill>
              </a:rPr>
              <a:t>Huang-</a:t>
            </a:r>
            <a:r>
              <a:rPr lang="tr-TR" altLang="zh-CN" sz="1800" b="1">
                <a:solidFill>
                  <a:srgbClr val="F2F63C"/>
                </a:solidFill>
              </a:rPr>
              <a:t>z</a:t>
            </a:r>
            <a:r>
              <a:rPr lang="tr-TR" altLang="zh-CN" sz="1800" b="1" noProof="1">
                <a:solidFill>
                  <a:srgbClr val="F2F63C"/>
                </a:solidFill>
              </a:rPr>
              <a:t>hen</a:t>
            </a:r>
            <a:endParaRPr lang="tr-TR" altLang="zh-CN" sz="1800" b="1">
              <a:solidFill>
                <a:srgbClr val="F2F63C"/>
              </a:solidFill>
            </a:endParaRPr>
          </a:p>
        </p:txBody>
      </p:sp>
      <p:sp>
        <p:nvSpPr>
          <p:cNvPr id="1029" name="Rectangle 7"/>
          <p:cNvSpPr>
            <a:spLocks noChangeArrowheads="1"/>
          </p:cNvSpPr>
          <p:nvPr/>
        </p:nvSpPr>
        <p:spPr bwMode="auto">
          <a:xfrm>
            <a:off x="0" y="4648200"/>
            <a:ext cx="9144000" cy="2678113"/>
          </a:xfrm>
          <a:prstGeom prst="rect">
            <a:avLst/>
          </a:prstGeom>
          <a:solidFill>
            <a:srgbClr val="56D9DC"/>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56D9DC"/>
            </a:extrusionClr>
          </a:sp3d>
        </p:spPr>
        <p:txBody>
          <a:bodyPr>
            <a:spAutoFit/>
            <a:flatTx/>
          </a:bodyPr>
          <a:lstStyle/>
          <a:p>
            <a:r>
              <a:rPr lang="tr-TR" altLang="zh-CN" sz="2800" b="1"/>
              <a:t>Türkiye ile Çin</a:t>
            </a:r>
            <a:r>
              <a:rPr lang="tr-TR" altLang="zh-CN" sz="2800" b="1" i="1"/>
              <a:t>,</a:t>
            </a:r>
          </a:p>
          <a:p>
            <a:r>
              <a:rPr lang="tr-TR" altLang="zh-CN" sz="2800" b="1" i="1"/>
              <a:t>	“Bağımsızlık, Egemenlik, Toprak Bütünlüğü, İç İşlerine Karışmamak, Eşitlik ve Karşılıklı Çıkarları Korumak Prensibi Çerçevesinde  Diplomasi İlişkisini” tesis etmiştir.</a:t>
            </a:r>
          </a:p>
          <a:p>
            <a:endParaRPr lang="tr-TR" altLang="zh-CN" sz="2800" b="1">
              <a:solidFill>
                <a:srgbClr val="FF0000"/>
              </a:solidFill>
            </a:endParaRPr>
          </a:p>
        </p:txBody>
      </p:sp>
      <p:sp>
        <p:nvSpPr>
          <p:cNvPr id="1030" name="Text Box 8"/>
          <p:cNvSpPr txBox="1">
            <a:spLocks noChangeArrowheads="1"/>
          </p:cNvSpPr>
          <p:nvPr/>
        </p:nvSpPr>
        <p:spPr bwMode="auto">
          <a:xfrm>
            <a:off x="228600" y="3495675"/>
            <a:ext cx="8610600" cy="88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7200">
                <a:solidFill>
                  <a:schemeClr val="tx1"/>
                </a:solidFill>
                <a:latin typeface="Times New Roman" pitchFamily="18" charset="0"/>
              </a:defRPr>
            </a:lvl1pPr>
            <a:lvl2pPr marL="742950" indent="-285750" eaLnBrk="0" hangingPunct="0">
              <a:defRPr sz="7200">
                <a:solidFill>
                  <a:schemeClr val="tx1"/>
                </a:solidFill>
                <a:latin typeface="Times New Roman" pitchFamily="18" charset="0"/>
              </a:defRPr>
            </a:lvl2pPr>
            <a:lvl3pPr marL="1143000" indent="-228600" eaLnBrk="0" hangingPunct="0">
              <a:defRPr sz="7200">
                <a:solidFill>
                  <a:schemeClr val="tx1"/>
                </a:solidFill>
                <a:latin typeface="Times New Roman" pitchFamily="18" charset="0"/>
              </a:defRPr>
            </a:lvl3pPr>
            <a:lvl4pPr marL="1600200" indent="-228600" eaLnBrk="0" hangingPunct="0">
              <a:defRPr sz="7200">
                <a:solidFill>
                  <a:schemeClr val="tx1"/>
                </a:solidFill>
                <a:latin typeface="Times New Roman" pitchFamily="18" charset="0"/>
              </a:defRPr>
            </a:lvl4pPr>
            <a:lvl5pPr marL="2057400" indent="-228600" eaLnBrk="0" hangingPunct="0">
              <a:defRPr sz="7200">
                <a:solidFill>
                  <a:schemeClr val="tx1"/>
                </a:solidFill>
                <a:latin typeface="Times New Roman" pitchFamily="18" charset="0"/>
              </a:defRPr>
            </a:lvl5pPr>
            <a:lvl6pPr marL="2514600" indent="-228600" eaLnBrk="0" fontAlgn="base" hangingPunct="0">
              <a:spcBef>
                <a:spcPct val="0"/>
              </a:spcBef>
              <a:spcAft>
                <a:spcPct val="0"/>
              </a:spcAft>
              <a:defRPr sz="7200">
                <a:solidFill>
                  <a:schemeClr val="tx1"/>
                </a:solidFill>
                <a:latin typeface="Times New Roman" pitchFamily="18" charset="0"/>
              </a:defRPr>
            </a:lvl6pPr>
            <a:lvl7pPr marL="2971800" indent="-228600" eaLnBrk="0" fontAlgn="base" hangingPunct="0">
              <a:spcBef>
                <a:spcPct val="0"/>
              </a:spcBef>
              <a:spcAft>
                <a:spcPct val="0"/>
              </a:spcAft>
              <a:defRPr sz="7200">
                <a:solidFill>
                  <a:schemeClr val="tx1"/>
                </a:solidFill>
                <a:latin typeface="Times New Roman" pitchFamily="18" charset="0"/>
              </a:defRPr>
            </a:lvl7pPr>
            <a:lvl8pPr marL="3429000" indent="-228600" eaLnBrk="0" fontAlgn="base" hangingPunct="0">
              <a:spcBef>
                <a:spcPct val="0"/>
              </a:spcBef>
              <a:spcAft>
                <a:spcPct val="0"/>
              </a:spcAft>
              <a:defRPr sz="7200">
                <a:solidFill>
                  <a:schemeClr val="tx1"/>
                </a:solidFill>
                <a:latin typeface="Times New Roman" pitchFamily="18" charset="0"/>
              </a:defRPr>
            </a:lvl8pPr>
            <a:lvl9pPr marL="3886200" indent="-228600" eaLnBrk="0" fontAlgn="base" hangingPunct="0">
              <a:spcBef>
                <a:spcPct val="0"/>
              </a:spcBef>
              <a:spcAft>
                <a:spcPct val="0"/>
              </a:spcAft>
              <a:defRPr sz="7200">
                <a:solidFill>
                  <a:schemeClr val="tx1"/>
                </a:solidFill>
                <a:latin typeface="Times New Roman" pitchFamily="18" charset="0"/>
              </a:defRPr>
            </a:lvl9pPr>
          </a:lstStyle>
          <a:p>
            <a:pPr algn="ctr" eaLnBrk="1" hangingPunct="1"/>
            <a:r>
              <a:rPr lang="en-US" altLang="zh-CN" sz="2400" b="1">
                <a:solidFill>
                  <a:srgbClr val="FFFF00"/>
                </a:solidFill>
                <a:ea typeface="SimSun" pitchFamily="2" charset="-122"/>
              </a:rPr>
              <a:t>1971 </a:t>
            </a:r>
            <a:r>
              <a:rPr lang="zh-CN" altLang="en-US" sz="2400" b="1">
                <a:solidFill>
                  <a:srgbClr val="FFFF00"/>
                </a:solidFill>
                <a:ea typeface="SimSun" pitchFamily="2" charset="-122"/>
              </a:rPr>
              <a:t>年8月4日中华人民共和国驻法大使黃鎮与土耳其共和国驻法大使 </a:t>
            </a:r>
            <a:r>
              <a:rPr lang="tr-TR" altLang="zh-CN" sz="2800" b="1">
                <a:solidFill>
                  <a:srgbClr val="FFFF00"/>
                </a:solidFill>
              </a:rPr>
              <a:t>Işık</a:t>
            </a:r>
            <a:r>
              <a:rPr lang="en-US" altLang="zh-CN" sz="2800" b="1">
                <a:solidFill>
                  <a:srgbClr val="FFFF00"/>
                </a:solidFill>
                <a:ea typeface="SimSun" pitchFamily="2" charset="-122"/>
              </a:rPr>
              <a:t> </a:t>
            </a:r>
            <a:r>
              <a:rPr lang="zh-CN" altLang="en-US" sz="2400" b="1">
                <a:solidFill>
                  <a:srgbClr val="FFFF00"/>
                </a:solidFill>
                <a:ea typeface="SimSun" pitchFamily="2" charset="-122"/>
              </a:rPr>
              <a:t>在巴黎签署兩国建交协议</a:t>
            </a:r>
          </a:p>
        </p:txBody>
      </p:sp>
    </p:spTree>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504950"/>
            <a:ext cx="9144000" cy="535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603" name="2 Dikdörtgen"/>
          <p:cNvSpPr>
            <a:spLocks noChangeArrowheads="1"/>
          </p:cNvSpPr>
          <p:nvPr/>
        </p:nvSpPr>
        <p:spPr bwMode="auto">
          <a:xfrm>
            <a:off x="1285875" y="285750"/>
            <a:ext cx="7643813"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tr-TR" altLang="zh-CN" sz="3200"/>
              <a:t>Türkiye-Çin Arasındaki Diplomatik İlişkilerin Kuruluşuna İlişkin Ortak Bildiri </a:t>
            </a:r>
          </a:p>
        </p:txBody>
      </p:sp>
    </p:spTree>
  </p:cSld>
  <p:clrMapOvr>
    <a:masterClrMapping/>
  </p:clrMapOvr>
  <p:transition spd="slow">
    <p:zoom/>
  </p:transition>
  <p:timing>
    <p:tnLst>
      <p:par>
        <p:cTn id="1" dur="indefinite" restart="never" nodeType="tmRoot"/>
      </p:par>
    </p:tnLst>
  </p:timing>
</p:sld>
</file>

<file path=ppt/theme/theme1.xml><?xml version="1.0" encoding="utf-8"?>
<a:theme xmlns:a="http://schemas.openxmlformats.org/drawingml/2006/main" name="Global">
  <a:themeElements>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fontScheme name="Global">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Designs\Global.pot</Template>
  <TotalTime>5218</TotalTime>
  <Words>2126</Words>
  <Application>Microsoft Office PowerPoint</Application>
  <PresentationFormat>Ekran Gösterisi (4:3)</PresentationFormat>
  <Paragraphs>204</Paragraphs>
  <Slides>64</Slides>
  <Notes>5</Notes>
  <HiddenSlides>0</HiddenSlides>
  <MMClips>0</MMClips>
  <ScaleCrop>false</ScaleCrop>
  <HeadingPairs>
    <vt:vector size="6" baseType="variant">
      <vt:variant>
        <vt:lpstr>Tema</vt:lpstr>
      </vt:variant>
      <vt:variant>
        <vt:i4>1</vt:i4>
      </vt:variant>
      <vt:variant>
        <vt:lpstr>Katıştırılmış OLE Hizmet Programları</vt:lpstr>
      </vt:variant>
      <vt:variant>
        <vt:i4>3</vt:i4>
      </vt:variant>
      <vt:variant>
        <vt:lpstr>Slayt Başlıkları</vt:lpstr>
      </vt:variant>
      <vt:variant>
        <vt:i4>64</vt:i4>
      </vt:variant>
    </vt:vector>
  </HeadingPairs>
  <TitlesOfParts>
    <vt:vector size="68" baseType="lpstr">
      <vt:lpstr>Global</vt:lpstr>
      <vt:lpstr>Bit Eşlem Resmi</vt:lpstr>
      <vt:lpstr>Photo Editor Photo</vt:lpstr>
      <vt:lpstr>Microsoft Office Excel 97-2003 Çalışma Sayfası</vt:lpstr>
      <vt:lpstr> </vt:lpstr>
      <vt:lpstr>Slayt 2</vt:lpstr>
      <vt:lpstr>Slayt 3</vt:lpstr>
      <vt:lpstr>Slayt 4</vt:lpstr>
      <vt:lpstr>Ancak İki Ülkenin Çıkarları Kesişmiyor  但双方欠缺利益交集</vt:lpstr>
      <vt:lpstr>Türk-Çin Yoğun Siyasî İlişkileri Başka Alanda İşbirliğine Dönüştürememiş 土中频繁的政治关系 并没有促进其他领域的发展  </vt:lpstr>
      <vt:lpstr>Slayt 7</vt:lpstr>
      <vt:lpstr>Slayt 8</vt:lpstr>
      <vt:lpstr>Slayt 9</vt:lpstr>
      <vt:lpstr>Slayt 10</vt:lpstr>
      <vt:lpstr>Slayt 11</vt:lpstr>
      <vt:lpstr>Slayt 12</vt:lpstr>
      <vt:lpstr>Slayt 13</vt:lpstr>
      <vt:lpstr>Slayt 14</vt:lpstr>
      <vt:lpstr>Slayt 15</vt:lpstr>
      <vt:lpstr>Slayt 16</vt:lpstr>
      <vt:lpstr>Çin-Türkiye Ortak Deklarasyonu 19 Nisan 2000</vt:lpstr>
      <vt:lpstr>Slayt 18</vt:lpstr>
      <vt:lpstr>Slayt 19</vt:lpstr>
      <vt:lpstr>Slayt 20</vt:lpstr>
      <vt:lpstr>Slayt 21</vt:lpstr>
      <vt:lpstr> AK Parti Genel Başkanı Recep Tayyip Erdoğan, Ocak 2003’te Çin Hükümeti Davetlisi Olarak Çin’i Ziyaret Etmiştir.</vt:lpstr>
      <vt:lpstr> Kasım 2003’te Başbakan Yardımcısı Mehmet Ali Şahin Çin’in Ziyaret Etmiştir  Nisan 2005, Nisan 2007 ve 2008 Yıllarında Tekrar Çin’e Ziyaret Etmiştir</vt:lpstr>
      <vt:lpstr>Adalet Bakanı Cemil Çiçek Haziran 2004’te Çin’i Ziyaret Etmiştir</vt:lpstr>
      <vt:lpstr> Kasım 2004’te Çin Politbürosu Üyesi ve Başbakan Yardımcısı Huang Ju Türkiye Ziyaretindedir</vt:lpstr>
      <vt:lpstr>  Şubat 2005’te Başbakan Yardımcısı ve Dışişleri Bakanı Abdullah Gül Çin Ziyaretinde Bulunmuştur</vt:lpstr>
      <vt:lpstr> Mayıs 2005’te Çin Kamu Güvenlik Bakanı Zhou Yongkang Türkiye’yi  Ziyaret Etmiştir 2005年5月19日中国国务委员、公安部长周永康访问土耳其，会见土耳其总理埃尔多安、内政部長阿克蘇</vt:lpstr>
      <vt:lpstr>   Mayıs 2005’te Çin Devlet Konseyi Üyesi Chen Zhili Türkiye’yi Ziyaret Etmiştir. Başbakan Yardımcısı Mehmetali Şahin ile Görüşmüştür.</vt:lpstr>
      <vt:lpstr> Nisan 2006’da Çin Devlet Konseyi Üyesi Hua Jianmin Türkiy’yi Ziyaret Etmiştir.  2006年4月中国国务委员华建敏访问土耳其</vt:lpstr>
      <vt:lpstr> Haziran 2007’de Çin Ticaret Bakanı Bo Xilai Türkiye’yi Ziyaret Etmiştir  </vt:lpstr>
      <vt:lpstr>Eylül 2007 ve Eylül 2008’de Türk Devlet Bakanı Kürşat Tüzmen Çin’i Ziyaret Etmiştir 2007年与2008年9月土耳其国务部长图兹曼访问中国</vt:lpstr>
      <vt:lpstr> Ağustos-Eylül 2008’de Türk Devlet Bakanı Kürşat Tüzmen’in Başkanlığındaki bir Heyet Urumçi’de Düzenlenen Ekonomi ve Ticaret Formu’na Katılmıştır</vt:lpstr>
      <vt:lpstr> Nisan 2008’da TBMM Başkanı Köksal Toptan Çin’i ziyaret Etmiştir 2008年4月土耳其大国民议会议长柯克萨尔·托普坦访问中国</vt:lpstr>
      <vt:lpstr> Kasım 2008’da Çin İstişare Komitesi Başkanı Jia Qinglin Türkiye’yi Ziyaret Etmiştir</vt:lpstr>
      <vt:lpstr> Mayıs 2009’da Çin Devlet Konsey Üyesi ve Kamu Güvenlik Bakanı Meng Jianzhu Türkiye’yi Ziyaret Etmiştir 2009年5月27日国务委员、公安部部长孟建柱访问土耳其</vt:lpstr>
      <vt:lpstr> Haziran 2009’da Cumhur Başkanı Abdullah Gül’ün Çin Ziyareti 土耳其总统阿卜杜拉 ·居尔访问中国</vt:lpstr>
      <vt:lpstr>Slayt 37</vt:lpstr>
      <vt:lpstr> Ocak 2010’da Çin Dışişleri Bakanı Yang Jiechi, Devlet Başkanı Hu Jintao’nun Özel Temsilcisi Olarak Türkiye’yi Ziyaret Etmişrir.</vt:lpstr>
      <vt:lpstr> Nisan 2010’da Çin Komünist Parti Politböro Daimi Üyesi Li Changchun Türkiye Ziyaretinde Bulunmuştur.</vt:lpstr>
      <vt:lpstr>Haziran 2010’da Çin Devlet Konseyi Üyesi Dai Bingguo, Çin Devlet Başkanı Hu Jintao’nun Özel Temsilcisi Olarak Türkiye’yi Ziyaret Etmiştir. </vt:lpstr>
      <vt:lpstr> Ekim 2010’da Çin Başbakanı Wen Jiabao Türkiye’yi Ziyaret Etmiştir.</vt:lpstr>
      <vt:lpstr>Türkiye-Çin stratejik İşbirliği İlişkileri</vt:lpstr>
      <vt:lpstr>Slayt 43</vt:lpstr>
      <vt:lpstr>Slayt 44</vt:lpstr>
      <vt:lpstr>Siyasî İlişkilerinin Özellikleri 土中政治关系之特点</vt:lpstr>
      <vt:lpstr>Slayt 46</vt:lpstr>
      <vt:lpstr>Slayt 47</vt:lpstr>
      <vt:lpstr>Slayt 48</vt:lpstr>
      <vt:lpstr>Slayt 49</vt:lpstr>
      <vt:lpstr>Slayt 50</vt:lpstr>
      <vt:lpstr>Slayt 51</vt:lpstr>
      <vt:lpstr>     Mayıs 2005’te Çin Askerî Komitesi Üyesi ve Genelkurmay Başkanı Liang Guanglie  Türkiye’yi Ziyaret Etmiştir. 2005年5月底中国中央军委委员、总参谋长梁光烈上将访问土耳其，会见土耳其参谋长乌兹库克</vt:lpstr>
      <vt:lpstr>    Ekim 2005’te Çin Merkezi Askerî Komitasi Başkan Yardımcısı Xu Caihou Türkiye’yi Ziyaret Etmiştir   2005年10月中央军委副主席徐才厚访问土耳其</vt:lpstr>
      <vt:lpstr> Temmuz 2006’da Türk Hava Kuvvetleri Komutanı Orgeneral Aydoğan Babaoğlu Çin’i Ziyaret Etmiştir. 2006年7月12日耳其联合军事学院院长阿依多干·巴巴奥卢访问中国</vt:lpstr>
      <vt:lpstr> Kasım 2009’da Türk Harp Akademileri Komutanı Orgeneral Hasan Aksay Çin’i Ziyaret Etmiştir</vt:lpstr>
      <vt:lpstr> Nisan 2009’da Türk Deniz Kuvvetleri Komutanı Oramiral Metin Ataç, Çin Deniz Kuvvetleri’nin 60.Yıl Dönemi Kutlamaya Katışmıştır </vt:lpstr>
      <vt:lpstr> Mayıs 2009’da Çin Askerî Komisyonu Başkan Yardımcısı Guo Boxiong Türkiye’yi Ziyaret Etmiştir  2009年5月12日中央军委副主席郭伯雄上将访问土耳其</vt:lpstr>
      <vt:lpstr> Mayıs 2010’da Genelkurmay İkinci Başkanı Orgeneral Aslan Güner Çin’i Ziyaret Etmiştir. 2010年05月27日土耳其军队副总参谋长居奈尔上将访问中国</vt:lpstr>
      <vt:lpstr>Türk-Çin Ortak Askerî Tatbikatı</vt:lpstr>
      <vt:lpstr>Slayt 60</vt:lpstr>
      <vt:lpstr>Slayt 61</vt:lpstr>
      <vt:lpstr>Sorunlar ve Fırsatlar 问题及机遇</vt:lpstr>
      <vt:lpstr>Slayt 63</vt:lpstr>
      <vt:lpstr>Slayt 64</vt:lpstr>
    </vt:vector>
  </TitlesOfParts>
  <Company>DATATEKNİK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AVRASYA STRATEJİK ARAŞTIRMALAR MERKEZİ</dc:title>
  <dc:creator>EXPER</dc:creator>
  <cp:lastModifiedBy>Toshiba PC</cp:lastModifiedBy>
  <cp:revision>298</cp:revision>
  <cp:lastPrinted>1601-01-01T00:00:00Z</cp:lastPrinted>
  <dcterms:created xsi:type="dcterms:W3CDTF">2000-02-23T23:21:44Z</dcterms:created>
  <dcterms:modified xsi:type="dcterms:W3CDTF">2019-04-09T20:59:43Z</dcterms:modified>
</cp:coreProperties>
</file>