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65" r:id="rId3"/>
    <p:sldId id="278" r:id="rId4"/>
    <p:sldId id="268" r:id="rId5"/>
    <p:sldId id="270" r:id="rId6"/>
    <p:sldId id="271" r:id="rId7"/>
    <p:sldId id="272" r:id="rId8"/>
    <p:sldId id="269" r:id="rId9"/>
    <p:sldId id="263" r:id="rId10"/>
    <p:sldId id="264" r:id="rId11"/>
    <p:sldId id="280" r:id="rId12"/>
    <p:sldId id="306" r:id="rId13"/>
    <p:sldId id="296"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4" d="100"/>
          <a:sy n="74" d="100"/>
        </p:scale>
        <p:origin x="-570"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AE4B39F-ACD2-47FC-9BF5-1FAB9DA00CB4}" type="datetimeFigureOut">
              <a:rPr lang="tr-TR" smtClean="0"/>
              <a:pPr/>
              <a:t>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2295308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E4B39F-ACD2-47FC-9BF5-1FAB9DA00CB4}" type="datetimeFigureOut">
              <a:rPr lang="tr-TR" smtClean="0"/>
              <a:pPr/>
              <a:t>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21521048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E4B39F-ACD2-47FC-9BF5-1FAB9DA00CB4}" type="datetimeFigureOut">
              <a:rPr lang="tr-TR" smtClean="0"/>
              <a:pPr/>
              <a:t>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3901615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E4B39F-ACD2-47FC-9BF5-1FAB9DA00CB4}" type="datetimeFigureOut">
              <a:rPr lang="tr-TR" smtClean="0"/>
              <a:pPr/>
              <a:t>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133927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AE4B39F-ACD2-47FC-9BF5-1FAB9DA00CB4}" type="datetimeFigureOut">
              <a:rPr lang="tr-TR" smtClean="0"/>
              <a:pPr/>
              <a:t>10.4.2019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2849829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AE4B39F-ACD2-47FC-9BF5-1FAB9DA00CB4}" type="datetimeFigureOut">
              <a:rPr lang="tr-TR" smtClean="0"/>
              <a:pPr/>
              <a:t>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357539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AE4B39F-ACD2-47FC-9BF5-1FAB9DA00CB4}" type="datetimeFigureOut">
              <a:rPr lang="tr-TR" smtClean="0"/>
              <a:pPr/>
              <a:t>10.4.2019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1969438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AE4B39F-ACD2-47FC-9BF5-1FAB9DA00CB4}" type="datetimeFigureOut">
              <a:rPr lang="tr-TR" smtClean="0"/>
              <a:pPr/>
              <a:t>10.4.2019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1591821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AE4B39F-ACD2-47FC-9BF5-1FAB9DA00CB4}" type="datetimeFigureOut">
              <a:rPr lang="tr-TR" smtClean="0"/>
              <a:pPr/>
              <a:t>10.4.2019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734475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AE4B39F-ACD2-47FC-9BF5-1FAB9DA00CB4}" type="datetimeFigureOut">
              <a:rPr lang="tr-TR" smtClean="0"/>
              <a:pPr/>
              <a:t>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4155406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AE4B39F-ACD2-47FC-9BF5-1FAB9DA00CB4}" type="datetimeFigureOut">
              <a:rPr lang="tr-TR" smtClean="0"/>
              <a:pPr/>
              <a:t>10.4.2019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935901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E4B39F-ACD2-47FC-9BF5-1FAB9DA00CB4}" type="datetimeFigureOut">
              <a:rPr lang="tr-TR" smtClean="0"/>
              <a:pPr/>
              <a:t>10.4.2019</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2E38F8-A84B-4F6A-B535-906BFA070B18}" type="slidenum">
              <a:rPr lang="tr-TR" smtClean="0"/>
              <a:pPr/>
              <a:t>‹#›</a:t>
            </a:fld>
            <a:endParaRPr lang="tr-TR"/>
          </a:p>
        </p:txBody>
      </p:sp>
    </p:spTree>
    <p:extLst>
      <p:ext uri="{BB962C8B-B14F-4D97-AF65-F5344CB8AC3E}">
        <p14:creationId xmlns:p14="http://schemas.microsoft.com/office/powerpoint/2010/main" xmlns="" val="2014127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09093" y="425003"/>
            <a:ext cx="11453416" cy="3398852"/>
          </a:xfrm>
        </p:spPr>
        <p:txBody>
          <a:bodyPr>
            <a:noAutofit/>
          </a:bodyPr>
          <a:lstStyle/>
          <a:p>
            <a:pPr algn="ctr"/>
            <a:r>
              <a:rPr lang="tr-TR" sz="6600" b="1" dirty="0" smtClean="0">
                <a:latin typeface="Book Antiqua" panose="02040602050305030304" pitchFamily="18" charset="0"/>
              </a:rPr>
              <a:t/>
            </a:r>
            <a:br>
              <a:rPr lang="tr-TR" sz="6600" b="1" dirty="0" smtClean="0">
                <a:latin typeface="Book Antiqua" panose="02040602050305030304" pitchFamily="18" charset="0"/>
              </a:rPr>
            </a:br>
            <a:r>
              <a:rPr lang="tr-TR" sz="6600" b="1" dirty="0" smtClean="0">
                <a:latin typeface="Book Antiqua" panose="02040602050305030304" pitchFamily="18" charset="0"/>
              </a:rPr>
              <a:t/>
            </a:r>
            <a:br>
              <a:rPr lang="tr-TR" sz="6600" b="1" dirty="0" smtClean="0">
                <a:latin typeface="Book Antiqua" panose="02040602050305030304" pitchFamily="18" charset="0"/>
              </a:rPr>
            </a:br>
            <a:r>
              <a:rPr lang="tr-TR" sz="6600" b="1" dirty="0" smtClean="0">
                <a:latin typeface="Book Antiqua" panose="02040602050305030304" pitchFamily="18" charset="0"/>
              </a:rPr>
              <a:t/>
            </a:r>
            <a:br>
              <a:rPr lang="tr-TR" sz="6600" b="1" dirty="0" smtClean="0">
                <a:latin typeface="Book Antiqua" panose="02040602050305030304" pitchFamily="18" charset="0"/>
              </a:rPr>
            </a:br>
            <a:r>
              <a:rPr lang="tr-TR" sz="6600" b="1" dirty="0" smtClean="0">
                <a:latin typeface="Book Antiqua" panose="02040602050305030304" pitchFamily="18" charset="0"/>
              </a:rPr>
              <a:t/>
            </a:r>
            <a:br>
              <a:rPr lang="tr-TR" sz="6600" b="1" dirty="0" smtClean="0">
                <a:latin typeface="Book Antiqua" panose="02040602050305030304" pitchFamily="18" charset="0"/>
              </a:rPr>
            </a:br>
            <a:r>
              <a:rPr lang="tr-TR" sz="6600" b="1" dirty="0" smtClean="0">
                <a:latin typeface="Book Antiqua" panose="02040602050305030304" pitchFamily="18" charset="0"/>
              </a:rPr>
              <a:t/>
            </a:r>
            <a:br>
              <a:rPr lang="tr-TR" sz="6600" b="1" dirty="0" smtClean="0">
                <a:latin typeface="Book Antiqua" panose="02040602050305030304" pitchFamily="18" charset="0"/>
              </a:rPr>
            </a:br>
            <a:r>
              <a:rPr lang="tr-TR" sz="6600" b="1" dirty="0" smtClean="0">
                <a:latin typeface="Book Antiqua" panose="02040602050305030304" pitchFamily="18" charset="0"/>
              </a:rPr>
              <a:t>Çinin </a:t>
            </a:r>
            <a:r>
              <a:rPr lang="tr-TR" sz="6600" b="1" dirty="0" smtClean="0">
                <a:latin typeface="Book Antiqua" panose="02040602050305030304" pitchFamily="18" charset="0"/>
              </a:rPr>
              <a:t>Stratejik Yayılmacılığı </a:t>
            </a:r>
            <a:br>
              <a:rPr lang="tr-TR" sz="6600" b="1" dirty="0" smtClean="0">
                <a:latin typeface="Book Antiqua" panose="02040602050305030304" pitchFamily="18" charset="0"/>
              </a:rPr>
            </a:br>
            <a:r>
              <a:rPr lang="tr-TR" sz="6600" b="1" dirty="0" smtClean="0">
                <a:latin typeface="Book Antiqua" panose="02040602050305030304" pitchFamily="18" charset="0"/>
              </a:rPr>
              <a:t>ve </a:t>
            </a:r>
            <a:br>
              <a:rPr lang="tr-TR" sz="6600" b="1" dirty="0" smtClean="0">
                <a:latin typeface="Book Antiqua" panose="02040602050305030304" pitchFamily="18" charset="0"/>
              </a:rPr>
            </a:br>
            <a:r>
              <a:rPr lang="tr-TR" sz="6600" b="1" dirty="0" smtClean="0">
                <a:latin typeface="Book Antiqua" panose="02040602050305030304" pitchFamily="18" charset="0"/>
              </a:rPr>
              <a:t>Doğu Türkistan’ın Yeni İpek Yolu Stratejisindeki Yeri</a:t>
            </a:r>
            <a:br>
              <a:rPr lang="tr-TR" sz="6600" b="1" dirty="0" smtClean="0">
                <a:latin typeface="Book Antiqua" panose="02040602050305030304" pitchFamily="18" charset="0"/>
              </a:rPr>
            </a:br>
            <a:endParaRPr lang="tr-TR" sz="6600" b="1" dirty="0">
              <a:latin typeface="Book Antiqua" panose="02040602050305030304" pitchFamily="18" charset="0"/>
            </a:endParaRPr>
          </a:p>
        </p:txBody>
      </p:sp>
    </p:spTree>
    <p:extLst>
      <p:ext uri="{BB962C8B-B14F-4D97-AF65-F5344CB8AC3E}">
        <p14:creationId xmlns:p14="http://schemas.microsoft.com/office/powerpoint/2010/main" xmlns="" val="2285840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094018" y="4523941"/>
            <a:ext cx="7945582" cy="1325563"/>
          </a:xfrm>
        </p:spPr>
        <p:txBody>
          <a:bodyPr/>
          <a:lstStyle/>
          <a:p>
            <a:r>
              <a:rPr lang="tr-TR" b="1" dirty="0" smtClean="0">
                <a:effectLst>
                  <a:outerShdw blurRad="38100" dist="38100" dir="2700000" algn="tl">
                    <a:srgbClr val="000000">
                      <a:alpha val="43137"/>
                    </a:srgbClr>
                  </a:outerShdw>
                </a:effectLst>
                <a:latin typeface="Book Antiqua" panose="02040602050305030304" pitchFamily="18" charset="0"/>
              </a:rPr>
              <a:t>Büyük Satranç Tahtası Teorisi</a:t>
            </a:r>
            <a:endParaRPr lang="tr-TR" b="1" dirty="0">
              <a:effectLst>
                <a:outerShdw blurRad="38100" dist="38100" dir="2700000" algn="tl">
                  <a:srgbClr val="000000">
                    <a:alpha val="43137"/>
                  </a:srgbClr>
                </a:outerShdw>
              </a:effectLst>
              <a:latin typeface="Book Antiqua" panose="0204060205030503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43300" y="0"/>
            <a:ext cx="8648700" cy="429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Dikdörtgen 6"/>
          <p:cNvSpPr/>
          <p:nvPr/>
        </p:nvSpPr>
        <p:spPr>
          <a:xfrm>
            <a:off x="0" y="214311"/>
            <a:ext cx="3602268" cy="369332"/>
          </a:xfrm>
          <a:prstGeom prst="rect">
            <a:avLst/>
          </a:prstGeom>
        </p:spPr>
        <p:txBody>
          <a:bodyPr wrap="none">
            <a:spAutoFit/>
          </a:bodyPr>
          <a:lstStyle/>
          <a:p>
            <a:r>
              <a:rPr lang="tr-TR" b="1" dirty="0" err="1" smtClean="0">
                <a:latin typeface="Book Antiqua" panose="02040602050305030304" pitchFamily="18" charset="0"/>
              </a:rPr>
              <a:t>Zbigniew</a:t>
            </a:r>
            <a:r>
              <a:rPr lang="tr-TR" b="1" dirty="0" smtClean="0">
                <a:latin typeface="Book Antiqua" panose="02040602050305030304" pitchFamily="18" charset="0"/>
              </a:rPr>
              <a:t> </a:t>
            </a:r>
            <a:r>
              <a:rPr lang="tr-TR" b="1" dirty="0" err="1" smtClean="0">
                <a:latin typeface="Book Antiqua" panose="02040602050305030304" pitchFamily="18" charset="0"/>
              </a:rPr>
              <a:t>Brzezinski</a:t>
            </a:r>
            <a:r>
              <a:rPr lang="tr-TR" b="1" dirty="0" smtClean="0">
                <a:latin typeface="Book Antiqua" panose="02040602050305030304" pitchFamily="18" charset="0"/>
              </a:rPr>
              <a:t> </a:t>
            </a:r>
            <a:r>
              <a:rPr lang="tr-TR" dirty="0" smtClean="0"/>
              <a:t>(1928-2017)</a:t>
            </a:r>
            <a:endParaRPr lang="tr-TR" dirty="0"/>
          </a:p>
        </p:txBody>
      </p:sp>
      <p:sp>
        <p:nvSpPr>
          <p:cNvPr id="8" name="Dikdörtgen 7"/>
          <p:cNvSpPr/>
          <p:nvPr/>
        </p:nvSpPr>
        <p:spPr>
          <a:xfrm>
            <a:off x="110836" y="993725"/>
            <a:ext cx="3432464" cy="4247317"/>
          </a:xfrm>
          <a:prstGeom prst="rect">
            <a:avLst/>
          </a:prstGeom>
        </p:spPr>
        <p:txBody>
          <a:bodyPr wrap="square">
            <a:spAutoFit/>
          </a:bodyPr>
          <a:lstStyle/>
          <a:p>
            <a:r>
              <a:rPr lang="tr-TR" dirty="0" err="1" smtClean="0"/>
              <a:t>Brzezinski</a:t>
            </a:r>
            <a:r>
              <a:rPr lang="tr-TR" dirty="0" smtClean="0"/>
              <a:t> 1997 yılında kaleme aldığı bu teoriyle ilgili eserinde dünyayı büyük bir satranç tahtasına benzetmiş ve en verimli oyun alanının “Avrasya” olduğunu belirtmiştir. Bu oyun alanının baş oyuncusu ise ABD’dir. </a:t>
            </a:r>
            <a:r>
              <a:rPr lang="tr-TR" dirty="0" err="1" smtClean="0"/>
              <a:t>Brzezinski</a:t>
            </a:r>
            <a:r>
              <a:rPr lang="tr-TR" dirty="0" smtClean="0"/>
              <a:t> eserinde 5 </a:t>
            </a:r>
            <a:r>
              <a:rPr lang="tr-TR" dirty="0" err="1" smtClean="0"/>
              <a:t>jeostratejik</a:t>
            </a:r>
            <a:r>
              <a:rPr lang="tr-TR" dirty="0" smtClean="0"/>
              <a:t> oyuncu ile 5 jeopolitik mihver belirlemiştir. </a:t>
            </a:r>
            <a:r>
              <a:rPr lang="tr-TR" dirty="0" err="1" smtClean="0"/>
              <a:t>Brzezinski’ye</a:t>
            </a:r>
            <a:r>
              <a:rPr lang="tr-TR" dirty="0" smtClean="0"/>
              <a:t> göre Rusya, Almanya, Fransa, Çin ve Hindistan etkin oyunculardır. Ukrayna, Azerbaycan, Güney Kore, Türkiye ve İran ise jeopolitik mihver rolünü oynamaktadırlar.</a:t>
            </a:r>
            <a:endParaRPr lang="tr-TR" dirty="0"/>
          </a:p>
        </p:txBody>
      </p:sp>
    </p:spTree>
    <p:extLst>
      <p:ext uri="{BB962C8B-B14F-4D97-AF65-F5344CB8AC3E}">
        <p14:creationId xmlns:p14="http://schemas.microsoft.com/office/powerpoint/2010/main" xmlns="" val="4140572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277090" y="609600"/>
            <a:ext cx="11637819" cy="5693866"/>
          </a:xfrm>
          <a:prstGeom prst="rect">
            <a:avLst/>
          </a:prstGeom>
          <a:noFill/>
        </p:spPr>
        <p:txBody>
          <a:bodyPr wrap="square" rtlCol="0">
            <a:spAutoFit/>
          </a:bodyPr>
          <a:lstStyle/>
          <a:p>
            <a:pPr marL="457200" indent="-457200">
              <a:buFont typeface="Arial" panose="020B0604020202020204" pitchFamily="34" charset="0"/>
              <a:buChar char="•"/>
            </a:pPr>
            <a:r>
              <a:rPr lang="tr-TR" sz="2800" dirty="0" smtClean="0">
                <a:latin typeface="Book Antiqua" panose="02040602050305030304" pitchFamily="18" charset="0"/>
              </a:rPr>
              <a:t>Her iki yol, birbirinin alternatifi olduğu gibi birbirini tamamlamaktadır. </a:t>
            </a:r>
          </a:p>
          <a:p>
            <a:pPr marL="457200" indent="-457200">
              <a:buFont typeface="Arial" panose="020B0604020202020204" pitchFamily="34" charset="0"/>
              <a:buChar char="•"/>
            </a:pPr>
            <a:r>
              <a:rPr lang="tr-TR" sz="2800" dirty="0" smtClean="0">
                <a:latin typeface="Book Antiqua" panose="02040602050305030304" pitchFamily="18" charset="0"/>
              </a:rPr>
              <a:t>Her bir yol, kendi içinde de alternatif güzergâhı hesap etmiş ve planlamıştır.</a:t>
            </a:r>
          </a:p>
          <a:p>
            <a:pPr marL="457200" indent="-457200">
              <a:buFont typeface="Arial" panose="020B0604020202020204" pitchFamily="34" charset="0"/>
              <a:buChar char="•"/>
            </a:pPr>
            <a:r>
              <a:rPr lang="tr-TR" sz="2800" dirty="0" smtClean="0">
                <a:latin typeface="Book Antiqua" panose="02040602050305030304" pitchFamily="18" charset="0"/>
              </a:rPr>
              <a:t>Avrasya’nın mevcut jeopolitik dengesini de değiştireceği gibi yeni bir jeopolitik dengeyi oluşturacaktır.</a:t>
            </a:r>
            <a:endParaRPr lang="tr-TR" sz="2800" dirty="0">
              <a:latin typeface="Book Antiqua" panose="02040602050305030304" pitchFamily="18" charset="0"/>
            </a:endParaRPr>
          </a:p>
          <a:p>
            <a:pPr marL="457200" indent="-457200">
              <a:buFont typeface="Arial" panose="020B0604020202020204" pitchFamily="34" charset="0"/>
              <a:buChar char="•"/>
            </a:pPr>
            <a:r>
              <a:rPr lang="tr-TR" sz="2800" dirty="0" smtClean="0">
                <a:latin typeface="Book Antiqua" panose="02040602050305030304" pitchFamily="18" charset="0"/>
              </a:rPr>
              <a:t>Yeni oluşacak jeopolitik denge, Çin’in Avrasya jeopolitik konumunu güçlendirdiği gibi bölge üzerindeki inisiyatifi elde etme imkanlarını sağlamış olacaktır.</a:t>
            </a:r>
          </a:p>
          <a:p>
            <a:pPr marL="457200" indent="-457200">
              <a:buFont typeface="Arial" panose="020B0604020202020204" pitchFamily="34" charset="0"/>
              <a:buChar char="•"/>
            </a:pPr>
            <a:r>
              <a:rPr lang="tr-TR" sz="2800" dirty="0" smtClean="0">
                <a:latin typeface="Book Antiqua" panose="02040602050305030304" pitchFamily="18" charset="0"/>
              </a:rPr>
              <a:t>Mevcut uluslararası siyasal ve ekonomi sistem ve düzenin yıkılmaya başladığı bir dönemde Yeni İpek Yolu projesi Çin’in hegemonya güç olmasına zemin sağlayacaktır (2020, 2035, 2050 üç aşama büyüme stratejisi)</a:t>
            </a:r>
          </a:p>
        </p:txBody>
      </p:sp>
    </p:spTree>
    <p:extLst>
      <p:ext uri="{BB962C8B-B14F-4D97-AF65-F5344CB8AC3E}">
        <p14:creationId xmlns:p14="http://schemas.microsoft.com/office/powerpoint/2010/main" xmlns="" val="34645380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399" y="193964"/>
            <a:ext cx="11804073" cy="845128"/>
          </a:xfrm>
        </p:spPr>
        <p:txBody>
          <a:bodyPr>
            <a:normAutofit/>
          </a:bodyPr>
          <a:lstStyle/>
          <a:p>
            <a:pPr algn="ctr"/>
            <a:r>
              <a:rPr lang="tr-TR" sz="4800" b="1" dirty="0">
                <a:latin typeface="Book Antiqua" panose="02040602050305030304" pitchFamily="18" charset="0"/>
              </a:rPr>
              <a:t>Doğu Türkistan’ın Rolü</a:t>
            </a:r>
          </a:p>
        </p:txBody>
      </p:sp>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385455"/>
            <a:ext cx="12192000" cy="5472545"/>
          </a:xfrm>
          <a:prstGeom prst="rect">
            <a:avLst/>
          </a:prstGeom>
        </p:spPr>
      </p:pic>
    </p:spTree>
    <p:extLst>
      <p:ext uri="{BB962C8B-B14F-4D97-AF65-F5344CB8AC3E}">
        <p14:creationId xmlns:p14="http://schemas.microsoft.com/office/powerpoint/2010/main" xmlns="" val="1661346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74073" y="263088"/>
            <a:ext cx="11540836" cy="584775"/>
          </a:xfrm>
          <a:prstGeom prst="rect">
            <a:avLst/>
          </a:prstGeom>
          <a:noFill/>
        </p:spPr>
        <p:txBody>
          <a:bodyPr wrap="square" rtlCol="0">
            <a:spAutoFit/>
          </a:bodyPr>
          <a:lstStyle/>
          <a:p>
            <a:r>
              <a:rPr lang="tr-TR" sz="3200" b="1" dirty="0" smtClean="0">
                <a:latin typeface="Book Antiqua" panose="02040602050305030304" pitchFamily="18" charset="0"/>
              </a:rPr>
              <a:t>Doğu Türkistan’ın Yeni İpek Yolu Stratejisindeki Yeri</a:t>
            </a:r>
            <a:endParaRPr lang="tr-TR" sz="3200" b="1" dirty="0">
              <a:latin typeface="Book Antiqua" panose="0204060205030503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94218" y="2666930"/>
            <a:ext cx="6497782" cy="4191069"/>
          </a:xfrm>
          <a:prstGeom prst="rect">
            <a:avLst/>
          </a:prstGeom>
        </p:spPr>
      </p:pic>
      <p:sp>
        <p:nvSpPr>
          <p:cNvPr id="7" name="Metin kutusu 6"/>
          <p:cNvSpPr txBox="1"/>
          <p:nvPr/>
        </p:nvSpPr>
        <p:spPr>
          <a:xfrm>
            <a:off x="277091" y="927484"/>
            <a:ext cx="11637818" cy="1569660"/>
          </a:xfrm>
          <a:prstGeom prst="rect">
            <a:avLst/>
          </a:prstGeom>
          <a:noFill/>
        </p:spPr>
        <p:txBody>
          <a:bodyPr wrap="square" rtlCol="0">
            <a:spAutoFit/>
          </a:bodyPr>
          <a:lstStyle/>
          <a:p>
            <a:r>
              <a:rPr lang="tr-TR" sz="2400" dirty="0" smtClean="0">
                <a:latin typeface="Book Antiqua" panose="02040602050305030304" pitchFamily="18" charset="0"/>
              </a:rPr>
              <a:t>Doğu Türkistan bölgesi, Yeni İ</a:t>
            </a:r>
            <a:r>
              <a:rPr lang="tr-TR" altLang="zh-CN" sz="2400" dirty="0" smtClean="0">
                <a:latin typeface="Book Antiqua" panose="02040602050305030304" pitchFamily="18" charset="0"/>
              </a:rPr>
              <a:t>pek Yolu projesinin karadaki kolu yani </a:t>
            </a:r>
            <a:r>
              <a:rPr lang="tr-TR" sz="2400" i="1" dirty="0">
                <a:latin typeface="Book Antiqua" panose="02040602050305030304" pitchFamily="18" charset="0"/>
              </a:rPr>
              <a:t>İpek Yolu Ekonomik </a:t>
            </a:r>
            <a:r>
              <a:rPr lang="tr-TR" sz="2400" i="1" dirty="0" smtClean="0">
                <a:latin typeface="Book Antiqua" panose="02040602050305030304" pitchFamily="18" charset="0"/>
              </a:rPr>
              <a:t>Kuşağı’n </a:t>
            </a:r>
            <a:r>
              <a:rPr lang="tr-TR" sz="2400" dirty="0" smtClean="0">
                <a:latin typeface="Book Antiqua" panose="02040602050305030304" pitchFamily="18" charset="0"/>
              </a:rPr>
              <a:t>batıya doğru açılan kapı veya köprü rolünü üstlenmektedir. Kapının kapanması veya köprünün yıkılması, yani bölgede istikrarsızlık yaşandığında bu projenin bir ayağı kırılmış olacaktır. </a:t>
            </a:r>
            <a:endParaRPr lang="tr-TR" sz="2400" dirty="0">
              <a:latin typeface="Book Antiqua" panose="02040602050305030304" pitchFamily="18" charset="0"/>
            </a:endParaRPr>
          </a:p>
        </p:txBody>
      </p:sp>
      <p:sp>
        <p:nvSpPr>
          <p:cNvPr id="8" name="Metin kutusu 7"/>
          <p:cNvSpPr txBox="1"/>
          <p:nvPr/>
        </p:nvSpPr>
        <p:spPr>
          <a:xfrm>
            <a:off x="277090" y="2576765"/>
            <a:ext cx="5417127" cy="4154984"/>
          </a:xfrm>
          <a:prstGeom prst="rect">
            <a:avLst/>
          </a:prstGeom>
          <a:noFill/>
        </p:spPr>
        <p:txBody>
          <a:bodyPr wrap="square" rtlCol="0">
            <a:spAutoFit/>
          </a:bodyPr>
          <a:lstStyle/>
          <a:p>
            <a:r>
              <a:rPr lang="tr-TR" sz="2400" dirty="0" smtClean="0">
                <a:latin typeface="Book Antiqua" panose="02040602050305030304" pitchFamily="18" charset="0"/>
              </a:rPr>
              <a:t>Bu projede Doğu Türkistan ayrıca «Beş Merkez» rolünü de üstlenmektedir:</a:t>
            </a:r>
          </a:p>
          <a:p>
            <a:pPr marL="457200" indent="-457200">
              <a:buAutoNum type="arabicPeriod"/>
            </a:pPr>
            <a:r>
              <a:rPr lang="tr-TR" sz="2400" dirty="0" smtClean="0">
                <a:latin typeface="Book Antiqua" panose="02040602050305030304" pitchFamily="18" charset="0"/>
              </a:rPr>
              <a:t>Ulaştırma </a:t>
            </a:r>
            <a:r>
              <a:rPr lang="tr-TR" sz="2400" dirty="0" err="1" smtClean="0">
                <a:latin typeface="Book Antiqua" panose="02040602050305030304" pitchFamily="18" charset="0"/>
              </a:rPr>
              <a:t>Hubın</a:t>
            </a:r>
            <a:r>
              <a:rPr lang="tr-TR" sz="2400" dirty="0" smtClean="0">
                <a:latin typeface="Book Antiqua" panose="02040602050305030304" pitchFamily="18" charset="0"/>
              </a:rPr>
              <a:t> Merkezi</a:t>
            </a:r>
          </a:p>
          <a:p>
            <a:pPr marL="457200" indent="-457200">
              <a:buAutoNum type="arabicPeriod"/>
            </a:pPr>
            <a:r>
              <a:rPr lang="tr-TR" sz="2400" dirty="0">
                <a:latin typeface="Book Antiqua" panose="02040602050305030304" pitchFamily="18" charset="0"/>
              </a:rPr>
              <a:t>Ticaret ve </a:t>
            </a:r>
            <a:r>
              <a:rPr lang="tr-TR" sz="2400" dirty="0" smtClean="0">
                <a:latin typeface="Book Antiqua" panose="02040602050305030304" pitchFamily="18" charset="0"/>
              </a:rPr>
              <a:t>Lojistik Merkezi</a:t>
            </a:r>
            <a:endParaRPr lang="en-US" sz="2400" dirty="0" smtClean="0">
              <a:latin typeface="Book Antiqua" panose="02040602050305030304" pitchFamily="18" charset="0"/>
            </a:endParaRPr>
          </a:p>
          <a:p>
            <a:pPr marL="457200" indent="-457200">
              <a:buAutoNum type="arabicPeriod"/>
            </a:pPr>
            <a:r>
              <a:rPr lang="tr-TR" sz="2400" dirty="0" smtClean="0">
                <a:latin typeface="Book Antiqua" panose="02040602050305030304" pitchFamily="18" charset="0"/>
              </a:rPr>
              <a:t>Kültür</a:t>
            </a:r>
            <a:r>
              <a:rPr lang="en-US" sz="2400" dirty="0" smtClean="0">
                <a:latin typeface="Book Antiqua" panose="02040602050305030304" pitchFamily="18" charset="0"/>
              </a:rPr>
              <a:t> </a:t>
            </a:r>
            <a:r>
              <a:rPr lang="en-US" altLang="zh-CN" sz="2400" dirty="0" err="1" smtClean="0">
                <a:latin typeface="Book Antiqua" panose="02040602050305030304" pitchFamily="18" charset="0"/>
              </a:rPr>
              <a:t>ve</a:t>
            </a:r>
            <a:r>
              <a:rPr lang="tr-TR" sz="2400" dirty="0" smtClean="0">
                <a:latin typeface="Book Antiqua" panose="02040602050305030304" pitchFamily="18" charset="0"/>
              </a:rPr>
              <a:t> </a:t>
            </a:r>
            <a:r>
              <a:rPr lang="tr-TR" sz="2400" dirty="0">
                <a:latin typeface="Book Antiqua" panose="02040602050305030304" pitchFamily="18" charset="0"/>
              </a:rPr>
              <a:t>Bilimler </a:t>
            </a:r>
            <a:r>
              <a:rPr lang="tr-TR" sz="2400" dirty="0" smtClean="0">
                <a:latin typeface="Book Antiqua" panose="02040602050305030304" pitchFamily="18" charset="0"/>
              </a:rPr>
              <a:t>Merkezi</a:t>
            </a:r>
          </a:p>
          <a:p>
            <a:pPr marL="457200" indent="-457200">
              <a:buAutoNum type="arabicPeriod"/>
            </a:pPr>
            <a:r>
              <a:rPr lang="tr-TR" sz="2400" dirty="0" smtClean="0">
                <a:latin typeface="Book Antiqua" panose="02040602050305030304" pitchFamily="18" charset="0"/>
              </a:rPr>
              <a:t>Tıbbi Hizmetler Merkezi</a:t>
            </a:r>
          </a:p>
          <a:p>
            <a:pPr marL="457200" indent="-457200">
              <a:buAutoNum type="arabicPeriod"/>
            </a:pPr>
            <a:r>
              <a:rPr lang="tr-TR" sz="2400" dirty="0">
                <a:latin typeface="Book Antiqua" panose="02040602050305030304" pitchFamily="18" charset="0"/>
              </a:rPr>
              <a:t>Bölgesel finans </a:t>
            </a:r>
            <a:r>
              <a:rPr lang="tr-TR" sz="2400" dirty="0" smtClean="0">
                <a:latin typeface="Book Antiqua" panose="02040602050305030304" pitchFamily="18" charset="0"/>
              </a:rPr>
              <a:t>merkezi</a:t>
            </a:r>
          </a:p>
          <a:p>
            <a:endParaRPr lang="tr-TR" sz="2400" dirty="0">
              <a:latin typeface="Book Antiqua" panose="02040602050305030304" pitchFamily="18" charset="0"/>
            </a:endParaRPr>
          </a:p>
          <a:p>
            <a:r>
              <a:rPr lang="tr-TR" sz="2400" dirty="0" smtClean="0">
                <a:latin typeface="Book Antiqua" panose="02040602050305030304" pitchFamily="18" charset="0"/>
              </a:rPr>
              <a:t>Bu rollerin icraatı için bölgenin istikrarın sağlanması ilk şartı olacaktır</a:t>
            </a:r>
          </a:p>
        </p:txBody>
      </p:sp>
    </p:spTree>
    <p:extLst>
      <p:ext uri="{BB962C8B-B14F-4D97-AF65-F5344CB8AC3E}">
        <p14:creationId xmlns:p14="http://schemas.microsoft.com/office/powerpoint/2010/main" xmlns="" val="546885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49036" y="2581852"/>
            <a:ext cx="10515600" cy="1325563"/>
          </a:xfrm>
        </p:spPr>
        <p:txBody>
          <a:bodyPr>
            <a:normAutofit/>
          </a:bodyPr>
          <a:lstStyle/>
          <a:p>
            <a:r>
              <a:rPr lang="tr-TR" sz="6000" b="1" dirty="0" smtClean="0">
                <a:effectLst>
                  <a:outerShdw blurRad="38100" dist="38100" dir="2700000" algn="tl">
                    <a:srgbClr val="000000">
                      <a:alpha val="43137"/>
                    </a:srgbClr>
                  </a:outerShdw>
                </a:effectLst>
                <a:latin typeface="Book Antiqua" panose="02040602050305030304" pitchFamily="18" charset="0"/>
              </a:rPr>
              <a:t>Çin’in Yeni İpek Yolu Projesi</a:t>
            </a:r>
            <a:endParaRPr lang="tr-TR" sz="6000" b="1"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xmlns="" val="1234013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a:stretch>
            <a:fillRect/>
          </a:stretch>
        </p:blipFill>
        <p:spPr>
          <a:xfrm>
            <a:off x="0" y="1"/>
            <a:ext cx="12192000" cy="6858000"/>
          </a:xfrm>
          <a:prstGeom prst="rect">
            <a:avLst/>
          </a:prstGeom>
        </p:spPr>
      </p:pic>
      <p:sp>
        <p:nvSpPr>
          <p:cNvPr id="4" name="Unvan 1"/>
          <p:cNvSpPr>
            <a:spLocks noGrp="1"/>
          </p:cNvSpPr>
          <p:nvPr>
            <p:ph type="title"/>
          </p:nvPr>
        </p:nvSpPr>
        <p:spPr>
          <a:xfrm>
            <a:off x="646111" y="452718"/>
            <a:ext cx="9404723" cy="1400530"/>
          </a:xfrm>
        </p:spPr>
        <p:txBody>
          <a:bodyPr>
            <a:normAutofit/>
          </a:bodyPr>
          <a:lstStyle/>
          <a:p>
            <a:r>
              <a:rPr lang="tr-TR" altLang="zh-CN" sz="4000" b="1" dirty="0" smtClean="0">
                <a:latin typeface="Book Antiqua" panose="02040602050305030304" pitchFamily="18" charset="0"/>
              </a:rPr>
              <a:t>Çin: “</a:t>
            </a:r>
            <a:r>
              <a:rPr lang="tr-TR" altLang="zh-CN" sz="4000" b="1" cap="none" dirty="0" smtClean="0">
                <a:latin typeface="Book Antiqua" panose="02040602050305030304" pitchFamily="18" charset="0"/>
              </a:rPr>
              <a:t>Bu </a:t>
            </a:r>
            <a:r>
              <a:rPr lang="tr-TR" altLang="zh-CN" sz="4000" b="1" cap="none" dirty="0" smtClean="0">
                <a:latin typeface="Book Antiqua" panose="02040602050305030304" pitchFamily="18" charset="0"/>
              </a:rPr>
              <a:t>Bir Barış Yolu</a:t>
            </a:r>
            <a:r>
              <a:rPr lang="tr-TR" altLang="zh-CN" sz="4000" b="1" cap="none" dirty="0" smtClean="0">
                <a:latin typeface="Book Antiqua" panose="02040602050305030304" pitchFamily="18" charset="0"/>
              </a:rPr>
              <a:t>…”</a:t>
            </a:r>
            <a:endParaRPr lang="zh-CN" altLang="en-US" sz="4000" b="1" cap="none" dirty="0">
              <a:latin typeface="Book Antiqua" panose="02040602050305030304" pitchFamily="18" charset="0"/>
            </a:endParaRPr>
          </a:p>
        </p:txBody>
      </p:sp>
    </p:spTree>
    <p:extLst>
      <p:ext uri="{BB962C8B-B14F-4D97-AF65-F5344CB8AC3E}">
        <p14:creationId xmlns:p14="http://schemas.microsoft.com/office/powerpoint/2010/main" xmlns="" val="1549588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0926" y="237506"/>
            <a:ext cx="11808672" cy="1569660"/>
          </a:xfrm>
          <a:prstGeom prst="rect">
            <a:avLst/>
          </a:prstGeom>
        </p:spPr>
        <p:txBody>
          <a:bodyPr wrap="square">
            <a:spAutoFit/>
          </a:bodyPr>
          <a:lstStyle/>
          <a:p>
            <a:r>
              <a:rPr lang="tr-TR" sz="2400" dirty="0" smtClean="0">
                <a:latin typeface="Book Antiqua" panose="02040602050305030304" pitchFamily="18" charset="0"/>
              </a:rPr>
              <a:t>2013 yılında Başkan </a:t>
            </a:r>
            <a:r>
              <a:rPr lang="tr-TR" sz="2400" dirty="0" err="1" smtClean="0">
                <a:latin typeface="Book Antiqua" panose="02040602050305030304" pitchFamily="18" charset="0"/>
              </a:rPr>
              <a:t>Xi</a:t>
            </a:r>
            <a:r>
              <a:rPr lang="tr-TR" sz="2400" dirty="0" smtClean="0">
                <a:latin typeface="Book Antiqua" panose="02040602050305030304" pitchFamily="18" charset="0"/>
              </a:rPr>
              <a:t> </a:t>
            </a:r>
            <a:r>
              <a:rPr lang="tr-TR" sz="2400" dirty="0" err="1" smtClean="0">
                <a:latin typeface="Book Antiqua" panose="02040602050305030304" pitchFamily="18" charset="0"/>
              </a:rPr>
              <a:t>Jinping’in</a:t>
            </a:r>
            <a:r>
              <a:rPr lang="tr-TR" sz="2400" dirty="0" smtClean="0">
                <a:latin typeface="Book Antiqua" panose="02040602050305030304" pitchFamily="18" charset="0"/>
              </a:rPr>
              <a:t> Kazakistan ve Endonezya’da beyan eden </a:t>
            </a:r>
            <a:r>
              <a:rPr lang="tr-TR" sz="2400" i="1" dirty="0">
                <a:latin typeface="Book Antiqua" panose="02040602050305030304" pitchFamily="18" charset="0"/>
              </a:rPr>
              <a:t>İpek Yolu Ekonomik Kuşağı</a:t>
            </a:r>
            <a:r>
              <a:rPr lang="tr-TR" sz="2400" dirty="0" smtClean="0">
                <a:latin typeface="Book Antiqua" panose="02040602050305030304" pitchFamily="18" charset="0"/>
              </a:rPr>
              <a:t> </a:t>
            </a:r>
            <a:r>
              <a:rPr lang="tr-TR" sz="2400" dirty="0">
                <a:latin typeface="Book Antiqua" panose="02040602050305030304" pitchFamily="18" charset="0"/>
              </a:rPr>
              <a:t>ve </a:t>
            </a:r>
            <a:r>
              <a:rPr lang="tr-TR" sz="2400" i="1" dirty="0">
                <a:latin typeface="Book Antiqua" panose="02040602050305030304" pitchFamily="18" charset="0"/>
              </a:rPr>
              <a:t>21. Yüzyıl Deniz İpek </a:t>
            </a:r>
            <a:r>
              <a:rPr lang="tr-TR" sz="2400" i="1" dirty="0" smtClean="0">
                <a:latin typeface="Book Antiqua" panose="02040602050305030304" pitchFamily="18" charset="0"/>
              </a:rPr>
              <a:t>Yolu </a:t>
            </a:r>
            <a:r>
              <a:rPr lang="tr-TR" dirty="0" smtClean="0">
                <a:latin typeface="Book Antiqua" panose="02040602050305030304" pitchFamily="18" charset="0"/>
              </a:rPr>
              <a:t>(Bir Kuşak </a:t>
            </a:r>
            <a:r>
              <a:rPr lang="tr-TR" dirty="0">
                <a:latin typeface="Book Antiqua" panose="02040602050305030304" pitchFamily="18" charset="0"/>
              </a:rPr>
              <a:t>ve </a:t>
            </a:r>
            <a:r>
              <a:rPr lang="tr-TR" dirty="0" smtClean="0">
                <a:latin typeface="Book Antiqua" panose="02040602050305030304" pitchFamily="18" charset="0"/>
              </a:rPr>
              <a:t>Bir Yol ) </a:t>
            </a:r>
            <a:r>
              <a:rPr lang="tr-TR" sz="2400" dirty="0" smtClean="0">
                <a:latin typeface="Book Antiqua" panose="02040602050305030304" pitchFamily="18" charset="0"/>
              </a:rPr>
              <a:t>projesi, 50-60 ülkelerin 4.4 milyar nüfusu</a:t>
            </a:r>
            <a:r>
              <a:rPr lang="tr-TR" dirty="0" smtClean="0">
                <a:latin typeface="Book Antiqua" panose="02040602050305030304" pitchFamily="18" charset="0"/>
              </a:rPr>
              <a:t> (dünya nüfusun %43) </a:t>
            </a:r>
            <a:r>
              <a:rPr lang="tr-TR" sz="2400" dirty="0" smtClean="0">
                <a:latin typeface="Book Antiqua" panose="02040602050305030304" pitchFamily="18" charset="0"/>
              </a:rPr>
              <a:t>kapsamakta ve bölgesel ekonomik büyüklüğü 21 trilyon dolar </a:t>
            </a:r>
            <a:r>
              <a:rPr lang="tr-TR" dirty="0">
                <a:latin typeface="Book Antiqua" panose="02040602050305030304" pitchFamily="18" charset="0"/>
              </a:rPr>
              <a:t>(dünya </a:t>
            </a:r>
            <a:r>
              <a:rPr lang="tr-TR" dirty="0" smtClean="0">
                <a:latin typeface="Book Antiqua" panose="02040602050305030304" pitchFamily="18" charset="0"/>
              </a:rPr>
              <a:t>GSYH’nin %</a:t>
            </a:r>
            <a:r>
              <a:rPr lang="tr-TR" altLang="zh-CN" dirty="0" smtClean="0">
                <a:latin typeface="Book Antiqua" panose="02040602050305030304" pitchFamily="18" charset="0"/>
              </a:rPr>
              <a:t>30</a:t>
            </a:r>
            <a:r>
              <a:rPr lang="tr-TR" dirty="0" smtClean="0">
                <a:latin typeface="Book Antiqua" panose="02040602050305030304" pitchFamily="18" charset="0"/>
              </a:rPr>
              <a:t>)</a:t>
            </a:r>
            <a:r>
              <a:rPr lang="tr-TR" sz="2400" dirty="0" smtClean="0">
                <a:latin typeface="Book Antiqua" panose="02040602050305030304" pitchFamily="18" charset="0"/>
              </a:rPr>
              <a:t> olarak belirtmektedir.</a:t>
            </a:r>
            <a:endParaRPr lang="tr-TR" sz="2400" dirty="0">
              <a:latin typeface="Book Antiqua" panose="02040602050305030304" pitchFamily="18" charset="0"/>
            </a:endParaRPr>
          </a:p>
        </p:txBody>
      </p:sp>
      <p:sp>
        <p:nvSpPr>
          <p:cNvPr id="9" name="Metin kutusu 8"/>
          <p:cNvSpPr txBox="1"/>
          <p:nvPr/>
        </p:nvSpPr>
        <p:spPr>
          <a:xfrm>
            <a:off x="230926" y="1923389"/>
            <a:ext cx="11670127" cy="830997"/>
          </a:xfrm>
          <a:prstGeom prst="rect">
            <a:avLst/>
          </a:prstGeom>
          <a:noFill/>
        </p:spPr>
        <p:txBody>
          <a:bodyPr wrap="square" rtlCol="0">
            <a:spAutoFit/>
          </a:bodyPr>
          <a:lstStyle/>
          <a:p>
            <a:r>
              <a:rPr lang="tr-TR" sz="2400" dirty="0" smtClean="0">
                <a:latin typeface="Book Antiqua" panose="02040602050305030304" pitchFamily="18" charset="0"/>
              </a:rPr>
              <a:t>Söz konusu Yeni İpek Yolu, kara yolları, hava yolları, demiryolu, enerji yolu ve internet yollarından oluşmaktadır.</a:t>
            </a:r>
          </a:p>
        </p:txBody>
      </p:sp>
      <p:sp>
        <p:nvSpPr>
          <p:cNvPr id="14" name="Dikdörtgen 13"/>
          <p:cNvSpPr/>
          <p:nvPr/>
        </p:nvSpPr>
        <p:spPr>
          <a:xfrm>
            <a:off x="230926" y="2878527"/>
            <a:ext cx="5394019" cy="3416320"/>
          </a:xfrm>
          <a:prstGeom prst="rect">
            <a:avLst/>
          </a:prstGeom>
        </p:spPr>
        <p:txBody>
          <a:bodyPr wrap="square">
            <a:spAutoFit/>
          </a:bodyPr>
          <a:lstStyle/>
          <a:p>
            <a:r>
              <a:rPr lang="tr-TR" sz="2400" dirty="0">
                <a:latin typeface="Book Antiqua" panose="02040602050305030304" pitchFamily="18" charset="0"/>
              </a:rPr>
              <a:t>Avrupa’ya giden yoldaki yatırımlar daha çok ulaştırma </a:t>
            </a:r>
            <a:r>
              <a:rPr lang="tr-TR" sz="2400" dirty="0" smtClean="0">
                <a:latin typeface="Book Antiqua" panose="02040602050305030304" pitchFamily="18" charset="0"/>
              </a:rPr>
              <a:t>altyapı </a:t>
            </a:r>
            <a:r>
              <a:rPr lang="tr-TR" sz="2400" dirty="0">
                <a:latin typeface="Book Antiqua" panose="02040602050305030304" pitchFamily="18" charset="0"/>
              </a:rPr>
              <a:t>üzerinde dinamik kazanmaktadır, çeşitli güzergâhlar, ekonomik </a:t>
            </a:r>
            <a:r>
              <a:rPr lang="tr-TR" sz="2400" dirty="0" smtClean="0">
                <a:latin typeface="Book Antiqua" panose="02040602050305030304" pitchFamily="18" charset="0"/>
              </a:rPr>
              <a:t>ticaret </a:t>
            </a:r>
            <a:r>
              <a:rPr lang="tr-TR" sz="2400" dirty="0">
                <a:latin typeface="Book Antiqua" panose="02040602050305030304" pitchFamily="18" charset="0"/>
              </a:rPr>
              <a:t>bölgeleri, uluslararası </a:t>
            </a:r>
            <a:r>
              <a:rPr lang="tr-TR" sz="2400" dirty="0" smtClean="0">
                <a:latin typeface="Book Antiqua" panose="02040602050305030304" pitchFamily="18" charset="0"/>
              </a:rPr>
              <a:t>koridorlar</a:t>
            </a:r>
            <a:r>
              <a:rPr lang="tr-TR" sz="2400" dirty="0">
                <a:latin typeface="Book Antiqua" panose="02040602050305030304" pitchFamily="18" charset="0"/>
              </a:rPr>
              <a:t>, şehirler arasında demiryolu, kara yollar, limanlar,  sanayi parkı ve lojistik merkezlerle Asya ile Avrupa pazarını </a:t>
            </a:r>
            <a:r>
              <a:rPr lang="tr-TR" sz="2400" dirty="0" smtClean="0">
                <a:latin typeface="Book Antiqua" panose="02040602050305030304" pitchFamily="18" charset="0"/>
              </a:rPr>
              <a:t>bağlayacaktır.</a:t>
            </a:r>
            <a:endParaRPr lang="tr-TR" sz="2400" dirty="0">
              <a:latin typeface="Book Antiqua" panose="02040602050305030304" pitchFamily="18" charset="0"/>
            </a:endParaRPr>
          </a:p>
        </p:txBody>
      </p:sp>
      <p:pic>
        <p:nvPicPr>
          <p:cNvPr id="2"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71309" y="2428868"/>
            <a:ext cx="6220691" cy="4429132"/>
          </a:xfrm>
          <a:prstGeom prst="rect">
            <a:avLst/>
          </a:prstGeom>
        </p:spPr>
      </p:pic>
    </p:spTree>
    <p:extLst>
      <p:ext uri="{BB962C8B-B14F-4D97-AF65-F5344CB8AC3E}">
        <p14:creationId xmlns:p14="http://schemas.microsoft.com/office/powerpoint/2010/main" xmlns="" val="4019041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161655" y="242271"/>
            <a:ext cx="3551363" cy="6001643"/>
          </a:xfrm>
          <a:prstGeom prst="rect">
            <a:avLst/>
          </a:prstGeom>
          <a:noFill/>
        </p:spPr>
        <p:txBody>
          <a:bodyPr wrap="square" rtlCol="0">
            <a:spAutoFit/>
          </a:bodyPr>
          <a:lstStyle/>
          <a:p>
            <a:r>
              <a:rPr lang="tr-TR" sz="2400" dirty="0" smtClean="0">
                <a:latin typeface="Book Antiqua" panose="02040602050305030304" pitchFamily="18" charset="0"/>
              </a:rPr>
              <a:t>Bu planı gerçekleştirebilmek için ülkelerarası politika </a:t>
            </a:r>
            <a:r>
              <a:rPr lang="tr-TR" sz="2400" dirty="0">
                <a:latin typeface="Book Antiqua" panose="02040602050305030304" pitchFamily="18" charset="0"/>
              </a:rPr>
              <a:t>iletişimi, yol bağlantıları, ticaret engelsiz </a:t>
            </a:r>
            <a:r>
              <a:rPr lang="tr-TR" sz="2400" dirty="0" smtClean="0">
                <a:latin typeface="Book Antiqua" panose="02040602050305030304" pitchFamily="18" charset="0"/>
              </a:rPr>
              <a:t>akışını, </a:t>
            </a:r>
            <a:r>
              <a:rPr lang="tr-TR" sz="2400" dirty="0">
                <a:latin typeface="Book Antiqua" panose="02040602050305030304" pitchFamily="18" charset="0"/>
              </a:rPr>
              <a:t>para sirkülasyonu ve insanların kalbinin bağlanmasını </a:t>
            </a:r>
            <a:r>
              <a:rPr lang="tr-TR" sz="2400" dirty="0" smtClean="0">
                <a:latin typeface="Book Antiqua" panose="02040602050305030304" pitchFamily="18" charset="0"/>
              </a:rPr>
              <a:t>sağlanması gerekmektedir. </a:t>
            </a:r>
            <a:endParaRPr lang="en-US" sz="2400" dirty="0" smtClean="0">
              <a:latin typeface="Book Antiqua" panose="02040602050305030304" pitchFamily="18" charset="0"/>
            </a:endParaRPr>
          </a:p>
          <a:p>
            <a:r>
              <a:rPr lang="tr-TR" sz="2400" dirty="0" smtClean="0">
                <a:latin typeface="Book Antiqua" panose="02040602050305030304" pitchFamily="18" charset="0"/>
              </a:rPr>
              <a:t>Amacı da küresel </a:t>
            </a:r>
            <a:r>
              <a:rPr lang="tr-TR" sz="2400" dirty="0">
                <a:latin typeface="Book Antiqua" panose="02040602050305030304" pitchFamily="18" charset="0"/>
              </a:rPr>
              <a:t>çapında ulaştırma, ekonomik, ticaret, finansal ve parasal </a:t>
            </a:r>
            <a:r>
              <a:rPr lang="tr-TR" sz="2400" dirty="0" smtClean="0">
                <a:latin typeface="Book Antiqua" panose="02040602050305030304" pitchFamily="18" charset="0"/>
              </a:rPr>
              <a:t>entegrasyonu tesis etmektir.</a:t>
            </a:r>
            <a:endParaRPr lang="tr-TR" sz="2400" dirty="0">
              <a:latin typeface="Book Antiqua" panose="02040602050305030304" pitchFamily="18" charset="0"/>
            </a:endParaRPr>
          </a:p>
        </p:txBody>
      </p:sp>
      <p:pic>
        <p:nvPicPr>
          <p:cNvPr id="10" name="Resim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616036" y="788287"/>
            <a:ext cx="8575963" cy="6069712"/>
          </a:xfrm>
          <a:prstGeom prst="rect">
            <a:avLst/>
          </a:prstGeom>
        </p:spPr>
      </p:pic>
    </p:spTree>
    <p:extLst>
      <p:ext uri="{BB962C8B-B14F-4D97-AF65-F5344CB8AC3E}">
        <p14:creationId xmlns:p14="http://schemas.microsoft.com/office/powerpoint/2010/main" xmlns="" val="7066231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0218" y="376812"/>
            <a:ext cx="11568545" cy="2862322"/>
          </a:xfrm>
          <a:prstGeom prst="rect">
            <a:avLst/>
          </a:prstGeom>
        </p:spPr>
        <p:txBody>
          <a:bodyPr wrap="square">
            <a:spAutoFit/>
          </a:bodyPr>
          <a:lstStyle/>
          <a:p>
            <a:r>
              <a:rPr lang="tr-TR" sz="3600" b="1" dirty="0">
                <a:latin typeface="Book Antiqua" panose="02040602050305030304" pitchFamily="18" charset="0"/>
              </a:rPr>
              <a:t>Yeni İpek Yolu Projesi Çin’e Ne Kazandırabilir ?</a:t>
            </a:r>
            <a:endParaRPr lang="en-US" sz="3600" b="1" dirty="0">
              <a:latin typeface="Book Antiqua" panose="02040602050305030304" pitchFamily="18" charset="0"/>
            </a:endParaRPr>
          </a:p>
          <a:p>
            <a:endParaRPr lang="tr-TR" altLang="zh-CN" sz="2400" dirty="0" smtClean="0">
              <a:solidFill>
                <a:schemeClr val="bg1"/>
              </a:solidFill>
              <a:latin typeface="Book Antiqua" panose="02040602050305030304" pitchFamily="18" charset="0"/>
            </a:endParaRPr>
          </a:p>
          <a:p>
            <a:pPr marL="342900" indent="-342900">
              <a:buFont typeface="Arial" panose="020B0604020202020204" pitchFamily="34" charset="0"/>
              <a:buChar char="•"/>
            </a:pPr>
            <a:r>
              <a:rPr lang="tr-TR" altLang="zh-CN" sz="2400" dirty="0" smtClean="0">
                <a:latin typeface="Book Antiqua" panose="02040602050305030304" pitchFamily="18" charset="0"/>
              </a:rPr>
              <a:t>Kuzeybatı Çin’in ekonomik kalkınması </a:t>
            </a:r>
            <a:r>
              <a:rPr lang="tr-TR" altLang="zh-CN" sz="2400" dirty="0">
                <a:latin typeface="Book Antiqua" panose="02040602050305030304" pitchFamily="18" charset="0"/>
              </a:rPr>
              <a:t>ve </a:t>
            </a:r>
            <a:r>
              <a:rPr lang="tr-TR" altLang="zh-CN" sz="2400" dirty="0" smtClean="0">
                <a:latin typeface="Book Antiqua" panose="02040602050305030304" pitchFamily="18" charset="0"/>
              </a:rPr>
              <a:t>Çin’in </a:t>
            </a:r>
            <a:r>
              <a:rPr lang="tr-TR" altLang="zh-CN" sz="2400" dirty="0">
                <a:latin typeface="Book Antiqua" panose="02040602050305030304" pitchFamily="18" charset="0"/>
              </a:rPr>
              <a:t>bölgeleri </a:t>
            </a:r>
            <a:r>
              <a:rPr lang="tr-TR" altLang="zh-CN" sz="2400" dirty="0" smtClean="0">
                <a:latin typeface="Book Antiqua" panose="02040602050305030304" pitchFamily="18" charset="0"/>
              </a:rPr>
              <a:t>arasındaki ekonomik farlılıkların azaltmasına yararlı olma</a:t>
            </a:r>
          </a:p>
          <a:p>
            <a:pPr marL="342900" indent="-342900">
              <a:buFont typeface="Arial" panose="020B0604020202020204" pitchFamily="34" charset="0"/>
              <a:buChar char="•"/>
            </a:pPr>
            <a:r>
              <a:rPr lang="tr-TR" altLang="zh-CN" sz="2400" dirty="0" smtClean="0">
                <a:latin typeface="Book Antiqua" panose="02040602050305030304" pitchFamily="18" charset="0"/>
              </a:rPr>
              <a:t>Çin’in fazla üretim yapan imalat ve inşaat sektörlerin yurtdışında fırsat arama</a:t>
            </a:r>
          </a:p>
          <a:p>
            <a:pPr marL="342900" indent="-342900">
              <a:buFont typeface="Arial" panose="020B0604020202020204" pitchFamily="34" charset="0"/>
              <a:buChar char="•"/>
            </a:pPr>
            <a:r>
              <a:rPr lang="tr-TR" sz="2400" dirty="0">
                <a:latin typeface="Book Antiqua" panose="02040602050305030304" pitchFamily="18" charset="0"/>
              </a:rPr>
              <a:t>Yurtiçi altyapı yatırımlarının büyümesini sağla</a:t>
            </a:r>
            <a:r>
              <a:rPr lang="en-US" altLang="zh-CN" sz="2400" dirty="0">
                <a:latin typeface="Book Antiqua" panose="02040602050305030304" pitchFamily="18" charset="0"/>
              </a:rPr>
              <a:t>ma</a:t>
            </a:r>
            <a:endParaRPr lang="tr-TR" altLang="zh-CN" sz="2400" dirty="0">
              <a:latin typeface="Book Antiqua" panose="02040602050305030304" pitchFamily="18" charset="0"/>
            </a:endParaRPr>
          </a:p>
          <a:p>
            <a:pPr marL="342900" indent="-342900">
              <a:buFont typeface="Arial" panose="020B0604020202020204" pitchFamily="34" charset="0"/>
              <a:buChar char="•"/>
            </a:pPr>
            <a:r>
              <a:rPr lang="tr-TR" altLang="zh-CN" sz="2400" dirty="0" smtClean="0">
                <a:latin typeface="Book Antiqua" panose="02040602050305030304" pitchFamily="18" charset="0"/>
              </a:rPr>
              <a:t>T</a:t>
            </a:r>
            <a:r>
              <a:rPr lang="tr-TR" sz="2400" dirty="0" smtClean="0">
                <a:latin typeface="Book Antiqua" panose="02040602050305030304" pitchFamily="18" charset="0"/>
              </a:rPr>
              <a:t>aşıma </a:t>
            </a:r>
            <a:r>
              <a:rPr lang="tr-TR" sz="2400" dirty="0">
                <a:latin typeface="Book Antiqua" panose="02040602050305030304" pitchFamily="18" charset="0"/>
              </a:rPr>
              <a:t>maliyetlerini </a:t>
            </a:r>
            <a:r>
              <a:rPr lang="tr-TR" sz="2400" dirty="0" smtClean="0">
                <a:latin typeface="Book Antiqua" panose="02040602050305030304" pitchFamily="18" charset="0"/>
              </a:rPr>
              <a:t>azaltma</a:t>
            </a:r>
            <a:endParaRPr lang="tr-TR" sz="2400" dirty="0">
              <a:latin typeface="Book Antiqua" panose="02040602050305030304" pitchFamily="18" charset="0"/>
            </a:endParaRPr>
          </a:p>
        </p:txBody>
      </p:sp>
      <p:pic>
        <p:nvPicPr>
          <p:cNvPr id="6" name="Resim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57454" y="3628429"/>
            <a:ext cx="6234545" cy="3229571"/>
          </a:xfrm>
          <a:prstGeom prst="rect">
            <a:avLst/>
          </a:prstGeom>
        </p:spPr>
      </p:pic>
      <p:sp>
        <p:nvSpPr>
          <p:cNvPr id="4" name="Dikdörtgen 3"/>
          <p:cNvSpPr/>
          <p:nvPr/>
        </p:nvSpPr>
        <p:spPr>
          <a:xfrm>
            <a:off x="360218" y="3239134"/>
            <a:ext cx="5597236" cy="3477875"/>
          </a:xfrm>
          <a:prstGeom prst="rect">
            <a:avLst/>
          </a:prstGeom>
        </p:spPr>
        <p:txBody>
          <a:bodyPr wrap="square">
            <a:spAutoFit/>
          </a:bodyPr>
          <a:lstStyle/>
          <a:p>
            <a:pPr marL="342900" indent="-342900">
              <a:buFont typeface="Arial" panose="020B0604020202020204" pitchFamily="34" charset="0"/>
              <a:buChar char="•"/>
            </a:pPr>
            <a:r>
              <a:rPr lang="tr-TR" sz="2200" dirty="0">
                <a:latin typeface="Book Antiqua" panose="02040602050305030304" pitchFamily="18" charset="0"/>
              </a:rPr>
              <a:t>Orta Asya, Rusya, Ortadoğu ve Güneydoğu Asya enerji güvenliğini koruma</a:t>
            </a:r>
          </a:p>
          <a:p>
            <a:pPr marL="342900" indent="-342900">
              <a:buFont typeface="Arial" panose="020B0604020202020204" pitchFamily="34" charset="0"/>
              <a:buChar char="•"/>
            </a:pPr>
            <a:r>
              <a:rPr lang="tr-TR" sz="2200" dirty="0">
                <a:latin typeface="Book Antiqua" panose="02040602050305030304" pitchFamily="18" charset="0"/>
              </a:rPr>
              <a:t>Bölge ülkelerin </a:t>
            </a:r>
            <a:r>
              <a:rPr lang="tr-TR" sz="2200" dirty="0" err="1">
                <a:latin typeface="Book Antiqua" panose="02040602050305030304" pitchFamily="18" charset="0"/>
              </a:rPr>
              <a:t>altıyapı</a:t>
            </a:r>
            <a:r>
              <a:rPr lang="tr-TR" sz="2200" dirty="0">
                <a:latin typeface="Book Antiqua" panose="02040602050305030304" pitchFamily="18" charset="0"/>
              </a:rPr>
              <a:t> alanındaki yatırım ile ekonomilerini canlandırmak ve Çin mallarına olan talepleri arttırma </a:t>
            </a:r>
          </a:p>
          <a:p>
            <a:pPr marL="342900" indent="-342900">
              <a:buFont typeface="Arial" panose="020B0604020202020204" pitchFamily="34" charset="0"/>
              <a:buChar char="•"/>
            </a:pPr>
            <a:r>
              <a:rPr lang="tr-TR" sz="2200" dirty="0">
                <a:latin typeface="Book Antiqua" panose="02040602050305030304" pitchFamily="18" charset="0"/>
              </a:rPr>
              <a:t>Çin parası </a:t>
            </a:r>
            <a:r>
              <a:rPr lang="tr-TR" sz="2200" dirty="0" err="1">
                <a:latin typeface="Book Antiqua" panose="02040602050305030304" pitchFamily="18" charset="0"/>
              </a:rPr>
              <a:t>Renminbi’nin</a:t>
            </a:r>
            <a:r>
              <a:rPr lang="tr-TR" sz="2200" dirty="0">
                <a:latin typeface="Book Antiqua" panose="02040602050305030304" pitchFamily="18" charset="0"/>
              </a:rPr>
              <a:t> uluslararası rezerv para konumunu tesis etme</a:t>
            </a:r>
          </a:p>
          <a:p>
            <a:pPr marL="342900" indent="-342900">
              <a:buFont typeface="Arial" panose="020B0604020202020204" pitchFamily="34" charset="0"/>
              <a:buChar char="•"/>
            </a:pPr>
            <a:r>
              <a:rPr lang="tr-TR" sz="2200" dirty="0">
                <a:latin typeface="Book Antiqua" panose="02040602050305030304" pitchFamily="18" charset="0"/>
              </a:rPr>
              <a:t>Çin’in uluslararası toplumdaki itibarı ve büyük ülke imajını yaratma</a:t>
            </a:r>
            <a:endParaRPr lang="en-US" sz="2200" dirty="0">
              <a:latin typeface="Book Antiqua" panose="02040602050305030304" pitchFamily="18" charset="0"/>
            </a:endParaRPr>
          </a:p>
        </p:txBody>
      </p:sp>
    </p:spTree>
    <p:extLst>
      <p:ext uri="{BB962C8B-B14F-4D97-AF65-F5344CB8AC3E}">
        <p14:creationId xmlns:p14="http://schemas.microsoft.com/office/powerpoint/2010/main" xmlns="" val="1539970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35528" y="210026"/>
            <a:ext cx="11540836" cy="2708434"/>
          </a:xfrm>
          <a:prstGeom prst="rect">
            <a:avLst/>
          </a:prstGeom>
        </p:spPr>
        <p:txBody>
          <a:bodyPr wrap="square">
            <a:spAutoFit/>
          </a:bodyPr>
          <a:lstStyle/>
          <a:p>
            <a:r>
              <a:rPr lang="tr-TR" sz="3200" b="1" dirty="0">
                <a:latin typeface="Book Antiqua" panose="02040602050305030304" pitchFamily="18" charset="0"/>
              </a:rPr>
              <a:t>Yeni İpek Yolu </a:t>
            </a:r>
            <a:r>
              <a:rPr lang="tr-TR" sz="3200" b="1" dirty="0" smtClean="0">
                <a:latin typeface="Book Antiqua" panose="02040602050305030304" pitchFamily="18" charset="0"/>
              </a:rPr>
              <a:t>Projesi Hangi Sonucu Getirebilir ?</a:t>
            </a:r>
          </a:p>
          <a:p>
            <a:endParaRPr lang="tr-TR" dirty="0" smtClean="0">
              <a:solidFill>
                <a:schemeClr val="bg1"/>
              </a:solidFill>
              <a:latin typeface="Book Antiqua" panose="02040602050305030304" pitchFamily="18" charset="0"/>
            </a:endParaRPr>
          </a:p>
          <a:p>
            <a:pPr marL="342900" indent="-342900">
              <a:buFont typeface="Arial" panose="020B0604020202020204" pitchFamily="34" charset="0"/>
              <a:buChar char="•"/>
            </a:pPr>
            <a:r>
              <a:rPr lang="tr-TR" sz="2400" dirty="0" smtClean="0">
                <a:latin typeface="Book Antiqua" panose="02040602050305030304" pitchFamily="18" charset="0"/>
              </a:rPr>
              <a:t>Marshall </a:t>
            </a:r>
            <a:r>
              <a:rPr lang="tr-TR" sz="2400" dirty="0">
                <a:latin typeface="Book Antiqua" panose="02040602050305030304" pitchFamily="18" charset="0"/>
              </a:rPr>
              <a:t>Planı’na benzer Çin’in bu </a:t>
            </a:r>
            <a:r>
              <a:rPr lang="tr-TR" sz="2400" dirty="0" smtClean="0">
                <a:latin typeface="Book Antiqua" panose="02040602050305030304" pitchFamily="18" charset="0"/>
              </a:rPr>
              <a:t>stratejisinin </a:t>
            </a:r>
            <a:r>
              <a:rPr lang="tr-TR" sz="2400" dirty="0">
                <a:latin typeface="Book Antiqua" panose="02040602050305030304" pitchFamily="18" charset="0"/>
              </a:rPr>
              <a:t>temel amacı Avrasya ekonomik alanını oluşturarak dünya ekonomik gücünün %40, ticaret gücünün %60’i elde etmesini hedeflenmişti</a:t>
            </a:r>
            <a:r>
              <a:rPr lang="tr-TR" sz="2400" dirty="0" smtClean="0">
                <a:latin typeface="Book Antiqua" panose="02040602050305030304" pitchFamily="18" charset="0"/>
              </a:rPr>
              <a:t>.</a:t>
            </a:r>
          </a:p>
          <a:p>
            <a:pPr marL="342900" indent="-342900">
              <a:buFont typeface="Arial" panose="020B0604020202020204" pitchFamily="34" charset="0"/>
              <a:buChar char="•"/>
            </a:pPr>
            <a:r>
              <a:rPr lang="tr-TR" sz="2400" dirty="0">
                <a:latin typeface="Book Antiqua" panose="02040602050305030304" pitchFamily="18" charset="0"/>
              </a:rPr>
              <a:t> Çin, sahip olduğu bu güç ile dünya ekonomik ve ticarî kuraları oluşturma planını yapmaktadır</a:t>
            </a:r>
            <a:r>
              <a:rPr lang="tr-TR" sz="2400" dirty="0" smtClean="0">
                <a:latin typeface="Book Antiqua" panose="02040602050305030304" pitchFamily="18" charset="0"/>
              </a:rPr>
              <a:t>.</a:t>
            </a:r>
            <a:endParaRPr lang="tr-TR" sz="2400" dirty="0">
              <a:latin typeface="Book Antiqua" panose="02040602050305030304" pitchFamily="18" charset="0"/>
            </a:endParaRPr>
          </a:p>
        </p:txBody>
      </p:sp>
      <p:sp>
        <p:nvSpPr>
          <p:cNvPr id="7" name="Dikdörtgen 6"/>
          <p:cNvSpPr/>
          <p:nvPr/>
        </p:nvSpPr>
        <p:spPr>
          <a:xfrm>
            <a:off x="235527" y="2960128"/>
            <a:ext cx="5624945" cy="3631763"/>
          </a:xfrm>
          <a:prstGeom prst="rect">
            <a:avLst/>
          </a:prstGeom>
        </p:spPr>
        <p:txBody>
          <a:bodyPr wrap="square">
            <a:spAutoFit/>
          </a:bodyPr>
          <a:lstStyle/>
          <a:p>
            <a:pPr marL="342900" indent="-342900">
              <a:buFont typeface="Arial" panose="020B0604020202020204" pitchFamily="34" charset="0"/>
              <a:buChar char="•"/>
            </a:pPr>
            <a:r>
              <a:rPr lang="tr-TR" sz="2300" dirty="0">
                <a:latin typeface="Book Antiqua" panose="02040602050305030304" pitchFamily="18" charset="0"/>
              </a:rPr>
              <a:t>Çin, ekonomik araç ile dünyaya yayılmaya çalışıyor, bu da Batılıların güce (</a:t>
            </a:r>
            <a:r>
              <a:rPr lang="tr-TR" sz="2300" dirty="0" err="1">
                <a:latin typeface="Book Antiqua" panose="02040602050305030304" pitchFamily="18" charset="0"/>
              </a:rPr>
              <a:t>power</a:t>
            </a:r>
            <a:r>
              <a:rPr lang="tr-TR" sz="2300" dirty="0">
                <a:latin typeface="Book Antiqua" panose="02040602050305030304" pitchFamily="18" charset="0"/>
              </a:rPr>
              <a:t>) dayandırarak dünyaya yayılması ile farklıdır, ancak belli ölçüde daha etkili olacaktır.</a:t>
            </a:r>
          </a:p>
          <a:p>
            <a:pPr marL="342900" indent="-342900">
              <a:buFont typeface="Arial" panose="020B0604020202020204" pitchFamily="34" charset="0"/>
              <a:buChar char="•"/>
            </a:pPr>
            <a:r>
              <a:rPr lang="tr-TR" sz="2300" dirty="0">
                <a:latin typeface="Book Antiqua" panose="02040602050305030304" pitchFamily="18" charset="0"/>
              </a:rPr>
              <a:t>Yani Çin, uluslararası sistem, uluslararası düzen ve uluslararası değerleri değiştirebilir, yeni uluslararası sistem, düzen ve değerleri yaratılabilir. </a:t>
            </a:r>
          </a:p>
        </p:txBody>
      </p:sp>
      <p:pic>
        <p:nvPicPr>
          <p:cNvPr id="8" name="Resim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88182" y="2536710"/>
            <a:ext cx="6303818" cy="4321290"/>
          </a:xfrm>
          <a:prstGeom prst="rect">
            <a:avLst/>
          </a:prstGeom>
        </p:spPr>
      </p:pic>
    </p:spTree>
    <p:extLst>
      <p:ext uri="{BB962C8B-B14F-4D97-AF65-F5344CB8AC3E}">
        <p14:creationId xmlns:p14="http://schemas.microsoft.com/office/powerpoint/2010/main" xmlns="" val="23086243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21327" y="2332471"/>
            <a:ext cx="10515600" cy="1325563"/>
          </a:xfrm>
        </p:spPr>
        <p:txBody>
          <a:bodyPr>
            <a:normAutofit/>
          </a:bodyPr>
          <a:lstStyle/>
          <a:p>
            <a:r>
              <a:rPr lang="tr-TR" sz="6000" b="1" dirty="0" smtClean="0">
                <a:effectLst>
                  <a:outerShdw blurRad="38100" dist="38100" dir="2700000" algn="tl">
                    <a:srgbClr val="000000">
                      <a:alpha val="43137"/>
                    </a:srgbClr>
                  </a:outerShdw>
                </a:effectLst>
                <a:latin typeface="Book Antiqua" panose="02040602050305030304" pitchFamily="18" charset="0"/>
              </a:rPr>
              <a:t>Jeopolitik Dengeler Değişir</a:t>
            </a:r>
            <a:endParaRPr lang="tr-TR" sz="6000" b="1" dirty="0">
              <a:effectLst>
                <a:outerShdw blurRad="38100" dist="38100" dir="2700000" algn="tl">
                  <a:srgbClr val="000000">
                    <a:alpha val="43137"/>
                  </a:srgbClr>
                </a:outerShdw>
              </a:effectLst>
              <a:latin typeface="Book Antiqua" panose="02040602050305030304" pitchFamily="18" charset="0"/>
            </a:endParaRPr>
          </a:p>
        </p:txBody>
      </p:sp>
    </p:spTree>
    <p:extLst>
      <p:ext uri="{BB962C8B-B14F-4D97-AF65-F5344CB8AC3E}">
        <p14:creationId xmlns:p14="http://schemas.microsoft.com/office/powerpoint/2010/main" xmlns="" val="13525588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733800" y="4556846"/>
            <a:ext cx="8361218" cy="1325563"/>
          </a:xfrm>
        </p:spPr>
        <p:txBody>
          <a:bodyPr/>
          <a:lstStyle/>
          <a:p>
            <a:r>
              <a:rPr lang="tr-TR" b="1" dirty="0" smtClean="0">
                <a:effectLst>
                  <a:outerShdw blurRad="38100" dist="38100" dir="2700000" algn="tl">
                    <a:srgbClr val="000000">
                      <a:alpha val="43137"/>
                    </a:srgbClr>
                  </a:outerShdw>
                </a:effectLst>
                <a:latin typeface="Book Antiqua" panose="02040602050305030304" pitchFamily="18" charset="0"/>
              </a:rPr>
              <a:t>Medeniyetler Çatışması Teorisi</a:t>
            </a:r>
            <a:endParaRPr lang="tr-TR" b="1" dirty="0">
              <a:effectLst>
                <a:outerShdw blurRad="38100" dist="38100" dir="2700000" algn="tl">
                  <a:srgbClr val="000000">
                    <a:alpha val="43137"/>
                  </a:srgbClr>
                </a:outerShdw>
              </a:effectLst>
              <a:latin typeface="Book Antiqua" panose="02040602050305030304" pitchFamily="18" charset="0"/>
            </a:endParaRPr>
          </a:p>
        </p:txBody>
      </p:sp>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524250" y="20781"/>
            <a:ext cx="8667750" cy="4333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Dikdörtgen 3"/>
          <p:cNvSpPr/>
          <p:nvPr/>
        </p:nvSpPr>
        <p:spPr>
          <a:xfrm>
            <a:off x="133963" y="222971"/>
            <a:ext cx="3437736" cy="369332"/>
          </a:xfrm>
          <a:prstGeom prst="rect">
            <a:avLst/>
          </a:prstGeom>
        </p:spPr>
        <p:txBody>
          <a:bodyPr wrap="none">
            <a:spAutoFit/>
          </a:bodyPr>
          <a:lstStyle/>
          <a:p>
            <a:r>
              <a:rPr lang="tr-TR" b="1" dirty="0" err="1" smtClean="0"/>
              <a:t>Samuel</a:t>
            </a:r>
            <a:r>
              <a:rPr lang="tr-TR" b="1" dirty="0" smtClean="0"/>
              <a:t> P. </a:t>
            </a:r>
            <a:r>
              <a:rPr lang="tr-TR" b="1" dirty="0" err="1" smtClean="0"/>
              <a:t>Huntington</a:t>
            </a:r>
            <a:r>
              <a:rPr lang="tr-TR" b="1" dirty="0" smtClean="0"/>
              <a:t> </a:t>
            </a:r>
            <a:r>
              <a:rPr lang="tr-TR" dirty="0" smtClean="0"/>
              <a:t>(1927-2008)</a:t>
            </a:r>
            <a:endParaRPr lang="tr-TR" dirty="0"/>
          </a:p>
        </p:txBody>
      </p:sp>
      <p:sp>
        <p:nvSpPr>
          <p:cNvPr id="5" name="Dikdörtgen 4"/>
          <p:cNvSpPr/>
          <p:nvPr/>
        </p:nvSpPr>
        <p:spPr>
          <a:xfrm>
            <a:off x="133963" y="794493"/>
            <a:ext cx="3390287" cy="1754326"/>
          </a:xfrm>
          <a:prstGeom prst="rect">
            <a:avLst/>
          </a:prstGeom>
        </p:spPr>
        <p:txBody>
          <a:bodyPr wrap="square">
            <a:spAutoFit/>
          </a:bodyPr>
          <a:lstStyle/>
          <a:p>
            <a:r>
              <a:rPr lang="tr-TR" dirty="0"/>
              <a:t>B</a:t>
            </a:r>
            <a:r>
              <a:rPr lang="tr-TR" dirty="0" smtClean="0"/>
              <a:t>u tezi, </a:t>
            </a:r>
            <a:r>
              <a:rPr lang="tr-TR" dirty="0" err="1" smtClean="0"/>
              <a:t>Fukuyama’nın</a:t>
            </a:r>
            <a:r>
              <a:rPr lang="tr-TR" dirty="0" smtClean="0"/>
              <a:t> Tarihin Sonu tezine karşılık olarak Dünya’da yeni hareketlenmelerin olacağını ve 21. yüzyılın Medeniyetler Çatışmalarına sahne olacağını öngörmektedir.</a:t>
            </a:r>
            <a:endParaRPr lang="tr-TR" dirty="0"/>
          </a:p>
        </p:txBody>
      </p:sp>
      <p:sp>
        <p:nvSpPr>
          <p:cNvPr id="6" name="Dikdörtgen 5"/>
          <p:cNvSpPr/>
          <p:nvPr/>
        </p:nvSpPr>
        <p:spPr>
          <a:xfrm>
            <a:off x="133963" y="2548819"/>
            <a:ext cx="3390287" cy="2862322"/>
          </a:xfrm>
          <a:prstGeom prst="rect">
            <a:avLst/>
          </a:prstGeom>
        </p:spPr>
        <p:txBody>
          <a:bodyPr wrap="square">
            <a:spAutoFit/>
          </a:bodyPr>
          <a:lstStyle/>
          <a:p>
            <a:r>
              <a:rPr lang="tr-TR" dirty="0"/>
              <a:t>B</a:t>
            </a:r>
            <a:r>
              <a:rPr lang="tr-TR" dirty="0" smtClean="0"/>
              <a:t>undan sonra Dünya’daki mücadelenin esas kaynağını ideolojik veya ekonomik faktörler değil de kültürel nedenler oluşturacaktır. Ulus devletler, az da olsa önemini yitirecek ve Dünya’daki mücadelelerin temelinde, farklı medeniyetlere sahip milletler (gruplar) yer alacaktır. </a:t>
            </a:r>
            <a:endParaRPr lang="tr-TR" dirty="0"/>
          </a:p>
        </p:txBody>
      </p:sp>
    </p:spTree>
    <p:extLst>
      <p:ext uri="{BB962C8B-B14F-4D97-AF65-F5344CB8AC3E}">
        <p14:creationId xmlns:p14="http://schemas.microsoft.com/office/powerpoint/2010/main" xmlns="" val="3124073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703</Words>
  <Application>Microsoft Office PowerPoint</Application>
  <PresentationFormat>Özel</PresentationFormat>
  <Paragraphs>48</Paragraphs>
  <Slides>13</Slides>
  <Notes>0</Notes>
  <HiddenSlides>0</HiddenSlides>
  <MMClips>0</MMClips>
  <ScaleCrop>false</ScaleCrop>
  <HeadingPairs>
    <vt:vector size="4" baseType="variant">
      <vt:variant>
        <vt:lpstr>Tema</vt:lpstr>
      </vt:variant>
      <vt:variant>
        <vt:i4>1</vt:i4>
      </vt:variant>
      <vt:variant>
        <vt:lpstr>Slayt Başlıkları</vt:lpstr>
      </vt:variant>
      <vt:variant>
        <vt:i4>13</vt:i4>
      </vt:variant>
    </vt:vector>
  </HeadingPairs>
  <TitlesOfParts>
    <vt:vector size="14" baseType="lpstr">
      <vt:lpstr>Office Teması</vt:lpstr>
      <vt:lpstr>     Çinin Stratejik Yayılmacılığı  ve  Doğu Türkistan’ın Yeni İpek Yolu Stratejisindeki Yeri </vt:lpstr>
      <vt:lpstr>Çin’in Yeni İpek Yolu Projesi</vt:lpstr>
      <vt:lpstr>Çin: “Bu Bir Barış Yolu…”</vt:lpstr>
      <vt:lpstr>Slayt 4</vt:lpstr>
      <vt:lpstr>Slayt 5</vt:lpstr>
      <vt:lpstr>Slayt 6</vt:lpstr>
      <vt:lpstr>Slayt 7</vt:lpstr>
      <vt:lpstr>Jeopolitik Dengeler Değişir</vt:lpstr>
      <vt:lpstr>Medeniyetler Çatışması Teorisi</vt:lpstr>
      <vt:lpstr>Büyük Satranç Tahtası Teorisi</vt:lpstr>
      <vt:lpstr>Slayt 11</vt:lpstr>
      <vt:lpstr>Doğu Türkistan’ın Rolü</vt:lpstr>
      <vt:lpstr>Slayt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Uluslararası İpek Yolu Sempozyumu Türkiye ile Kore Arasında Uygarlıkların Etkileşimi</dc:title>
  <dc:creator>Erkin</dc:creator>
  <cp:lastModifiedBy>Toshiba PC</cp:lastModifiedBy>
  <cp:revision>65</cp:revision>
  <dcterms:created xsi:type="dcterms:W3CDTF">2018-07-01T15:42:24Z</dcterms:created>
  <dcterms:modified xsi:type="dcterms:W3CDTF">2019-04-10T13:20:34Z</dcterms:modified>
</cp:coreProperties>
</file>