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 id="377" r:id="rId99"/>
    <p:sldId id="378" r:id="rId100"/>
    <p:sldId id="379" r:id="rId101"/>
    <p:sldId id="380" r:id="rId102"/>
    <p:sldId id="381" r:id="rId103"/>
    <p:sldId id="382" r:id="rId104"/>
    <p:sldId id="383" r:id="rId105"/>
    <p:sldId id="384" r:id="rId106"/>
    <p:sldId id="385" r:id="rId107"/>
    <p:sldId id="386" r:id="rId108"/>
    <p:sldId id="387" r:id="rId109"/>
    <p:sldId id="388" r:id="rId110"/>
    <p:sldId id="389" r:id="rId111"/>
    <p:sldId id="390" r:id="rId112"/>
    <p:sldId id="391" r:id="rId113"/>
    <p:sldId id="392" r:id="rId114"/>
    <p:sldId id="394" r:id="rId115"/>
    <p:sldId id="393"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p:cViewPr varScale="1">
        <p:scale>
          <a:sx n="66" d="100"/>
          <a:sy n="66" d="100"/>
        </p:scale>
        <p:origin x="13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25.10.2018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38588541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102</a:t>
            </a:fld>
            <a:endParaRPr lang="tr-TR"/>
          </a:p>
        </p:txBody>
      </p:sp>
    </p:spTree>
    <p:extLst>
      <p:ext uri="{BB962C8B-B14F-4D97-AF65-F5344CB8AC3E}">
        <p14:creationId xmlns:p14="http://schemas.microsoft.com/office/powerpoint/2010/main" val="36170762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103</a:t>
            </a:fld>
            <a:endParaRPr lang="tr-TR"/>
          </a:p>
        </p:txBody>
      </p:sp>
    </p:spTree>
    <p:extLst>
      <p:ext uri="{BB962C8B-B14F-4D97-AF65-F5344CB8AC3E}">
        <p14:creationId xmlns:p14="http://schemas.microsoft.com/office/powerpoint/2010/main" val="16116700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104</a:t>
            </a:fld>
            <a:endParaRPr lang="tr-TR"/>
          </a:p>
        </p:txBody>
      </p:sp>
    </p:spTree>
    <p:extLst>
      <p:ext uri="{BB962C8B-B14F-4D97-AF65-F5344CB8AC3E}">
        <p14:creationId xmlns:p14="http://schemas.microsoft.com/office/powerpoint/2010/main" val="15354067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105</a:t>
            </a:fld>
            <a:endParaRPr lang="tr-TR"/>
          </a:p>
        </p:txBody>
      </p:sp>
    </p:spTree>
    <p:extLst>
      <p:ext uri="{BB962C8B-B14F-4D97-AF65-F5344CB8AC3E}">
        <p14:creationId xmlns:p14="http://schemas.microsoft.com/office/powerpoint/2010/main" val="7045310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106</a:t>
            </a:fld>
            <a:endParaRPr lang="tr-TR"/>
          </a:p>
        </p:txBody>
      </p:sp>
    </p:spTree>
    <p:extLst>
      <p:ext uri="{BB962C8B-B14F-4D97-AF65-F5344CB8AC3E}">
        <p14:creationId xmlns:p14="http://schemas.microsoft.com/office/powerpoint/2010/main" val="15856921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107</a:t>
            </a:fld>
            <a:endParaRPr lang="tr-TR"/>
          </a:p>
        </p:txBody>
      </p:sp>
    </p:spTree>
    <p:extLst>
      <p:ext uri="{BB962C8B-B14F-4D97-AF65-F5344CB8AC3E}">
        <p14:creationId xmlns:p14="http://schemas.microsoft.com/office/powerpoint/2010/main" val="23552856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108</a:t>
            </a:fld>
            <a:endParaRPr lang="tr-TR"/>
          </a:p>
        </p:txBody>
      </p:sp>
    </p:spTree>
    <p:extLst>
      <p:ext uri="{BB962C8B-B14F-4D97-AF65-F5344CB8AC3E}">
        <p14:creationId xmlns:p14="http://schemas.microsoft.com/office/powerpoint/2010/main" val="40858260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109</a:t>
            </a:fld>
            <a:endParaRPr lang="tr-TR"/>
          </a:p>
        </p:txBody>
      </p:sp>
    </p:spTree>
    <p:extLst>
      <p:ext uri="{BB962C8B-B14F-4D97-AF65-F5344CB8AC3E}">
        <p14:creationId xmlns:p14="http://schemas.microsoft.com/office/powerpoint/2010/main" val="881443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110</a:t>
            </a:fld>
            <a:endParaRPr lang="tr-TR"/>
          </a:p>
        </p:txBody>
      </p:sp>
    </p:spTree>
    <p:extLst>
      <p:ext uri="{BB962C8B-B14F-4D97-AF65-F5344CB8AC3E}">
        <p14:creationId xmlns:p14="http://schemas.microsoft.com/office/powerpoint/2010/main" val="329754643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111</a:t>
            </a:fld>
            <a:endParaRPr lang="tr-TR"/>
          </a:p>
        </p:txBody>
      </p:sp>
    </p:spTree>
    <p:extLst>
      <p:ext uri="{BB962C8B-B14F-4D97-AF65-F5344CB8AC3E}">
        <p14:creationId xmlns:p14="http://schemas.microsoft.com/office/powerpoint/2010/main" val="50412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6425399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112</a:t>
            </a:fld>
            <a:endParaRPr lang="tr-TR"/>
          </a:p>
        </p:txBody>
      </p:sp>
    </p:spTree>
    <p:extLst>
      <p:ext uri="{BB962C8B-B14F-4D97-AF65-F5344CB8AC3E}">
        <p14:creationId xmlns:p14="http://schemas.microsoft.com/office/powerpoint/2010/main" val="20346452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113</a:t>
            </a:fld>
            <a:endParaRPr lang="tr-TR"/>
          </a:p>
        </p:txBody>
      </p:sp>
    </p:spTree>
    <p:extLst>
      <p:ext uri="{BB962C8B-B14F-4D97-AF65-F5344CB8AC3E}">
        <p14:creationId xmlns:p14="http://schemas.microsoft.com/office/powerpoint/2010/main" val="36848336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114</a:t>
            </a:fld>
            <a:endParaRPr lang="tr-TR"/>
          </a:p>
        </p:txBody>
      </p:sp>
    </p:spTree>
    <p:extLst>
      <p:ext uri="{BB962C8B-B14F-4D97-AF65-F5344CB8AC3E}">
        <p14:creationId xmlns:p14="http://schemas.microsoft.com/office/powerpoint/2010/main" val="31424045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115</a:t>
            </a:fld>
            <a:endParaRPr lang="tr-TR"/>
          </a:p>
        </p:txBody>
      </p:sp>
    </p:spTree>
    <p:extLst>
      <p:ext uri="{BB962C8B-B14F-4D97-AF65-F5344CB8AC3E}">
        <p14:creationId xmlns:p14="http://schemas.microsoft.com/office/powerpoint/2010/main" val="22600141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116</a:t>
            </a:fld>
            <a:endParaRPr lang="tr-TR"/>
          </a:p>
        </p:txBody>
      </p:sp>
    </p:spTree>
    <p:extLst>
      <p:ext uri="{BB962C8B-B14F-4D97-AF65-F5344CB8AC3E}">
        <p14:creationId xmlns:p14="http://schemas.microsoft.com/office/powerpoint/2010/main" val="5605810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117</a:t>
            </a:fld>
            <a:endParaRPr lang="tr-TR"/>
          </a:p>
        </p:txBody>
      </p:sp>
    </p:spTree>
    <p:extLst>
      <p:ext uri="{BB962C8B-B14F-4D97-AF65-F5344CB8AC3E}">
        <p14:creationId xmlns:p14="http://schemas.microsoft.com/office/powerpoint/2010/main" val="12792825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118</a:t>
            </a:fld>
            <a:endParaRPr lang="tr-TR"/>
          </a:p>
        </p:txBody>
      </p:sp>
    </p:spTree>
    <p:extLst>
      <p:ext uri="{BB962C8B-B14F-4D97-AF65-F5344CB8AC3E}">
        <p14:creationId xmlns:p14="http://schemas.microsoft.com/office/powerpoint/2010/main" val="34659534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119</a:t>
            </a:fld>
            <a:endParaRPr lang="tr-TR"/>
          </a:p>
        </p:txBody>
      </p:sp>
    </p:spTree>
    <p:extLst>
      <p:ext uri="{BB962C8B-B14F-4D97-AF65-F5344CB8AC3E}">
        <p14:creationId xmlns:p14="http://schemas.microsoft.com/office/powerpoint/2010/main" val="279015608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120</a:t>
            </a:fld>
            <a:endParaRPr lang="tr-TR"/>
          </a:p>
        </p:txBody>
      </p:sp>
    </p:spTree>
    <p:extLst>
      <p:ext uri="{BB962C8B-B14F-4D97-AF65-F5344CB8AC3E}">
        <p14:creationId xmlns:p14="http://schemas.microsoft.com/office/powerpoint/2010/main" val="18621475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121</a:t>
            </a:fld>
            <a:endParaRPr lang="tr-TR"/>
          </a:p>
        </p:txBody>
      </p:sp>
    </p:spTree>
    <p:extLst>
      <p:ext uri="{BB962C8B-B14F-4D97-AF65-F5344CB8AC3E}">
        <p14:creationId xmlns:p14="http://schemas.microsoft.com/office/powerpoint/2010/main" val="34923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38490863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122</a:t>
            </a:fld>
            <a:endParaRPr lang="tr-TR"/>
          </a:p>
        </p:txBody>
      </p:sp>
    </p:spTree>
    <p:extLst>
      <p:ext uri="{BB962C8B-B14F-4D97-AF65-F5344CB8AC3E}">
        <p14:creationId xmlns:p14="http://schemas.microsoft.com/office/powerpoint/2010/main" val="16003510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123</a:t>
            </a:fld>
            <a:endParaRPr lang="tr-TR"/>
          </a:p>
        </p:txBody>
      </p:sp>
    </p:spTree>
    <p:extLst>
      <p:ext uri="{BB962C8B-B14F-4D97-AF65-F5344CB8AC3E}">
        <p14:creationId xmlns:p14="http://schemas.microsoft.com/office/powerpoint/2010/main" val="19827472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124</a:t>
            </a:fld>
            <a:endParaRPr lang="tr-TR"/>
          </a:p>
        </p:txBody>
      </p:sp>
    </p:spTree>
    <p:extLst>
      <p:ext uri="{BB962C8B-B14F-4D97-AF65-F5344CB8AC3E}">
        <p14:creationId xmlns:p14="http://schemas.microsoft.com/office/powerpoint/2010/main" val="4243145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125</a:t>
            </a:fld>
            <a:endParaRPr lang="tr-TR"/>
          </a:p>
        </p:txBody>
      </p:sp>
    </p:spTree>
    <p:extLst>
      <p:ext uri="{BB962C8B-B14F-4D97-AF65-F5344CB8AC3E}">
        <p14:creationId xmlns:p14="http://schemas.microsoft.com/office/powerpoint/2010/main" val="32930252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126</a:t>
            </a:fld>
            <a:endParaRPr lang="tr-TR"/>
          </a:p>
        </p:txBody>
      </p:sp>
    </p:spTree>
    <p:extLst>
      <p:ext uri="{BB962C8B-B14F-4D97-AF65-F5344CB8AC3E}">
        <p14:creationId xmlns:p14="http://schemas.microsoft.com/office/powerpoint/2010/main" val="40500640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127</a:t>
            </a:fld>
            <a:endParaRPr lang="tr-TR"/>
          </a:p>
        </p:txBody>
      </p:sp>
    </p:spTree>
    <p:extLst>
      <p:ext uri="{BB962C8B-B14F-4D97-AF65-F5344CB8AC3E}">
        <p14:creationId xmlns:p14="http://schemas.microsoft.com/office/powerpoint/2010/main" val="40390133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128</a:t>
            </a:fld>
            <a:endParaRPr lang="tr-TR"/>
          </a:p>
        </p:txBody>
      </p:sp>
    </p:spTree>
    <p:extLst>
      <p:ext uri="{BB962C8B-B14F-4D97-AF65-F5344CB8AC3E}">
        <p14:creationId xmlns:p14="http://schemas.microsoft.com/office/powerpoint/2010/main" val="1699903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129</a:t>
            </a:fld>
            <a:endParaRPr lang="tr-TR"/>
          </a:p>
        </p:txBody>
      </p:sp>
    </p:spTree>
    <p:extLst>
      <p:ext uri="{BB962C8B-B14F-4D97-AF65-F5344CB8AC3E}">
        <p14:creationId xmlns:p14="http://schemas.microsoft.com/office/powerpoint/2010/main" val="33943416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130</a:t>
            </a:fld>
            <a:endParaRPr lang="tr-TR"/>
          </a:p>
        </p:txBody>
      </p:sp>
    </p:spTree>
    <p:extLst>
      <p:ext uri="{BB962C8B-B14F-4D97-AF65-F5344CB8AC3E}">
        <p14:creationId xmlns:p14="http://schemas.microsoft.com/office/powerpoint/2010/main" val="391665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113265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225180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00785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42277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399983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218363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178770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390605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131890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321589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1307710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983545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2727349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20552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3837565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257933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3057387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298670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1267603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216292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049768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312993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2160047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2805015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1541773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1680901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616728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3612583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90709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1439671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1966237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4037330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1361463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3113148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83724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139174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310090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169971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882896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30473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1144711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2023600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544140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1988727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1054213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2287389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1423877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3091864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3493176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2051495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61</a:t>
            </a:fld>
            <a:endParaRPr lang="tr-TR"/>
          </a:p>
        </p:txBody>
      </p:sp>
    </p:spTree>
    <p:extLst>
      <p:ext uri="{BB962C8B-B14F-4D97-AF65-F5344CB8AC3E}">
        <p14:creationId xmlns:p14="http://schemas.microsoft.com/office/powerpoint/2010/main" val="160359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2475899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62</a:t>
            </a:fld>
            <a:endParaRPr lang="tr-TR"/>
          </a:p>
        </p:txBody>
      </p:sp>
    </p:spTree>
    <p:extLst>
      <p:ext uri="{BB962C8B-B14F-4D97-AF65-F5344CB8AC3E}">
        <p14:creationId xmlns:p14="http://schemas.microsoft.com/office/powerpoint/2010/main" val="3366091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63</a:t>
            </a:fld>
            <a:endParaRPr lang="tr-TR"/>
          </a:p>
        </p:txBody>
      </p:sp>
    </p:spTree>
    <p:extLst>
      <p:ext uri="{BB962C8B-B14F-4D97-AF65-F5344CB8AC3E}">
        <p14:creationId xmlns:p14="http://schemas.microsoft.com/office/powerpoint/2010/main" val="3218947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64</a:t>
            </a:fld>
            <a:endParaRPr lang="tr-TR"/>
          </a:p>
        </p:txBody>
      </p:sp>
    </p:spTree>
    <p:extLst>
      <p:ext uri="{BB962C8B-B14F-4D97-AF65-F5344CB8AC3E}">
        <p14:creationId xmlns:p14="http://schemas.microsoft.com/office/powerpoint/2010/main" val="41680449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65</a:t>
            </a:fld>
            <a:endParaRPr lang="tr-TR"/>
          </a:p>
        </p:txBody>
      </p:sp>
    </p:spTree>
    <p:extLst>
      <p:ext uri="{BB962C8B-B14F-4D97-AF65-F5344CB8AC3E}">
        <p14:creationId xmlns:p14="http://schemas.microsoft.com/office/powerpoint/2010/main" val="28349194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66</a:t>
            </a:fld>
            <a:endParaRPr lang="tr-TR"/>
          </a:p>
        </p:txBody>
      </p:sp>
    </p:spTree>
    <p:extLst>
      <p:ext uri="{BB962C8B-B14F-4D97-AF65-F5344CB8AC3E}">
        <p14:creationId xmlns:p14="http://schemas.microsoft.com/office/powerpoint/2010/main" val="263127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67</a:t>
            </a:fld>
            <a:endParaRPr lang="tr-TR"/>
          </a:p>
        </p:txBody>
      </p:sp>
    </p:spTree>
    <p:extLst>
      <p:ext uri="{BB962C8B-B14F-4D97-AF65-F5344CB8AC3E}">
        <p14:creationId xmlns:p14="http://schemas.microsoft.com/office/powerpoint/2010/main" val="2963592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68</a:t>
            </a:fld>
            <a:endParaRPr lang="tr-TR"/>
          </a:p>
        </p:txBody>
      </p:sp>
    </p:spTree>
    <p:extLst>
      <p:ext uri="{BB962C8B-B14F-4D97-AF65-F5344CB8AC3E}">
        <p14:creationId xmlns:p14="http://schemas.microsoft.com/office/powerpoint/2010/main" val="3802445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69</a:t>
            </a:fld>
            <a:endParaRPr lang="tr-TR"/>
          </a:p>
        </p:txBody>
      </p:sp>
    </p:spTree>
    <p:extLst>
      <p:ext uri="{BB962C8B-B14F-4D97-AF65-F5344CB8AC3E}">
        <p14:creationId xmlns:p14="http://schemas.microsoft.com/office/powerpoint/2010/main" val="1949123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70</a:t>
            </a:fld>
            <a:endParaRPr lang="tr-TR"/>
          </a:p>
        </p:txBody>
      </p:sp>
    </p:spTree>
    <p:extLst>
      <p:ext uri="{BB962C8B-B14F-4D97-AF65-F5344CB8AC3E}">
        <p14:creationId xmlns:p14="http://schemas.microsoft.com/office/powerpoint/2010/main" val="1691282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71</a:t>
            </a:fld>
            <a:endParaRPr lang="tr-TR"/>
          </a:p>
        </p:txBody>
      </p:sp>
    </p:spTree>
    <p:extLst>
      <p:ext uri="{BB962C8B-B14F-4D97-AF65-F5344CB8AC3E}">
        <p14:creationId xmlns:p14="http://schemas.microsoft.com/office/powerpoint/2010/main" val="407306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981301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72</a:t>
            </a:fld>
            <a:endParaRPr lang="tr-TR"/>
          </a:p>
        </p:txBody>
      </p:sp>
    </p:spTree>
    <p:extLst>
      <p:ext uri="{BB962C8B-B14F-4D97-AF65-F5344CB8AC3E}">
        <p14:creationId xmlns:p14="http://schemas.microsoft.com/office/powerpoint/2010/main" val="2739511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73</a:t>
            </a:fld>
            <a:endParaRPr lang="tr-TR"/>
          </a:p>
        </p:txBody>
      </p:sp>
    </p:spTree>
    <p:extLst>
      <p:ext uri="{BB962C8B-B14F-4D97-AF65-F5344CB8AC3E}">
        <p14:creationId xmlns:p14="http://schemas.microsoft.com/office/powerpoint/2010/main" val="2772948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74</a:t>
            </a:fld>
            <a:endParaRPr lang="tr-TR"/>
          </a:p>
        </p:txBody>
      </p:sp>
    </p:spTree>
    <p:extLst>
      <p:ext uri="{BB962C8B-B14F-4D97-AF65-F5344CB8AC3E}">
        <p14:creationId xmlns:p14="http://schemas.microsoft.com/office/powerpoint/2010/main" val="3845931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75</a:t>
            </a:fld>
            <a:endParaRPr lang="tr-TR"/>
          </a:p>
        </p:txBody>
      </p:sp>
    </p:spTree>
    <p:extLst>
      <p:ext uri="{BB962C8B-B14F-4D97-AF65-F5344CB8AC3E}">
        <p14:creationId xmlns:p14="http://schemas.microsoft.com/office/powerpoint/2010/main" val="24033111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76</a:t>
            </a:fld>
            <a:endParaRPr lang="tr-TR"/>
          </a:p>
        </p:txBody>
      </p:sp>
    </p:spTree>
    <p:extLst>
      <p:ext uri="{BB962C8B-B14F-4D97-AF65-F5344CB8AC3E}">
        <p14:creationId xmlns:p14="http://schemas.microsoft.com/office/powerpoint/2010/main" val="19895073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77</a:t>
            </a:fld>
            <a:endParaRPr lang="tr-TR"/>
          </a:p>
        </p:txBody>
      </p:sp>
    </p:spTree>
    <p:extLst>
      <p:ext uri="{BB962C8B-B14F-4D97-AF65-F5344CB8AC3E}">
        <p14:creationId xmlns:p14="http://schemas.microsoft.com/office/powerpoint/2010/main" val="430941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78</a:t>
            </a:fld>
            <a:endParaRPr lang="tr-TR"/>
          </a:p>
        </p:txBody>
      </p:sp>
    </p:spTree>
    <p:extLst>
      <p:ext uri="{BB962C8B-B14F-4D97-AF65-F5344CB8AC3E}">
        <p14:creationId xmlns:p14="http://schemas.microsoft.com/office/powerpoint/2010/main" val="11403255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79</a:t>
            </a:fld>
            <a:endParaRPr lang="tr-TR"/>
          </a:p>
        </p:txBody>
      </p:sp>
    </p:spTree>
    <p:extLst>
      <p:ext uri="{BB962C8B-B14F-4D97-AF65-F5344CB8AC3E}">
        <p14:creationId xmlns:p14="http://schemas.microsoft.com/office/powerpoint/2010/main" val="711443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80</a:t>
            </a:fld>
            <a:endParaRPr lang="tr-TR"/>
          </a:p>
        </p:txBody>
      </p:sp>
    </p:spTree>
    <p:extLst>
      <p:ext uri="{BB962C8B-B14F-4D97-AF65-F5344CB8AC3E}">
        <p14:creationId xmlns:p14="http://schemas.microsoft.com/office/powerpoint/2010/main" val="1825227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81</a:t>
            </a:fld>
            <a:endParaRPr lang="tr-TR"/>
          </a:p>
        </p:txBody>
      </p:sp>
    </p:spTree>
    <p:extLst>
      <p:ext uri="{BB962C8B-B14F-4D97-AF65-F5344CB8AC3E}">
        <p14:creationId xmlns:p14="http://schemas.microsoft.com/office/powerpoint/2010/main" val="295948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577988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82</a:t>
            </a:fld>
            <a:endParaRPr lang="tr-TR"/>
          </a:p>
        </p:txBody>
      </p:sp>
    </p:spTree>
    <p:extLst>
      <p:ext uri="{BB962C8B-B14F-4D97-AF65-F5344CB8AC3E}">
        <p14:creationId xmlns:p14="http://schemas.microsoft.com/office/powerpoint/2010/main" val="3350857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83</a:t>
            </a:fld>
            <a:endParaRPr lang="tr-TR"/>
          </a:p>
        </p:txBody>
      </p:sp>
    </p:spTree>
    <p:extLst>
      <p:ext uri="{BB962C8B-B14F-4D97-AF65-F5344CB8AC3E}">
        <p14:creationId xmlns:p14="http://schemas.microsoft.com/office/powerpoint/2010/main" val="1760897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84</a:t>
            </a:fld>
            <a:endParaRPr lang="tr-TR"/>
          </a:p>
        </p:txBody>
      </p:sp>
    </p:spTree>
    <p:extLst>
      <p:ext uri="{BB962C8B-B14F-4D97-AF65-F5344CB8AC3E}">
        <p14:creationId xmlns:p14="http://schemas.microsoft.com/office/powerpoint/2010/main" val="22428548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85</a:t>
            </a:fld>
            <a:endParaRPr lang="tr-TR"/>
          </a:p>
        </p:txBody>
      </p:sp>
    </p:spTree>
    <p:extLst>
      <p:ext uri="{BB962C8B-B14F-4D97-AF65-F5344CB8AC3E}">
        <p14:creationId xmlns:p14="http://schemas.microsoft.com/office/powerpoint/2010/main" val="35727191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86</a:t>
            </a:fld>
            <a:endParaRPr lang="tr-TR"/>
          </a:p>
        </p:txBody>
      </p:sp>
    </p:spTree>
    <p:extLst>
      <p:ext uri="{BB962C8B-B14F-4D97-AF65-F5344CB8AC3E}">
        <p14:creationId xmlns:p14="http://schemas.microsoft.com/office/powerpoint/2010/main" val="1007113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87</a:t>
            </a:fld>
            <a:endParaRPr lang="tr-TR"/>
          </a:p>
        </p:txBody>
      </p:sp>
    </p:spTree>
    <p:extLst>
      <p:ext uri="{BB962C8B-B14F-4D97-AF65-F5344CB8AC3E}">
        <p14:creationId xmlns:p14="http://schemas.microsoft.com/office/powerpoint/2010/main" val="10987147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88</a:t>
            </a:fld>
            <a:endParaRPr lang="tr-TR"/>
          </a:p>
        </p:txBody>
      </p:sp>
    </p:spTree>
    <p:extLst>
      <p:ext uri="{BB962C8B-B14F-4D97-AF65-F5344CB8AC3E}">
        <p14:creationId xmlns:p14="http://schemas.microsoft.com/office/powerpoint/2010/main" val="13395915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89</a:t>
            </a:fld>
            <a:endParaRPr lang="tr-TR"/>
          </a:p>
        </p:txBody>
      </p:sp>
    </p:spTree>
    <p:extLst>
      <p:ext uri="{BB962C8B-B14F-4D97-AF65-F5344CB8AC3E}">
        <p14:creationId xmlns:p14="http://schemas.microsoft.com/office/powerpoint/2010/main" val="21433413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90</a:t>
            </a:fld>
            <a:endParaRPr lang="tr-TR"/>
          </a:p>
        </p:txBody>
      </p:sp>
    </p:spTree>
    <p:extLst>
      <p:ext uri="{BB962C8B-B14F-4D97-AF65-F5344CB8AC3E}">
        <p14:creationId xmlns:p14="http://schemas.microsoft.com/office/powerpoint/2010/main" val="30542031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91</a:t>
            </a:fld>
            <a:endParaRPr lang="tr-TR"/>
          </a:p>
        </p:txBody>
      </p:sp>
    </p:spTree>
    <p:extLst>
      <p:ext uri="{BB962C8B-B14F-4D97-AF65-F5344CB8AC3E}">
        <p14:creationId xmlns:p14="http://schemas.microsoft.com/office/powerpoint/2010/main" val="201528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40000926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92</a:t>
            </a:fld>
            <a:endParaRPr lang="tr-TR"/>
          </a:p>
        </p:txBody>
      </p:sp>
    </p:spTree>
    <p:extLst>
      <p:ext uri="{BB962C8B-B14F-4D97-AF65-F5344CB8AC3E}">
        <p14:creationId xmlns:p14="http://schemas.microsoft.com/office/powerpoint/2010/main" val="17304148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93</a:t>
            </a:fld>
            <a:endParaRPr lang="tr-TR"/>
          </a:p>
        </p:txBody>
      </p:sp>
    </p:spTree>
    <p:extLst>
      <p:ext uri="{BB962C8B-B14F-4D97-AF65-F5344CB8AC3E}">
        <p14:creationId xmlns:p14="http://schemas.microsoft.com/office/powerpoint/2010/main" val="35932021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94</a:t>
            </a:fld>
            <a:endParaRPr lang="tr-TR"/>
          </a:p>
        </p:txBody>
      </p:sp>
    </p:spTree>
    <p:extLst>
      <p:ext uri="{BB962C8B-B14F-4D97-AF65-F5344CB8AC3E}">
        <p14:creationId xmlns:p14="http://schemas.microsoft.com/office/powerpoint/2010/main" val="2383799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95</a:t>
            </a:fld>
            <a:endParaRPr lang="tr-TR"/>
          </a:p>
        </p:txBody>
      </p:sp>
    </p:spTree>
    <p:extLst>
      <p:ext uri="{BB962C8B-B14F-4D97-AF65-F5344CB8AC3E}">
        <p14:creationId xmlns:p14="http://schemas.microsoft.com/office/powerpoint/2010/main" val="17145115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96</a:t>
            </a:fld>
            <a:endParaRPr lang="tr-TR"/>
          </a:p>
        </p:txBody>
      </p:sp>
    </p:spTree>
    <p:extLst>
      <p:ext uri="{BB962C8B-B14F-4D97-AF65-F5344CB8AC3E}">
        <p14:creationId xmlns:p14="http://schemas.microsoft.com/office/powerpoint/2010/main" val="8998678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97</a:t>
            </a:fld>
            <a:endParaRPr lang="tr-TR"/>
          </a:p>
        </p:txBody>
      </p:sp>
    </p:spTree>
    <p:extLst>
      <p:ext uri="{BB962C8B-B14F-4D97-AF65-F5344CB8AC3E}">
        <p14:creationId xmlns:p14="http://schemas.microsoft.com/office/powerpoint/2010/main" val="2874610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98</a:t>
            </a:fld>
            <a:endParaRPr lang="tr-TR"/>
          </a:p>
        </p:txBody>
      </p:sp>
    </p:spTree>
    <p:extLst>
      <p:ext uri="{BB962C8B-B14F-4D97-AF65-F5344CB8AC3E}">
        <p14:creationId xmlns:p14="http://schemas.microsoft.com/office/powerpoint/2010/main" val="296579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99</a:t>
            </a:fld>
            <a:endParaRPr lang="tr-TR"/>
          </a:p>
        </p:txBody>
      </p:sp>
    </p:spTree>
    <p:extLst>
      <p:ext uri="{BB962C8B-B14F-4D97-AF65-F5344CB8AC3E}">
        <p14:creationId xmlns:p14="http://schemas.microsoft.com/office/powerpoint/2010/main" val="6842301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100</a:t>
            </a:fld>
            <a:endParaRPr lang="tr-TR"/>
          </a:p>
        </p:txBody>
      </p:sp>
    </p:spTree>
    <p:extLst>
      <p:ext uri="{BB962C8B-B14F-4D97-AF65-F5344CB8AC3E}">
        <p14:creationId xmlns:p14="http://schemas.microsoft.com/office/powerpoint/2010/main" val="15891957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101</a:t>
            </a:fld>
            <a:endParaRPr lang="tr-TR"/>
          </a:p>
        </p:txBody>
      </p:sp>
    </p:spTree>
    <p:extLst>
      <p:ext uri="{BB962C8B-B14F-4D97-AF65-F5344CB8AC3E}">
        <p14:creationId xmlns:p14="http://schemas.microsoft.com/office/powerpoint/2010/main" val="155094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10/25/2018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10/25/2018</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10/25/2018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10/25/2018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COM267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6: Linked Lists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85000" lnSpcReduction="10000"/>
          </a:bodyPr>
          <a:lstStyle/>
          <a:p>
            <a:r>
              <a:rPr lang="en-US" b="1" dirty="0"/>
              <a:t>Basic </a:t>
            </a:r>
            <a:r>
              <a:rPr lang="en-US" b="1" dirty="0" smtClean="0"/>
              <a:t>terminologies</a:t>
            </a:r>
            <a:endParaRPr lang="tr-TR" b="1" dirty="0" smtClean="0"/>
          </a:p>
          <a:p>
            <a:r>
              <a:rPr lang="en-US" b="1" dirty="0"/>
              <a:t>Note that Fig. 6.2 shows a chunk of memory locations which range from 1 to 10. </a:t>
            </a:r>
            <a:endParaRPr lang="tr-TR" b="1" dirty="0" smtClean="0"/>
          </a:p>
          <a:p>
            <a:r>
              <a:rPr lang="en-US" b="1" dirty="0" smtClean="0"/>
              <a:t>The </a:t>
            </a:r>
            <a:r>
              <a:rPr lang="en-US" b="1" dirty="0"/>
              <a:t>shaded portion contains data for other applications. </a:t>
            </a:r>
            <a:endParaRPr lang="tr-TR" b="1" dirty="0" smtClean="0"/>
          </a:p>
          <a:p>
            <a:r>
              <a:rPr lang="en-US" b="1" dirty="0" smtClean="0"/>
              <a:t>Remember </a:t>
            </a:r>
            <a:r>
              <a:rPr lang="en-US" b="1" dirty="0"/>
              <a:t>that the nodes of a linked list need not be in consecutive memory locations. In our example, the nodes for the linked list are stored at addresses 1, 4, 7, 8, and 10. </a:t>
            </a:r>
            <a:endParaRPr lang="tr-TR" b="1" dirty="0" smtClean="0"/>
          </a:p>
          <a:p>
            <a:r>
              <a:rPr lang="en-US" b="1" dirty="0" smtClean="0"/>
              <a:t>Let </a:t>
            </a:r>
            <a:r>
              <a:rPr lang="en-US" b="1" dirty="0"/>
              <a:t>us take another example to see how two linked lists are maintained together in the computer’s memory. </a:t>
            </a:r>
            <a:endParaRPr lang="tr-TR" b="1" dirty="0" smtClean="0"/>
          </a:p>
          <a:p>
            <a:r>
              <a:rPr lang="en-US" b="1" dirty="0" smtClean="0"/>
              <a:t>For </a:t>
            </a:r>
            <a:r>
              <a:rPr lang="en-US" b="1" dirty="0"/>
              <a:t>example, the students of Class XI of Science group are asked to choose between Biology and Computer </a:t>
            </a:r>
            <a:r>
              <a:rPr lang="en-US" b="1" dirty="0" smtClean="0"/>
              <a:t>Science.</a:t>
            </a:r>
            <a:endParaRPr lang="tr-TR" b="1" dirty="0" smtClean="0"/>
          </a:p>
          <a:p>
            <a:r>
              <a:rPr lang="en-US" b="1" dirty="0" smtClean="0"/>
              <a:t>Now</a:t>
            </a:r>
            <a:r>
              <a:rPr lang="en-US" b="1" dirty="0"/>
              <a:t>, we will maintain two linked lists, one for each </a:t>
            </a:r>
            <a:r>
              <a:rPr lang="en-US" b="1" dirty="0" smtClean="0"/>
              <a:t>subject.</a:t>
            </a:r>
            <a:endParaRPr lang="tr-TR" b="1" dirty="0" smtClean="0"/>
          </a:p>
          <a:p>
            <a:r>
              <a:rPr lang="en-US" b="1" dirty="0" smtClean="0"/>
              <a:t>That </a:t>
            </a:r>
            <a:r>
              <a:rPr lang="en-US" b="1" dirty="0"/>
              <a:t>is, the first linked list will contain the roll numbers of all the students who have opted for Biology and the second list will contain the roll numbers of students who have chosen Computer Science.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9430224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62500" lnSpcReduction="20000"/>
          </a:bodyPr>
          <a:lstStyle/>
          <a:p>
            <a:r>
              <a:rPr lang="en-US" b="1" dirty="0"/>
              <a:t>Deleting the Node After a Given Node in </a:t>
            </a:r>
            <a:r>
              <a:rPr lang="en-US" b="1" dirty="0" smtClean="0"/>
              <a:t>a</a:t>
            </a:r>
            <a:r>
              <a:rPr lang="tr-TR" b="1" dirty="0" smtClean="0"/>
              <a:t> </a:t>
            </a:r>
            <a:r>
              <a:rPr lang="en-US" b="1" dirty="0" smtClean="0"/>
              <a:t>Doubly Linked List</a:t>
            </a:r>
            <a:endParaRPr lang="tr-TR" b="1" dirty="0" smtClean="0"/>
          </a:p>
          <a:p>
            <a:r>
              <a:rPr lang="en-US" b="1" dirty="0"/>
              <a:t>Figure 6.52 shows the algorithm to delete a node after a given node of a doubly linked list. </a:t>
            </a:r>
            <a:endParaRPr lang="tr-TR" b="1" dirty="0" smtClean="0"/>
          </a:p>
          <a:p>
            <a:r>
              <a:rPr lang="en-US" b="1" dirty="0" smtClean="0"/>
              <a:t>In </a:t>
            </a:r>
            <a:r>
              <a:rPr lang="en-US" b="1" dirty="0"/>
              <a:t>Step 2,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doubly linked list. </a:t>
            </a:r>
            <a:endParaRPr lang="tr-TR" b="1" dirty="0" smtClean="0"/>
          </a:p>
          <a:p>
            <a:r>
              <a:rPr lang="en-US" b="1" dirty="0" smtClean="0"/>
              <a:t>The </a:t>
            </a:r>
            <a:r>
              <a:rPr lang="en-US" b="1" dirty="0"/>
              <a:t>while loop traverses through the linked list to reach the given node. </a:t>
            </a:r>
            <a:endParaRPr lang="tr-TR" b="1" dirty="0" smtClean="0"/>
          </a:p>
          <a:p>
            <a:r>
              <a:rPr lang="en-US" b="1" dirty="0" smtClean="0"/>
              <a:t>Once </a:t>
            </a:r>
            <a:r>
              <a:rPr lang="en-US" b="1" dirty="0"/>
              <a:t>we reach the node containing VAL, the node succeeding it can be easily accessed by using the address stored in its NEXT field. </a:t>
            </a:r>
            <a:endParaRPr lang="tr-TR" b="1" dirty="0" smtClean="0"/>
          </a:p>
          <a:p>
            <a:r>
              <a:rPr lang="en-US" b="1" dirty="0" smtClean="0"/>
              <a:t>The </a:t>
            </a:r>
            <a:r>
              <a:rPr lang="en-US" b="1" dirty="0"/>
              <a:t>NEXT field of the given node is set to contain the contents in the NEXT field of the succeeding node. </a:t>
            </a:r>
            <a:endParaRPr lang="tr-TR" b="1" dirty="0" smtClean="0"/>
          </a:p>
          <a:p>
            <a:r>
              <a:rPr lang="en-US" b="1" dirty="0" smtClean="0"/>
              <a:t>Finally</a:t>
            </a:r>
            <a:r>
              <a:rPr lang="en-US" b="1" dirty="0"/>
              <a:t>, the memory of the node succeeding the given node is freed and returned to the free pool.</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24075" y="3501235"/>
            <a:ext cx="3867150" cy="3028950"/>
          </a:xfrm>
          <a:prstGeom prst="rect">
            <a:avLst/>
          </a:prstGeom>
        </p:spPr>
      </p:pic>
    </p:spTree>
    <p:extLst>
      <p:ext uri="{BB962C8B-B14F-4D97-AF65-F5344CB8AC3E}">
        <p14:creationId xmlns:p14="http://schemas.microsoft.com/office/powerpoint/2010/main" val="22432478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1219200"/>
          </a:xfrm>
        </p:spPr>
        <p:txBody>
          <a:bodyPr>
            <a:normAutofit fontScale="62500" lnSpcReduction="20000"/>
          </a:bodyPr>
          <a:lstStyle/>
          <a:p>
            <a:r>
              <a:rPr lang="en-US" b="1" dirty="0"/>
              <a:t>Deleting the Node Before a Given Node in a Doubly Linked List </a:t>
            </a:r>
            <a:endParaRPr lang="tr-TR" b="1" dirty="0" smtClean="0"/>
          </a:p>
          <a:p>
            <a:r>
              <a:rPr lang="en-US" b="1" dirty="0" smtClean="0"/>
              <a:t>Consider </a:t>
            </a:r>
            <a:r>
              <a:rPr lang="en-US" b="1" dirty="0"/>
              <a:t>the doubly linked list shown in Fig. </a:t>
            </a:r>
            <a:r>
              <a:rPr lang="en-US" b="1" dirty="0" smtClean="0"/>
              <a:t>6.53.</a:t>
            </a:r>
            <a:endParaRPr lang="tr-TR" b="1" dirty="0" smtClean="0"/>
          </a:p>
          <a:p>
            <a:r>
              <a:rPr lang="en-US" b="1" dirty="0" smtClean="0"/>
              <a:t>Suppose </a:t>
            </a:r>
            <a:r>
              <a:rPr lang="en-US" b="1" dirty="0"/>
              <a:t>we want to delete the node preceding the node with value 4. </a:t>
            </a:r>
            <a:endParaRPr lang="tr-TR" b="1" dirty="0" smtClean="0"/>
          </a:p>
          <a:p>
            <a:r>
              <a:rPr lang="en-US" b="1" dirty="0" smtClean="0"/>
              <a:t>Before </a:t>
            </a:r>
            <a:r>
              <a:rPr lang="en-US" b="1" dirty="0"/>
              <a:t>discussing the changes that will be done in the linked list, let us first look at the algorithm.</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8196" y="2133600"/>
            <a:ext cx="6781800" cy="3990975"/>
          </a:xfrm>
          <a:prstGeom prst="rect">
            <a:avLst/>
          </a:prstGeom>
        </p:spPr>
      </p:pic>
    </p:spTree>
    <p:extLst>
      <p:ext uri="{BB962C8B-B14F-4D97-AF65-F5344CB8AC3E}">
        <p14:creationId xmlns:p14="http://schemas.microsoft.com/office/powerpoint/2010/main" val="4530035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2498226"/>
          </a:xfrm>
        </p:spPr>
        <p:txBody>
          <a:bodyPr>
            <a:normAutofit fontScale="55000" lnSpcReduction="20000"/>
          </a:bodyPr>
          <a:lstStyle/>
          <a:p>
            <a:r>
              <a:rPr lang="en-US" b="1" dirty="0"/>
              <a:t>Deleting the Node Before a Given Node in a Doubly Linked List </a:t>
            </a:r>
            <a:endParaRPr lang="tr-TR" b="1" dirty="0" smtClean="0"/>
          </a:p>
          <a:p>
            <a:r>
              <a:rPr lang="en-US" b="1" dirty="0"/>
              <a:t>Figure 6.54 shows the algorithm to delete a node before a given node of a doubly linked list. </a:t>
            </a:r>
            <a:endParaRPr lang="tr-TR" b="1" dirty="0" smtClean="0"/>
          </a:p>
          <a:p>
            <a:r>
              <a:rPr lang="en-US" b="1" dirty="0" smtClean="0"/>
              <a:t>In </a:t>
            </a:r>
            <a:r>
              <a:rPr lang="en-US" b="1" dirty="0"/>
              <a:t>Step 2, we take a pointer variable PTR and initialize it with START. That is, PTR now points to the first node of the linked list. </a:t>
            </a:r>
            <a:endParaRPr lang="tr-TR" b="1" dirty="0" smtClean="0"/>
          </a:p>
          <a:p>
            <a:r>
              <a:rPr lang="en-US" b="1" dirty="0" smtClean="0"/>
              <a:t>The </a:t>
            </a:r>
            <a:r>
              <a:rPr lang="en-US" b="1" dirty="0"/>
              <a:t>while loop traverses through the linked list to reach the desired node. </a:t>
            </a:r>
            <a:endParaRPr lang="tr-TR" b="1" dirty="0" smtClean="0"/>
          </a:p>
          <a:p>
            <a:r>
              <a:rPr lang="en-US" b="1" dirty="0" smtClean="0"/>
              <a:t>Once </a:t>
            </a:r>
            <a:r>
              <a:rPr lang="en-US" b="1" dirty="0"/>
              <a:t>we reach the node containing VAL, the PREV field of PTR is set to contain the address of the node preceding the node which comes before PTR. </a:t>
            </a:r>
            <a:endParaRPr lang="tr-TR" b="1" dirty="0" smtClean="0"/>
          </a:p>
          <a:p>
            <a:r>
              <a:rPr lang="en-US" b="1" dirty="0" smtClean="0"/>
              <a:t>The </a:t>
            </a:r>
            <a:r>
              <a:rPr lang="en-US" b="1" dirty="0"/>
              <a:t>memory of the node preceding PTR is freed and returned to the free pool. Hence, we see that we can insert or delete a node in a constant number of operations given only that node’s address. </a:t>
            </a:r>
            <a:endParaRPr lang="tr-TR" b="1" dirty="0" smtClean="0"/>
          </a:p>
          <a:p>
            <a:r>
              <a:rPr lang="en-US" b="1" dirty="0" smtClean="0"/>
              <a:t>Note </a:t>
            </a:r>
            <a:r>
              <a:rPr lang="en-US" b="1" dirty="0"/>
              <a:t>that this is not possible in the case of a singly linked list which requires the previous node’s address also to perform the same operation.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44905" y="3412626"/>
            <a:ext cx="3895725" cy="3057525"/>
          </a:xfrm>
          <a:prstGeom prst="rect">
            <a:avLst/>
          </a:prstGeom>
        </p:spPr>
      </p:pic>
    </p:spTree>
    <p:extLst>
      <p:ext uri="{BB962C8B-B14F-4D97-AF65-F5344CB8AC3E}">
        <p14:creationId xmlns:p14="http://schemas.microsoft.com/office/powerpoint/2010/main" val="417146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788165" y="914400"/>
            <a:ext cx="6334125" cy="5410200"/>
          </a:xfrm>
          <a:prstGeom prst="rect">
            <a:avLst/>
          </a:prstGeom>
        </p:spPr>
      </p:pic>
    </p:spTree>
    <p:extLst>
      <p:ext uri="{BB962C8B-B14F-4D97-AF65-F5344CB8AC3E}">
        <p14:creationId xmlns:p14="http://schemas.microsoft.com/office/powerpoint/2010/main" val="109408103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102205" y="1676400"/>
            <a:ext cx="6637867" cy="3352800"/>
          </a:xfrm>
          <a:prstGeom prst="rect">
            <a:avLst/>
          </a:prstGeom>
        </p:spPr>
      </p:pic>
    </p:spTree>
    <p:extLst>
      <p:ext uri="{BB962C8B-B14F-4D97-AF65-F5344CB8AC3E}">
        <p14:creationId xmlns:p14="http://schemas.microsoft.com/office/powerpoint/2010/main" val="12748828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40226" y="1447800"/>
            <a:ext cx="7036974" cy="3809999"/>
          </a:xfrm>
          <a:prstGeom prst="rect">
            <a:avLst/>
          </a:prstGeom>
        </p:spPr>
      </p:pic>
    </p:spTree>
    <p:extLst>
      <p:ext uri="{BB962C8B-B14F-4D97-AF65-F5344CB8AC3E}">
        <p14:creationId xmlns:p14="http://schemas.microsoft.com/office/powerpoint/2010/main" val="23595463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07215" y="1295400"/>
            <a:ext cx="7345363" cy="3733800"/>
          </a:xfrm>
          <a:prstGeom prst="rect">
            <a:avLst/>
          </a:prstGeom>
        </p:spPr>
      </p:pic>
    </p:spTree>
    <p:extLst>
      <p:ext uri="{BB962C8B-B14F-4D97-AF65-F5344CB8AC3E}">
        <p14:creationId xmlns:p14="http://schemas.microsoft.com/office/powerpoint/2010/main" val="4483949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76400" y="1066800"/>
            <a:ext cx="5143052" cy="4619095"/>
          </a:xfrm>
          <a:prstGeom prst="rect">
            <a:avLst/>
          </a:prstGeom>
        </p:spPr>
      </p:pic>
    </p:spTree>
    <p:extLst>
      <p:ext uri="{BB962C8B-B14F-4D97-AF65-F5344CB8AC3E}">
        <p14:creationId xmlns:p14="http://schemas.microsoft.com/office/powerpoint/2010/main" val="24373596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54365" y="1371600"/>
            <a:ext cx="7217755" cy="3276600"/>
          </a:xfrm>
          <a:prstGeom prst="rect">
            <a:avLst/>
          </a:prstGeom>
        </p:spPr>
      </p:pic>
    </p:spTree>
    <p:extLst>
      <p:ext uri="{BB962C8B-B14F-4D97-AF65-F5344CB8AC3E}">
        <p14:creationId xmlns:p14="http://schemas.microsoft.com/office/powerpoint/2010/main" val="12890053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971800"/>
          </a:xfrm>
        </p:spPr>
        <p:txBody>
          <a:bodyPr>
            <a:normAutofit fontScale="70000" lnSpcReduction="20000"/>
          </a:bodyPr>
          <a:lstStyle/>
          <a:p>
            <a:r>
              <a:rPr lang="en-US" b="1" dirty="0"/>
              <a:t>A circular doubly linked list or a circular two-way linked list is a more complex type of linked list which contains a pointer to the next as well as the previous node in the sequence. </a:t>
            </a:r>
            <a:endParaRPr lang="tr-TR" b="1" dirty="0" smtClean="0"/>
          </a:p>
          <a:p>
            <a:r>
              <a:rPr lang="en-US" b="1" dirty="0" smtClean="0"/>
              <a:t>The </a:t>
            </a:r>
            <a:r>
              <a:rPr lang="en-US" b="1" dirty="0"/>
              <a:t>difference between a doubly linked and a circular doubly linked list is same as that exists between a singly linked list and a circular linked list. </a:t>
            </a:r>
            <a:endParaRPr lang="tr-TR" b="1" dirty="0" smtClean="0"/>
          </a:p>
          <a:p>
            <a:r>
              <a:rPr lang="en-US" b="1" dirty="0" smtClean="0"/>
              <a:t>The </a:t>
            </a:r>
            <a:r>
              <a:rPr lang="en-US" b="1" dirty="0"/>
              <a:t>circular doubly linked list does not contain NULL in the previous field of the first node and the next field of the last node. </a:t>
            </a:r>
            <a:endParaRPr lang="tr-TR" b="1" dirty="0" smtClean="0"/>
          </a:p>
          <a:p>
            <a:r>
              <a:rPr lang="en-US" b="1" dirty="0" smtClean="0"/>
              <a:t>Rather</a:t>
            </a:r>
            <a:r>
              <a:rPr lang="en-US" b="1" dirty="0"/>
              <a:t>, the next field of the last node stores the address of the first node of the list, i.e., START. </a:t>
            </a:r>
            <a:endParaRPr lang="tr-TR" b="1" dirty="0" smtClean="0"/>
          </a:p>
          <a:p>
            <a:r>
              <a:rPr lang="en-US" b="1" dirty="0" smtClean="0"/>
              <a:t>Similarly</a:t>
            </a:r>
            <a:r>
              <a:rPr lang="en-US" b="1" dirty="0"/>
              <a:t>, the previous field of the first field stores the address of the last node. A circular doubly linked list is shown in Fig. 6.55.</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96321" y="4210984"/>
            <a:ext cx="6305550" cy="1247775"/>
          </a:xfrm>
          <a:prstGeom prst="rect">
            <a:avLst/>
          </a:prstGeom>
        </p:spPr>
      </p:pic>
    </p:spTree>
    <p:extLst>
      <p:ext uri="{BB962C8B-B14F-4D97-AF65-F5344CB8AC3E}">
        <p14:creationId xmlns:p14="http://schemas.microsoft.com/office/powerpoint/2010/main" val="341266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2590800"/>
          </a:xfrm>
        </p:spPr>
        <p:txBody>
          <a:bodyPr>
            <a:normAutofit fontScale="62500" lnSpcReduction="20000"/>
          </a:bodyPr>
          <a:lstStyle/>
          <a:p>
            <a:r>
              <a:rPr lang="en-US" b="1" dirty="0"/>
              <a:t>Basic </a:t>
            </a:r>
            <a:r>
              <a:rPr lang="en-US" b="1" dirty="0" smtClean="0"/>
              <a:t>terminologies</a:t>
            </a:r>
            <a:endParaRPr lang="tr-TR" b="1" dirty="0" smtClean="0"/>
          </a:p>
          <a:p>
            <a:r>
              <a:rPr lang="en-US" b="1" dirty="0"/>
              <a:t>Now, look at Fig. 6.3, two different linked lists are simultaneously maintained in the memory. </a:t>
            </a:r>
            <a:endParaRPr lang="tr-TR" b="1" dirty="0" smtClean="0"/>
          </a:p>
          <a:p>
            <a:r>
              <a:rPr lang="en-US" b="1" dirty="0" smtClean="0"/>
              <a:t>There </a:t>
            </a:r>
            <a:r>
              <a:rPr lang="en-US" b="1" dirty="0"/>
              <a:t>is no ambiguity in traversing through the list because each list maintains a separate START pointer, which gives the address of the first node of their respective linked lists. </a:t>
            </a:r>
            <a:endParaRPr lang="tr-TR" b="1" dirty="0" smtClean="0"/>
          </a:p>
          <a:p>
            <a:r>
              <a:rPr lang="en-US" b="1" dirty="0" smtClean="0"/>
              <a:t>The </a:t>
            </a:r>
            <a:r>
              <a:rPr lang="en-US" b="1" dirty="0"/>
              <a:t>rest of the nodes are reached by looking at the value stored in the NEXT. </a:t>
            </a:r>
            <a:endParaRPr lang="tr-TR" b="1" dirty="0" smtClean="0"/>
          </a:p>
          <a:p>
            <a:r>
              <a:rPr lang="en-US" b="1" dirty="0" smtClean="0"/>
              <a:t>By </a:t>
            </a:r>
            <a:r>
              <a:rPr lang="en-US" b="1" dirty="0"/>
              <a:t>looking at the figure, we can conclude that roll numbers of the students who have opted for Biology are S01, S03, S06, S08, S10, and S11. </a:t>
            </a:r>
            <a:endParaRPr lang="tr-TR" b="1" dirty="0" smtClean="0"/>
          </a:p>
          <a:p>
            <a:r>
              <a:rPr lang="en-US" b="1" dirty="0" smtClean="0"/>
              <a:t>Similarly</a:t>
            </a:r>
            <a:r>
              <a:rPr lang="en-US" b="1" dirty="0"/>
              <a:t>, roll numbers of the students who chose Computer Science are S02, S04, S05, S07, and S09.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209800" y="3223699"/>
            <a:ext cx="3048000" cy="3253302"/>
          </a:xfrm>
          <a:prstGeom prst="rect">
            <a:avLst/>
          </a:prstGeom>
        </p:spPr>
      </p:pic>
    </p:spTree>
    <p:extLst>
      <p:ext uri="{BB962C8B-B14F-4D97-AF65-F5344CB8AC3E}">
        <p14:creationId xmlns:p14="http://schemas.microsoft.com/office/powerpoint/2010/main" val="5505686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590800"/>
          </a:xfrm>
        </p:spPr>
        <p:txBody>
          <a:bodyPr>
            <a:normAutofit fontScale="77500" lnSpcReduction="20000"/>
          </a:bodyPr>
          <a:lstStyle/>
          <a:p>
            <a:r>
              <a:rPr lang="en-US" b="1" dirty="0"/>
              <a:t>Since a circular doubly linked list contains three parts in its structure, it calls for more space per node and more expensive basic operations. </a:t>
            </a:r>
            <a:endParaRPr lang="tr-TR" b="1" dirty="0" smtClean="0"/>
          </a:p>
          <a:p>
            <a:r>
              <a:rPr lang="en-US" b="1" dirty="0" smtClean="0"/>
              <a:t>However</a:t>
            </a:r>
            <a:r>
              <a:rPr lang="en-US" b="1" dirty="0"/>
              <a:t>, a circular doubly linked list provides the ease to manipulate the elements of the list as it maintains pointers to nodes in both the directions (forward and backward). </a:t>
            </a:r>
            <a:endParaRPr lang="tr-TR" b="1" dirty="0" smtClean="0"/>
          </a:p>
          <a:p>
            <a:r>
              <a:rPr lang="en-US" b="1" dirty="0" smtClean="0"/>
              <a:t>The </a:t>
            </a:r>
            <a:r>
              <a:rPr lang="en-US" b="1" dirty="0"/>
              <a:t>main advantage of using a circular doubly linked list is that it makes search operation twice as efficient. </a:t>
            </a:r>
            <a:endParaRPr lang="tr-TR" b="1" dirty="0" smtClean="0"/>
          </a:p>
          <a:p>
            <a:r>
              <a:rPr lang="en-US" b="1" dirty="0"/>
              <a:t>Let us view how a circular doubly linked list is maintained in the memory. Consider Fig. 6.56.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264580" y="3605738"/>
            <a:ext cx="2419350" cy="2666222"/>
          </a:xfrm>
          <a:prstGeom prst="rect">
            <a:avLst/>
          </a:prstGeom>
        </p:spPr>
      </p:pic>
    </p:spTree>
    <p:extLst>
      <p:ext uri="{BB962C8B-B14F-4D97-AF65-F5344CB8AC3E}">
        <p14:creationId xmlns:p14="http://schemas.microsoft.com/office/powerpoint/2010/main" val="28544538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85000" lnSpcReduction="10000"/>
          </a:bodyPr>
          <a:lstStyle/>
          <a:p>
            <a:r>
              <a:rPr lang="en-US" b="1" dirty="0"/>
              <a:t>In the figure, we see that a variable START is used to store the address of the first node. </a:t>
            </a:r>
            <a:endParaRPr lang="tr-TR" b="1" dirty="0" smtClean="0"/>
          </a:p>
          <a:p>
            <a:r>
              <a:rPr lang="en-US" b="1" dirty="0" smtClean="0"/>
              <a:t>Here </a:t>
            </a:r>
            <a:r>
              <a:rPr lang="en-US" b="1" dirty="0"/>
              <a:t>in this example, START = 1, so the first data is stored at address 1, which is H. </a:t>
            </a:r>
            <a:endParaRPr lang="tr-TR" b="1" dirty="0" smtClean="0"/>
          </a:p>
          <a:p>
            <a:r>
              <a:rPr lang="en-US" b="1" dirty="0" smtClean="0"/>
              <a:t>Since </a:t>
            </a:r>
            <a:r>
              <a:rPr lang="en-US" b="1" dirty="0"/>
              <a:t>this is the first node, it stores the address of the last node of the list in its previous field. </a:t>
            </a:r>
            <a:endParaRPr lang="tr-TR" b="1" dirty="0" smtClean="0"/>
          </a:p>
          <a:p>
            <a:r>
              <a:rPr lang="en-US" b="1" dirty="0" smtClean="0"/>
              <a:t>The </a:t>
            </a:r>
            <a:r>
              <a:rPr lang="en-US" b="1" dirty="0"/>
              <a:t>corresponding NEXT stores the address of the next node, which is 3. </a:t>
            </a:r>
            <a:endParaRPr lang="tr-TR" b="1" dirty="0" smtClean="0"/>
          </a:p>
          <a:p>
            <a:r>
              <a:rPr lang="en-US" b="1" dirty="0" smtClean="0"/>
              <a:t>So</a:t>
            </a:r>
            <a:r>
              <a:rPr lang="en-US" b="1" dirty="0"/>
              <a:t>, we will look at address 3 to fetch the next data item. </a:t>
            </a:r>
            <a:endParaRPr lang="tr-TR" b="1" dirty="0" smtClean="0"/>
          </a:p>
          <a:p>
            <a:r>
              <a:rPr lang="en-US" b="1" dirty="0" smtClean="0"/>
              <a:t>The </a:t>
            </a:r>
            <a:r>
              <a:rPr lang="en-US" b="1" dirty="0"/>
              <a:t>previous field will contain the address of the first node. </a:t>
            </a:r>
            <a:endParaRPr lang="tr-TR" b="1" dirty="0" smtClean="0"/>
          </a:p>
          <a:p>
            <a:r>
              <a:rPr lang="en-US" b="1" dirty="0" smtClean="0"/>
              <a:t>The </a:t>
            </a:r>
            <a:r>
              <a:rPr lang="en-US" b="1" dirty="0"/>
              <a:t>second data element obtained from address 3 is E. </a:t>
            </a:r>
            <a:endParaRPr lang="tr-TR" b="1" dirty="0" smtClean="0"/>
          </a:p>
          <a:p>
            <a:r>
              <a:rPr lang="en-US" b="1" dirty="0" smtClean="0"/>
              <a:t>We </a:t>
            </a:r>
            <a:r>
              <a:rPr lang="en-US" b="1" dirty="0"/>
              <a:t>repeat this procedure until we reach a position where the NEXT entry stores the address of the first element of the list. </a:t>
            </a:r>
            <a:endParaRPr lang="tr-TR" b="1" dirty="0" smtClean="0"/>
          </a:p>
          <a:p>
            <a:r>
              <a:rPr lang="en-US" b="1" dirty="0" smtClean="0"/>
              <a:t>This </a:t>
            </a:r>
            <a:r>
              <a:rPr lang="en-US" b="1" dirty="0"/>
              <a:t>denotes the end of the linked list, that is, the node that contains the address of the first node is actually the last node of the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713688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a:bodyPr>
          <a:lstStyle/>
          <a:p>
            <a:r>
              <a:rPr lang="en-US" b="1" dirty="0"/>
              <a:t>Inserting a new node in a circular doubly Linked List </a:t>
            </a:r>
            <a:endParaRPr lang="tr-TR" b="1" dirty="0" smtClean="0"/>
          </a:p>
          <a:p>
            <a:r>
              <a:rPr lang="en-US" b="1" dirty="0" smtClean="0"/>
              <a:t>In </a:t>
            </a:r>
            <a:r>
              <a:rPr lang="en-US" b="1" dirty="0"/>
              <a:t>this section, we will see how a new node is added into an already existing circular doubly linked list. </a:t>
            </a:r>
            <a:endParaRPr lang="tr-TR" b="1" dirty="0" smtClean="0"/>
          </a:p>
          <a:p>
            <a:r>
              <a:rPr lang="en-US" b="1" dirty="0" smtClean="0"/>
              <a:t>We </a:t>
            </a:r>
            <a:r>
              <a:rPr lang="en-US" b="1" dirty="0"/>
              <a:t>will take two cases and then see how insertion is done in each case. </a:t>
            </a:r>
            <a:endParaRPr lang="tr-TR" b="1" dirty="0" smtClean="0"/>
          </a:p>
          <a:p>
            <a:r>
              <a:rPr lang="en-US" b="1" dirty="0" smtClean="0"/>
              <a:t>Rest </a:t>
            </a:r>
            <a:r>
              <a:rPr lang="en-US" b="1" dirty="0"/>
              <a:t>of the cases are similar to that given for doubly linked lists. </a:t>
            </a:r>
            <a:endParaRPr lang="tr-TR" b="1" dirty="0" smtClean="0"/>
          </a:p>
          <a:p>
            <a:r>
              <a:rPr lang="en-US" b="1" dirty="0" smtClean="0"/>
              <a:t>Case </a:t>
            </a:r>
            <a:r>
              <a:rPr lang="en-US" b="1" dirty="0"/>
              <a:t>1: The new node is inserted at the beginning. </a:t>
            </a:r>
            <a:endParaRPr lang="tr-TR" b="1" dirty="0" smtClean="0"/>
          </a:p>
          <a:p>
            <a:r>
              <a:rPr lang="en-US" b="1" dirty="0" smtClean="0"/>
              <a:t>Case </a:t>
            </a:r>
            <a:r>
              <a:rPr lang="en-US" b="1" dirty="0"/>
              <a:t>2: The new node is inserted at the end.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2939205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1600200"/>
          </a:xfrm>
        </p:spPr>
        <p:txBody>
          <a:bodyPr>
            <a:normAutofit fontScale="70000" lnSpcReduction="20000"/>
          </a:bodyPr>
          <a:lstStyle/>
          <a:p>
            <a:r>
              <a:rPr lang="en-US" b="1" dirty="0"/>
              <a:t>Inserting a Node at the Beginning of a Circular Doubly Linked List </a:t>
            </a:r>
            <a:endParaRPr lang="tr-TR" b="1" dirty="0" smtClean="0"/>
          </a:p>
          <a:p>
            <a:r>
              <a:rPr lang="en-US" b="1" dirty="0" smtClean="0"/>
              <a:t>Consider </a:t>
            </a:r>
            <a:r>
              <a:rPr lang="en-US" b="1" dirty="0"/>
              <a:t>the circular doubly linked list shown in Fig. 6.57. </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a:t>
            </a:r>
            <a:r>
              <a:rPr lang="en-US" b="1" dirty="0"/>
              <a:t>,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8196" y="2209800"/>
            <a:ext cx="6781800" cy="3985532"/>
          </a:xfrm>
          <a:prstGeom prst="rect">
            <a:avLst/>
          </a:prstGeom>
        </p:spPr>
      </p:pic>
    </p:spTree>
    <p:extLst>
      <p:ext uri="{BB962C8B-B14F-4D97-AF65-F5344CB8AC3E}">
        <p14:creationId xmlns:p14="http://schemas.microsoft.com/office/powerpoint/2010/main" val="225027922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5085416"/>
          </a:xfrm>
        </p:spPr>
        <p:txBody>
          <a:bodyPr>
            <a:normAutofit fontScale="92500" lnSpcReduction="20000"/>
          </a:bodyPr>
          <a:lstStyle/>
          <a:p>
            <a:r>
              <a:rPr lang="en-US" b="1" dirty="0"/>
              <a:t>Figure 6.58 shows the algorithm to insert a new node at the beginning of a circular doubly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we allocate space for the new node. Set its data part with the given VAL and its next part is initialized with the address of the first node of the list, which is stored in START. </a:t>
            </a:r>
            <a:endParaRPr lang="tr-TR" b="1" dirty="0" smtClean="0"/>
          </a:p>
          <a:p>
            <a:r>
              <a:rPr lang="en-US" b="1" dirty="0" smtClean="0"/>
              <a:t>Now </a:t>
            </a:r>
            <a:r>
              <a:rPr lang="en-US" b="1" dirty="0"/>
              <a:t>since the new node is added as the first node of the list, it will now be known as the START node, that is, the START pointer variable will now hold the address of NEW_NODE. </a:t>
            </a:r>
            <a:endParaRPr lang="tr-TR" b="1" dirty="0" smtClean="0"/>
          </a:p>
          <a:p>
            <a:r>
              <a:rPr lang="en-US" b="1" dirty="0" smtClean="0"/>
              <a:t>Since </a:t>
            </a:r>
            <a:r>
              <a:rPr lang="en-US" b="1" dirty="0"/>
              <a:t>it is a circular doubly linked list, the PREV field of the NEW_NODE is set to contain the address of the last 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3137135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762000"/>
          </a:xfrm>
        </p:spPr>
        <p:txBody>
          <a:bodyPr>
            <a:normAutofit lnSpcReduction="10000"/>
          </a:bodyPr>
          <a:lstStyle/>
          <a:p>
            <a:r>
              <a:rPr lang="en-US" b="1" dirty="0"/>
              <a:t>Inserting a Node at the Beginning of a Circular Doubly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524000" y="1698171"/>
            <a:ext cx="5105400" cy="4531491"/>
          </a:xfrm>
          <a:prstGeom prst="rect">
            <a:avLst/>
          </a:prstGeom>
        </p:spPr>
      </p:pic>
    </p:spTree>
    <p:extLst>
      <p:ext uri="{BB962C8B-B14F-4D97-AF65-F5344CB8AC3E}">
        <p14:creationId xmlns:p14="http://schemas.microsoft.com/office/powerpoint/2010/main" val="19932937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1600200"/>
          </a:xfrm>
        </p:spPr>
        <p:txBody>
          <a:bodyPr>
            <a:normAutofit fontScale="85000" lnSpcReduction="20000"/>
          </a:bodyPr>
          <a:lstStyle/>
          <a:p>
            <a:r>
              <a:rPr lang="en-US" b="1" dirty="0"/>
              <a:t>Inserting a Node at the End of a Circular Doubly Linked List </a:t>
            </a:r>
            <a:endParaRPr lang="tr-TR" b="1" dirty="0" smtClean="0"/>
          </a:p>
          <a:p>
            <a:r>
              <a:rPr lang="en-US" b="1" dirty="0" smtClean="0"/>
              <a:t>Consider </a:t>
            </a:r>
            <a:r>
              <a:rPr lang="en-US" b="1" dirty="0"/>
              <a:t>the circular doubly linked list shown in Fig. </a:t>
            </a:r>
            <a:r>
              <a:rPr lang="en-US" b="1" dirty="0" smtClean="0"/>
              <a:t>6.59.</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14450" y="2714625"/>
            <a:ext cx="6762750" cy="3228975"/>
          </a:xfrm>
          <a:prstGeom prst="rect">
            <a:avLst/>
          </a:prstGeom>
        </p:spPr>
      </p:pic>
    </p:spTree>
    <p:extLst>
      <p:ext uri="{BB962C8B-B14F-4D97-AF65-F5344CB8AC3E}">
        <p14:creationId xmlns:p14="http://schemas.microsoft.com/office/powerpoint/2010/main" val="6609243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667000"/>
          </a:xfrm>
        </p:spPr>
        <p:txBody>
          <a:bodyPr>
            <a:normAutofit fontScale="70000" lnSpcReduction="20000"/>
          </a:bodyPr>
          <a:lstStyle/>
          <a:p>
            <a:r>
              <a:rPr lang="en-US" b="1" dirty="0"/>
              <a:t>Inserting a Node at the End of a Circular Doubly Linked List </a:t>
            </a:r>
            <a:endParaRPr lang="tr-TR" b="1" dirty="0" smtClean="0"/>
          </a:p>
          <a:p>
            <a:r>
              <a:rPr lang="en-US" b="1" dirty="0"/>
              <a:t>Figure 6.60 shows the algorithm to insert a new node at the end of a circular doubly linked list. </a:t>
            </a:r>
            <a:endParaRPr lang="tr-TR" b="1" dirty="0" smtClean="0"/>
          </a:p>
          <a:p>
            <a:r>
              <a:rPr lang="en-US" b="1" dirty="0" smtClean="0"/>
              <a:t>In </a:t>
            </a:r>
            <a:r>
              <a:rPr lang="en-US" b="1" dirty="0"/>
              <a:t>Step 6,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linked list.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The </a:t>
            </a:r>
            <a:r>
              <a:rPr lang="en-US" b="1" dirty="0"/>
              <a:t>PREV field of the NEW_NODE will be set so that it points to the node pointed by PTR (now the second last node of the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11555" y="3351187"/>
            <a:ext cx="3637541" cy="3155975"/>
          </a:xfrm>
          <a:prstGeom prst="rect">
            <a:avLst/>
          </a:prstGeom>
        </p:spPr>
      </p:pic>
    </p:spTree>
    <p:extLst>
      <p:ext uri="{BB962C8B-B14F-4D97-AF65-F5344CB8AC3E}">
        <p14:creationId xmlns:p14="http://schemas.microsoft.com/office/powerpoint/2010/main" val="10610963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235853"/>
          </a:xfrm>
        </p:spPr>
        <p:txBody>
          <a:bodyPr>
            <a:normAutofit fontScale="92500" lnSpcReduction="20000"/>
          </a:bodyPr>
          <a:lstStyle/>
          <a:p>
            <a:r>
              <a:rPr lang="en-US" b="1" dirty="0"/>
              <a:t>Deleting the First Node from a Circular Doubly Linked List </a:t>
            </a:r>
            <a:endParaRPr lang="tr-TR" b="1" dirty="0" smtClean="0"/>
          </a:p>
          <a:p>
            <a:r>
              <a:rPr lang="en-US" b="1" dirty="0" smtClean="0"/>
              <a:t>Consider </a:t>
            </a:r>
            <a:r>
              <a:rPr lang="en-US" b="1" dirty="0"/>
              <a:t>the circular doubly linked list shown in Fig. 6.61. </a:t>
            </a:r>
            <a:endParaRPr lang="tr-TR" b="1" dirty="0" smtClean="0"/>
          </a:p>
          <a:p>
            <a:r>
              <a:rPr lang="en-US" b="1" dirty="0" smtClean="0"/>
              <a:t>When </a:t>
            </a:r>
            <a:r>
              <a:rPr lang="en-US" b="1" dirty="0"/>
              <a:t>we want to delete a node from the beginning of the list, then the following changes will be done in the linked list.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38250" y="3150254"/>
            <a:ext cx="6762750" cy="3174346"/>
          </a:xfrm>
          <a:prstGeom prst="rect">
            <a:avLst/>
          </a:prstGeom>
        </p:spPr>
      </p:pic>
    </p:spTree>
    <p:extLst>
      <p:ext uri="{BB962C8B-B14F-4D97-AF65-F5344CB8AC3E}">
        <p14:creationId xmlns:p14="http://schemas.microsoft.com/office/powerpoint/2010/main" val="14742869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3" name="Content Placeholder 2"/>
          <p:cNvSpPr>
            <a:spLocks noGrp="1"/>
          </p:cNvSpPr>
          <p:nvPr>
            <p:ph idx="1"/>
          </p:nvPr>
        </p:nvSpPr>
        <p:spPr>
          <a:xfrm>
            <a:off x="724796" y="914400"/>
            <a:ext cx="7848600" cy="2235853"/>
          </a:xfrm>
        </p:spPr>
        <p:txBody>
          <a:bodyPr>
            <a:normAutofit fontScale="92500" lnSpcReduction="20000"/>
          </a:bodyPr>
          <a:lstStyle/>
          <a:p>
            <a:r>
              <a:rPr lang="en-US" b="1" dirty="0"/>
              <a:t>Deleting the Last Node from a Circular Doubly Linked List </a:t>
            </a:r>
            <a:endParaRPr lang="tr-TR" b="1" dirty="0" smtClean="0"/>
          </a:p>
          <a:p>
            <a:r>
              <a:rPr lang="en-US" b="1" dirty="0" smtClean="0"/>
              <a:t>Consider </a:t>
            </a:r>
            <a:r>
              <a:rPr lang="en-US" b="1" dirty="0"/>
              <a:t>the circular doubly linked list shown in Fig. 6.63. </a:t>
            </a:r>
            <a:endParaRPr lang="tr-TR" b="1" dirty="0" smtClean="0"/>
          </a:p>
          <a:p>
            <a:r>
              <a:rPr lang="en-US" b="1" dirty="0" smtClean="0"/>
              <a:t>Suppose </a:t>
            </a:r>
            <a:r>
              <a:rPr lang="en-US" b="1" dirty="0"/>
              <a:t>we want to delete the last node from the linked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90600" y="3046739"/>
            <a:ext cx="7096125" cy="3201661"/>
          </a:xfrm>
          <a:prstGeom prst="rect">
            <a:avLst/>
          </a:prstGeom>
        </p:spPr>
      </p:pic>
    </p:spTree>
    <p:extLst>
      <p:ext uri="{BB962C8B-B14F-4D97-AF65-F5344CB8AC3E}">
        <p14:creationId xmlns:p14="http://schemas.microsoft.com/office/powerpoint/2010/main" val="182363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a:bodyPr>
          <a:lstStyle/>
          <a:p>
            <a:r>
              <a:rPr lang="en-US" b="1" dirty="0"/>
              <a:t>Basic </a:t>
            </a:r>
            <a:r>
              <a:rPr lang="en-US" b="1" dirty="0" smtClean="0"/>
              <a:t>terminologies</a:t>
            </a:r>
            <a:endParaRPr lang="tr-TR" b="1" dirty="0" smtClean="0"/>
          </a:p>
          <a:p>
            <a:r>
              <a:rPr lang="en-US" b="1" dirty="0"/>
              <a:t>We have already said that the DATA part of a node may contain just a single data item, an array, or a structure. </a:t>
            </a:r>
            <a:endParaRPr lang="tr-TR" b="1" dirty="0" smtClean="0"/>
          </a:p>
          <a:p>
            <a:r>
              <a:rPr lang="en-US" b="1" dirty="0" smtClean="0"/>
              <a:t>Let </a:t>
            </a:r>
            <a:r>
              <a:rPr lang="en-US" b="1" dirty="0"/>
              <a:t>us take an example to see how a structure is maintained in a linked list that is stored in the memory. </a:t>
            </a:r>
            <a:endParaRPr lang="tr-TR" b="1" dirty="0" smtClean="0"/>
          </a:p>
          <a:p>
            <a:r>
              <a:rPr lang="en-US" b="1" dirty="0" smtClean="0"/>
              <a:t>Consider </a:t>
            </a:r>
            <a:r>
              <a:rPr lang="en-US" b="1" dirty="0"/>
              <a:t>a scenario in which the roll number, name, aggregate, and grade of students are stored using linked lists. </a:t>
            </a:r>
            <a:endParaRPr lang="tr-TR" b="1" dirty="0" smtClean="0"/>
          </a:p>
          <a:p>
            <a:r>
              <a:rPr lang="en-US" b="1" dirty="0" smtClean="0"/>
              <a:t>Now</a:t>
            </a:r>
            <a:r>
              <a:rPr lang="en-US" b="1" dirty="0"/>
              <a:t>, we will see how the NEXT pointer is used to store the data alphabetically. This is shown in Fig. 6.4.</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846284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62000" y="836314"/>
            <a:ext cx="7038975" cy="5148262"/>
          </a:xfrm>
          <a:prstGeom prst="rect">
            <a:avLst/>
          </a:prstGeom>
        </p:spPr>
      </p:pic>
      <p:pic>
        <p:nvPicPr>
          <p:cNvPr id="7" name="Picture 6"/>
          <p:cNvPicPr>
            <a:picLocks noChangeAspect="1"/>
          </p:cNvPicPr>
          <p:nvPr/>
        </p:nvPicPr>
        <p:blipFill>
          <a:blip r:embed="rId4"/>
          <a:stretch>
            <a:fillRect/>
          </a:stretch>
        </p:blipFill>
        <p:spPr>
          <a:xfrm>
            <a:off x="762000" y="5943600"/>
            <a:ext cx="7058025" cy="400050"/>
          </a:xfrm>
          <a:prstGeom prst="rect">
            <a:avLst/>
          </a:prstGeom>
        </p:spPr>
      </p:pic>
    </p:spTree>
    <p:extLst>
      <p:ext uri="{BB962C8B-B14F-4D97-AF65-F5344CB8AC3E}">
        <p14:creationId xmlns:p14="http://schemas.microsoft.com/office/powerpoint/2010/main" val="28439302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151" y="1219200"/>
            <a:ext cx="7098453" cy="4267200"/>
          </a:xfrm>
          <a:prstGeom prst="rect">
            <a:avLst/>
          </a:prstGeom>
        </p:spPr>
      </p:pic>
    </p:spTree>
    <p:extLst>
      <p:ext uri="{BB962C8B-B14F-4D97-AF65-F5344CB8AC3E}">
        <p14:creationId xmlns:p14="http://schemas.microsoft.com/office/powerpoint/2010/main" val="5256140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Doubly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21515" y="1066800"/>
            <a:ext cx="7094220" cy="4343400"/>
          </a:xfrm>
          <a:prstGeom prst="rect">
            <a:avLst/>
          </a:prstGeom>
        </p:spPr>
      </p:pic>
    </p:spTree>
    <p:extLst>
      <p:ext uri="{BB962C8B-B14F-4D97-AF65-F5344CB8AC3E}">
        <p14:creationId xmlns:p14="http://schemas.microsoft.com/office/powerpoint/2010/main" val="5163586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a:t>
            </a:r>
            <a:r>
              <a:rPr lang="tr-TR" sz="2400" b="1" dirty="0" smtClean="0"/>
              <a:t>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70000" lnSpcReduction="20000"/>
          </a:bodyPr>
          <a:lstStyle/>
          <a:p>
            <a:r>
              <a:rPr lang="en-US" b="1" dirty="0"/>
              <a:t>A header linked list is a special type of linked list which contains a header node at the beginning of the list. </a:t>
            </a:r>
            <a:endParaRPr lang="tr-TR" b="1" dirty="0" smtClean="0"/>
          </a:p>
          <a:p>
            <a:r>
              <a:rPr lang="en-US" b="1" dirty="0" smtClean="0"/>
              <a:t>So</a:t>
            </a:r>
            <a:r>
              <a:rPr lang="en-US" b="1" dirty="0"/>
              <a:t>, in a header linked list, START will not point to the first node of the list but START will contain the address of the header node. </a:t>
            </a:r>
            <a:endParaRPr lang="tr-TR" b="1" dirty="0" smtClean="0"/>
          </a:p>
          <a:p>
            <a:r>
              <a:rPr lang="en-US" b="1" dirty="0" smtClean="0"/>
              <a:t>The </a:t>
            </a:r>
            <a:r>
              <a:rPr lang="en-US" b="1" dirty="0"/>
              <a:t>following are the two variants of a header linked list: </a:t>
            </a:r>
            <a:endParaRPr lang="tr-TR" b="1" dirty="0"/>
          </a:p>
          <a:p>
            <a:pPr lvl="1"/>
            <a:r>
              <a:rPr lang="en-US" b="1" dirty="0" smtClean="0"/>
              <a:t>Grounded </a:t>
            </a:r>
            <a:r>
              <a:rPr lang="en-US" b="1" dirty="0"/>
              <a:t>header linked list which stores NULL in the next field of the last node. </a:t>
            </a:r>
            <a:endParaRPr lang="tr-TR" b="1" dirty="0"/>
          </a:p>
          <a:p>
            <a:pPr lvl="1"/>
            <a:r>
              <a:rPr lang="en-US" b="1" dirty="0" smtClean="0"/>
              <a:t>Circular </a:t>
            </a:r>
            <a:r>
              <a:rPr lang="en-US" b="1" dirty="0"/>
              <a:t>header linked list which stores the address of the header node in the next field of the last node. Here, the header node will denote the end of the list. </a:t>
            </a:r>
            <a:endParaRPr lang="tr-TR" b="1" dirty="0" smtClean="0"/>
          </a:p>
          <a:p>
            <a:r>
              <a:rPr lang="en-US" b="1" dirty="0" smtClean="0"/>
              <a:t>Look </a:t>
            </a:r>
            <a:r>
              <a:rPr lang="en-US" b="1" dirty="0"/>
              <a:t>at Fig. 6.65 which shows both the types of header linked lists.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9653" y="3962400"/>
            <a:ext cx="5391150" cy="1752600"/>
          </a:xfrm>
          <a:prstGeom prst="rect">
            <a:avLst/>
          </a:prstGeom>
        </p:spPr>
      </p:pic>
    </p:spTree>
    <p:extLst>
      <p:ext uri="{BB962C8B-B14F-4D97-AF65-F5344CB8AC3E}">
        <p14:creationId xmlns:p14="http://schemas.microsoft.com/office/powerpoint/2010/main" val="24042781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a:t>
            </a:r>
            <a:r>
              <a:rPr lang="tr-TR" sz="2400" b="1" dirty="0" smtClean="0"/>
              <a:t>Lists</a:t>
            </a:r>
            <a:endParaRPr lang="en-US" sz="2400" dirty="0" smtClean="0"/>
          </a:p>
        </p:txBody>
      </p:sp>
      <p:sp>
        <p:nvSpPr>
          <p:cNvPr id="3" name="Content Placeholder 2"/>
          <p:cNvSpPr>
            <a:spLocks noGrp="1"/>
          </p:cNvSpPr>
          <p:nvPr>
            <p:ph idx="1"/>
          </p:nvPr>
        </p:nvSpPr>
        <p:spPr>
          <a:xfrm>
            <a:off x="724796" y="914400"/>
            <a:ext cx="7848600" cy="2895600"/>
          </a:xfrm>
        </p:spPr>
        <p:txBody>
          <a:bodyPr>
            <a:normAutofit fontScale="92500" lnSpcReduction="20000"/>
          </a:bodyPr>
          <a:lstStyle/>
          <a:p>
            <a:r>
              <a:rPr lang="en-US" b="1" dirty="0"/>
              <a:t>As in other linked lists, if START = NULL, then this denotes an empty header linked list. </a:t>
            </a:r>
            <a:endParaRPr lang="tr-TR" b="1" dirty="0" smtClean="0"/>
          </a:p>
          <a:p>
            <a:r>
              <a:rPr lang="en-US" b="1" dirty="0" smtClean="0"/>
              <a:t>Let </a:t>
            </a:r>
            <a:r>
              <a:rPr lang="en-US" b="1" dirty="0"/>
              <a:t>us see how a grounded header linked list is stored in the memory. </a:t>
            </a:r>
            <a:endParaRPr lang="tr-TR" b="1" dirty="0" smtClean="0"/>
          </a:p>
          <a:p>
            <a:r>
              <a:rPr lang="en-US" b="1" dirty="0" smtClean="0"/>
              <a:t>In </a:t>
            </a:r>
            <a:r>
              <a:rPr lang="en-US" b="1" dirty="0"/>
              <a:t>a grounded header linked list, a node has two fields, DATA and NEXT. </a:t>
            </a:r>
            <a:endParaRPr lang="tr-TR" b="1" dirty="0" smtClean="0"/>
          </a:p>
          <a:p>
            <a:r>
              <a:rPr lang="en-US" b="1" dirty="0" smtClean="0"/>
              <a:t>The </a:t>
            </a:r>
            <a:r>
              <a:rPr lang="en-US" b="1" dirty="0"/>
              <a:t>DATA field will store the information part and the NEXT field will store the address of the node in sequence. Consider Fig. 6.66.</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31304" y="4004854"/>
            <a:ext cx="3000375" cy="2324100"/>
          </a:xfrm>
          <a:prstGeom prst="rect">
            <a:avLst/>
          </a:prstGeom>
        </p:spPr>
      </p:pic>
    </p:spTree>
    <p:extLst>
      <p:ext uri="{BB962C8B-B14F-4D97-AF65-F5344CB8AC3E}">
        <p14:creationId xmlns:p14="http://schemas.microsoft.com/office/powerpoint/2010/main" val="28580400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Header Linked </a:t>
            </a:r>
            <a:r>
              <a:rPr lang="tr-TR" sz="2400" b="1" dirty="0" smtClean="0"/>
              <a:t>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92500" lnSpcReduction="20000"/>
          </a:bodyPr>
          <a:lstStyle/>
          <a:p>
            <a:r>
              <a:rPr lang="en-US" b="1" dirty="0"/>
              <a:t>Note that START stores the address of the header node. </a:t>
            </a:r>
            <a:endParaRPr lang="tr-TR" b="1" dirty="0" smtClean="0"/>
          </a:p>
          <a:p>
            <a:r>
              <a:rPr lang="en-US" b="1" dirty="0" smtClean="0"/>
              <a:t>The </a:t>
            </a:r>
            <a:r>
              <a:rPr lang="en-US" b="1" dirty="0"/>
              <a:t>shaded row denotes a header node. </a:t>
            </a:r>
            <a:endParaRPr lang="tr-TR" b="1" dirty="0" smtClean="0"/>
          </a:p>
          <a:p>
            <a:r>
              <a:rPr lang="en-US" b="1" dirty="0" smtClean="0"/>
              <a:t>The </a:t>
            </a:r>
            <a:r>
              <a:rPr lang="en-US" b="1" dirty="0"/>
              <a:t>NEXT field of the header node stores the address of the first node of the list. </a:t>
            </a:r>
            <a:endParaRPr lang="tr-TR" b="1" dirty="0" smtClean="0"/>
          </a:p>
          <a:p>
            <a:r>
              <a:rPr lang="en-US" b="1" dirty="0" smtClean="0"/>
              <a:t>This </a:t>
            </a:r>
            <a:r>
              <a:rPr lang="en-US" b="1" dirty="0"/>
              <a:t>node stores H. </a:t>
            </a:r>
            <a:endParaRPr lang="tr-TR" b="1" dirty="0" smtClean="0"/>
          </a:p>
          <a:p>
            <a:r>
              <a:rPr lang="en-US" b="1" dirty="0" smtClean="0"/>
              <a:t>The </a:t>
            </a:r>
            <a:r>
              <a:rPr lang="en-US" b="1" dirty="0"/>
              <a:t>corresponding NEXT field stores the address of the next node, which is 3. </a:t>
            </a:r>
            <a:endParaRPr lang="tr-TR" b="1" dirty="0" smtClean="0"/>
          </a:p>
          <a:p>
            <a:r>
              <a:rPr lang="en-US" b="1" dirty="0" smtClean="0"/>
              <a:t>So</a:t>
            </a:r>
            <a:r>
              <a:rPr lang="en-US" b="1" dirty="0"/>
              <a:t>, we will look at address 3 to fetch the next data item. </a:t>
            </a:r>
            <a:endParaRPr lang="tr-TR" b="1" dirty="0" smtClean="0"/>
          </a:p>
          <a:p>
            <a:r>
              <a:rPr lang="en-US" b="1" dirty="0" smtClean="0"/>
              <a:t>Hence</a:t>
            </a:r>
            <a:r>
              <a:rPr lang="en-US" b="1" dirty="0"/>
              <a:t>, we see that the first node can be accessed by writing FIRST_NODE = START -&gt; NEXT and not by writing START = FIRST_ NODE. </a:t>
            </a:r>
            <a:endParaRPr lang="tr-TR" b="1" dirty="0" smtClean="0"/>
          </a:p>
          <a:p>
            <a:r>
              <a:rPr lang="en-US" b="1" dirty="0" smtClean="0"/>
              <a:t>This </a:t>
            </a:r>
            <a:r>
              <a:rPr lang="en-US" b="1" dirty="0"/>
              <a:t>is because START points to the header node and the header node points to the first node of the header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6210063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a:t>
            </a:r>
            <a:r>
              <a:rPr lang="tr-TR" sz="2400" b="1" dirty="0" smtClean="0"/>
              <a:t>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85000" lnSpcReduction="10000"/>
          </a:bodyPr>
          <a:lstStyle/>
          <a:p>
            <a:r>
              <a:rPr lang="en-US" b="1" dirty="0"/>
              <a:t>In a multi-linked list, each node can have n number of pointers to other nodes. </a:t>
            </a:r>
            <a:endParaRPr lang="tr-TR" b="1" dirty="0" smtClean="0"/>
          </a:p>
          <a:p>
            <a:r>
              <a:rPr lang="en-US" b="1" dirty="0" smtClean="0"/>
              <a:t>A </a:t>
            </a:r>
            <a:r>
              <a:rPr lang="en-US" b="1" dirty="0"/>
              <a:t>doubly linked list is a special case of multi-linked lists. </a:t>
            </a:r>
            <a:endParaRPr lang="tr-TR" b="1" dirty="0" smtClean="0"/>
          </a:p>
          <a:p>
            <a:r>
              <a:rPr lang="en-US" b="1" dirty="0" smtClean="0"/>
              <a:t>However</a:t>
            </a:r>
            <a:r>
              <a:rPr lang="en-US" b="1" dirty="0"/>
              <a:t>, unlike doubly linked lists, nodes in a multilinked list may or may not have inverses for each pointer. </a:t>
            </a:r>
            <a:endParaRPr lang="tr-TR" b="1" dirty="0" smtClean="0"/>
          </a:p>
          <a:p>
            <a:r>
              <a:rPr lang="en-US" b="1" dirty="0" smtClean="0"/>
              <a:t>We </a:t>
            </a:r>
            <a:r>
              <a:rPr lang="en-US" b="1" dirty="0"/>
              <a:t>can differentiate a doubly linked list from a multi-linked list in two ways: </a:t>
            </a:r>
            <a:endParaRPr lang="tr-TR" b="1" dirty="0" smtClean="0"/>
          </a:p>
          <a:p>
            <a:r>
              <a:rPr lang="en-US" b="1" dirty="0" smtClean="0"/>
              <a:t>(</a:t>
            </a:r>
            <a:r>
              <a:rPr lang="en-US" b="1" dirty="0"/>
              <a:t>a) A doubly linked list has exactly two pointers. </a:t>
            </a:r>
            <a:endParaRPr lang="tr-TR" b="1" dirty="0" smtClean="0"/>
          </a:p>
          <a:p>
            <a:r>
              <a:rPr lang="en-US" b="1" dirty="0" smtClean="0"/>
              <a:t>One </a:t>
            </a:r>
            <a:r>
              <a:rPr lang="en-US" b="1" dirty="0"/>
              <a:t>pointer points to the previous node and the other points to the next node. </a:t>
            </a:r>
            <a:endParaRPr lang="tr-TR" b="1" dirty="0" smtClean="0"/>
          </a:p>
          <a:p>
            <a:r>
              <a:rPr lang="en-US" b="1" dirty="0" smtClean="0"/>
              <a:t>But </a:t>
            </a:r>
            <a:r>
              <a:rPr lang="en-US" b="1" dirty="0"/>
              <a:t>a node in the multi-linked list can have any number of pointers. </a:t>
            </a:r>
            <a:endParaRPr lang="tr-TR" b="1" dirty="0" smtClean="0"/>
          </a:p>
          <a:p>
            <a:r>
              <a:rPr lang="en-US" b="1" dirty="0" smtClean="0"/>
              <a:t>(</a:t>
            </a:r>
            <a:r>
              <a:rPr lang="en-US" b="1" dirty="0"/>
              <a:t>b) In a doubly linked list, pointers are exact inverses of each other, i.e., for every pointer which points to a previous node there is a pointer which points to the next node. </a:t>
            </a:r>
            <a:endParaRPr lang="tr-TR" b="1" dirty="0" smtClean="0"/>
          </a:p>
          <a:p>
            <a:r>
              <a:rPr lang="en-US" b="1" dirty="0" smtClean="0"/>
              <a:t>This </a:t>
            </a:r>
            <a:r>
              <a:rPr lang="en-US" b="1" dirty="0"/>
              <a:t>is not true for a multi-linked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70892701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a:t>
            </a:r>
            <a:r>
              <a:rPr lang="tr-TR" sz="2400" b="1" dirty="0" smtClean="0"/>
              <a:t>Lists</a:t>
            </a:r>
            <a:endParaRPr lang="en-US" sz="2400" dirty="0" smtClean="0"/>
          </a:p>
        </p:txBody>
      </p:sp>
      <p:sp>
        <p:nvSpPr>
          <p:cNvPr id="3" name="Content Placeholder 2"/>
          <p:cNvSpPr>
            <a:spLocks noGrp="1"/>
          </p:cNvSpPr>
          <p:nvPr>
            <p:ph idx="1"/>
          </p:nvPr>
        </p:nvSpPr>
        <p:spPr>
          <a:xfrm>
            <a:off x="724796" y="914400"/>
            <a:ext cx="7848600" cy="5257800"/>
          </a:xfrm>
        </p:spPr>
        <p:txBody>
          <a:bodyPr>
            <a:normAutofit fontScale="92500"/>
          </a:bodyPr>
          <a:lstStyle/>
          <a:p>
            <a:r>
              <a:rPr lang="en-US" b="1" dirty="0"/>
              <a:t>Multi-linked lists are generally used to organize multiple orders of one set of elements. </a:t>
            </a:r>
            <a:endParaRPr lang="tr-TR" b="1" dirty="0" smtClean="0"/>
          </a:p>
          <a:p>
            <a:r>
              <a:rPr lang="en-US" b="1" dirty="0" smtClean="0"/>
              <a:t>For </a:t>
            </a:r>
            <a:r>
              <a:rPr lang="en-US" b="1" dirty="0"/>
              <a:t>example, if we have a linked list that stores name and marks obtained by students in a class, then we can organize the nodes of the list in two ways: </a:t>
            </a:r>
            <a:endParaRPr lang="tr-TR" b="1" dirty="0" smtClean="0"/>
          </a:p>
          <a:p>
            <a:r>
              <a:rPr lang="en-US" b="1" dirty="0" smtClean="0"/>
              <a:t>(</a:t>
            </a:r>
            <a:r>
              <a:rPr lang="en-US" b="1" dirty="0" err="1"/>
              <a:t>i</a:t>
            </a:r>
            <a:r>
              <a:rPr lang="en-US" b="1" dirty="0"/>
              <a:t>) Organize the nodes alphabetically (according to the name) </a:t>
            </a:r>
            <a:endParaRPr lang="tr-TR" b="1" dirty="0" smtClean="0"/>
          </a:p>
          <a:p>
            <a:r>
              <a:rPr lang="en-US" b="1" dirty="0" smtClean="0"/>
              <a:t>(</a:t>
            </a:r>
            <a:r>
              <a:rPr lang="en-US" b="1" dirty="0"/>
              <a:t>ii) Organize the nodes according to decreasing order of marks so that the information of student who got highest marks comes before other students. </a:t>
            </a:r>
            <a:endParaRPr lang="tr-TR" b="1" dirty="0" smtClean="0"/>
          </a:p>
          <a:p>
            <a:r>
              <a:rPr lang="en-US" b="1" dirty="0" smtClean="0"/>
              <a:t>Figure </a:t>
            </a:r>
            <a:r>
              <a:rPr lang="en-US" b="1" dirty="0"/>
              <a:t>6.71 shows a multi-linked list in which students’ nodes are organized by both the aforementioned ways.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7229400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Multi-Linked </a:t>
            </a:r>
            <a:r>
              <a:rPr lang="tr-TR" sz="2400" b="1" dirty="0" smtClean="0"/>
              <a:t>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1752600"/>
            <a:ext cx="6572250" cy="2895600"/>
          </a:xfrm>
          <a:prstGeom prst="rect">
            <a:avLst/>
          </a:prstGeom>
        </p:spPr>
      </p:pic>
    </p:spTree>
    <p:extLst>
      <p:ext uri="{BB962C8B-B14F-4D97-AF65-F5344CB8AC3E}">
        <p14:creationId xmlns:p14="http://schemas.microsoft.com/office/powerpoint/2010/main" val="22847431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Linked </a:t>
            </a:r>
            <a:r>
              <a:rPr lang="tr-TR" sz="2400" b="1" dirty="0" smtClean="0"/>
              <a:t>Lists</a:t>
            </a:r>
            <a:endParaRPr lang="en-US" sz="2400" dirty="0" smtClean="0"/>
          </a:p>
        </p:txBody>
      </p:sp>
      <p:sp>
        <p:nvSpPr>
          <p:cNvPr id="3" name="Content Placeholder 2"/>
          <p:cNvSpPr>
            <a:spLocks noGrp="1"/>
          </p:cNvSpPr>
          <p:nvPr>
            <p:ph idx="1"/>
          </p:nvPr>
        </p:nvSpPr>
        <p:spPr>
          <a:xfrm>
            <a:off x="724796" y="914400"/>
            <a:ext cx="7848600" cy="4114800"/>
          </a:xfrm>
        </p:spPr>
        <p:txBody>
          <a:bodyPr>
            <a:normAutofit fontScale="92500" lnSpcReduction="10000"/>
          </a:bodyPr>
          <a:lstStyle/>
          <a:p>
            <a:r>
              <a:rPr lang="en-US" b="1" dirty="0"/>
              <a:t>Polynomial representation </a:t>
            </a:r>
            <a:endParaRPr lang="tr-TR" b="1" dirty="0" smtClean="0"/>
          </a:p>
          <a:p>
            <a:r>
              <a:rPr lang="en-US" b="1" dirty="0" smtClean="0"/>
              <a:t>Let </a:t>
            </a:r>
            <a:r>
              <a:rPr lang="en-US" b="1" dirty="0"/>
              <a:t>us see how a polynomial is represented in the memory using a linked list. </a:t>
            </a:r>
            <a:endParaRPr lang="tr-TR" b="1" dirty="0" smtClean="0"/>
          </a:p>
          <a:p>
            <a:r>
              <a:rPr lang="en-US" b="1" dirty="0" smtClean="0"/>
              <a:t>Consider </a:t>
            </a:r>
            <a:r>
              <a:rPr lang="en-US" b="1" dirty="0"/>
              <a:t>a polynomial 6x</a:t>
            </a:r>
            <a:r>
              <a:rPr lang="en-US" b="1" baseline="30000" dirty="0"/>
              <a:t>3</a:t>
            </a:r>
            <a:r>
              <a:rPr lang="en-US" b="1" dirty="0"/>
              <a:t> + 9x</a:t>
            </a:r>
            <a:r>
              <a:rPr lang="en-US" b="1" baseline="30000" dirty="0"/>
              <a:t>2</a:t>
            </a:r>
            <a:r>
              <a:rPr lang="en-US" b="1" dirty="0"/>
              <a:t> + 7x + 1. </a:t>
            </a:r>
            <a:endParaRPr lang="tr-TR" b="1" dirty="0" smtClean="0"/>
          </a:p>
          <a:p>
            <a:r>
              <a:rPr lang="en-US" b="1" dirty="0" smtClean="0"/>
              <a:t>Every </a:t>
            </a:r>
            <a:r>
              <a:rPr lang="en-US" b="1" dirty="0"/>
              <a:t>individual term in a polynomial consists of two parts, a coefficient and a power. </a:t>
            </a:r>
            <a:endParaRPr lang="tr-TR" b="1" dirty="0" smtClean="0"/>
          </a:p>
          <a:p>
            <a:r>
              <a:rPr lang="en-US" b="1" dirty="0" smtClean="0"/>
              <a:t>Here</a:t>
            </a:r>
            <a:r>
              <a:rPr lang="en-US" b="1" dirty="0"/>
              <a:t>, 6, 9, 7, and 1 are the coefficients of the terms that have 3, 2, 1, and 0 as their powers </a:t>
            </a:r>
            <a:r>
              <a:rPr lang="en-US" b="1" dirty="0" smtClean="0"/>
              <a:t>respectively.</a:t>
            </a:r>
            <a:endParaRPr lang="tr-TR" b="1" dirty="0" smtClean="0"/>
          </a:p>
          <a:p>
            <a:r>
              <a:rPr lang="en-US" b="1" dirty="0" smtClean="0"/>
              <a:t>Every </a:t>
            </a:r>
            <a:r>
              <a:rPr lang="en-US" b="1" dirty="0"/>
              <a:t>term of a polynomial can be represented as a node of the linked list. </a:t>
            </a:r>
            <a:endParaRPr lang="tr-TR" b="1" dirty="0" smtClean="0"/>
          </a:p>
          <a:p>
            <a:r>
              <a:rPr lang="en-US" b="1" dirty="0" smtClean="0"/>
              <a:t>Figure </a:t>
            </a:r>
            <a:r>
              <a:rPr lang="en-US" b="1" dirty="0"/>
              <a:t>6.74 shows the linked representation of the terms of the above polynomial.</a:t>
            </a:r>
          </a:p>
          <a:p>
            <a:pPr marL="68580" indent="0">
              <a:buNone/>
            </a:pP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28800" y="5029200"/>
            <a:ext cx="4810125" cy="876300"/>
          </a:xfrm>
          <a:prstGeom prst="rect">
            <a:avLst/>
          </a:prstGeom>
        </p:spPr>
      </p:pic>
    </p:spTree>
    <p:extLst>
      <p:ext uri="{BB962C8B-B14F-4D97-AF65-F5344CB8AC3E}">
        <p14:creationId xmlns:p14="http://schemas.microsoft.com/office/powerpoint/2010/main" val="72641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15321" y="914400"/>
            <a:ext cx="7067550" cy="5257800"/>
          </a:xfrm>
          <a:prstGeom prst="rect">
            <a:avLst/>
          </a:prstGeom>
        </p:spPr>
      </p:pic>
    </p:spTree>
    <p:extLst>
      <p:ext uri="{BB962C8B-B14F-4D97-AF65-F5344CB8AC3E}">
        <p14:creationId xmlns:p14="http://schemas.microsoft.com/office/powerpoint/2010/main" val="24131639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Linked </a:t>
            </a:r>
            <a:r>
              <a:rPr lang="tr-TR" sz="2400" b="1" dirty="0" smtClean="0"/>
              <a:t>Lists</a:t>
            </a:r>
            <a:endParaRPr lang="en-US" sz="2400" dirty="0" smtClean="0"/>
          </a:p>
        </p:txBody>
      </p:sp>
      <p:sp>
        <p:nvSpPr>
          <p:cNvPr id="3" name="Content Placeholder 2"/>
          <p:cNvSpPr>
            <a:spLocks noGrp="1"/>
          </p:cNvSpPr>
          <p:nvPr>
            <p:ph idx="1"/>
          </p:nvPr>
        </p:nvSpPr>
        <p:spPr>
          <a:xfrm>
            <a:off x="724796" y="914400"/>
            <a:ext cx="7848600" cy="457200"/>
          </a:xfrm>
        </p:spPr>
        <p:txBody>
          <a:bodyPr>
            <a:normAutofit/>
          </a:bodyPr>
          <a:lstStyle/>
          <a:p>
            <a:r>
              <a:rPr lang="en-US" b="1" dirty="0" smtClean="0"/>
              <a:t>Polynomial representation</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23987" y="1371599"/>
            <a:ext cx="6296025" cy="4800601"/>
          </a:xfrm>
          <a:prstGeom prst="rect">
            <a:avLst/>
          </a:prstGeom>
        </p:spPr>
      </p:pic>
    </p:spTree>
    <p:extLst>
      <p:ext uri="{BB962C8B-B14F-4D97-AF65-F5344CB8AC3E}">
        <p14:creationId xmlns:p14="http://schemas.microsoft.com/office/powerpoint/2010/main" val="288497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7500" lnSpcReduction="20000"/>
          </a:bodyPr>
          <a:lstStyle/>
          <a:p>
            <a:r>
              <a:rPr lang="en-US" b="1" dirty="0" smtClean="0"/>
              <a:t>Linked </a:t>
            </a:r>
            <a:r>
              <a:rPr lang="en-US" b="1" dirty="0"/>
              <a:t>Lists versus </a:t>
            </a:r>
            <a:r>
              <a:rPr lang="tr-TR" b="1" dirty="0" smtClean="0"/>
              <a:t>A</a:t>
            </a:r>
            <a:r>
              <a:rPr lang="en-US" b="1" dirty="0" err="1" smtClean="0"/>
              <a:t>rrays</a:t>
            </a:r>
            <a:r>
              <a:rPr lang="en-US" b="1" dirty="0" smtClean="0"/>
              <a:t> </a:t>
            </a:r>
            <a:endParaRPr lang="tr-TR" b="1" dirty="0" smtClean="0"/>
          </a:p>
          <a:p>
            <a:r>
              <a:rPr lang="en-US" b="1" dirty="0" smtClean="0"/>
              <a:t>Both </a:t>
            </a:r>
            <a:r>
              <a:rPr lang="en-US" b="1" dirty="0"/>
              <a:t>arrays and linked lists are a linear collection of data elements. </a:t>
            </a:r>
            <a:endParaRPr lang="tr-TR" b="1" dirty="0" smtClean="0"/>
          </a:p>
          <a:p>
            <a:r>
              <a:rPr lang="en-US" b="1" dirty="0" smtClean="0"/>
              <a:t>But </a:t>
            </a:r>
            <a:r>
              <a:rPr lang="en-US" b="1" dirty="0"/>
              <a:t>unlike an array, a linked list does not store its nodes in consecutive memory locations. </a:t>
            </a:r>
            <a:endParaRPr lang="tr-TR" b="1" dirty="0" smtClean="0"/>
          </a:p>
          <a:p>
            <a:r>
              <a:rPr lang="en-US" b="1" dirty="0" smtClean="0"/>
              <a:t>Another </a:t>
            </a:r>
            <a:r>
              <a:rPr lang="en-US" b="1" dirty="0"/>
              <a:t>point of difference between an array and a linked list is that a linked list does not allow random access of data. </a:t>
            </a:r>
            <a:endParaRPr lang="tr-TR" b="1" dirty="0" smtClean="0"/>
          </a:p>
          <a:p>
            <a:r>
              <a:rPr lang="en-US" b="1" dirty="0" smtClean="0"/>
              <a:t>Nodes </a:t>
            </a:r>
            <a:r>
              <a:rPr lang="en-US" b="1" dirty="0"/>
              <a:t>in a linked list can be accessed only in a sequential manner. But like an array, insertions and deletions can be done at any point in the list in a constant time. </a:t>
            </a:r>
            <a:endParaRPr lang="tr-TR" b="1" dirty="0" smtClean="0"/>
          </a:p>
          <a:p>
            <a:r>
              <a:rPr lang="en-US" b="1" dirty="0" smtClean="0"/>
              <a:t>Another </a:t>
            </a:r>
            <a:r>
              <a:rPr lang="en-US" b="1" dirty="0"/>
              <a:t>advantage of a linked list over an array is that we can add any number of elements in the list. </a:t>
            </a:r>
            <a:endParaRPr lang="tr-TR" b="1" dirty="0" smtClean="0"/>
          </a:p>
          <a:p>
            <a:r>
              <a:rPr lang="en-US" b="1" dirty="0" smtClean="0"/>
              <a:t>This </a:t>
            </a:r>
            <a:r>
              <a:rPr lang="en-US" b="1" dirty="0"/>
              <a:t>is not possible in case of an array. </a:t>
            </a:r>
            <a:endParaRPr lang="tr-TR" b="1" dirty="0" smtClean="0"/>
          </a:p>
          <a:p>
            <a:r>
              <a:rPr lang="en-US" b="1" dirty="0" smtClean="0"/>
              <a:t>For </a:t>
            </a:r>
            <a:r>
              <a:rPr lang="en-US" b="1" dirty="0"/>
              <a:t>example, if we declare an array as </a:t>
            </a:r>
            <a:r>
              <a:rPr lang="en-US" b="1" dirty="0" err="1"/>
              <a:t>int</a:t>
            </a:r>
            <a:r>
              <a:rPr lang="en-US" b="1" dirty="0"/>
              <a:t> marks[20], then the array can store a maximum of 20 data elements only. There is no such restriction in case of a linked list</a:t>
            </a:r>
            <a:r>
              <a:rPr lang="en-US" b="1" dirty="0" smtClean="0"/>
              <a:t>.</a:t>
            </a:r>
            <a:endParaRPr lang="tr-TR" b="1" dirty="0" smtClean="0"/>
          </a:p>
          <a:p>
            <a:r>
              <a:rPr lang="en-US" b="1" dirty="0"/>
              <a:t>Thus, linked lists provide an efficient way of storing related data and performing basic operations such as insertion, deletion, and </a:t>
            </a:r>
            <a:r>
              <a:rPr lang="en-US" b="1" dirty="0" smtClean="0"/>
              <a:t>updating </a:t>
            </a:r>
            <a:r>
              <a:rPr lang="en-US" b="1" dirty="0"/>
              <a:t>of information at the cost of extra space required for storing the address of next nodes. </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57850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85000" lnSpcReduction="20000"/>
          </a:bodyPr>
          <a:lstStyle/>
          <a:p>
            <a:r>
              <a:rPr lang="en-US" b="1" dirty="0"/>
              <a:t>Memory allocation and de-allocation for a Linked </a:t>
            </a:r>
            <a:r>
              <a:rPr lang="en-US" b="1" dirty="0" smtClean="0"/>
              <a:t>List</a:t>
            </a:r>
            <a:endParaRPr lang="tr-TR" b="1" dirty="0" smtClean="0"/>
          </a:p>
          <a:p>
            <a:r>
              <a:rPr lang="en-US" b="1" dirty="0" smtClean="0"/>
              <a:t>We </a:t>
            </a:r>
            <a:r>
              <a:rPr lang="en-US" b="1" dirty="0"/>
              <a:t>have seen how a linked list is represented in the memory. </a:t>
            </a:r>
            <a:endParaRPr lang="tr-TR" b="1" dirty="0" smtClean="0"/>
          </a:p>
          <a:p>
            <a:r>
              <a:rPr lang="en-US" b="1" dirty="0" smtClean="0"/>
              <a:t>If </a:t>
            </a:r>
            <a:r>
              <a:rPr lang="en-US" b="1" dirty="0"/>
              <a:t>we want to add a node to an already existing linked list in the memory, we first find free space in the memory and then use it to store the information. </a:t>
            </a:r>
            <a:endParaRPr lang="tr-TR" b="1" dirty="0" smtClean="0"/>
          </a:p>
          <a:p>
            <a:r>
              <a:rPr lang="en-US" b="1" dirty="0" smtClean="0"/>
              <a:t>For </a:t>
            </a:r>
            <a:r>
              <a:rPr lang="en-US" b="1" dirty="0"/>
              <a:t>example, consider the linked list shown in Fig. </a:t>
            </a:r>
            <a:r>
              <a:rPr lang="en-US" b="1" dirty="0" smtClean="0"/>
              <a:t>6.5.</a:t>
            </a:r>
            <a:endParaRPr lang="tr-TR" b="1" dirty="0" smtClean="0"/>
          </a:p>
          <a:p>
            <a:r>
              <a:rPr lang="en-US" b="1" dirty="0" smtClean="0"/>
              <a:t>The </a:t>
            </a:r>
            <a:r>
              <a:rPr lang="en-US" b="1" dirty="0"/>
              <a:t>linked list contains the roll number of students, marks obtained by them in Biology, and finally a NEXT field which stores the address of the next node in sequence. </a:t>
            </a:r>
            <a:endParaRPr lang="tr-TR" b="1" dirty="0" smtClean="0"/>
          </a:p>
          <a:p>
            <a:r>
              <a:rPr lang="en-US" b="1" dirty="0" smtClean="0"/>
              <a:t>Now</a:t>
            </a:r>
            <a:r>
              <a:rPr lang="en-US" b="1" dirty="0"/>
              <a:t>, if a new student joins the class and is asked to appear for the same test that the other students had taken, then the new student’s marks should also be recorded in the linked list. </a:t>
            </a:r>
            <a:endParaRPr lang="tr-TR" b="1" dirty="0" smtClean="0"/>
          </a:p>
          <a:p>
            <a:r>
              <a:rPr lang="en-US" b="1" dirty="0" smtClean="0"/>
              <a:t>For </a:t>
            </a:r>
            <a:r>
              <a:rPr lang="en-US" b="1" dirty="0"/>
              <a:t>this purpose, we find a free space and store the information there. </a:t>
            </a:r>
            <a:endParaRPr lang="tr-TR" b="1" dirty="0" smtClean="0"/>
          </a:p>
          <a:p>
            <a:r>
              <a:rPr lang="en-US" b="1" dirty="0" smtClean="0"/>
              <a:t>In </a:t>
            </a:r>
            <a:r>
              <a:rPr lang="en-US" b="1" dirty="0"/>
              <a:t>Fig. 6.5 the grey shaded portion shows free space, and thus we have 4 memory locations available. </a:t>
            </a:r>
            <a:endParaRPr lang="tr-TR" b="1" dirty="0" smtClean="0"/>
          </a:p>
          <a:p>
            <a:r>
              <a:rPr lang="en-US" b="1" dirty="0" smtClean="0"/>
              <a:t>We </a:t>
            </a:r>
            <a:r>
              <a:rPr lang="en-US" b="1" dirty="0"/>
              <a:t>can use any one of them to store our data. This is illustrated in Figs 6.5(a) and (b).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768015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457200"/>
          </a:xfrm>
        </p:spPr>
        <p:txBody>
          <a:bodyPr>
            <a:normAutofit fontScale="92500"/>
          </a:bodyPr>
          <a:lstStyle/>
          <a:p>
            <a:r>
              <a:rPr lang="en-US" b="1" dirty="0"/>
              <a:t>Memory allocation and de-allocation for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1521823"/>
            <a:ext cx="7169102" cy="4323416"/>
          </a:xfrm>
          <a:prstGeom prst="rect">
            <a:avLst/>
          </a:prstGeom>
        </p:spPr>
      </p:pic>
    </p:spTree>
    <p:extLst>
      <p:ext uri="{BB962C8B-B14F-4D97-AF65-F5344CB8AC3E}">
        <p14:creationId xmlns:p14="http://schemas.microsoft.com/office/powerpoint/2010/main" val="539493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92500" lnSpcReduction="20000"/>
          </a:bodyPr>
          <a:lstStyle/>
          <a:p>
            <a:r>
              <a:rPr lang="en-US" b="1" dirty="0"/>
              <a:t>Memory allocation and de-allocation for a Linked </a:t>
            </a:r>
            <a:r>
              <a:rPr lang="en-US" b="1" dirty="0" smtClean="0"/>
              <a:t>List</a:t>
            </a:r>
            <a:endParaRPr lang="tr-TR" b="1" dirty="0" smtClean="0"/>
          </a:p>
          <a:p>
            <a:r>
              <a:rPr lang="en-US" b="1" dirty="0"/>
              <a:t>Now, the question is which part of the memory is available and which part is occupied? </a:t>
            </a:r>
            <a:endParaRPr lang="tr-TR" b="1" dirty="0" smtClean="0"/>
          </a:p>
          <a:p>
            <a:r>
              <a:rPr lang="en-US" b="1" dirty="0" smtClean="0"/>
              <a:t>When </a:t>
            </a:r>
            <a:r>
              <a:rPr lang="en-US" b="1" dirty="0"/>
              <a:t>we delete a node from a linked list, then who changes the status of the memory occupied by it from occupied to available? </a:t>
            </a:r>
            <a:endParaRPr lang="tr-TR" b="1" dirty="0" smtClean="0"/>
          </a:p>
          <a:p>
            <a:r>
              <a:rPr lang="en-US" b="1" dirty="0" smtClean="0"/>
              <a:t>The </a:t>
            </a:r>
            <a:r>
              <a:rPr lang="en-US" b="1" dirty="0"/>
              <a:t>answer is the operating system. </a:t>
            </a:r>
            <a:endParaRPr lang="tr-TR" b="1" dirty="0" smtClean="0"/>
          </a:p>
          <a:p>
            <a:r>
              <a:rPr lang="en-US" b="1" dirty="0" smtClean="0"/>
              <a:t>Discussing </a:t>
            </a:r>
            <a:r>
              <a:rPr lang="en-US" b="1" dirty="0"/>
              <a:t>the mechanism of how the operating system does all this is out of the scope of this </a:t>
            </a:r>
            <a:r>
              <a:rPr lang="en-US" b="1" dirty="0" smtClean="0"/>
              <a:t>book.</a:t>
            </a:r>
            <a:endParaRPr lang="tr-TR" b="1" dirty="0" smtClean="0"/>
          </a:p>
          <a:p>
            <a:r>
              <a:rPr lang="en-US" b="1" dirty="0" smtClean="0"/>
              <a:t>So</a:t>
            </a:r>
            <a:r>
              <a:rPr lang="en-US" b="1" dirty="0"/>
              <a:t>, in simple language, we can say that the computer does it on its own without any intervention from the user or the programmer. </a:t>
            </a:r>
            <a:endParaRPr lang="tr-TR" b="1" dirty="0" smtClean="0"/>
          </a:p>
          <a:p>
            <a:r>
              <a:rPr lang="en-US" b="1" dirty="0" smtClean="0"/>
              <a:t>As </a:t>
            </a:r>
            <a:r>
              <a:rPr lang="en-US" b="1" dirty="0"/>
              <a:t>a programmer, you just have to take care of the code to perform insertions and deletions in the </a:t>
            </a:r>
            <a:r>
              <a:rPr lang="en-US" b="1" dirty="0" smtClean="0"/>
              <a:t>list.</a:t>
            </a:r>
            <a:endParaRPr lang="tr-TR" b="1" dirty="0" smtClean="0"/>
          </a:p>
          <a:p>
            <a:r>
              <a:rPr lang="en-US" b="1" dirty="0" smtClean="0"/>
              <a:t>However</a:t>
            </a:r>
            <a:r>
              <a:rPr lang="en-US" b="1" dirty="0"/>
              <a:t>, let us briefly discuss the basic concept behind it. </a:t>
            </a:r>
            <a:endParaRPr lang="tr-TR" b="1" dirty="0" smtClean="0"/>
          </a:p>
          <a:p>
            <a:r>
              <a:rPr lang="en-US" b="1" dirty="0" smtClean="0"/>
              <a:t>The </a:t>
            </a:r>
            <a:r>
              <a:rPr lang="en-US" b="1" dirty="0"/>
              <a:t>computer maintains a list of all free memory cells. This list of available space is called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5038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92500" lnSpcReduction="20000"/>
          </a:bodyPr>
          <a:lstStyle/>
          <a:p>
            <a:r>
              <a:rPr lang="en-US" b="1" dirty="0"/>
              <a:t>Memory allocation and de-allocation for a Linked </a:t>
            </a:r>
            <a:r>
              <a:rPr lang="en-US" b="1" dirty="0" smtClean="0"/>
              <a:t>List</a:t>
            </a:r>
            <a:endParaRPr lang="tr-TR" b="1" dirty="0" smtClean="0"/>
          </a:p>
          <a:p>
            <a:r>
              <a:rPr lang="en-US" b="1" dirty="0"/>
              <a:t>We have seen that every linked list has a pointer variable START which stores the address of the first node of the list. </a:t>
            </a:r>
            <a:endParaRPr lang="tr-TR" b="1" dirty="0" smtClean="0"/>
          </a:p>
          <a:p>
            <a:r>
              <a:rPr lang="en-US" b="1" dirty="0" smtClean="0"/>
              <a:t>Likewise</a:t>
            </a:r>
            <a:r>
              <a:rPr lang="en-US" b="1" dirty="0"/>
              <a:t>, for the free pool (which is a linked list of all free memory cells), we have a pointer variable AVAIL which stores the address of the first free space. </a:t>
            </a:r>
            <a:endParaRPr lang="tr-TR" b="1" dirty="0" smtClean="0"/>
          </a:p>
          <a:p>
            <a:r>
              <a:rPr lang="en-US" b="1" dirty="0" smtClean="0"/>
              <a:t>Let </a:t>
            </a:r>
            <a:r>
              <a:rPr lang="en-US" b="1" dirty="0"/>
              <a:t>us revisit the memory representation of the linked list storing all the students’ marks in Biology. </a:t>
            </a:r>
            <a:endParaRPr lang="tr-TR" b="1" dirty="0" smtClean="0"/>
          </a:p>
          <a:p>
            <a:r>
              <a:rPr lang="en-US" b="1" dirty="0" smtClean="0"/>
              <a:t>Now</a:t>
            </a:r>
            <a:r>
              <a:rPr lang="en-US" b="1" dirty="0"/>
              <a:t>, when a new student’s record has to be added, the memory address pointed by AVAIL will be taken and used to store the desired information. </a:t>
            </a:r>
            <a:endParaRPr lang="tr-TR" b="1" dirty="0" smtClean="0"/>
          </a:p>
          <a:p>
            <a:r>
              <a:rPr lang="en-US" b="1" dirty="0" smtClean="0"/>
              <a:t>After </a:t>
            </a:r>
            <a:r>
              <a:rPr lang="en-US" b="1" dirty="0"/>
              <a:t>the insertion, the next available free space’s address will be stored in AVAIL. </a:t>
            </a:r>
            <a:endParaRPr lang="tr-TR" b="1" dirty="0" smtClean="0"/>
          </a:p>
          <a:p>
            <a:r>
              <a:rPr lang="en-US" b="1" dirty="0" smtClean="0"/>
              <a:t>For </a:t>
            </a:r>
            <a:r>
              <a:rPr lang="en-US" b="1" dirty="0"/>
              <a:t>example, in Fig. 6.6, when the first free memory space is utilized for inserting the new node, AVAIL will be set to contain address 6.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74304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Memory allocation and de-allocation for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381250" y="1617617"/>
            <a:ext cx="4457700" cy="4495800"/>
          </a:xfrm>
          <a:prstGeom prst="rect">
            <a:avLst/>
          </a:prstGeom>
        </p:spPr>
      </p:pic>
    </p:spTree>
    <p:extLst>
      <p:ext uri="{BB962C8B-B14F-4D97-AF65-F5344CB8AC3E}">
        <p14:creationId xmlns:p14="http://schemas.microsoft.com/office/powerpoint/2010/main" val="1561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a:bodyPr>
          <a:lstStyle/>
          <a:p>
            <a:r>
              <a:rPr lang="tr-TR" b="1" dirty="0" smtClean="0">
                <a:solidFill>
                  <a:srgbClr val="3E3D2D"/>
                </a:solidFill>
              </a:rPr>
              <a:t>Introduction</a:t>
            </a:r>
          </a:p>
          <a:p>
            <a:r>
              <a:rPr lang="tr-TR" b="1" dirty="0" smtClean="0"/>
              <a:t>Singly Linked Lists</a:t>
            </a:r>
          </a:p>
          <a:p>
            <a:r>
              <a:rPr lang="tr-TR" b="1" dirty="0" smtClean="0">
                <a:solidFill>
                  <a:srgbClr val="3E3D2D"/>
                </a:solidFill>
              </a:rPr>
              <a:t>Circular Linked Lists</a:t>
            </a:r>
          </a:p>
          <a:p>
            <a:r>
              <a:rPr lang="tr-TR" b="1" dirty="0" smtClean="0"/>
              <a:t>Doubly Linked Lists</a:t>
            </a:r>
          </a:p>
          <a:p>
            <a:r>
              <a:rPr lang="en-US" b="1" dirty="0"/>
              <a:t>Circular Doubly Linked </a:t>
            </a:r>
            <a:r>
              <a:rPr lang="en-US" b="1" dirty="0" smtClean="0"/>
              <a:t>Lists</a:t>
            </a:r>
            <a:endParaRPr lang="tr-TR" b="1" dirty="0" smtClean="0"/>
          </a:p>
          <a:p>
            <a:r>
              <a:rPr lang="tr-TR" b="1" dirty="0" smtClean="0">
                <a:solidFill>
                  <a:srgbClr val="3E3D2D"/>
                </a:solidFill>
              </a:rPr>
              <a:t>Header Linked Lists</a:t>
            </a:r>
          </a:p>
          <a:p>
            <a:r>
              <a:rPr lang="tr-TR" b="1" dirty="0" smtClean="0">
                <a:solidFill>
                  <a:srgbClr val="3E3D2D"/>
                </a:solidFill>
              </a:rPr>
              <a:t>Multi-linked Lists</a:t>
            </a:r>
          </a:p>
          <a:p>
            <a:r>
              <a:rPr lang="tr-TR" b="1" dirty="0" smtClean="0">
                <a:solidFill>
                  <a:srgbClr val="3E3D2D"/>
                </a:solidFill>
              </a:rPr>
              <a:t>Application of Linked Lists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7500" lnSpcReduction="20000"/>
          </a:bodyPr>
          <a:lstStyle/>
          <a:p>
            <a:r>
              <a:rPr lang="en-US" b="1" dirty="0"/>
              <a:t>Memory allocation and de-allocation for a Linked </a:t>
            </a:r>
            <a:r>
              <a:rPr lang="en-US" b="1" dirty="0" smtClean="0"/>
              <a:t>List</a:t>
            </a:r>
            <a:endParaRPr lang="tr-TR" b="1" dirty="0" smtClean="0"/>
          </a:p>
          <a:p>
            <a:r>
              <a:rPr lang="en-US" b="1" dirty="0"/>
              <a:t>This was all about inserting a new node in an already existing linked list. </a:t>
            </a:r>
            <a:endParaRPr lang="tr-TR" b="1" dirty="0" smtClean="0"/>
          </a:p>
          <a:p>
            <a:r>
              <a:rPr lang="en-US" b="1" dirty="0" smtClean="0"/>
              <a:t>Now</a:t>
            </a:r>
            <a:r>
              <a:rPr lang="en-US" b="1" dirty="0"/>
              <a:t>, we will discuss deleting a node or the entire linked </a:t>
            </a:r>
            <a:r>
              <a:rPr lang="en-US" b="1" dirty="0" smtClean="0"/>
              <a:t>list.</a:t>
            </a:r>
            <a:endParaRPr lang="tr-TR" b="1" dirty="0" smtClean="0"/>
          </a:p>
          <a:p>
            <a:r>
              <a:rPr lang="en-US" b="1" dirty="0" smtClean="0"/>
              <a:t>When </a:t>
            </a:r>
            <a:r>
              <a:rPr lang="en-US" b="1" dirty="0"/>
              <a:t>we delete a particular node from an existing linked list or delete the entire linked list, the space occupied by it must be given back to the free pool so that the memory can be reused by some other program that needs memory space. </a:t>
            </a:r>
            <a:endParaRPr lang="tr-TR" b="1" dirty="0" smtClean="0"/>
          </a:p>
          <a:p>
            <a:r>
              <a:rPr lang="en-US" b="1" dirty="0" smtClean="0"/>
              <a:t>The </a:t>
            </a:r>
            <a:r>
              <a:rPr lang="en-US" b="1" dirty="0"/>
              <a:t>operating system does this task of adding the freed memory to the free pool. </a:t>
            </a:r>
            <a:endParaRPr lang="tr-TR" b="1" dirty="0" smtClean="0"/>
          </a:p>
          <a:p>
            <a:r>
              <a:rPr lang="en-US" b="1" dirty="0" smtClean="0"/>
              <a:t>The </a:t>
            </a:r>
            <a:r>
              <a:rPr lang="en-US" b="1" dirty="0"/>
              <a:t>operating system will perform this operation whenever it finds the CPU idle or whenever the programs are falling short of memory space. </a:t>
            </a:r>
            <a:endParaRPr lang="tr-TR" b="1" dirty="0" smtClean="0"/>
          </a:p>
          <a:p>
            <a:r>
              <a:rPr lang="en-US" b="1" dirty="0" smtClean="0"/>
              <a:t>The </a:t>
            </a:r>
            <a:r>
              <a:rPr lang="en-US" b="1" dirty="0"/>
              <a:t>operating system scans through all the memory cells and marks those cells that are being used by some program. </a:t>
            </a:r>
            <a:endParaRPr lang="tr-TR" b="1" dirty="0" smtClean="0"/>
          </a:p>
          <a:p>
            <a:r>
              <a:rPr lang="en-US" b="1" dirty="0" smtClean="0"/>
              <a:t>Then </a:t>
            </a:r>
            <a:r>
              <a:rPr lang="en-US" b="1" dirty="0"/>
              <a:t>it collects all the cells which are not being used and </a:t>
            </a:r>
            <a:r>
              <a:rPr lang="en-US" b="1" dirty="0" smtClean="0"/>
              <a:t>add</a:t>
            </a:r>
            <a:r>
              <a:rPr lang="tr-TR" b="1" dirty="0" smtClean="0"/>
              <a:t>s </a:t>
            </a:r>
            <a:r>
              <a:rPr lang="en-US" b="1" dirty="0"/>
              <a:t>their address to the free pool, so that these cells can be reused by other programs. </a:t>
            </a:r>
            <a:endParaRPr lang="tr-TR" b="1" dirty="0" smtClean="0"/>
          </a:p>
          <a:p>
            <a:r>
              <a:rPr lang="en-US" b="1" dirty="0" smtClean="0"/>
              <a:t>This </a:t>
            </a:r>
            <a:r>
              <a:rPr lang="en-US" b="1" dirty="0"/>
              <a:t>process is called garbage collection.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07495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92500" lnSpcReduction="10000"/>
          </a:bodyPr>
          <a:lstStyle/>
          <a:p>
            <a:r>
              <a:rPr lang="en-US" b="1" dirty="0"/>
              <a:t>A singly linked list is the simplest type of linked list in which every node contains some data and a pointer to the next node of the same data </a:t>
            </a:r>
            <a:r>
              <a:rPr lang="en-US" b="1" dirty="0" smtClean="0"/>
              <a:t>type.</a:t>
            </a:r>
            <a:endParaRPr lang="tr-TR" b="1" dirty="0" smtClean="0"/>
          </a:p>
          <a:p>
            <a:r>
              <a:rPr lang="en-US" b="1" dirty="0" smtClean="0"/>
              <a:t>By </a:t>
            </a:r>
            <a:r>
              <a:rPr lang="en-US" b="1" dirty="0"/>
              <a:t>saying that the node contains a pointer to the next node, we mean that the node stores the address of the next node in sequence. </a:t>
            </a:r>
            <a:endParaRPr lang="tr-TR" b="1" dirty="0" smtClean="0"/>
          </a:p>
          <a:p>
            <a:r>
              <a:rPr lang="en-US" b="1" dirty="0" smtClean="0"/>
              <a:t>A </a:t>
            </a:r>
            <a:r>
              <a:rPr lang="en-US" b="1" dirty="0"/>
              <a:t>singly linked list allows traversal of data only in one way. Figure 6.7 shows a singly linked list.</a:t>
            </a:r>
          </a:p>
          <a:p>
            <a:pPr marL="68580" indent="0">
              <a:buNone/>
            </a:pP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50769" y="3906184"/>
            <a:ext cx="6210300" cy="1304925"/>
          </a:xfrm>
          <a:prstGeom prst="rect">
            <a:avLst/>
          </a:prstGeom>
        </p:spPr>
      </p:pic>
    </p:spTree>
    <p:extLst>
      <p:ext uri="{BB962C8B-B14F-4D97-AF65-F5344CB8AC3E}">
        <p14:creationId xmlns:p14="http://schemas.microsoft.com/office/powerpoint/2010/main" val="244461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lnSpcReduction="10000"/>
          </a:bodyPr>
          <a:lstStyle/>
          <a:p>
            <a:r>
              <a:rPr lang="tr-TR" b="1" dirty="0" smtClean="0"/>
              <a:t>T</a:t>
            </a:r>
            <a:r>
              <a:rPr lang="en-US" b="1" dirty="0" err="1" smtClean="0"/>
              <a:t>raversing</a:t>
            </a:r>
            <a:r>
              <a:rPr lang="en-US" b="1" dirty="0" smtClean="0"/>
              <a:t> </a:t>
            </a:r>
            <a:r>
              <a:rPr lang="en-US" b="1" dirty="0"/>
              <a:t>a Linked List </a:t>
            </a:r>
            <a:endParaRPr lang="tr-TR" b="1" dirty="0" smtClean="0"/>
          </a:p>
          <a:p>
            <a:r>
              <a:rPr lang="en-US" b="1" dirty="0" smtClean="0"/>
              <a:t>Traversing </a:t>
            </a:r>
            <a:r>
              <a:rPr lang="en-US" b="1" dirty="0"/>
              <a:t>a linked list means accessing the nodes of the list in order to perform some processing on </a:t>
            </a:r>
            <a:r>
              <a:rPr lang="en-US" b="1" dirty="0" smtClean="0"/>
              <a:t>them.</a:t>
            </a:r>
            <a:endParaRPr lang="tr-TR" b="1" dirty="0" smtClean="0"/>
          </a:p>
          <a:p>
            <a:r>
              <a:rPr lang="en-US" b="1" dirty="0" smtClean="0"/>
              <a:t>Remember </a:t>
            </a:r>
            <a:r>
              <a:rPr lang="en-US" b="1" dirty="0"/>
              <a:t>a linked list always contains a pointer variable START which stores the address of the first node of the </a:t>
            </a:r>
            <a:r>
              <a:rPr lang="en-US" b="1" dirty="0" smtClean="0"/>
              <a:t>list.</a:t>
            </a:r>
            <a:endParaRPr lang="tr-TR" b="1" dirty="0" smtClean="0"/>
          </a:p>
          <a:p>
            <a:r>
              <a:rPr lang="en-US" b="1" dirty="0" smtClean="0"/>
              <a:t>End </a:t>
            </a:r>
            <a:r>
              <a:rPr lang="en-US" b="1" dirty="0"/>
              <a:t>of the list is marked by storing NULL or –1 in the NEXT field of the last node. </a:t>
            </a:r>
            <a:endParaRPr lang="tr-TR" b="1" dirty="0" smtClean="0"/>
          </a:p>
          <a:p>
            <a:r>
              <a:rPr lang="en-US" b="1" dirty="0" smtClean="0"/>
              <a:t>For </a:t>
            </a:r>
            <a:r>
              <a:rPr lang="en-US" b="1" dirty="0"/>
              <a:t>traversing the linked list, we also make use of another pointer variable PTR which points to the node that is currently being accessed. </a:t>
            </a:r>
            <a:endParaRPr lang="tr-TR" b="1" dirty="0" smtClean="0"/>
          </a:p>
          <a:p>
            <a:r>
              <a:rPr lang="en-US" b="1" dirty="0" smtClean="0"/>
              <a:t>The </a:t>
            </a:r>
            <a:r>
              <a:rPr lang="en-US" b="1" dirty="0"/>
              <a:t>algorithm to traverse a linked list is shown in Fig. </a:t>
            </a:r>
            <a:r>
              <a:rPr lang="en-US" b="1" dirty="0" smtClean="0"/>
              <a:t>6.8</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460440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7500" lnSpcReduction="20000"/>
          </a:bodyPr>
          <a:lstStyle/>
          <a:p>
            <a:r>
              <a:rPr lang="tr-TR" b="1" dirty="0" smtClean="0"/>
              <a:t>T</a:t>
            </a:r>
            <a:r>
              <a:rPr lang="en-US" b="1" dirty="0" err="1" smtClean="0"/>
              <a:t>raversing</a:t>
            </a:r>
            <a:r>
              <a:rPr lang="en-US" b="1" dirty="0" smtClean="0"/>
              <a:t> </a:t>
            </a:r>
            <a:r>
              <a:rPr lang="en-US" b="1" dirty="0"/>
              <a:t>a Linked List </a:t>
            </a:r>
            <a:endParaRPr lang="tr-TR" b="1" dirty="0" smtClean="0"/>
          </a:p>
          <a:p>
            <a:r>
              <a:rPr lang="en-US" b="1" dirty="0" smtClean="0"/>
              <a:t>In </a:t>
            </a:r>
            <a:r>
              <a:rPr lang="en-US" b="1" dirty="0"/>
              <a:t>this algorithm, we first initialize PTR with the address of START. </a:t>
            </a:r>
            <a:endParaRPr lang="tr-TR" b="1" dirty="0" smtClean="0"/>
          </a:p>
          <a:p>
            <a:r>
              <a:rPr lang="en-US" b="1" dirty="0" smtClean="0"/>
              <a:t>So </a:t>
            </a:r>
            <a:r>
              <a:rPr lang="en-US" b="1" dirty="0"/>
              <a:t>now, PTR points to the first node of the linked list. </a:t>
            </a:r>
            <a:endParaRPr lang="tr-TR" b="1" dirty="0" smtClean="0"/>
          </a:p>
          <a:p>
            <a:r>
              <a:rPr lang="en-US" b="1" dirty="0" smtClean="0"/>
              <a:t>Then </a:t>
            </a:r>
            <a:r>
              <a:rPr lang="en-US" b="1" dirty="0"/>
              <a:t>in Step 2, a while loop is executed which is repeated till PTR processes the last node, that is until it encounters NULL. </a:t>
            </a:r>
            <a:endParaRPr lang="tr-TR" b="1" dirty="0" smtClean="0"/>
          </a:p>
          <a:p>
            <a:r>
              <a:rPr lang="en-US" b="1" dirty="0" smtClean="0"/>
              <a:t>In </a:t>
            </a:r>
            <a:r>
              <a:rPr lang="en-US" b="1" dirty="0"/>
              <a:t>Step 3, we apply the process (e.g., print) to the current node, that is, the node pointed by PTR. </a:t>
            </a:r>
            <a:endParaRPr lang="tr-TR" b="1" dirty="0" smtClean="0"/>
          </a:p>
          <a:p>
            <a:r>
              <a:rPr lang="en-US" b="1" dirty="0" smtClean="0"/>
              <a:t>In </a:t>
            </a:r>
            <a:r>
              <a:rPr lang="en-US" b="1" dirty="0"/>
              <a:t>Step 4, we move to the next node by making the PTR variable point to the node whose address is stored in the NEXT field.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40678" y="3726879"/>
            <a:ext cx="4229100" cy="1838325"/>
          </a:xfrm>
          <a:prstGeom prst="rect">
            <a:avLst/>
          </a:prstGeom>
        </p:spPr>
      </p:pic>
    </p:spTree>
    <p:extLst>
      <p:ext uri="{BB962C8B-B14F-4D97-AF65-F5344CB8AC3E}">
        <p14:creationId xmlns:p14="http://schemas.microsoft.com/office/powerpoint/2010/main" val="3625517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7500" lnSpcReduction="20000"/>
          </a:bodyPr>
          <a:lstStyle/>
          <a:p>
            <a:r>
              <a:rPr lang="tr-TR" b="1" dirty="0" smtClean="0"/>
              <a:t>T</a:t>
            </a:r>
            <a:r>
              <a:rPr lang="en-US" b="1" dirty="0" err="1" smtClean="0"/>
              <a:t>raversing</a:t>
            </a:r>
            <a:r>
              <a:rPr lang="en-US" b="1" dirty="0" smtClean="0"/>
              <a:t> </a:t>
            </a:r>
            <a:r>
              <a:rPr lang="en-US" b="1" dirty="0"/>
              <a:t>a Linked </a:t>
            </a:r>
            <a:r>
              <a:rPr lang="en-US" b="1" dirty="0" smtClean="0"/>
              <a:t>List</a:t>
            </a:r>
            <a:endParaRPr lang="tr-TR" b="1" dirty="0" smtClean="0"/>
          </a:p>
          <a:p>
            <a:r>
              <a:rPr lang="en-US" b="1" dirty="0"/>
              <a:t>Let us now write an algorithm to count the number of nodes in a linked list. </a:t>
            </a:r>
            <a:endParaRPr lang="tr-TR" b="1" dirty="0" smtClean="0"/>
          </a:p>
          <a:p>
            <a:r>
              <a:rPr lang="en-US" b="1" dirty="0" smtClean="0"/>
              <a:t>To </a:t>
            </a:r>
            <a:r>
              <a:rPr lang="en-US" b="1" dirty="0"/>
              <a:t>do this, we will traverse each and every node of the list and while traversing every individual node, we will increment the counter by 1. </a:t>
            </a:r>
            <a:endParaRPr lang="tr-TR" b="1" dirty="0" smtClean="0"/>
          </a:p>
          <a:p>
            <a:r>
              <a:rPr lang="en-US" b="1" dirty="0" smtClean="0"/>
              <a:t>Once </a:t>
            </a:r>
            <a:r>
              <a:rPr lang="en-US" b="1" dirty="0"/>
              <a:t>we reach NULL, that is, when all the nodes of the linked list have been traversed, the final value of the counter will be displayed. </a:t>
            </a:r>
            <a:endParaRPr lang="tr-TR" b="1" dirty="0" smtClean="0"/>
          </a:p>
          <a:p>
            <a:r>
              <a:rPr lang="en-US" b="1" dirty="0" smtClean="0"/>
              <a:t>Figure </a:t>
            </a:r>
            <a:r>
              <a:rPr lang="en-US" b="1" dirty="0"/>
              <a:t>6.9 shows the algorithm to print the number of nodes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48466" y="4000500"/>
            <a:ext cx="4295775" cy="2324100"/>
          </a:xfrm>
          <a:prstGeom prst="rect">
            <a:avLst/>
          </a:prstGeom>
        </p:spPr>
      </p:pic>
    </p:spTree>
    <p:extLst>
      <p:ext uri="{BB962C8B-B14F-4D97-AF65-F5344CB8AC3E}">
        <p14:creationId xmlns:p14="http://schemas.microsoft.com/office/powerpoint/2010/main" val="2439736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a:bodyPr>
          <a:lstStyle/>
          <a:p>
            <a:r>
              <a:rPr lang="en-US" b="1" dirty="0"/>
              <a:t>Searching for a value in a Linked List </a:t>
            </a:r>
            <a:endParaRPr lang="tr-TR" b="1" dirty="0" smtClean="0"/>
          </a:p>
          <a:p>
            <a:r>
              <a:rPr lang="en-US" b="1" dirty="0" smtClean="0"/>
              <a:t>Searching </a:t>
            </a:r>
            <a:r>
              <a:rPr lang="en-US" b="1" dirty="0"/>
              <a:t>a linked list means to find a particular element in the linked list. </a:t>
            </a:r>
            <a:endParaRPr lang="tr-TR" b="1" dirty="0" smtClean="0"/>
          </a:p>
          <a:p>
            <a:r>
              <a:rPr lang="en-US" b="1" dirty="0" smtClean="0"/>
              <a:t>As </a:t>
            </a:r>
            <a:r>
              <a:rPr lang="en-US" b="1" dirty="0"/>
              <a:t>already discussed, a linked list consists of nodes which are divided into two parts, the information part and the next part. </a:t>
            </a:r>
            <a:endParaRPr lang="tr-TR" b="1" dirty="0" smtClean="0"/>
          </a:p>
          <a:p>
            <a:r>
              <a:rPr lang="en-US" b="1" dirty="0" smtClean="0"/>
              <a:t>So </a:t>
            </a:r>
            <a:r>
              <a:rPr lang="en-US" b="1" dirty="0"/>
              <a:t>searching means finding whether a given value is present in the information part of the node or not. </a:t>
            </a:r>
            <a:endParaRPr lang="tr-TR" b="1" dirty="0" smtClean="0"/>
          </a:p>
          <a:p>
            <a:r>
              <a:rPr lang="en-US" b="1" dirty="0" smtClean="0"/>
              <a:t>If </a:t>
            </a:r>
            <a:r>
              <a:rPr lang="en-US" b="1" dirty="0"/>
              <a:t>it is present, the algorithm returns the address of the node that contains the value.</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95379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124200"/>
          </a:xfrm>
        </p:spPr>
        <p:txBody>
          <a:bodyPr>
            <a:normAutofit fontScale="77500" lnSpcReduction="20000"/>
          </a:bodyPr>
          <a:lstStyle/>
          <a:p>
            <a:r>
              <a:rPr lang="en-US" b="1" dirty="0"/>
              <a:t>Searching for a value in a Linked List </a:t>
            </a:r>
            <a:endParaRPr lang="tr-TR" b="1" dirty="0" smtClean="0"/>
          </a:p>
          <a:p>
            <a:r>
              <a:rPr lang="en-US" b="1" dirty="0"/>
              <a:t>Figure 6.10 shows the algorithm to search a linked list. </a:t>
            </a:r>
            <a:endParaRPr lang="tr-TR" b="1" dirty="0" smtClean="0"/>
          </a:p>
          <a:p>
            <a:r>
              <a:rPr lang="en-US" b="1" dirty="0" smtClean="0"/>
              <a:t>In </a:t>
            </a:r>
            <a:r>
              <a:rPr lang="en-US" b="1" dirty="0"/>
              <a:t>Step 1, we initialize the pointer variable PTR with START that contains the address of the first node. </a:t>
            </a:r>
            <a:endParaRPr lang="tr-TR" b="1" dirty="0" smtClean="0"/>
          </a:p>
          <a:p>
            <a:r>
              <a:rPr lang="en-US" b="1" dirty="0" smtClean="0"/>
              <a:t>In </a:t>
            </a:r>
            <a:r>
              <a:rPr lang="en-US" b="1" dirty="0"/>
              <a:t>Step 2, a while loop is executed which will compare every node’s DATA with VAL for which the search is being made. </a:t>
            </a:r>
            <a:endParaRPr lang="tr-TR" b="1" dirty="0" smtClean="0"/>
          </a:p>
          <a:p>
            <a:r>
              <a:rPr lang="en-US" b="1" dirty="0" smtClean="0"/>
              <a:t>If </a:t>
            </a:r>
            <a:r>
              <a:rPr lang="en-US" b="1" dirty="0"/>
              <a:t>the search is successful, that is, VAL has been found, then the address of that node is stored in POS and the control jumps to the last statement of the algorithm. </a:t>
            </a:r>
            <a:endParaRPr lang="tr-TR" b="1" dirty="0" smtClean="0"/>
          </a:p>
          <a:p>
            <a:r>
              <a:rPr lang="en-US" b="1" dirty="0" smtClean="0"/>
              <a:t>However</a:t>
            </a:r>
            <a:r>
              <a:rPr lang="en-US" b="1" dirty="0"/>
              <a:t>, if the search is unsuccessful, POS is set to NULL which indicates that VAL is not present in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14475" y="3800475"/>
            <a:ext cx="3667125" cy="2686050"/>
          </a:xfrm>
          <a:prstGeom prst="rect">
            <a:avLst/>
          </a:prstGeom>
        </p:spPr>
      </p:pic>
    </p:spTree>
    <p:extLst>
      <p:ext uri="{BB962C8B-B14F-4D97-AF65-F5344CB8AC3E}">
        <p14:creationId xmlns:p14="http://schemas.microsoft.com/office/powerpoint/2010/main" val="2788934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124200"/>
          </a:xfrm>
        </p:spPr>
        <p:txBody>
          <a:bodyPr>
            <a:normAutofit fontScale="77500" lnSpcReduction="20000"/>
          </a:bodyPr>
          <a:lstStyle/>
          <a:p>
            <a:r>
              <a:rPr lang="en-US" b="1" dirty="0"/>
              <a:t>Searching for a value in a Linked List </a:t>
            </a:r>
            <a:endParaRPr lang="tr-TR" b="1" dirty="0" smtClean="0"/>
          </a:p>
          <a:p>
            <a:r>
              <a:rPr lang="en-US" b="1" dirty="0"/>
              <a:t>Figure 6.10 shows the algorithm to search a linked list. </a:t>
            </a:r>
            <a:endParaRPr lang="tr-TR" b="1" dirty="0" smtClean="0"/>
          </a:p>
          <a:p>
            <a:r>
              <a:rPr lang="en-US" b="1" dirty="0" smtClean="0"/>
              <a:t>In </a:t>
            </a:r>
            <a:r>
              <a:rPr lang="en-US" b="1" dirty="0"/>
              <a:t>Step 1, we initialize the pointer variable PTR with START that contains the address of the first node. </a:t>
            </a:r>
            <a:endParaRPr lang="tr-TR" b="1" dirty="0" smtClean="0"/>
          </a:p>
          <a:p>
            <a:r>
              <a:rPr lang="en-US" b="1" dirty="0" smtClean="0"/>
              <a:t>In </a:t>
            </a:r>
            <a:r>
              <a:rPr lang="en-US" b="1" dirty="0"/>
              <a:t>Step 2, a while loop is executed which will compare every node’s DATA with VAL for which the search is being made. </a:t>
            </a:r>
            <a:endParaRPr lang="tr-TR" b="1" dirty="0" smtClean="0"/>
          </a:p>
          <a:p>
            <a:r>
              <a:rPr lang="en-US" b="1" dirty="0" smtClean="0"/>
              <a:t>If </a:t>
            </a:r>
            <a:r>
              <a:rPr lang="en-US" b="1" dirty="0"/>
              <a:t>the search is successful, that is, VAL has been found, then the address of that node is stored in POS and the control jumps to the last statement of the algorithm. </a:t>
            </a:r>
            <a:endParaRPr lang="tr-TR" b="1" dirty="0" smtClean="0"/>
          </a:p>
          <a:p>
            <a:r>
              <a:rPr lang="en-US" b="1" dirty="0" smtClean="0"/>
              <a:t>However</a:t>
            </a:r>
            <a:r>
              <a:rPr lang="en-US" b="1" dirty="0"/>
              <a:t>, if the search is unsuccessful, POS is set to NULL which indicates that VAL is not present in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14475" y="3800475"/>
            <a:ext cx="3667125" cy="2686050"/>
          </a:xfrm>
          <a:prstGeom prst="rect">
            <a:avLst/>
          </a:prstGeom>
        </p:spPr>
      </p:pic>
    </p:spTree>
    <p:extLst>
      <p:ext uri="{BB962C8B-B14F-4D97-AF65-F5344CB8AC3E}">
        <p14:creationId xmlns:p14="http://schemas.microsoft.com/office/powerpoint/2010/main" val="3303595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lnSpcReduction="10000"/>
          </a:bodyPr>
          <a:lstStyle/>
          <a:p>
            <a:r>
              <a:rPr lang="en-US" b="1" dirty="0"/>
              <a:t>Searching for a value in a Linked List </a:t>
            </a:r>
            <a:endParaRPr lang="tr-TR" b="1" dirty="0" smtClean="0"/>
          </a:p>
          <a:p>
            <a:r>
              <a:rPr lang="en-US" b="1" dirty="0"/>
              <a:t>Consider the linked list shown in Fig. 6.11. If we have VAL = 4, then the flow of the algorithm can be explained as shown in the figure.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71600" y="2396762"/>
            <a:ext cx="6248400" cy="3914775"/>
          </a:xfrm>
          <a:prstGeom prst="rect">
            <a:avLst/>
          </a:prstGeom>
        </p:spPr>
      </p:pic>
    </p:spTree>
    <p:extLst>
      <p:ext uri="{BB962C8B-B14F-4D97-AF65-F5344CB8AC3E}">
        <p14:creationId xmlns:p14="http://schemas.microsoft.com/office/powerpoint/2010/main" val="3241424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fontScale="92500" lnSpcReduction="20000"/>
          </a:bodyPr>
          <a:lstStyle/>
          <a:p>
            <a:r>
              <a:rPr lang="en-US" b="1" dirty="0" smtClean="0"/>
              <a:t>Inserting </a:t>
            </a:r>
            <a:r>
              <a:rPr lang="en-US" b="1" dirty="0"/>
              <a:t>a new node in a Linked List </a:t>
            </a:r>
            <a:endParaRPr lang="tr-TR" b="1" dirty="0" smtClean="0"/>
          </a:p>
          <a:p>
            <a:r>
              <a:rPr lang="en-US" b="1" dirty="0" smtClean="0"/>
              <a:t>In </a:t>
            </a:r>
            <a:r>
              <a:rPr lang="en-US" b="1" dirty="0"/>
              <a:t>this section, we will see how a new node is added into an already existing linked list. </a:t>
            </a:r>
            <a:endParaRPr lang="tr-TR" b="1" dirty="0" smtClean="0"/>
          </a:p>
          <a:p>
            <a:r>
              <a:rPr lang="en-US" b="1" dirty="0" smtClean="0"/>
              <a:t>We </a:t>
            </a:r>
            <a:r>
              <a:rPr lang="en-US" b="1" dirty="0"/>
              <a:t>will take four cases and then see how insertion is done in each case. </a:t>
            </a:r>
            <a:endParaRPr lang="tr-TR" b="1" dirty="0" smtClean="0"/>
          </a:p>
          <a:p>
            <a:r>
              <a:rPr lang="en-US" b="1" dirty="0" smtClean="0"/>
              <a:t>Case </a:t>
            </a:r>
            <a:r>
              <a:rPr lang="en-US" b="1" dirty="0"/>
              <a:t>1: The new node is inserted at the </a:t>
            </a:r>
            <a:r>
              <a:rPr lang="en-US" b="1" dirty="0" smtClean="0"/>
              <a:t>beginning.</a:t>
            </a:r>
            <a:endParaRPr lang="tr-TR" b="1" dirty="0" smtClean="0"/>
          </a:p>
          <a:p>
            <a:r>
              <a:rPr lang="en-US" b="1" dirty="0" smtClean="0"/>
              <a:t>Case </a:t>
            </a:r>
            <a:r>
              <a:rPr lang="en-US" b="1" dirty="0"/>
              <a:t>2: The new node is inserted at the end. </a:t>
            </a:r>
            <a:endParaRPr lang="tr-TR" b="1" dirty="0" smtClean="0"/>
          </a:p>
          <a:p>
            <a:r>
              <a:rPr lang="en-US" b="1" dirty="0" smtClean="0"/>
              <a:t>Case </a:t>
            </a:r>
            <a:r>
              <a:rPr lang="en-US" b="1" dirty="0"/>
              <a:t>3: The new node is inserted after a given </a:t>
            </a:r>
            <a:r>
              <a:rPr lang="en-US" b="1" dirty="0" smtClean="0"/>
              <a:t>node.</a:t>
            </a:r>
            <a:endParaRPr lang="tr-TR" b="1" dirty="0" smtClean="0"/>
          </a:p>
          <a:p>
            <a:r>
              <a:rPr lang="en-US" b="1" dirty="0" smtClean="0"/>
              <a:t>Case </a:t>
            </a:r>
            <a:r>
              <a:rPr lang="en-US" b="1" dirty="0"/>
              <a:t>4: The new node is inserted before a given node. </a:t>
            </a:r>
            <a:endParaRPr lang="tr-TR" b="1" dirty="0" smtClean="0"/>
          </a:p>
          <a:p>
            <a:r>
              <a:rPr lang="en-US" b="1" dirty="0" smtClean="0"/>
              <a:t>Before </a:t>
            </a:r>
            <a:r>
              <a:rPr lang="en-US" b="1" dirty="0"/>
              <a:t>we describe the algorithms to perform insertions in all these four cases, let us first discuss an important term called OVERFLOW. </a:t>
            </a:r>
            <a:endParaRPr lang="tr-TR" b="1" dirty="0" smtClean="0"/>
          </a:p>
          <a:p>
            <a:r>
              <a:rPr lang="en-US" b="1" dirty="0" smtClean="0"/>
              <a:t>Overflow </a:t>
            </a:r>
            <a:r>
              <a:rPr lang="en-US" b="1" dirty="0"/>
              <a:t>is a condition that occurs when AVAIL = NULL or no free memory cell is present in the </a:t>
            </a:r>
            <a:r>
              <a:rPr lang="en-US" b="1" dirty="0" smtClean="0"/>
              <a:t>system.</a:t>
            </a:r>
            <a:endParaRPr lang="tr-TR" b="1" dirty="0" smtClean="0"/>
          </a:p>
          <a:p>
            <a:r>
              <a:rPr lang="en-US" b="1" dirty="0" smtClean="0"/>
              <a:t>When </a:t>
            </a:r>
            <a:r>
              <a:rPr lang="en-US" b="1" dirty="0"/>
              <a:t>this condition occurs, the program must give an appropriate message.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07466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fontScale="92500" lnSpcReduction="20000"/>
          </a:bodyPr>
          <a:lstStyle/>
          <a:p>
            <a:r>
              <a:rPr lang="en-US" b="1" dirty="0"/>
              <a:t>We have studied that an array is a linear collection of data elements in which the elements are stored in consecutive memory locations. </a:t>
            </a:r>
            <a:endParaRPr lang="tr-TR" b="1" dirty="0" smtClean="0"/>
          </a:p>
          <a:p>
            <a:r>
              <a:rPr lang="en-US" b="1" dirty="0" smtClean="0"/>
              <a:t>While </a:t>
            </a:r>
            <a:r>
              <a:rPr lang="en-US" b="1" dirty="0"/>
              <a:t>declaring arrays, we have to specify the size of the array, which will restrict the number of elements that the array can store. </a:t>
            </a:r>
            <a:endParaRPr lang="tr-TR" b="1" dirty="0" smtClean="0"/>
          </a:p>
          <a:p>
            <a:r>
              <a:rPr lang="en-US" b="1" dirty="0" smtClean="0"/>
              <a:t>For </a:t>
            </a:r>
            <a:r>
              <a:rPr lang="en-US" b="1" dirty="0"/>
              <a:t>example, if we declare an array as </a:t>
            </a:r>
            <a:r>
              <a:rPr lang="en-US" b="1" dirty="0" err="1"/>
              <a:t>int</a:t>
            </a:r>
            <a:r>
              <a:rPr lang="en-US" b="1" dirty="0"/>
              <a:t> marks[10], then the array can store a maximum of 10 data elements but not more than that. </a:t>
            </a:r>
            <a:endParaRPr lang="tr-TR" b="1" dirty="0" smtClean="0"/>
          </a:p>
          <a:p>
            <a:r>
              <a:rPr lang="en-US" b="1" dirty="0" smtClean="0"/>
              <a:t>But </a:t>
            </a:r>
            <a:r>
              <a:rPr lang="en-US" b="1" dirty="0"/>
              <a:t>what if we are not sure of the number of elements in advance? </a:t>
            </a:r>
            <a:endParaRPr lang="tr-TR" b="1" dirty="0" smtClean="0"/>
          </a:p>
          <a:p>
            <a:r>
              <a:rPr lang="en-US" b="1" dirty="0" smtClean="0"/>
              <a:t>Moreover</a:t>
            </a:r>
            <a:r>
              <a:rPr lang="en-US" b="1" dirty="0"/>
              <a:t>, to make efficient use of memory, the elements must be stored randomly at any location rather than in consecutive locations. </a:t>
            </a:r>
            <a:endParaRPr lang="tr-TR" b="1" dirty="0" smtClean="0"/>
          </a:p>
          <a:p>
            <a:r>
              <a:rPr lang="en-US" b="1" dirty="0" smtClean="0"/>
              <a:t>So</a:t>
            </a:r>
            <a:r>
              <a:rPr lang="en-US" b="1" dirty="0"/>
              <a:t>, there must be a data structure that removes the restrictions on the maximum number of elements and the storage condition to write efficient programs.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828800"/>
          </a:xfrm>
        </p:spPr>
        <p:txBody>
          <a:bodyPr>
            <a:normAutofit fontScale="85000" lnSpcReduction="10000"/>
          </a:bodyPr>
          <a:lstStyle/>
          <a:p>
            <a:r>
              <a:rPr lang="en-US" b="1" dirty="0" smtClean="0"/>
              <a:t>Inserting </a:t>
            </a:r>
            <a:r>
              <a:rPr lang="en-US" b="1" dirty="0"/>
              <a:t>a Node at the Beginning of a Linked List </a:t>
            </a:r>
            <a:endParaRPr lang="tr-TR" b="1" dirty="0" smtClean="0"/>
          </a:p>
          <a:p>
            <a:r>
              <a:rPr lang="en-US" b="1" dirty="0" smtClean="0"/>
              <a:t>Consider </a:t>
            </a:r>
            <a:r>
              <a:rPr lang="en-US" b="1" dirty="0"/>
              <a:t>the linked list shown in Fig. </a:t>
            </a:r>
            <a:r>
              <a:rPr lang="en-US" b="1" dirty="0" smtClean="0"/>
              <a:t>6.12.</a:t>
            </a:r>
            <a:endParaRPr lang="tr-TR" b="1" dirty="0" smtClean="0"/>
          </a:p>
          <a:p>
            <a:r>
              <a:rPr lang="en-US" b="1" dirty="0" smtClean="0"/>
              <a:t>Suppose </a:t>
            </a:r>
            <a:r>
              <a:rPr lang="en-US" b="1" dirty="0"/>
              <a:t>we want to add a new node with data 9 and add it as the first node of the list. </a:t>
            </a:r>
            <a:endParaRPr lang="tr-TR" b="1" dirty="0" smtClean="0"/>
          </a:p>
          <a:p>
            <a:r>
              <a:rPr lang="en-US" b="1" dirty="0" smtClean="0"/>
              <a:t>Then </a:t>
            </a:r>
            <a:r>
              <a:rPr lang="en-US" b="1" dirty="0"/>
              <a:t>the following changes will be done in the linked list.</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33462" y="2818738"/>
            <a:ext cx="7153275" cy="3409950"/>
          </a:xfrm>
          <a:prstGeom prst="rect">
            <a:avLst/>
          </a:prstGeom>
        </p:spPr>
      </p:pic>
    </p:spTree>
    <p:extLst>
      <p:ext uri="{BB962C8B-B14F-4D97-AF65-F5344CB8AC3E}">
        <p14:creationId xmlns:p14="http://schemas.microsoft.com/office/powerpoint/2010/main" val="228957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647016"/>
          </a:xfrm>
        </p:spPr>
        <p:txBody>
          <a:bodyPr>
            <a:normAutofit fontScale="85000" lnSpcReduction="20000"/>
          </a:bodyPr>
          <a:lstStyle/>
          <a:p>
            <a:r>
              <a:rPr lang="en-US" b="1" dirty="0" smtClean="0"/>
              <a:t>Inserting </a:t>
            </a:r>
            <a:r>
              <a:rPr lang="en-US" b="1" dirty="0"/>
              <a:t>a Node at the Beginning of a Linked List </a:t>
            </a:r>
            <a:endParaRPr lang="tr-TR" b="1" dirty="0" smtClean="0"/>
          </a:p>
          <a:p>
            <a:r>
              <a:rPr lang="en-US" b="1" dirty="0"/>
              <a:t>Figure 6.13 shows the algorithm to insert a new node at the beginning of a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if a free memory cell is available, then we allocate space for the new node.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2753" y="3810000"/>
            <a:ext cx="3177113" cy="2638769"/>
          </a:xfrm>
          <a:prstGeom prst="rect">
            <a:avLst/>
          </a:prstGeom>
        </p:spPr>
      </p:pic>
    </p:spTree>
    <p:extLst>
      <p:ext uri="{BB962C8B-B14F-4D97-AF65-F5344CB8AC3E}">
        <p14:creationId xmlns:p14="http://schemas.microsoft.com/office/powerpoint/2010/main" val="1488205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971800"/>
          </a:xfrm>
        </p:spPr>
        <p:txBody>
          <a:bodyPr>
            <a:normAutofit fontScale="70000" lnSpcReduction="20000"/>
          </a:bodyPr>
          <a:lstStyle/>
          <a:p>
            <a:r>
              <a:rPr lang="en-US" b="1" dirty="0" smtClean="0"/>
              <a:t>Inserting </a:t>
            </a:r>
            <a:r>
              <a:rPr lang="en-US" b="1" dirty="0"/>
              <a:t>a Node at the Beginning of a Linked List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the NEW_NODE. </a:t>
            </a:r>
            <a:endParaRPr lang="tr-TR" b="1" dirty="0" smtClean="0"/>
          </a:p>
          <a:p>
            <a:r>
              <a:rPr lang="en-US" b="1" dirty="0"/>
              <a:t> Note the following two steps:</a:t>
            </a:r>
          </a:p>
          <a:p>
            <a:r>
              <a:rPr lang="en-US" b="1" dirty="0" smtClean="0"/>
              <a:t>Step </a:t>
            </a:r>
            <a:r>
              <a:rPr lang="en-US" b="1" dirty="0"/>
              <a:t>2: SET NEW_NODE = </a:t>
            </a:r>
            <a:r>
              <a:rPr lang="en-US" b="1" dirty="0" smtClean="0"/>
              <a:t>AVAIL</a:t>
            </a:r>
            <a:endParaRPr lang="tr-TR" b="1" dirty="0" smtClean="0"/>
          </a:p>
          <a:p>
            <a:r>
              <a:rPr lang="en-US" b="1" dirty="0" smtClean="0"/>
              <a:t>Step </a:t>
            </a:r>
            <a:r>
              <a:rPr lang="en-US" b="1" dirty="0"/>
              <a:t>3: SET AVAIL = AVAIL -&gt; NEXT </a:t>
            </a:r>
            <a:endParaRPr lang="tr-TR" b="1" dirty="0" smtClean="0"/>
          </a:p>
          <a:p>
            <a:r>
              <a:rPr lang="en-US" b="1" dirty="0" smtClean="0"/>
              <a:t>These </a:t>
            </a:r>
            <a:r>
              <a:rPr lang="en-US" b="1" dirty="0"/>
              <a:t>steps allocate memory for the new node. </a:t>
            </a:r>
            <a:endParaRPr lang="tr-TR" b="1" dirty="0" smtClean="0"/>
          </a:p>
          <a:p>
            <a:r>
              <a:rPr lang="en-US" b="1" dirty="0" smtClean="0"/>
              <a:t>In </a:t>
            </a:r>
            <a:r>
              <a:rPr lang="en-US" b="1" dirty="0"/>
              <a:t>C, there are functions like </a:t>
            </a:r>
            <a:r>
              <a:rPr lang="en-US" b="1" dirty="0" err="1"/>
              <a:t>malloc</a:t>
            </a:r>
            <a:r>
              <a:rPr lang="en-US" b="1" dirty="0"/>
              <a:t>(), </a:t>
            </a:r>
            <a:r>
              <a:rPr lang="en-US" b="1" dirty="0" err="1"/>
              <a:t>alloc</a:t>
            </a:r>
            <a:r>
              <a:rPr lang="en-US" b="1" dirty="0"/>
              <a:t>, and </a:t>
            </a:r>
            <a:r>
              <a:rPr lang="en-US" b="1" dirty="0" err="1"/>
              <a:t>calloc</a:t>
            </a:r>
            <a:r>
              <a:rPr lang="en-US" b="1" dirty="0"/>
              <a:t>() which automatically do the memory allocation on behalf of the user.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52753" y="3810000"/>
            <a:ext cx="3177113" cy="2638769"/>
          </a:xfrm>
          <a:prstGeom prst="rect">
            <a:avLst/>
          </a:prstGeom>
        </p:spPr>
      </p:pic>
    </p:spTree>
    <p:extLst>
      <p:ext uri="{BB962C8B-B14F-4D97-AF65-F5344CB8AC3E}">
        <p14:creationId xmlns:p14="http://schemas.microsoft.com/office/powerpoint/2010/main" val="3601197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257800"/>
          </a:xfrm>
        </p:spPr>
        <p:txBody>
          <a:bodyPr>
            <a:normAutofit fontScale="85000" lnSpcReduction="10000"/>
          </a:bodyPr>
          <a:lstStyle/>
          <a:p>
            <a:r>
              <a:rPr lang="en-US" b="1" dirty="0"/>
              <a:t>Inserting a Node at the End of a Linked List </a:t>
            </a:r>
            <a:endParaRPr lang="tr-TR" b="1" dirty="0" smtClean="0"/>
          </a:p>
          <a:p>
            <a:r>
              <a:rPr lang="en-US" b="1" dirty="0" smtClean="0"/>
              <a:t>Consider </a:t>
            </a:r>
            <a:r>
              <a:rPr lang="en-US" b="1" dirty="0"/>
              <a:t>the linked list shown in Fig. 6.14. </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 </a:t>
            </a:r>
            <a:endParaRPr lang="tr-TR" b="1" dirty="0" smtClean="0"/>
          </a:p>
          <a:p>
            <a:r>
              <a:rPr lang="en-US" b="1" dirty="0" smtClean="0"/>
              <a:t>Figure </a:t>
            </a:r>
            <a:r>
              <a:rPr lang="en-US" b="1" dirty="0"/>
              <a:t>6.15 shows the algorithm to insert a new node at the end of a linked list. </a:t>
            </a:r>
            <a:endParaRPr lang="tr-TR" b="1" dirty="0" smtClean="0"/>
          </a:p>
          <a:p>
            <a:r>
              <a:rPr lang="en-US" b="1" dirty="0" smtClean="0"/>
              <a:t>In </a:t>
            </a:r>
            <a:r>
              <a:rPr lang="en-US" b="1" dirty="0"/>
              <a:t>Step 6, we take a pointer variable PTR and initialize it with START. </a:t>
            </a:r>
            <a:endParaRPr lang="tr-TR" b="1" dirty="0" smtClean="0"/>
          </a:p>
          <a:p>
            <a:r>
              <a:rPr lang="en-US" b="1" dirty="0" smtClean="0"/>
              <a:t>That </a:t>
            </a:r>
            <a:r>
              <a:rPr lang="en-US" b="1" dirty="0"/>
              <a:t>is, PTR now points to the first node of the linked list.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NULL, which signifies the end of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52894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72458" y="1676400"/>
            <a:ext cx="7153275" cy="4125296"/>
          </a:xfrm>
          <a:prstGeom prst="rect">
            <a:avLst/>
          </a:prstGeom>
        </p:spPr>
      </p:pic>
      <p:sp>
        <p:nvSpPr>
          <p:cNvPr id="7" name="Rectangle 6"/>
          <p:cNvSpPr/>
          <p:nvPr/>
        </p:nvSpPr>
        <p:spPr>
          <a:xfrm>
            <a:off x="1072458" y="1051700"/>
            <a:ext cx="5480742" cy="369332"/>
          </a:xfrm>
          <a:prstGeom prst="rect">
            <a:avLst/>
          </a:prstGeom>
        </p:spPr>
        <p:txBody>
          <a:bodyPr wrap="square">
            <a:spAutoFit/>
          </a:bodyPr>
          <a:lstStyle/>
          <a:p>
            <a:r>
              <a:rPr lang="en-US" b="1" dirty="0"/>
              <a:t>Inserting a Node at the End of a Linked List </a:t>
            </a:r>
            <a:endParaRPr lang="tr-TR" b="1" dirty="0"/>
          </a:p>
        </p:txBody>
      </p:sp>
    </p:spTree>
    <p:extLst>
      <p:ext uri="{BB962C8B-B14F-4D97-AF65-F5344CB8AC3E}">
        <p14:creationId xmlns:p14="http://schemas.microsoft.com/office/powerpoint/2010/main" val="291127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7" name="Rectangle 6"/>
          <p:cNvSpPr/>
          <p:nvPr/>
        </p:nvSpPr>
        <p:spPr>
          <a:xfrm>
            <a:off x="533400" y="1051700"/>
            <a:ext cx="5480742" cy="369332"/>
          </a:xfrm>
          <a:prstGeom prst="rect">
            <a:avLst/>
          </a:prstGeom>
        </p:spPr>
        <p:txBody>
          <a:bodyPr wrap="square">
            <a:spAutoFit/>
          </a:bodyPr>
          <a:lstStyle/>
          <a:p>
            <a:r>
              <a:rPr lang="en-US" b="1" dirty="0"/>
              <a:t>Inserting a Node at the End of a Linked List </a:t>
            </a:r>
            <a:endParaRPr lang="tr-TR" b="1" dirty="0"/>
          </a:p>
        </p:txBody>
      </p:sp>
      <p:pic>
        <p:nvPicPr>
          <p:cNvPr id="3" name="Picture 2"/>
          <p:cNvPicPr>
            <a:picLocks noChangeAspect="1"/>
          </p:cNvPicPr>
          <p:nvPr/>
        </p:nvPicPr>
        <p:blipFill>
          <a:blip r:embed="rId3"/>
          <a:stretch>
            <a:fillRect/>
          </a:stretch>
        </p:blipFill>
        <p:spPr>
          <a:xfrm>
            <a:off x="1752600" y="1914525"/>
            <a:ext cx="4000500" cy="3724275"/>
          </a:xfrm>
          <a:prstGeom prst="rect">
            <a:avLst/>
          </a:prstGeom>
        </p:spPr>
      </p:pic>
    </p:spTree>
    <p:extLst>
      <p:ext uri="{BB962C8B-B14F-4D97-AF65-F5344CB8AC3E}">
        <p14:creationId xmlns:p14="http://schemas.microsoft.com/office/powerpoint/2010/main" val="909846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After a Given Node in a Linked List </a:t>
            </a:r>
            <a:endParaRPr lang="tr-TR" b="1" dirty="0" smtClean="0"/>
          </a:p>
          <a:p>
            <a:r>
              <a:rPr lang="en-US" b="1" dirty="0" smtClean="0"/>
              <a:t>Consider </a:t>
            </a:r>
            <a:r>
              <a:rPr lang="en-US" b="1" dirty="0"/>
              <a:t>the linked list shown in Fig. </a:t>
            </a:r>
            <a:r>
              <a:rPr lang="en-US" b="1" dirty="0" smtClean="0"/>
              <a:t>6.17.</a:t>
            </a:r>
            <a:endParaRPr lang="tr-TR" b="1" dirty="0" smtClean="0"/>
          </a:p>
          <a:p>
            <a:r>
              <a:rPr lang="en-US" b="1" dirty="0" smtClean="0"/>
              <a:t>Suppose </a:t>
            </a:r>
            <a:r>
              <a:rPr lang="en-US" b="1" dirty="0"/>
              <a:t>we want to add a new node with value 9 after the node containing data 3. </a:t>
            </a:r>
            <a:endParaRPr lang="tr-TR" b="1" dirty="0" smtClean="0"/>
          </a:p>
          <a:p>
            <a:r>
              <a:rPr lang="en-US" b="1" dirty="0" smtClean="0"/>
              <a:t>Before </a:t>
            </a:r>
            <a:r>
              <a:rPr lang="en-US" b="1" dirty="0"/>
              <a:t>discussing the changes that will be done in the linked list, let us first look at the algorithm shown in Fig. 6.16.</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904552" y="2895600"/>
            <a:ext cx="3505648" cy="3529400"/>
          </a:xfrm>
          <a:prstGeom prst="rect">
            <a:avLst/>
          </a:prstGeom>
        </p:spPr>
      </p:pic>
    </p:spTree>
    <p:extLst>
      <p:ext uri="{BB962C8B-B14F-4D97-AF65-F5344CB8AC3E}">
        <p14:creationId xmlns:p14="http://schemas.microsoft.com/office/powerpoint/2010/main" val="2608408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85000" lnSpcReduction="10000"/>
          </a:bodyPr>
          <a:lstStyle/>
          <a:p>
            <a:r>
              <a:rPr lang="en-US" b="1" dirty="0"/>
              <a:t>Inserting a Node After a Given Node in a Linked List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Then </a:t>
            </a:r>
            <a:r>
              <a:rPr lang="en-US" b="1" dirty="0"/>
              <a:t>we take another pointer variable PREPTR which will be used to store the address of the node preceding PTR. </a:t>
            </a:r>
            <a:endParaRPr lang="tr-TR" b="1" dirty="0" smtClean="0"/>
          </a:p>
          <a:p>
            <a:r>
              <a:rPr lang="en-US" b="1" dirty="0" smtClean="0"/>
              <a:t>Initially</a:t>
            </a:r>
            <a:r>
              <a:rPr lang="en-US" b="1" dirty="0"/>
              <a:t>, PREPTR is initialized to PTR. </a:t>
            </a:r>
            <a:endParaRPr lang="tr-TR" b="1" dirty="0" smtClean="0"/>
          </a:p>
          <a:p>
            <a:r>
              <a:rPr lang="en-US" b="1" dirty="0" smtClean="0"/>
              <a:t>So </a:t>
            </a:r>
            <a:r>
              <a:rPr lang="en-US" b="1" dirty="0"/>
              <a:t>now, PTR, PREPTR, and START are all pointing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after this node. </a:t>
            </a:r>
            <a:endParaRPr lang="tr-TR" b="1" dirty="0" smtClean="0"/>
          </a:p>
          <a:p>
            <a:r>
              <a:rPr lang="en-US" b="1" dirty="0" smtClean="0"/>
              <a:t>Once </a:t>
            </a:r>
            <a:r>
              <a:rPr lang="en-US" b="1" dirty="0"/>
              <a:t>we reach this node, in Steps 10 and 11, we change the NEXT pointers in such a way that new node is inserted after the desired node.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95655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27276" y="1395878"/>
            <a:ext cx="5105400" cy="4852522"/>
          </a:xfrm>
          <a:prstGeom prst="rect">
            <a:avLst/>
          </a:prstGeom>
        </p:spPr>
      </p:pic>
    </p:spTree>
    <p:extLst>
      <p:ext uri="{BB962C8B-B14F-4D97-AF65-F5344CB8AC3E}">
        <p14:creationId xmlns:p14="http://schemas.microsoft.com/office/powerpoint/2010/main" val="2239458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92500" lnSpcReduction="10000"/>
          </a:bodyPr>
          <a:lstStyle/>
          <a:p>
            <a:r>
              <a:rPr lang="en-US" b="1" dirty="0"/>
              <a:t>Inserting a Node Before a Given Node in a Linked List </a:t>
            </a:r>
            <a:endParaRPr lang="tr-TR" b="1" dirty="0" smtClean="0"/>
          </a:p>
          <a:p>
            <a:r>
              <a:rPr lang="en-US" b="1" dirty="0" smtClean="0"/>
              <a:t>Consider </a:t>
            </a:r>
            <a:r>
              <a:rPr lang="en-US" b="1" dirty="0"/>
              <a:t>the linked list shown in Fig. </a:t>
            </a:r>
            <a:r>
              <a:rPr lang="en-US" b="1" dirty="0" smtClean="0"/>
              <a:t>6.19.</a:t>
            </a:r>
            <a:endParaRPr lang="tr-TR" b="1" dirty="0" smtClean="0"/>
          </a:p>
          <a:p>
            <a:r>
              <a:rPr lang="en-US" b="1" dirty="0" smtClean="0"/>
              <a:t>Suppose </a:t>
            </a:r>
            <a:r>
              <a:rPr lang="en-US" b="1" dirty="0"/>
              <a:t>we want to add a new node with value 9 before the node containing 3. </a:t>
            </a:r>
            <a:endParaRPr lang="tr-TR" b="1" dirty="0" smtClean="0"/>
          </a:p>
          <a:p>
            <a:r>
              <a:rPr lang="en-US" b="1" dirty="0" smtClean="0"/>
              <a:t>Before </a:t>
            </a:r>
            <a:r>
              <a:rPr lang="en-US" b="1" dirty="0"/>
              <a:t>discussing the changes that will be done in the linked list, let us first look at the algorithm shown in Fig. 6.18.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Then</a:t>
            </a:r>
            <a:r>
              <a:rPr lang="en-US" b="1" dirty="0"/>
              <a:t>, we take another pointer variable PREPTR and initialize it with PTR. </a:t>
            </a:r>
            <a:endParaRPr lang="tr-TR" b="1" dirty="0" smtClean="0"/>
          </a:p>
          <a:p>
            <a:r>
              <a:rPr lang="en-US" b="1" dirty="0" smtClean="0"/>
              <a:t>So </a:t>
            </a:r>
            <a:r>
              <a:rPr lang="en-US" b="1" dirty="0"/>
              <a:t>now, PTR, PREPTR, and START are all pointing to the first node of the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7616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a:bodyPr>
          <a:lstStyle/>
          <a:p>
            <a:r>
              <a:rPr lang="en-US" b="1" dirty="0"/>
              <a:t>Linked list is a data structure that is free from </a:t>
            </a:r>
            <a:r>
              <a:rPr lang="en-US" b="1" dirty="0" err="1" smtClean="0"/>
              <a:t>th</a:t>
            </a:r>
            <a:r>
              <a:rPr lang="tr-TR" b="1" dirty="0" smtClean="0"/>
              <a:t>ose</a:t>
            </a:r>
            <a:r>
              <a:rPr lang="tr-TR" b="1" dirty="0"/>
              <a:t> </a:t>
            </a:r>
            <a:r>
              <a:rPr lang="en-US" b="1" dirty="0" smtClean="0"/>
              <a:t>restrictions</a:t>
            </a:r>
            <a:r>
              <a:rPr lang="en-US" b="1" dirty="0"/>
              <a:t>. </a:t>
            </a:r>
            <a:endParaRPr lang="tr-TR" b="1" dirty="0" smtClean="0"/>
          </a:p>
          <a:p>
            <a:r>
              <a:rPr lang="en-US" b="1" dirty="0" smtClean="0"/>
              <a:t>A </a:t>
            </a:r>
            <a:r>
              <a:rPr lang="en-US" b="1" dirty="0"/>
              <a:t>linked list does not store its elements in consecutive memory locations and the user can add any number of elements to it. </a:t>
            </a:r>
            <a:endParaRPr lang="tr-TR" b="1" dirty="0" smtClean="0"/>
          </a:p>
          <a:p>
            <a:r>
              <a:rPr lang="en-US" b="1" dirty="0" smtClean="0"/>
              <a:t>However</a:t>
            </a:r>
            <a:r>
              <a:rPr lang="en-US" b="1" dirty="0"/>
              <a:t>, unlike an array, a linked list does not allow random access of data. </a:t>
            </a:r>
            <a:endParaRPr lang="tr-TR" b="1" dirty="0" smtClean="0"/>
          </a:p>
          <a:p>
            <a:r>
              <a:rPr lang="en-US" b="1" dirty="0" smtClean="0"/>
              <a:t>Elements </a:t>
            </a:r>
            <a:r>
              <a:rPr lang="en-US" b="1" dirty="0"/>
              <a:t>in a linked list can be accessed only in a sequential manner. </a:t>
            </a:r>
            <a:endParaRPr lang="tr-TR" b="1" dirty="0" smtClean="0"/>
          </a:p>
          <a:p>
            <a:r>
              <a:rPr lang="en-US" b="1" dirty="0" smtClean="0"/>
              <a:t>But </a:t>
            </a:r>
            <a:r>
              <a:rPr lang="en-US" b="1" dirty="0"/>
              <a:t>like an array, insertions and deletions can be done at any point in the list in a constant time.</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81403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286000"/>
          </a:xfrm>
        </p:spPr>
        <p:txBody>
          <a:bodyPr>
            <a:normAutofit fontScale="85000" lnSpcReduction="20000"/>
          </a:bodyPr>
          <a:lstStyle/>
          <a:p>
            <a:r>
              <a:rPr lang="en-US" b="1" dirty="0"/>
              <a:t>Inserting a Node Before a Given Node in a Linked </a:t>
            </a:r>
            <a:r>
              <a:rPr lang="en-US" b="1" dirty="0" smtClean="0"/>
              <a:t>List</a:t>
            </a:r>
            <a:endParaRPr lang="tr-TR" b="1" dirty="0" smtClean="0"/>
          </a:p>
          <a:p>
            <a:r>
              <a:rPr lang="en-US" b="1" dirty="0"/>
              <a:t>In 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before this node. </a:t>
            </a:r>
            <a:endParaRPr lang="tr-TR" b="1" dirty="0" smtClean="0"/>
          </a:p>
          <a:p>
            <a:r>
              <a:rPr lang="en-US" b="1" dirty="0" smtClean="0"/>
              <a:t>Once </a:t>
            </a:r>
            <a:r>
              <a:rPr lang="en-US" b="1" dirty="0"/>
              <a:t>we </a:t>
            </a:r>
            <a:r>
              <a:rPr lang="en-US" b="1" dirty="0" smtClean="0"/>
              <a:t>reach</a:t>
            </a:r>
            <a:r>
              <a:rPr lang="tr-TR" b="1" dirty="0" smtClean="0"/>
              <a:t> </a:t>
            </a:r>
            <a:r>
              <a:rPr lang="en-US" b="1" dirty="0"/>
              <a:t>this node, in Steps 10 and 11, we change the NEXT pointers in such a way that the new node is inserted before the desired node.</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95399" y="3124200"/>
            <a:ext cx="4038035" cy="3200400"/>
          </a:xfrm>
          <a:prstGeom prst="rect">
            <a:avLst/>
          </a:prstGeom>
        </p:spPr>
      </p:pic>
    </p:spTree>
    <p:extLst>
      <p:ext uri="{BB962C8B-B14F-4D97-AF65-F5344CB8AC3E}">
        <p14:creationId xmlns:p14="http://schemas.microsoft.com/office/powerpoint/2010/main" val="106775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Inserting a Node Before a Given Node in a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19175" y="1627165"/>
            <a:ext cx="5991225" cy="4392635"/>
          </a:xfrm>
          <a:prstGeom prst="rect">
            <a:avLst/>
          </a:prstGeom>
        </p:spPr>
      </p:pic>
    </p:spTree>
    <p:extLst>
      <p:ext uri="{BB962C8B-B14F-4D97-AF65-F5344CB8AC3E}">
        <p14:creationId xmlns:p14="http://schemas.microsoft.com/office/powerpoint/2010/main" val="78284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70000" lnSpcReduction="20000"/>
          </a:bodyPr>
          <a:lstStyle/>
          <a:p>
            <a:r>
              <a:rPr lang="tr-TR" b="1" dirty="0" smtClean="0"/>
              <a:t>D</a:t>
            </a:r>
            <a:r>
              <a:rPr lang="en-US" b="1" dirty="0" err="1" smtClean="0"/>
              <a:t>eleting</a:t>
            </a:r>
            <a:r>
              <a:rPr lang="en-US" b="1" dirty="0" smtClean="0"/>
              <a:t> </a:t>
            </a:r>
            <a:r>
              <a:rPr lang="en-US" b="1" dirty="0"/>
              <a:t>a node from a Linked List </a:t>
            </a:r>
            <a:endParaRPr lang="tr-TR" b="1" dirty="0" smtClean="0"/>
          </a:p>
          <a:p>
            <a:r>
              <a:rPr lang="en-US" b="1" dirty="0" smtClean="0"/>
              <a:t>In </a:t>
            </a:r>
            <a:r>
              <a:rPr lang="en-US" b="1" dirty="0"/>
              <a:t>this section, we will discuss how a node is deleted from an already existing linked list. </a:t>
            </a:r>
            <a:endParaRPr lang="tr-TR" b="1" dirty="0" smtClean="0"/>
          </a:p>
          <a:p>
            <a:r>
              <a:rPr lang="en-US" b="1" dirty="0" smtClean="0"/>
              <a:t>We </a:t>
            </a:r>
            <a:r>
              <a:rPr lang="en-US" b="1" dirty="0"/>
              <a:t>will consider three cases and then see how deletion is done in each case. </a:t>
            </a:r>
            <a:endParaRPr lang="tr-TR" b="1" dirty="0" smtClean="0"/>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endParaRPr lang="tr-TR" b="1" dirty="0" smtClean="0"/>
          </a:p>
          <a:p>
            <a:r>
              <a:rPr lang="en-US" b="1" dirty="0" smtClean="0"/>
              <a:t>Case </a:t>
            </a:r>
            <a:r>
              <a:rPr lang="en-US" b="1" dirty="0"/>
              <a:t>3: The node after a given node is deleted. </a:t>
            </a:r>
            <a:endParaRPr lang="tr-TR" b="1" dirty="0" smtClean="0"/>
          </a:p>
          <a:p>
            <a:r>
              <a:rPr lang="en-US" b="1" dirty="0" smtClean="0"/>
              <a:t>Before </a:t>
            </a:r>
            <a:r>
              <a:rPr lang="en-US" b="1" dirty="0"/>
              <a:t>we describe the algorithms in all these three cases, let us first discuss an important term called </a:t>
            </a:r>
            <a:r>
              <a:rPr lang="en-US" b="1" dirty="0" smtClean="0"/>
              <a:t>UNDERFLOW.</a:t>
            </a:r>
            <a:endParaRPr lang="tr-TR" b="1" dirty="0" smtClean="0"/>
          </a:p>
          <a:p>
            <a:r>
              <a:rPr lang="en-US" b="1" dirty="0" smtClean="0"/>
              <a:t>Underflow </a:t>
            </a:r>
            <a:r>
              <a:rPr lang="en-US" b="1" dirty="0"/>
              <a:t>is a condition that occurs when we try to delete a node from a linked list that is empty. </a:t>
            </a:r>
            <a:endParaRPr lang="tr-TR" b="1" dirty="0" smtClean="0"/>
          </a:p>
          <a:p>
            <a:r>
              <a:rPr lang="en-US" b="1" dirty="0" smtClean="0"/>
              <a:t>This </a:t>
            </a:r>
            <a:r>
              <a:rPr lang="en-US" b="1" dirty="0"/>
              <a:t>happens when START = NULL or when there are no more nodes to delete. </a:t>
            </a:r>
            <a:endParaRPr lang="tr-TR" b="1" dirty="0" smtClean="0"/>
          </a:p>
          <a:p>
            <a:r>
              <a:rPr lang="en-US" b="1" dirty="0" smtClean="0"/>
              <a:t>Note </a:t>
            </a:r>
            <a:r>
              <a:rPr lang="en-US" b="1" dirty="0"/>
              <a:t>that when we delete a node from a linked list, we actually have to free the memory occupied by that node. </a:t>
            </a:r>
            <a:endParaRPr lang="tr-TR" b="1" dirty="0" smtClean="0"/>
          </a:p>
          <a:p>
            <a:r>
              <a:rPr lang="en-US" b="1" dirty="0" smtClean="0"/>
              <a:t>The </a:t>
            </a:r>
            <a:r>
              <a:rPr lang="en-US" b="1" dirty="0"/>
              <a:t>memory is returned to the free pool so that it can be used to store other programs and data. </a:t>
            </a:r>
            <a:endParaRPr lang="tr-TR" b="1" dirty="0" smtClean="0"/>
          </a:p>
          <a:p>
            <a:r>
              <a:rPr lang="en-US" b="1" dirty="0" smtClean="0"/>
              <a:t>Whatever </a:t>
            </a:r>
            <a:r>
              <a:rPr lang="en-US" b="1" dirty="0"/>
              <a:t>be the case of deletion, we always change the AVAIL pointer so that it points to the address that has been recently vacated.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13508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133600"/>
          </a:xfrm>
        </p:spPr>
        <p:txBody>
          <a:bodyPr>
            <a:normAutofit/>
          </a:bodyPr>
          <a:lstStyle/>
          <a:p>
            <a:r>
              <a:rPr lang="en-US" b="1" dirty="0"/>
              <a:t>Deleting the First Node from a Linked List </a:t>
            </a:r>
            <a:endParaRPr lang="tr-TR" b="1" dirty="0" smtClean="0"/>
          </a:p>
          <a:p>
            <a:r>
              <a:rPr lang="en-US" b="1" dirty="0" smtClean="0"/>
              <a:t>Consider </a:t>
            </a:r>
            <a:r>
              <a:rPr lang="en-US" b="1" dirty="0"/>
              <a:t>the linked list in Fig. 6.20. </a:t>
            </a:r>
            <a:endParaRPr lang="tr-TR" b="1" dirty="0" smtClean="0"/>
          </a:p>
          <a:p>
            <a:r>
              <a:rPr lang="en-US" b="1" dirty="0" smtClean="0"/>
              <a:t>When </a:t>
            </a:r>
            <a:r>
              <a:rPr lang="en-US" b="1" dirty="0"/>
              <a:t>we want to delete a node from the beginning of the list, then the following changes will be done in the linked 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6349" y="3429000"/>
            <a:ext cx="6777789" cy="1981200"/>
          </a:xfrm>
          <a:prstGeom prst="rect">
            <a:avLst/>
          </a:prstGeom>
        </p:spPr>
      </p:pic>
    </p:spTree>
    <p:extLst>
      <p:ext uri="{BB962C8B-B14F-4D97-AF65-F5344CB8AC3E}">
        <p14:creationId xmlns:p14="http://schemas.microsoft.com/office/powerpoint/2010/main" val="1530998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3352800"/>
          </a:xfrm>
        </p:spPr>
        <p:txBody>
          <a:bodyPr>
            <a:normAutofit fontScale="70000" lnSpcReduction="20000"/>
          </a:bodyPr>
          <a:lstStyle/>
          <a:p>
            <a:r>
              <a:rPr lang="en-US" b="1" dirty="0"/>
              <a:t>Deleting the First Node from a Linked List </a:t>
            </a:r>
            <a:endParaRPr lang="tr-TR" b="1" dirty="0" smtClean="0"/>
          </a:p>
          <a:p>
            <a:r>
              <a:rPr lang="en-US" b="1" dirty="0"/>
              <a:t>Figure 6.21 shows the algorithm to delete the first node from a linked list. </a:t>
            </a:r>
            <a:endParaRPr lang="tr-TR" b="1" dirty="0" smtClean="0"/>
          </a:p>
          <a:p>
            <a:r>
              <a:rPr lang="en-US" b="1" dirty="0" smtClean="0"/>
              <a:t>In </a:t>
            </a:r>
            <a:r>
              <a:rPr lang="en-US" b="1" dirty="0"/>
              <a:t>Step 1,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pointer variable PTR that is set to point to the first node of the list. </a:t>
            </a:r>
            <a:endParaRPr lang="tr-TR" b="1" dirty="0" smtClean="0"/>
          </a:p>
          <a:p>
            <a:r>
              <a:rPr lang="en-US" b="1" dirty="0" smtClean="0"/>
              <a:t>For </a:t>
            </a:r>
            <a:r>
              <a:rPr lang="en-US" b="1" dirty="0"/>
              <a:t>this, we initialize PTR with START that stores the address of the first node of the list. </a:t>
            </a:r>
            <a:endParaRPr lang="tr-TR" b="1" dirty="0" smtClean="0"/>
          </a:p>
          <a:p>
            <a:r>
              <a:rPr lang="en-US" b="1" dirty="0" smtClean="0"/>
              <a:t>In </a:t>
            </a:r>
            <a:r>
              <a:rPr lang="en-US" b="1" dirty="0"/>
              <a:t>Step 3, START is made to point to the next node in sequence and finally the memory occupied by the node pointed by PTR (initially the first node of the list)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388365" y="4067175"/>
            <a:ext cx="3133725" cy="2381250"/>
          </a:xfrm>
          <a:prstGeom prst="rect">
            <a:avLst/>
          </a:prstGeom>
        </p:spPr>
      </p:pic>
    </p:spTree>
    <p:extLst>
      <p:ext uri="{BB962C8B-B14F-4D97-AF65-F5344CB8AC3E}">
        <p14:creationId xmlns:p14="http://schemas.microsoft.com/office/powerpoint/2010/main" val="981624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1480204"/>
          </a:xfrm>
        </p:spPr>
        <p:txBody>
          <a:bodyPr>
            <a:normAutofit fontScale="85000" lnSpcReduction="20000"/>
          </a:bodyPr>
          <a:lstStyle/>
          <a:p>
            <a:r>
              <a:rPr lang="en-US" b="1" dirty="0"/>
              <a:t>Deleting the Last Node from a Linked </a:t>
            </a:r>
            <a:r>
              <a:rPr lang="en-US" b="1" dirty="0" smtClean="0"/>
              <a:t>List</a:t>
            </a:r>
            <a:endParaRPr lang="tr-TR" b="1" dirty="0" smtClean="0"/>
          </a:p>
          <a:p>
            <a:r>
              <a:rPr lang="en-US" b="1" dirty="0" smtClean="0"/>
              <a:t>Consider </a:t>
            </a:r>
            <a:r>
              <a:rPr lang="en-US" b="1" dirty="0"/>
              <a:t>the linked list shown in Fig. </a:t>
            </a:r>
            <a:r>
              <a:rPr lang="en-US" b="1" dirty="0" smtClean="0"/>
              <a:t>6.22.</a:t>
            </a:r>
            <a:endParaRPr lang="tr-TR" b="1" dirty="0" smtClean="0"/>
          </a:p>
          <a:p>
            <a:r>
              <a:rPr lang="en-US" b="1" dirty="0" smtClean="0"/>
              <a:t>Suppose </a:t>
            </a:r>
            <a:r>
              <a:rPr lang="en-US" b="1" dirty="0"/>
              <a:t>we want to delete the last node from the linked list, then the following changes will be done in the linked list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90600" y="2438400"/>
            <a:ext cx="6438900" cy="3857625"/>
          </a:xfrm>
          <a:prstGeom prst="rect">
            <a:avLst/>
          </a:prstGeom>
        </p:spPr>
      </p:pic>
    </p:spTree>
    <p:extLst>
      <p:ext uri="{BB962C8B-B14F-4D97-AF65-F5344CB8AC3E}">
        <p14:creationId xmlns:p14="http://schemas.microsoft.com/office/powerpoint/2010/main" val="933527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0000" lnSpcReduction="20000"/>
          </a:bodyPr>
          <a:lstStyle/>
          <a:p>
            <a:r>
              <a:rPr lang="en-US" b="1" dirty="0"/>
              <a:t>Deleting the Last Node from a Linked </a:t>
            </a:r>
            <a:r>
              <a:rPr lang="en-US" b="1" dirty="0" smtClean="0"/>
              <a:t>List</a:t>
            </a:r>
            <a:endParaRPr lang="tr-TR" b="1" dirty="0" smtClean="0"/>
          </a:p>
          <a:p>
            <a:r>
              <a:rPr lang="en-US" b="1" dirty="0"/>
              <a:t>Figure 6.23 shows the algorithm to delete the last node from a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In the while loop, we take another pointer variable PREPTR such that it always points to one node before the PTR. </a:t>
            </a:r>
            <a:endParaRPr lang="tr-TR" b="1" dirty="0" smtClean="0"/>
          </a:p>
          <a:p>
            <a:r>
              <a:rPr lang="en-US" b="1" dirty="0" smtClean="0"/>
              <a:t>Once </a:t>
            </a:r>
            <a:r>
              <a:rPr lang="en-US" b="1" dirty="0"/>
              <a:t>we reach the last node and the second last node, we set the NEXT pointer of the second last node to NULL, so that it now becomes the (new) last node of the linked list. </a:t>
            </a:r>
            <a:endParaRPr lang="tr-TR" b="1" dirty="0" smtClean="0"/>
          </a:p>
          <a:p>
            <a:r>
              <a:rPr lang="en-US" b="1" dirty="0" smtClean="0"/>
              <a:t>The </a:t>
            </a:r>
            <a:r>
              <a:rPr lang="en-US" b="1" dirty="0"/>
              <a:t>memory of the previous last node is freed and returned back to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85800" y="3614738"/>
            <a:ext cx="4914900" cy="2828925"/>
          </a:xfrm>
          <a:prstGeom prst="rect">
            <a:avLst/>
          </a:prstGeom>
        </p:spPr>
      </p:pic>
    </p:spTree>
    <p:extLst>
      <p:ext uri="{BB962C8B-B14F-4D97-AF65-F5344CB8AC3E}">
        <p14:creationId xmlns:p14="http://schemas.microsoft.com/office/powerpoint/2010/main" val="120519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5486400"/>
          </a:xfrm>
        </p:spPr>
        <p:txBody>
          <a:bodyPr>
            <a:normAutofit fontScale="85000" lnSpcReduction="20000"/>
          </a:bodyPr>
          <a:lstStyle/>
          <a:p>
            <a:r>
              <a:rPr lang="en-US" b="1" dirty="0"/>
              <a:t>Deleting the Node After a Given Node in a Linked List </a:t>
            </a:r>
            <a:endParaRPr lang="tr-TR" b="1" dirty="0" smtClean="0"/>
          </a:p>
          <a:p>
            <a:r>
              <a:rPr lang="en-US" b="1" dirty="0" smtClean="0"/>
              <a:t>Consider </a:t>
            </a:r>
            <a:r>
              <a:rPr lang="en-US" b="1" dirty="0"/>
              <a:t>the linked list shown in Fig. </a:t>
            </a:r>
            <a:r>
              <a:rPr lang="en-US" b="1" dirty="0" smtClean="0"/>
              <a:t>6.24.</a:t>
            </a:r>
            <a:endParaRPr lang="tr-TR" b="1" dirty="0" smtClean="0"/>
          </a:p>
          <a:p>
            <a:r>
              <a:rPr lang="en-US" b="1" dirty="0" smtClean="0"/>
              <a:t>Suppose </a:t>
            </a:r>
            <a:r>
              <a:rPr lang="en-US" b="1" dirty="0"/>
              <a:t>we want to delete the node that succeeds the node which contains data value </a:t>
            </a:r>
            <a:r>
              <a:rPr lang="en-US" b="1" dirty="0" smtClean="0"/>
              <a:t>4.</a:t>
            </a:r>
            <a:endParaRPr lang="tr-TR" b="1" dirty="0" smtClean="0"/>
          </a:p>
          <a:p>
            <a:r>
              <a:rPr lang="en-US" b="1" dirty="0" smtClean="0"/>
              <a:t>Then </a:t>
            </a:r>
            <a:r>
              <a:rPr lang="en-US" b="1" dirty="0"/>
              <a:t>the following changes will be done in the linked list</a:t>
            </a:r>
            <a:r>
              <a:rPr lang="en-US" b="1" dirty="0" smtClean="0"/>
              <a:t>.</a:t>
            </a:r>
            <a:endParaRPr lang="tr-TR" b="1" dirty="0" smtClean="0"/>
          </a:p>
          <a:p>
            <a:r>
              <a:rPr lang="en-US" b="1" dirty="0"/>
              <a:t>Figure 6.25 shows the algorithm to delete the node after a given node from a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In the while loop, we take another pointer variable PREPTR such that it always points to one node before the PTR. </a:t>
            </a:r>
            <a:endParaRPr lang="tr-TR" b="1" dirty="0" smtClean="0"/>
          </a:p>
          <a:p>
            <a:r>
              <a:rPr lang="en-US" b="1" dirty="0" smtClean="0"/>
              <a:t>Once </a:t>
            </a:r>
            <a:r>
              <a:rPr lang="en-US" b="1" dirty="0"/>
              <a:t>we reach the node containing VAL and the node succeeding it, we set the next pointer of the node containing VAL to the address contained in next field of the node succeeding it. </a:t>
            </a:r>
            <a:endParaRPr lang="tr-TR" b="1" dirty="0" smtClean="0"/>
          </a:p>
          <a:p>
            <a:r>
              <a:rPr lang="en-US" b="1" dirty="0" smtClean="0"/>
              <a:t>The </a:t>
            </a:r>
            <a:r>
              <a:rPr lang="en-US" b="1" dirty="0"/>
              <a:t>memory of the node succeeding the given node is freed and returned back to the free pool.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813019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Deleting the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14450" y="1814094"/>
            <a:ext cx="5086350" cy="4491455"/>
          </a:xfrm>
          <a:prstGeom prst="rect">
            <a:avLst/>
          </a:prstGeom>
        </p:spPr>
      </p:pic>
    </p:spTree>
    <p:extLst>
      <p:ext uri="{BB962C8B-B14F-4D97-AF65-F5344CB8AC3E}">
        <p14:creationId xmlns:p14="http://schemas.microsoft.com/office/powerpoint/2010/main" val="3547380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3" name="Content Placeholder 2"/>
          <p:cNvSpPr>
            <a:spLocks noGrp="1"/>
          </p:cNvSpPr>
          <p:nvPr>
            <p:ph idx="1"/>
          </p:nvPr>
        </p:nvSpPr>
        <p:spPr>
          <a:xfrm>
            <a:off x="685800" y="838200"/>
            <a:ext cx="7848600" cy="838200"/>
          </a:xfrm>
        </p:spPr>
        <p:txBody>
          <a:bodyPr>
            <a:normAutofit/>
          </a:bodyPr>
          <a:lstStyle/>
          <a:p>
            <a:r>
              <a:rPr lang="en-US" b="1" dirty="0"/>
              <a:t>Deleting the Node After a Given Node in a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533167" y="1798592"/>
            <a:ext cx="5934433" cy="3781425"/>
          </a:xfrm>
          <a:prstGeom prst="rect">
            <a:avLst/>
          </a:prstGeom>
        </p:spPr>
      </p:pic>
    </p:spTree>
    <p:extLst>
      <p:ext uri="{BB962C8B-B14F-4D97-AF65-F5344CB8AC3E}">
        <p14:creationId xmlns:p14="http://schemas.microsoft.com/office/powerpoint/2010/main" val="182244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3200400"/>
          </a:xfrm>
        </p:spPr>
        <p:txBody>
          <a:bodyPr>
            <a:normAutofit fontScale="85000" lnSpcReduction="20000"/>
          </a:bodyPr>
          <a:lstStyle/>
          <a:p>
            <a:r>
              <a:rPr lang="en-US" b="1" dirty="0"/>
              <a:t>Basic terminologies </a:t>
            </a:r>
            <a:endParaRPr lang="tr-TR" b="1" dirty="0" smtClean="0"/>
          </a:p>
          <a:p>
            <a:r>
              <a:rPr lang="en-US" b="1" dirty="0" smtClean="0"/>
              <a:t>A </a:t>
            </a:r>
            <a:r>
              <a:rPr lang="en-US" b="1" dirty="0"/>
              <a:t>linked list, in simple terms, is a linear collection of data elements. </a:t>
            </a:r>
            <a:endParaRPr lang="tr-TR" b="1" dirty="0" smtClean="0"/>
          </a:p>
          <a:p>
            <a:r>
              <a:rPr lang="en-US" b="1" dirty="0" smtClean="0"/>
              <a:t>These </a:t>
            </a:r>
            <a:r>
              <a:rPr lang="en-US" b="1" dirty="0"/>
              <a:t>data elements are called nodes. </a:t>
            </a:r>
            <a:endParaRPr lang="tr-TR" b="1" dirty="0" smtClean="0"/>
          </a:p>
          <a:p>
            <a:r>
              <a:rPr lang="en-US" b="1" dirty="0" smtClean="0"/>
              <a:t>Linked </a:t>
            </a:r>
            <a:r>
              <a:rPr lang="en-US" b="1" dirty="0"/>
              <a:t>list is a data structure which in turn can be used to implement other data </a:t>
            </a:r>
            <a:r>
              <a:rPr lang="en-US" b="1" dirty="0" smtClean="0"/>
              <a:t>structures</a:t>
            </a:r>
            <a:r>
              <a:rPr lang="en-US" b="1" dirty="0"/>
              <a:t>. </a:t>
            </a:r>
            <a:endParaRPr lang="tr-TR" b="1" dirty="0" smtClean="0"/>
          </a:p>
          <a:p>
            <a:r>
              <a:rPr lang="en-US" b="1" dirty="0" smtClean="0"/>
              <a:t>Thus</a:t>
            </a:r>
            <a:r>
              <a:rPr lang="en-US" b="1" dirty="0"/>
              <a:t>, it acts as a building block to implement data structures such as stacks, queues, and their variations. </a:t>
            </a:r>
            <a:endParaRPr lang="tr-TR" b="1" dirty="0" smtClean="0"/>
          </a:p>
          <a:p>
            <a:r>
              <a:rPr lang="en-US" b="1" dirty="0" smtClean="0"/>
              <a:t>A </a:t>
            </a:r>
            <a:r>
              <a:rPr lang="en-US" b="1" dirty="0"/>
              <a:t>linked list can be perceived as a train or a sequence of nodes in which each node contains one or more data fields and a pointer to the next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57325" y="4419600"/>
            <a:ext cx="6305550" cy="1171575"/>
          </a:xfrm>
          <a:prstGeom prst="rect">
            <a:avLst/>
          </a:prstGeom>
        </p:spPr>
      </p:pic>
    </p:spTree>
    <p:extLst>
      <p:ext uri="{BB962C8B-B14F-4D97-AF65-F5344CB8AC3E}">
        <p14:creationId xmlns:p14="http://schemas.microsoft.com/office/powerpoint/2010/main" val="1798163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62000" y="838200"/>
            <a:ext cx="7658100" cy="3638550"/>
          </a:xfrm>
          <a:prstGeom prst="rect">
            <a:avLst/>
          </a:prstGeom>
        </p:spPr>
      </p:pic>
      <p:pic>
        <p:nvPicPr>
          <p:cNvPr id="7" name="Picture 6"/>
          <p:cNvPicPr>
            <a:picLocks noChangeAspect="1"/>
          </p:cNvPicPr>
          <p:nvPr/>
        </p:nvPicPr>
        <p:blipFill>
          <a:blip r:embed="rId4"/>
          <a:stretch>
            <a:fillRect/>
          </a:stretch>
        </p:blipFill>
        <p:spPr>
          <a:xfrm>
            <a:off x="762000" y="4419600"/>
            <a:ext cx="7715250" cy="1895475"/>
          </a:xfrm>
          <a:prstGeom prst="rect">
            <a:avLst/>
          </a:prstGeom>
        </p:spPr>
      </p:pic>
    </p:spTree>
    <p:extLst>
      <p:ext uri="{BB962C8B-B14F-4D97-AF65-F5344CB8AC3E}">
        <p14:creationId xmlns:p14="http://schemas.microsoft.com/office/powerpoint/2010/main" val="3818737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242700" y="1752600"/>
            <a:ext cx="6658599" cy="3352800"/>
          </a:xfrm>
          <a:prstGeom prst="rect">
            <a:avLst/>
          </a:prstGeom>
        </p:spPr>
      </p:pic>
    </p:spTree>
    <p:extLst>
      <p:ext uri="{BB962C8B-B14F-4D97-AF65-F5344CB8AC3E}">
        <p14:creationId xmlns:p14="http://schemas.microsoft.com/office/powerpoint/2010/main" val="2158891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68307" y="1981200"/>
            <a:ext cx="7207386" cy="2895599"/>
          </a:xfrm>
          <a:prstGeom prst="rect">
            <a:avLst/>
          </a:prstGeom>
        </p:spPr>
      </p:pic>
    </p:spTree>
    <p:extLst>
      <p:ext uri="{BB962C8B-B14F-4D97-AF65-F5344CB8AC3E}">
        <p14:creationId xmlns:p14="http://schemas.microsoft.com/office/powerpoint/2010/main" val="1643540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63831" y="1676400"/>
            <a:ext cx="6816338" cy="3505199"/>
          </a:xfrm>
          <a:prstGeom prst="rect">
            <a:avLst/>
          </a:prstGeom>
        </p:spPr>
      </p:pic>
    </p:spTree>
    <p:extLst>
      <p:ext uri="{BB962C8B-B14F-4D97-AF65-F5344CB8AC3E}">
        <p14:creationId xmlns:p14="http://schemas.microsoft.com/office/powerpoint/2010/main" val="395188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10091" y="1447800"/>
            <a:ext cx="7323817" cy="3962399"/>
          </a:xfrm>
          <a:prstGeom prst="rect">
            <a:avLst/>
          </a:prstGeom>
        </p:spPr>
      </p:pic>
    </p:spTree>
    <p:extLst>
      <p:ext uri="{BB962C8B-B14F-4D97-AF65-F5344CB8AC3E}">
        <p14:creationId xmlns:p14="http://schemas.microsoft.com/office/powerpoint/2010/main" val="2225561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33475" y="990600"/>
            <a:ext cx="5953125" cy="2087096"/>
          </a:xfrm>
          <a:prstGeom prst="rect">
            <a:avLst/>
          </a:prstGeom>
        </p:spPr>
      </p:pic>
      <p:pic>
        <p:nvPicPr>
          <p:cNvPr id="6" name="Picture 5"/>
          <p:cNvPicPr>
            <a:picLocks noChangeAspect="1"/>
          </p:cNvPicPr>
          <p:nvPr/>
        </p:nvPicPr>
        <p:blipFill>
          <a:blip r:embed="rId4"/>
          <a:stretch>
            <a:fillRect/>
          </a:stretch>
        </p:blipFill>
        <p:spPr>
          <a:xfrm>
            <a:off x="1133475" y="3352800"/>
            <a:ext cx="5953125" cy="2835832"/>
          </a:xfrm>
          <a:prstGeom prst="rect">
            <a:avLst/>
          </a:prstGeom>
        </p:spPr>
      </p:pic>
    </p:spTree>
    <p:extLst>
      <p:ext uri="{BB962C8B-B14F-4D97-AF65-F5344CB8AC3E}">
        <p14:creationId xmlns:p14="http://schemas.microsoft.com/office/powerpoint/2010/main" val="1174690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Singly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83921" y="1752600"/>
            <a:ext cx="7376160" cy="3352800"/>
          </a:xfrm>
          <a:prstGeom prst="rect">
            <a:avLst/>
          </a:prstGeom>
        </p:spPr>
      </p:pic>
    </p:spTree>
    <p:extLst>
      <p:ext uri="{BB962C8B-B14F-4D97-AF65-F5344CB8AC3E}">
        <p14:creationId xmlns:p14="http://schemas.microsoft.com/office/powerpoint/2010/main" val="1868051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85000" lnSpcReduction="20000"/>
          </a:bodyPr>
          <a:lstStyle/>
          <a:p>
            <a:r>
              <a:rPr lang="en-US" b="1" dirty="0"/>
              <a:t>In a circular linked list, the last node contains a pointer to the first node of the list. </a:t>
            </a:r>
            <a:endParaRPr lang="tr-TR" b="1" dirty="0" smtClean="0"/>
          </a:p>
          <a:p>
            <a:r>
              <a:rPr lang="en-US" b="1" dirty="0" smtClean="0"/>
              <a:t>We </a:t>
            </a:r>
            <a:r>
              <a:rPr lang="en-US" b="1" dirty="0"/>
              <a:t>can have a circular singly linked list as well as a circular doubly linked list. </a:t>
            </a:r>
            <a:endParaRPr lang="tr-TR" b="1" dirty="0" smtClean="0"/>
          </a:p>
          <a:p>
            <a:r>
              <a:rPr lang="en-US" b="1" dirty="0" smtClean="0"/>
              <a:t>While </a:t>
            </a:r>
            <a:r>
              <a:rPr lang="en-US" b="1" dirty="0"/>
              <a:t>traversing a circular linked list, we can begin at any node and traverse the list in any direction, forward or backward, until we reach the same node where we started. </a:t>
            </a:r>
            <a:endParaRPr lang="tr-TR" b="1" dirty="0" smtClean="0"/>
          </a:p>
          <a:p>
            <a:r>
              <a:rPr lang="en-US" b="1" dirty="0" smtClean="0"/>
              <a:t>Thus</a:t>
            </a:r>
            <a:r>
              <a:rPr lang="en-US" b="1" dirty="0"/>
              <a:t>, a circular linked list has no beginning and no ending. Figure 6.26 shows a circular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29671" y="4114800"/>
            <a:ext cx="6038850" cy="1409700"/>
          </a:xfrm>
          <a:prstGeom prst="rect">
            <a:avLst/>
          </a:prstGeom>
        </p:spPr>
      </p:pic>
    </p:spTree>
    <p:extLst>
      <p:ext uri="{BB962C8B-B14F-4D97-AF65-F5344CB8AC3E}">
        <p14:creationId xmlns:p14="http://schemas.microsoft.com/office/powerpoint/2010/main" val="3028841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fontScale="85000" lnSpcReduction="20000"/>
          </a:bodyPr>
          <a:lstStyle/>
          <a:p>
            <a:r>
              <a:rPr lang="en-US" b="1" dirty="0"/>
              <a:t>The only downside of a circular linked list is the complexity of iteration. </a:t>
            </a:r>
            <a:endParaRPr lang="tr-TR" b="1" dirty="0" smtClean="0"/>
          </a:p>
          <a:p>
            <a:r>
              <a:rPr lang="en-US" b="1" dirty="0" smtClean="0"/>
              <a:t>Note </a:t>
            </a:r>
            <a:r>
              <a:rPr lang="en-US" b="1" dirty="0"/>
              <a:t>that there are no NULL values in the NEXT part of any of the nodes of list. </a:t>
            </a:r>
            <a:endParaRPr lang="tr-TR" b="1" dirty="0" smtClean="0"/>
          </a:p>
          <a:p>
            <a:r>
              <a:rPr lang="en-US" b="1" dirty="0" smtClean="0"/>
              <a:t>Circular </a:t>
            </a:r>
            <a:r>
              <a:rPr lang="en-US" b="1" dirty="0"/>
              <a:t>linked lists are widely used in operating systems for task maintenance. </a:t>
            </a:r>
            <a:endParaRPr lang="tr-TR" b="1" dirty="0" smtClean="0"/>
          </a:p>
          <a:p>
            <a:r>
              <a:rPr lang="en-US" b="1" dirty="0" smtClean="0"/>
              <a:t>We </a:t>
            </a:r>
            <a:r>
              <a:rPr lang="en-US" b="1" dirty="0"/>
              <a:t>will now discuss an example where a circular linked list is used. </a:t>
            </a:r>
            <a:endParaRPr lang="tr-TR" b="1" dirty="0" smtClean="0"/>
          </a:p>
          <a:p>
            <a:r>
              <a:rPr lang="en-US" b="1" dirty="0" smtClean="0"/>
              <a:t>When </a:t>
            </a:r>
            <a:r>
              <a:rPr lang="en-US" b="1" dirty="0"/>
              <a:t>we are surfing the Internet, we can use the Back button and the Forward button to move to the previous pages that we have already visited. </a:t>
            </a:r>
            <a:endParaRPr lang="tr-TR" b="1" dirty="0" smtClean="0"/>
          </a:p>
          <a:p>
            <a:r>
              <a:rPr lang="en-US" b="1" dirty="0" smtClean="0"/>
              <a:t>How </a:t>
            </a:r>
            <a:r>
              <a:rPr lang="en-US" b="1" dirty="0"/>
              <a:t>is this done? The answer is simple. </a:t>
            </a:r>
            <a:endParaRPr lang="tr-TR" b="1" dirty="0" smtClean="0"/>
          </a:p>
          <a:p>
            <a:r>
              <a:rPr lang="en-US" b="1" dirty="0" smtClean="0"/>
              <a:t>A </a:t>
            </a:r>
            <a:r>
              <a:rPr lang="en-US" b="1" dirty="0"/>
              <a:t>circular linked list is used to maintain the sequence of the Web pages visited. Traversing this circular linked list either in forward or backward direction helps to revisit the pages again using Back and Forward buttons. </a:t>
            </a:r>
            <a:endParaRPr lang="tr-TR" b="1" dirty="0" smtClean="0"/>
          </a:p>
          <a:p>
            <a:r>
              <a:rPr lang="en-US" b="1" dirty="0" smtClean="0"/>
              <a:t>Actually</a:t>
            </a:r>
            <a:r>
              <a:rPr lang="en-US" b="1" dirty="0"/>
              <a:t>, this is done using either the circular stack or the circular queue.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9056844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590800"/>
          </a:xfrm>
        </p:spPr>
        <p:txBody>
          <a:bodyPr>
            <a:normAutofit fontScale="85000" lnSpcReduction="10000"/>
          </a:bodyPr>
          <a:lstStyle/>
          <a:p>
            <a:r>
              <a:rPr lang="en-US" b="1" dirty="0"/>
              <a:t>We can traverse the list until we find the NEXT entry that contains the address of the first node of the </a:t>
            </a:r>
            <a:r>
              <a:rPr lang="en-US" b="1" dirty="0" smtClean="0"/>
              <a:t>list.</a:t>
            </a:r>
            <a:endParaRPr lang="tr-TR" b="1" dirty="0" smtClean="0"/>
          </a:p>
          <a:p>
            <a:r>
              <a:rPr lang="en-US" b="1" dirty="0" smtClean="0"/>
              <a:t>This </a:t>
            </a:r>
            <a:r>
              <a:rPr lang="en-US" b="1" dirty="0"/>
              <a:t>denotes the end of the linked list, that is, the node that contains the address of the first node is </a:t>
            </a:r>
            <a:r>
              <a:rPr lang="en-US" b="1" dirty="0" smtClean="0"/>
              <a:t>actually</a:t>
            </a:r>
            <a:r>
              <a:rPr lang="tr-TR" b="1" dirty="0" smtClean="0"/>
              <a:t> </a:t>
            </a:r>
            <a:r>
              <a:rPr lang="en-US" b="1" dirty="0"/>
              <a:t>the last node of the list. </a:t>
            </a:r>
            <a:endParaRPr lang="tr-TR" b="1" dirty="0" smtClean="0"/>
          </a:p>
          <a:p>
            <a:r>
              <a:rPr lang="en-US" b="1" dirty="0" smtClean="0"/>
              <a:t>When </a:t>
            </a:r>
            <a:r>
              <a:rPr lang="en-US" b="1" dirty="0"/>
              <a:t>we traverse the DATA and NEXT in this manner, we will finally see that the linked list in Fig. 6.27 stores characters that when put together form the word HELLO.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057400" y="3352799"/>
            <a:ext cx="2695575" cy="3132591"/>
          </a:xfrm>
          <a:prstGeom prst="rect">
            <a:avLst/>
          </a:prstGeom>
        </p:spPr>
      </p:pic>
    </p:spTree>
    <p:extLst>
      <p:ext uri="{BB962C8B-B14F-4D97-AF65-F5344CB8AC3E}">
        <p14:creationId xmlns:p14="http://schemas.microsoft.com/office/powerpoint/2010/main" val="1194867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92500" lnSpcReduction="20000"/>
          </a:bodyPr>
          <a:lstStyle/>
          <a:p>
            <a:r>
              <a:rPr lang="en-US" b="1" dirty="0"/>
              <a:t>Basic terminologies </a:t>
            </a:r>
            <a:endParaRPr lang="tr-TR" b="1" dirty="0" smtClean="0"/>
          </a:p>
          <a:p>
            <a:r>
              <a:rPr lang="en-US" b="1" dirty="0"/>
              <a:t>In Fig. 6.1, we can see a linked list in which every node contains two parts, an integer and a pointer to the next node. </a:t>
            </a:r>
            <a:endParaRPr lang="tr-TR" b="1" dirty="0" smtClean="0"/>
          </a:p>
          <a:p>
            <a:r>
              <a:rPr lang="en-US" b="1" dirty="0" smtClean="0"/>
              <a:t>The </a:t>
            </a:r>
            <a:r>
              <a:rPr lang="en-US" b="1" dirty="0"/>
              <a:t>left part of the node which contains data may include a simple data type, an array, or a </a:t>
            </a:r>
            <a:r>
              <a:rPr lang="en-US" b="1" dirty="0" smtClean="0"/>
              <a:t>structure.</a:t>
            </a:r>
            <a:endParaRPr lang="tr-TR" b="1" dirty="0" smtClean="0"/>
          </a:p>
          <a:p>
            <a:r>
              <a:rPr lang="en-US" b="1" dirty="0" smtClean="0"/>
              <a:t>The </a:t>
            </a:r>
            <a:r>
              <a:rPr lang="en-US" b="1" dirty="0"/>
              <a:t>right part of the node contains a pointer to the next node (or address of the next node in sequence</a:t>
            </a:r>
            <a:r>
              <a:rPr lang="en-US" b="1" dirty="0" smtClean="0"/>
              <a:t>).</a:t>
            </a:r>
            <a:endParaRPr lang="tr-TR" b="1" dirty="0" smtClean="0"/>
          </a:p>
          <a:p>
            <a:r>
              <a:rPr lang="en-US" b="1" dirty="0" smtClean="0"/>
              <a:t>The </a:t>
            </a:r>
            <a:r>
              <a:rPr lang="en-US" b="1" dirty="0"/>
              <a:t>last node will have no next node connected to it, so it will store a special value called NULL. </a:t>
            </a:r>
            <a:endParaRPr lang="tr-TR" b="1" dirty="0" smtClean="0"/>
          </a:p>
          <a:p>
            <a:r>
              <a:rPr lang="en-US" b="1" dirty="0" smtClean="0"/>
              <a:t>In </a:t>
            </a:r>
            <a:r>
              <a:rPr lang="en-US" b="1" dirty="0"/>
              <a:t>Fig. 6.1, the NULL pointer is represented by X. While programming, we usually define NULL as –1. </a:t>
            </a:r>
            <a:endParaRPr lang="tr-TR" b="1" dirty="0" smtClean="0"/>
          </a:p>
          <a:p>
            <a:r>
              <a:rPr lang="en-US" b="1" dirty="0" smtClean="0"/>
              <a:t>Hence</a:t>
            </a:r>
            <a:r>
              <a:rPr lang="en-US" b="1" dirty="0"/>
              <a:t>, a NULL pointer denotes the end of the </a:t>
            </a:r>
            <a:r>
              <a:rPr lang="en-US" b="1" dirty="0" smtClean="0"/>
              <a:t>list.</a:t>
            </a:r>
            <a:endParaRPr lang="tr-TR" b="1" dirty="0" smtClean="0"/>
          </a:p>
          <a:p>
            <a:r>
              <a:rPr lang="en-US" b="1" dirty="0" smtClean="0"/>
              <a:t>Since </a:t>
            </a:r>
            <a:r>
              <a:rPr lang="en-US" b="1" dirty="0"/>
              <a:t>in a linked list, every node contains a pointer to another node which is of the same type, it is also called a self-referential data type.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09247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819400"/>
          </a:xfrm>
        </p:spPr>
        <p:txBody>
          <a:bodyPr>
            <a:normAutofit fontScale="70000" lnSpcReduction="20000"/>
          </a:bodyPr>
          <a:lstStyle/>
          <a:p>
            <a:r>
              <a:rPr lang="en-US" b="1" dirty="0"/>
              <a:t>Now, look at Fig. 6.28. Two different linked lists are simultaneously maintained in the memory. </a:t>
            </a:r>
            <a:endParaRPr lang="tr-TR" b="1" dirty="0" smtClean="0"/>
          </a:p>
          <a:p>
            <a:r>
              <a:rPr lang="en-US" b="1" dirty="0" smtClean="0"/>
              <a:t>There </a:t>
            </a:r>
            <a:r>
              <a:rPr lang="en-US" b="1" dirty="0"/>
              <a:t>is no ambiguity in traversing through the list because each list maintains a separate START pointer which gives the address of the first node of the respective linked list. </a:t>
            </a:r>
            <a:endParaRPr lang="tr-TR" b="1" dirty="0" smtClean="0"/>
          </a:p>
          <a:p>
            <a:r>
              <a:rPr lang="en-US" b="1" dirty="0" smtClean="0"/>
              <a:t>The </a:t>
            </a:r>
            <a:r>
              <a:rPr lang="en-US" b="1" dirty="0"/>
              <a:t>remaining nodes are reached by looking at the value stored in NEXT. </a:t>
            </a:r>
            <a:endParaRPr lang="tr-TR" b="1" dirty="0" smtClean="0"/>
          </a:p>
          <a:p>
            <a:r>
              <a:rPr lang="en-US" b="1" dirty="0" smtClean="0"/>
              <a:t>By </a:t>
            </a:r>
            <a:r>
              <a:rPr lang="en-US" b="1" dirty="0"/>
              <a:t>looking at the figure, we can conclude that the roll numbers of the students who have opted for Biology are S01, S03, S06, S08, S10, and S11. </a:t>
            </a:r>
            <a:endParaRPr lang="tr-TR" b="1" dirty="0" smtClean="0"/>
          </a:p>
          <a:p>
            <a:r>
              <a:rPr lang="en-US" b="1" dirty="0" smtClean="0"/>
              <a:t>Similarly</a:t>
            </a:r>
            <a:r>
              <a:rPr lang="en-US" b="1" dirty="0"/>
              <a:t>, the roll numbers of the students who chose Computer Science are S02, S04, S05, S07, and S09.</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871674" y="3657600"/>
            <a:ext cx="3762375" cy="3032125"/>
          </a:xfrm>
          <a:prstGeom prst="rect">
            <a:avLst/>
          </a:prstGeom>
        </p:spPr>
      </p:pic>
    </p:spTree>
    <p:extLst>
      <p:ext uri="{BB962C8B-B14F-4D97-AF65-F5344CB8AC3E}">
        <p14:creationId xmlns:p14="http://schemas.microsoft.com/office/powerpoint/2010/main" val="3560412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3810000"/>
          </a:xfrm>
        </p:spPr>
        <p:txBody>
          <a:bodyPr>
            <a:normAutofit/>
          </a:bodyPr>
          <a:lstStyle/>
          <a:p>
            <a:r>
              <a:rPr lang="en-US" b="1" dirty="0"/>
              <a:t>Inserting a new node in a circular Linked List </a:t>
            </a:r>
            <a:endParaRPr lang="tr-TR" b="1" dirty="0" smtClean="0"/>
          </a:p>
          <a:p>
            <a:r>
              <a:rPr lang="en-US" b="1" dirty="0" smtClean="0"/>
              <a:t>In </a:t>
            </a:r>
            <a:r>
              <a:rPr lang="en-US" b="1" dirty="0"/>
              <a:t>this section, we will see how a new node is added into an already existing linked list. </a:t>
            </a:r>
            <a:endParaRPr lang="tr-TR" b="1" dirty="0" smtClean="0"/>
          </a:p>
          <a:p>
            <a:r>
              <a:rPr lang="en-US" b="1" dirty="0" smtClean="0"/>
              <a:t>We </a:t>
            </a:r>
            <a:r>
              <a:rPr lang="en-US" b="1" dirty="0"/>
              <a:t>will take two cases and then see how insertion is done in each case. </a:t>
            </a:r>
            <a:endParaRPr lang="tr-TR" b="1" dirty="0" smtClean="0"/>
          </a:p>
          <a:p>
            <a:r>
              <a:rPr lang="en-US" b="1" dirty="0" smtClean="0"/>
              <a:t>Case </a:t>
            </a:r>
            <a:r>
              <a:rPr lang="en-US" b="1" dirty="0"/>
              <a:t>1: The new node is inserted at the beginning of the circular linked list. </a:t>
            </a:r>
            <a:endParaRPr lang="tr-TR" b="1" dirty="0" smtClean="0"/>
          </a:p>
          <a:p>
            <a:r>
              <a:rPr lang="en-US" b="1" dirty="0" smtClean="0"/>
              <a:t>Case </a:t>
            </a:r>
            <a:r>
              <a:rPr lang="en-US" b="1" dirty="0"/>
              <a:t>2: The new node is inserted at the end of the circular linked list.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408787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at the Beginning of a Circular Linked List </a:t>
            </a:r>
            <a:endParaRPr lang="tr-TR" b="1" dirty="0" smtClean="0"/>
          </a:p>
          <a:p>
            <a:r>
              <a:rPr lang="en-US" b="1" dirty="0" smtClean="0"/>
              <a:t>Consider </a:t>
            </a:r>
            <a:r>
              <a:rPr lang="en-US" b="1" dirty="0"/>
              <a:t>the linked list shown in Fig. </a:t>
            </a:r>
            <a:r>
              <a:rPr lang="en-US" b="1" dirty="0" smtClean="0"/>
              <a:t>6.29.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1587" y="2514600"/>
            <a:ext cx="6677025" cy="3768634"/>
          </a:xfrm>
          <a:prstGeom prst="rect">
            <a:avLst/>
          </a:prstGeom>
        </p:spPr>
      </p:pic>
    </p:spTree>
    <p:extLst>
      <p:ext uri="{BB962C8B-B14F-4D97-AF65-F5344CB8AC3E}">
        <p14:creationId xmlns:p14="http://schemas.microsoft.com/office/powerpoint/2010/main" val="38863983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057400"/>
          </a:xfrm>
        </p:spPr>
        <p:txBody>
          <a:bodyPr>
            <a:normAutofit fontScale="85000" lnSpcReduction="10000"/>
          </a:bodyPr>
          <a:lstStyle/>
          <a:p>
            <a:r>
              <a:rPr lang="en-US" b="1" dirty="0"/>
              <a:t>Inserting a Node at the Beginning of a Circular Linked List </a:t>
            </a:r>
            <a:endParaRPr lang="tr-TR" b="1" dirty="0" smtClean="0"/>
          </a:p>
          <a:p>
            <a:r>
              <a:rPr lang="en-US" b="1" dirty="0" smtClean="0"/>
              <a:t>Consider </a:t>
            </a:r>
            <a:r>
              <a:rPr lang="en-US" b="1" dirty="0"/>
              <a:t>the linked list shown in Fig. </a:t>
            </a:r>
            <a:r>
              <a:rPr lang="en-US" b="1" dirty="0" smtClean="0"/>
              <a:t>6.29.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71587" y="2514600"/>
            <a:ext cx="6677025" cy="3768634"/>
          </a:xfrm>
          <a:prstGeom prst="rect">
            <a:avLst/>
          </a:prstGeom>
        </p:spPr>
      </p:pic>
    </p:spTree>
    <p:extLst>
      <p:ext uri="{BB962C8B-B14F-4D97-AF65-F5344CB8AC3E}">
        <p14:creationId xmlns:p14="http://schemas.microsoft.com/office/powerpoint/2010/main" val="1945877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410200"/>
          </a:xfrm>
        </p:spPr>
        <p:txBody>
          <a:bodyPr>
            <a:normAutofit fontScale="77500" lnSpcReduction="20000"/>
          </a:bodyPr>
          <a:lstStyle/>
          <a:p>
            <a:r>
              <a:rPr lang="en-US" b="1" dirty="0"/>
              <a:t>Inserting a Node at the Beginning of a Circular Linked List </a:t>
            </a:r>
            <a:endParaRPr lang="tr-TR" b="1" dirty="0" smtClean="0"/>
          </a:p>
          <a:p>
            <a:r>
              <a:rPr lang="en-US" b="1" dirty="0"/>
              <a:t>Figure 6.30 shows the algorithm to insert a new node at the beginning of a linked list.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If </a:t>
            </a:r>
            <a:r>
              <a:rPr lang="en-US" b="1" dirty="0"/>
              <a:t>the free memory has exhausted, then an OVERFLOW message is printed. </a:t>
            </a:r>
            <a:endParaRPr lang="tr-TR" b="1" dirty="0" smtClean="0"/>
          </a:p>
          <a:p>
            <a:r>
              <a:rPr lang="en-US" b="1" dirty="0" smtClean="0"/>
              <a:t>Otherwise</a:t>
            </a:r>
            <a:r>
              <a:rPr lang="en-US" b="1" dirty="0"/>
              <a:t>, if free memory cell is available,  then we allocate space for the new node.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the NEW_NODE. </a:t>
            </a:r>
            <a:endParaRPr lang="tr-TR" b="1" dirty="0" smtClean="0"/>
          </a:p>
          <a:p>
            <a:r>
              <a:rPr lang="en-US" b="1" dirty="0" smtClean="0"/>
              <a:t>While </a:t>
            </a:r>
            <a:r>
              <a:rPr lang="en-US" b="1" dirty="0"/>
              <a:t>inserting a node in a circular linked list, we have to use a while loop to traverse to the last node of the list. </a:t>
            </a:r>
            <a:endParaRPr lang="tr-TR" b="1" dirty="0" smtClean="0"/>
          </a:p>
          <a:p>
            <a:r>
              <a:rPr lang="en-US" b="1" dirty="0" smtClean="0"/>
              <a:t>Because </a:t>
            </a:r>
            <a:r>
              <a:rPr lang="en-US" b="1" dirty="0"/>
              <a:t>the last node contains a pointer to START, its NEXT field is updated so that after insertion it points to the new node which will be now known as START.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4044510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at the Beginning of a Circular Linked List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963073" y="1864024"/>
            <a:ext cx="5372046" cy="4105275"/>
          </a:xfrm>
          <a:prstGeom prst="rect">
            <a:avLst/>
          </a:prstGeom>
        </p:spPr>
      </p:pic>
    </p:spTree>
    <p:extLst>
      <p:ext uri="{BB962C8B-B14F-4D97-AF65-F5344CB8AC3E}">
        <p14:creationId xmlns:p14="http://schemas.microsoft.com/office/powerpoint/2010/main" val="14067661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905000"/>
          </a:xfrm>
        </p:spPr>
        <p:txBody>
          <a:bodyPr>
            <a:normAutofit fontScale="92500" lnSpcReduction="20000"/>
          </a:bodyPr>
          <a:lstStyle/>
          <a:p>
            <a:r>
              <a:rPr lang="en-US" b="1" dirty="0"/>
              <a:t>Inserting a Node at the End of a Circular Linked List </a:t>
            </a:r>
            <a:endParaRPr lang="tr-TR" b="1" dirty="0" smtClean="0"/>
          </a:p>
          <a:p>
            <a:r>
              <a:rPr lang="en-US" b="1" dirty="0" smtClean="0"/>
              <a:t>Consider </a:t>
            </a:r>
            <a:r>
              <a:rPr lang="en-US" b="1" dirty="0"/>
              <a:t>the linked list shown in Fig. </a:t>
            </a:r>
            <a:r>
              <a:rPr lang="en-US" b="1" dirty="0" smtClean="0"/>
              <a:t>6.31.</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58208" y="2514600"/>
            <a:ext cx="6581775" cy="3695700"/>
          </a:xfrm>
          <a:prstGeom prst="rect">
            <a:avLst/>
          </a:prstGeom>
        </p:spPr>
      </p:pic>
    </p:spTree>
    <p:extLst>
      <p:ext uri="{BB962C8B-B14F-4D97-AF65-F5344CB8AC3E}">
        <p14:creationId xmlns:p14="http://schemas.microsoft.com/office/powerpoint/2010/main" val="3210898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2438400"/>
          </a:xfrm>
        </p:spPr>
        <p:txBody>
          <a:bodyPr>
            <a:normAutofit fontScale="62500" lnSpcReduction="20000"/>
          </a:bodyPr>
          <a:lstStyle/>
          <a:p>
            <a:r>
              <a:rPr lang="en-US" b="1" dirty="0"/>
              <a:t>Inserting a Node at the End of a Circular Linked List </a:t>
            </a:r>
            <a:endParaRPr lang="tr-TR" b="1" dirty="0" smtClean="0"/>
          </a:p>
          <a:p>
            <a:r>
              <a:rPr lang="en-US" b="1" dirty="0"/>
              <a:t>Figure 6.32 shows the algorithm to insert a new node at the end of a circular linked list. </a:t>
            </a:r>
            <a:endParaRPr lang="tr-TR" b="1" dirty="0" smtClean="0"/>
          </a:p>
          <a:p>
            <a:r>
              <a:rPr lang="en-US" b="1" dirty="0" smtClean="0"/>
              <a:t>In </a:t>
            </a:r>
            <a:r>
              <a:rPr lang="en-US" b="1" dirty="0"/>
              <a:t>Step 6, we take a pointer variable PTR and initialize it with </a:t>
            </a:r>
            <a:r>
              <a:rPr lang="en-US" b="1" dirty="0" smtClean="0"/>
              <a:t>START.</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the address of the first node which is denoted by START.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19200" y="3095625"/>
            <a:ext cx="4286250" cy="3228975"/>
          </a:xfrm>
          <a:prstGeom prst="rect">
            <a:avLst/>
          </a:prstGeom>
        </p:spPr>
      </p:pic>
    </p:spTree>
    <p:extLst>
      <p:ext uri="{BB962C8B-B14F-4D97-AF65-F5344CB8AC3E}">
        <p14:creationId xmlns:p14="http://schemas.microsoft.com/office/powerpoint/2010/main" val="1733494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a:bodyPr>
          <a:lstStyle/>
          <a:p>
            <a:r>
              <a:rPr lang="tr-TR" b="1" dirty="0" smtClean="0"/>
              <a:t>D</a:t>
            </a:r>
            <a:r>
              <a:rPr lang="en-US" b="1" dirty="0" err="1" smtClean="0"/>
              <a:t>eleting</a:t>
            </a:r>
            <a:r>
              <a:rPr lang="en-US" b="1" dirty="0" smtClean="0"/>
              <a:t> </a:t>
            </a:r>
            <a:r>
              <a:rPr lang="en-US" b="1" dirty="0"/>
              <a:t>a node from a circular Linked List </a:t>
            </a:r>
            <a:endParaRPr lang="tr-TR" b="1" dirty="0" smtClean="0"/>
          </a:p>
          <a:p>
            <a:r>
              <a:rPr lang="en-US" b="1" dirty="0" smtClean="0"/>
              <a:t>In </a:t>
            </a:r>
            <a:r>
              <a:rPr lang="en-US" b="1" dirty="0"/>
              <a:t>this section, we will discuss how a node is deleted from an already existing circular linked list. </a:t>
            </a:r>
            <a:endParaRPr lang="tr-TR" b="1" dirty="0" smtClean="0"/>
          </a:p>
          <a:p>
            <a:r>
              <a:rPr lang="en-US" b="1" dirty="0" smtClean="0"/>
              <a:t>We </a:t>
            </a:r>
            <a:r>
              <a:rPr lang="en-US" b="1" dirty="0"/>
              <a:t>will take two cases and then see how deletion is done in each case. </a:t>
            </a:r>
            <a:endParaRPr lang="tr-TR" b="1" dirty="0" smtClean="0"/>
          </a:p>
          <a:p>
            <a:r>
              <a:rPr lang="en-US" b="1" dirty="0" smtClean="0"/>
              <a:t>Rest </a:t>
            </a:r>
            <a:r>
              <a:rPr lang="en-US" b="1" dirty="0"/>
              <a:t>of the cases </a:t>
            </a:r>
            <a:r>
              <a:rPr lang="en-US" b="1" dirty="0" smtClean="0"/>
              <a:t>of</a:t>
            </a:r>
            <a:r>
              <a:rPr lang="tr-TR" b="1" dirty="0" smtClean="0"/>
              <a:t> </a:t>
            </a:r>
            <a:r>
              <a:rPr lang="en-US" b="1" dirty="0"/>
              <a:t>deletion are same as that given for singly linked lists. </a:t>
            </a:r>
            <a:endParaRPr lang="tr-TR" b="1" dirty="0" smtClean="0"/>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028269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First Node from a Circular Linked </a:t>
            </a:r>
            <a:r>
              <a:rPr lang="en-US" b="1" dirty="0" smtClean="0"/>
              <a:t>List</a:t>
            </a:r>
            <a:endParaRPr lang="tr-TR" b="1" dirty="0" smtClean="0"/>
          </a:p>
          <a:p>
            <a:r>
              <a:rPr lang="en-US" b="1" dirty="0" smtClean="0"/>
              <a:t>Consider </a:t>
            </a:r>
            <a:r>
              <a:rPr lang="en-US" b="1" dirty="0"/>
              <a:t>the circular linked list shown in Fig. </a:t>
            </a:r>
            <a:r>
              <a:rPr lang="en-US" b="1" dirty="0" smtClean="0"/>
              <a:t>6.33.</a:t>
            </a:r>
            <a:endParaRPr lang="tr-TR" b="1" dirty="0" smtClean="0"/>
          </a:p>
          <a:p>
            <a:r>
              <a:rPr lang="en-US" b="1" dirty="0" smtClean="0"/>
              <a:t>When </a:t>
            </a:r>
            <a:r>
              <a:rPr lang="en-US" b="1" dirty="0"/>
              <a:t>we want to delete a node from the beginning of the list, then the following changes will be done in the linked list.</a:t>
            </a: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590800" y="2133600"/>
            <a:ext cx="5829300" cy="3857625"/>
          </a:xfrm>
          <a:prstGeom prst="rect">
            <a:avLst/>
          </a:prstGeom>
        </p:spPr>
      </p:pic>
    </p:spTree>
    <p:extLst>
      <p:ext uri="{BB962C8B-B14F-4D97-AF65-F5344CB8AC3E}">
        <p14:creationId xmlns:p14="http://schemas.microsoft.com/office/powerpoint/2010/main" val="377000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85000" lnSpcReduction="20000"/>
          </a:bodyPr>
          <a:lstStyle/>
          <a:p>
            <a:r>
              <a:rPr lang="en-US" b="1" dirty="0"/>
              <a:t>Basic terminologies </a:t>
            </a:r>
            <a:endParaRPr lang="tr-TR" b="1" dirty="0" smtClean="0"/>
          </a:p>
          <a:p>
            <a:r>
              <a:rPr lang="en-US" b="1" dirty="0"/>
              <a:t>Linked lists contain a pointer variable START that stores the address of the first node in the list. </a:t>
            </a:r>
            <a:endParaRPr lang="tr-TR" b="1" dirty="0" smtClean="0"/>
          </a:p>
          <a:p>
            <a:r>
              <a:rPr lang="en-US" b="1" dirty="0" smtClean="0"/>
              <a:t>We </a:t>
            </a:r>
            <a:r>
              <a:rPr lang="en-US" b="1" dirty="0"/>
              <a:t>can traverse the entire list using START which contains the address of the first node; the next part of the first node in turn stores the address of its succeeding node. </a:t>
            </a:r>
            <a:endParaRPr lang="tr-TR" b="1" dirty="0" smtClean="0"/>
          </a:p>
          <a:p>
            <a:r>
              <a:rPr lang="en-US" b="1" dirty="0" smtClean="0"/>
              <a:t>Using </a:t>
            </a:r>
            <a:r>
              <a:rPr lang="en-US" b="1" dirty="0"/>
              <a:t>this technique, the individual nodes of the list will form a chain of nodes. </a:t>
            </a:r>
            <a:endParaRPr lang="tr-TR" b="1" dirty="0" smtClean="0"/>
          </a:p>
          <a:p>
            <a:r>
              <a:rPr lang="en-US" b="1" dirty="0" smtClean="0"/>
              <a:t>If </a:t>
            </a:r>
            <a:r>
              <a:rPr lang="en-US" b="1" dirty="0"/>
              <a:t>START = NULL, then the linked list is empty and contains no nodes. </a:t>
            </a:r>
            <a:endParaRPr lang="tr-TR" b="1" dirty="0" smtClean="0"/>
          </a:p>
          <a:p>
            <a:r>
              <a:rPr lang="en-US" b="1" dirty="0" smtClean="0"/>
              <a:t>In </a:t>
            </a:r>
            <a:r>
              <a:rPr lang="en-US" b="1" dirty="0"/>
              <a:t>C, we can implement a linked list using the following code: </a:t>
            </a:r>
            <a:endParaRPr lang="tr-TR" b="1" dirty="0" smtClean="0"/>
          </a:p>
          <a:p>
            <a:pPr marL="68580" indent="0">
              <a:buNone/>
            </a:pPr>
            <a:r>
              <a:rPr lang="tr-TR" b="1" dirty="0" smtClean="0"/>
              <a:t>	</a:t>
            </a:r>
            <a:r>
              <a:rPr lang="en-US" b="1" dirty="0" err="1" smtClean="0"/>
              <a:t>struct</a:t>
            </a:r>
            <a:r>
              <a:rPr lang="en-US" b="1" dirty="0" smtClean="0"/>
              <a:t> </a:t>
            </a:r>
            <a:r>
              <a:rPr lang="en-US" b="1" dirty="0"/>
              <a:t>node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a:t>data; </a:t>
            </a:r>
            <a:endParaRPr lang="tr-TR" b="1" dirty="0" smtClean="0"/>
          </a:p>
          <a:p>
            <a:pPr marL="68580" indent="0">
              <a:buNone/>
            </a:pPr>
            <a:r>
              <a:rPr lang="tr-TR" b="1" dirty="0" smtClean="0"/>
              <a:t>		</a:t>
            </a:r>
            <a:r>
              <a:rPr lang="en-US" b="1" dirty="0" err="1" smtClean="0"/>
              <a:t>struct</a:t>
            </a:r>
            <a:r>
              <a:rPr lang="en-US" b="1" dirty="0" smtClean="0"/>
              <a:t> </a:t>
            </a:r>
            <a:r>
              <a:rPr lang="en-US" b="1" dirty="0"/>
              <a:t>node *next; </a:t>
            </a:r>
            <a:endParaRPr lang="tr-TR" b="1" dirty="0" smtClean="0"/>
          </a:p>
          <a:p>
            <a:pPr marL="68580" indent="0">
              <a:buNone/>
            </a:pPr>
            <a:r>
              <a:rPr lang="tr-TR" b="1" dirty="0" smtClean="0"/>
              <a:t>	</a:t>
            </a:r>
            <a:r>
              <a:rPr lang="en-US" b="1" dirty="0" smtClean="0"/>
              <a:t>};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3094604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257800"/>
          </a:xfrm>
        </p:spPr>
        <p:txBody>
          <a:bodyPr>
            <a:normAutofit fontScale="85000" lnSpcReduction="10000"/>
          </a:bodyPr>
          <a:lstStyle/>
          <a:p>
            <a:r>
              <a:rPr lang="en-US" b="1" dirty="0"/>
              <a:t>Deleting the First Node from a Circular Linked </a:t>
            </a:r>
            <a:r>
              <a:rPr lang="en-US" b="1" dirty="0" smtClean="0"/>
              <a:t>List</a:t>
            </a:r>
            <a:endParaRPr lang="tr-TR" b="1" dirty="0" smtClean="0"/>
          </a:p>
          <a:p>
            <a:r>
              <a:rPr lang="en-US" b="1" dirty="0"/>
              <a:t>Figure 6.34 shows the algorithm to delete the first node from a circular linked list. </a:t>
            </a:r>
            <a:endParaRPr lang="tr-TR" b="1" dirty="0" smtClean="0"/>
          </a:p>
          <a:p>
            <a:r>
              <a:rPr lang="en-US" b="1" dirty="0" smtClean="0"/>
              <a:t>In </a:t>
            </a:r>
            <a:r>
              <a:rPr lang="en-US" b="1" dirty="0"/>
              <a:t>Step 1 of the algorithm,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pointer variable PTR which will be used to traverse the list to ultimately reach the last node. </a:t>
            </a:r>
            <a:endParaRPr lang="tr-TR" b="1" dirty="0" smtClean="0"/>
          </a:p>
          <a:p>
            <a:r>
              <a:rPr lang="en-US" b="1" dirty="0" smtClean="0"/>
              <a:t>In </a:t>
            </a:r>
            <a:r>
              <a:rPr lang="en-US" b="1" dirty="0"/>
              <a:t>Step 5, we change the next pointer of the last node to point to the second node of the circular linked </a:t>
            </a:r>
            <a:r>
              <a:rPr lang="en-US" b="1" dirty="0" smtClean="0"/>
              <a:t>list.</a:t>
            </a:r>
            <a:endParaRPr lang="tr-TR" b="1" dirty="0" smtClean="0"/>
          </a:p>
          <a:p>
            <a:r>
              <a:rPr lang="en-US" b="1" dirty="0" smtClean="0"/>
              <a:t>In </a:t>
            </a:r>
            <a:r>
              <a:rPr lang="en-US" b="1" dirty="0"/>
              <a:t>Step 6, the memory occupied by the first node is freed. </a:t>
            </a:r>
            <a:endParaRPr lang="tr-TR" b="1" dirty="0" smtClean="0"/>
          </a:p>
          <a:p>
            <a:r>
              <a:rPr lang="en-US" b="1" dirty="0" smtClean="0"/>
              <a:t>Finally</a:t>
            </a:r>
            <a:r>
              <a:rPr lang="en-US" b="1" dirty="0"/>
              <a:t>, in Step 7, the second node now becomes the first node of the list and its address is stored in the pointer variable START. </a:t>
            </a: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9141776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33400"/>
          </a:xfrm>
        </p:spPr>
        <p:txBody>
          <a:bodyPr>
            <a:normAutofit/>
          </a:bodyPr>
          <a:lstStyle/>
          <a:p>
            <a:r>
              <a:rPr lang="en-US" b="1" dirty="0"/>
              <a:t>Deleting the First Node from a Circular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879036" y="1994263"/>
            <a:ext cx="5540119" cy="3624263"/>
          </a:xfrm>
          <a:prstGeom prst="rect">
            <a:avLst/>
          </a:prstGeom>
        </p:spPr>
      </p:pic>
    </p:spTree>
    <p:extLst>
      <p:ext uri="{BB962C8B-B14F-4D97-AF65-F5344CB8AC3E}">
        <p14:creationId xmlns:p14="http://schemas.microsoft.com/office/powerpoint/2010/main" val="25387582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Last Node from a Circular Linked </a:t>
            </a:r>
            <a:r>
              <a:rPr lang="en-US" b="1" dirty="0" smtClean="0"/>
              <a:t>List</a:t>
            </a:r>
            <a:endParaRPr lang="tr-TR" b="1" dirty="0" smtClean="0"/>
          </a:p>
          <a:p>
            <a:r>
              <a:rPr lang="en-US" b="1" dirty="0" smtClean="0"/>
              <a:t>Consider </a:t>
            </a:r>
            <a:r>
              <a:rPr lang="en-US" b="1" dirty="0"/>
              <a:t>the circular linked list shown in Fig. </a:t>
            </a:r>
            <a:r>
              <a:rPr lang="en-US" b="1" dirty="0" smtClean="0"/>
              <a:t>6.35.</a:t>
            </a:r>
            <a:endParaRPr lang="tr-TR" b="1" dirty="0" smtClean="0"/>
          </a:p>
          <a:p>
            <a:r>
              <a:rPr lang="en-US" b="1" dirty="0" smtClean="0"/>
              <a:t>Suppose </a:t>
            </a:r>
            <a:r>
              <a:rPr lang="en-US" b="1" dirty="0"/>
              <a:t>we want to delete the last node from the linked list, then the following changes will be done in the linked list.</a:t>
            </a:r>
          </a:p>
          <a:p>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49071" y="2438400"/>
            <a:ext cx="5953125" cy="3886200"/>
          </a:xfrm>
          <a:prstGeom prst="rect">
            <a:avLst/>
          </a:prstGeom>
        </p:spPr>
      </p:pic>
    </p:spTree>
    <p:extLst>
      <p:ext uri="{BB962C8B-B14F-4D97-AF65-F5344CB8AC3E}">
        <p14:creationId xmlns:p14="http://schemas.microsoft.com/office/powerpoint/2010/main" val="12428136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5161616"/>
          </a:xfrm>
        </p:spPr>
        <p:txBody>
          <a:bodyPr>
            <a:normAutofit fontScale="92500" lnSpcReduction="20000"/>
          </a:bodyPr>
          <a:lstStyle/>
          <a:p>
            <a:r>
              <a:rPr lang="en-US" b="1" dirty="0"/>
              <a:t>Deleting the Last Node from a Circular Linked </a:t>
            </a:r>
            <a:r>
              <a:rPr lang="en-US" b="1" dirty="0" smtClean="0"/>
              <a:t>List</a:t>
            </a:r>
            <a:endParaRPr lang="tr-TR" b="1" dirty="0" smtClean="0"/>
          </a:p>
          <a:p>
            <a:r>
              <a:rPr lang="en-US" b="1" dirty="0"/>
              <a:t>Figure 6.36 shows the algorithm to delete the last node from a circular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take another pointer variable PREPTR such that PREPTR always points to one node before PTR. </a:t>
            </a:r>
            <a:endParaRPr lang="tr-TR" b="1" dirty="0" smtClean="0"/>
          </a:p>
          <a:p>
            <a:r>
              <a:rPr lang="en-US" b="1" dirty="0" smtClean="0"/>
              <a:t>Once </a:t>
            </a:r>
            <a:r>
              <a:rPr lang="en-US" b="1" dirty="0"/>
              <a:t>we reach the last node and the second last node, we set the next pointer of the second last node to START, so that it now becomes the (new) last node of the linked list. </a:t>
            </a:r>
            <a:endParaRPr lang="tr-TR" b="1" dirty="0" smtClean="0"/>
          </a:p>
          <a:p>
            <a:r>
              <a:rPr lang="en-US" b="1" dirty="0" smtClean="0"/>
              <a:t>The </a:t>
            </a:r>
            <a:r>
              <a:rPr lang="en-US" b="1" dirty="0"/>
              <a:t>memory of the previous last node is freed and returned to the free pool.</a:t>
            </a:r>
          </a:p>
          <a:p>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03845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3" name="Content Placeholder 2"/>
          <p:cNvSpPr>
            <a:spLocks noGrp="1"/>
          </p:cNvSpPr>
          <p:nvPr>
            <p:ph idx="1"/>
          </p:nvPr>
        </p:nvSpPr>
        <p:spPr>
          <a:xfrm>
            <a:off x="685800" y="838200"/>
            <a:ext cx="7848600" cy="457200"/>
          </a:xfrm>
        </p:spPr>
        <p:txBody>
          <a:bodyPr>
            <a:normAutofit/>
          </a:bodyPr>
          <a:lstStyle/>
          <a:p>
            <a:r>
              <a:rPr lang="en-US" b="1" dirty="0"/>
              <a:t>Deleting the Last Node from a Circular Linked </a:t>
            </a:r>
            <a:r>
              <a:rPr lang="en-US" b="1" dirty="0" smtClean="0"/>
              <a:t>List</a:t>
            </a:r>
            <a:endParaRPr lang="tr-TR" b="1" dirty="0" smtClean="0"/>
          </a:p>
          <a:p>
            <a:pPr marL="68580" indent="0">
              <a:buNone/>
            </a:pPr>
            <a:endParaRPr lang="en-US"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80431" y="1676400"/>
            <a:ext cx="6459338" cy="3810000"/>
          </a:xfrm>
          <a:prstGeom prst="rect">
            <a:avLst/>
          </a:prstGeom>
        </p:spPr>
      </p:pic>
    </p:spTree>
    <p:extLst>
      <p:ext uri="{BB962C8B-B14F-4D97-AF65-F5344CB8AC3E}">
        <p14:creationId xmlns:p14="http://schemas.microsoft.com/office/powerpoint/2010/main" val="26070391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076234" y="1600200"/>
            <a:ext cx="6426200" cy="3505200"/>
          </a:xfrm>
          <a:prstGeom prst="rect">
            <a:avLst/>
          </a:prstGeom>
        </p:spPr>
      </p:pic>
    </p:spTree>
    <p:extLst>
      <p:ext uri="{BB962C8B-B14F-4D97-AF65-F5344CB8AC3E}">
        <p14:creationId xmlns:p14="http://schemas.microsoft.com/office/powerpoint/2010/main" val="28460379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600" y="1295400"/>
            <a:ext cx="6892228" cy="4114800"/>
          </a:xfrm>
          <a:prstGeom prst="rect">
            <a:avLst/>
          </a:prstGeom>
        </p:spPr>
      </p:pic>
    </p:spTree>
    <p:extLst>
      <p:ext uri="{BB962C8B-B14F-4D97-AF65-F5344CB8AC3E}">
        <p14:creationId xmlns:p14="http://schemas.microsoft.com/office/powerpoint/2010/main" val="2032443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1371600"/>
            <a:ext cx="7239000" cy="4127690"/>
          </a:xfrm>
          <a:prstGeom prst="rect">
            <a:avLst/>
          </a:prstGeom>
        </p:spPr>
      </p:pic>
    </p:spTree>
    <p:extLst>
      <p:ext uri="{BB962C8B-B14F-4D97-AF65-F5344CB8AC3E}">
        <p14:creationId xmlns:p14="http://schemas.microsoft.com/office/powerpoint/2010/main" val="32070458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209329" y="1524000"/>
            <a:ext cx="6590837" cy="3733800"/>
          </a:xfrm>
          <a:prstGeom prst="rect">
            <a:avLst/>
          </a:prstGeom>
        </p:spPr>
      </p:pic>
    </p:spTree>
    <p:extLst>
      <p:ext uri="{BB962C8B-B14F-4D97-AF65-F5344CB8AC3E}">
        <p14:creationId xmlns:p14="http://schemas.microsoft.com/office/powerpoint/2010/main" val="3446937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8152" y="1143000"/>
            <a:ext cx="7632175" cy="4419600"/>
          </a:xfrm>
          <a:prstGeom prst="rect">
            <a:avLst/>
          </a:prstGeom>
        </p:spPr>
      </p:pic>
    </p:spTree>
    <p:extLst>
      <p:ext uri="{BB962C8B-B14F-4D97-AF65-F5344CB8AC3E}">
        <p14:creationId xmlns:p14="http://schemas.microsoft.com/office/powerpoint/2010/main" val="3243815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2438400"/>
          </a:xfrm>
        </p:spPr>
        <p:txBody>
          <a:bodyPr>
            <a:normAutofit fontScale="92500" lnSpcReduction="20000"/>
          </a:bodyPr>
          <a:lstStyle/>
          <a:p>
            <a:r>
              <a:rPr lang="en-US" b="1" dirty="0"/>
              <a:t>Basic terminologies </a:t>
            </a:r>
            <a:endParaRPr lang="tr-TR" b="1" dirty="0" smtClean="0"/>
          </a:p>
          <a:p>
            <a:r>
              <a:rPr lang="en-US" b="1" dirty="0"/>
              <a:t>Let us see how a linked list is maintained in the memory. </a:t>
            </a:r>
            <a:endParaRPr lang="tr-TR" b="1" dirty="0" smtClean="0"/>
          </a:p>
          <a:p>
            <a:r>
              <a:rPr lang="en-US" b="1" dirty="0" smtClean="0"/>
              <a:t>In </a:t>
            </a:r>
            <a:r>
              <a:rPr lang="en-US" b="1" dirty="0"/>
              <a:t>order to form a linked list, we need a structure called node which has two fields, DATA and NEXT. </a:t>
            </a:r>
            <a:endParaRPr lang="tr-TR" b="1" dirty="0" smtClean="0"/>
          </a:p>
          <a:p>
            <a:r>
              <a:rPr lang="en-US" b="1" dirty="0" smtClean="0"/>
              <a:t>DATA </a:t>
            </a:r>
            <a:r>
              <a:rPr lang="en-US" b="1" dirty="0"/>
              <a:t>will store the information part and NEXT will store the address of the next node in sequence. Consider Fig. 6.2.</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438400" y="3276600"/>
            <a:ext cx="2929882" cy="2970575"/>
          </a:xfrm>
          <a:prstGeom prst="rect">
            <a:avLst/>
          </a:prstGeom>
        </p:spPr>
      </p:pic>
    </p:spTree>
    <p:extLst>
      <p:ext uri="{BB962C8B-B14F-4D97-AF65-F5344CB8AC3E}">
        <p14:creationId xmlns:p14="http://schemas.microsoft.com/office/powerpoint/2010/main" val="30129070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Circular Linked Lists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90600" y="1295400"/>
            <a:ext cx="6669640" cy="3581400"/>
          </a:xfrm>
          <a:prstGeom prst="rect">
            <a:avLst/>
          </a:prstGeom>
        </p:spPr>
      </p:pic>
    </p:spTree>
    <p:extLst>
      <p:ext uri="{BB962C8B-B14F-4D97-AF65-F5344CB8AC3E}">
        <p14:creationId xmlns:p14="http://schemas.microsoft.com/office/powerpoint/2010/main" val="11449298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286000"/>
          </a:xfrm>
        </p:spPr>
        <p:txBody>
          <a:bodyPr>
            <a:normAutofit fontScale="92500" lnSpcReduction="10000"/>
          </a:bodyPr>
          <a:lstStyle/>
          <a:p>
            <a:r>
              <a:rPr lang="en-US" b="1" dirty="0"/>
              <a:t>A doubly linked list or a two-way linked list is a more complex type of linked list which contains a pointer to the next as well as the previous node in the sequence. </a:t>
            </a:r>
            <a:endParaRPr lang="tr-TR" b="1" dirty="0" smtClean="0"/>
          </a:p>
          <a:p>
            <a:r>
              <a:rPr lang="en-US" b="1" dirty="0" smtClean="0"/>
              <a:t>Therefore</a:t>
            </a:r>
            <a:r>
              <a:rPr lang="en-US" b="1" dirty="0"/>
              <a:t>, it consists of three parts—data, a pointer to the next node, and a pointer to the previous node as shown in Fig. 6.37</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28725" y="3137553"/>
            <a:ext cx="6762750" cy="1304925"/>
          </a:xfrm>
          <a:prstGeom prst="rect">
            <a:avLst/>
          </a:prstGeom>
        </p:spPr>
      </p:pic>
      <p:pic>
        <p:nvPicPr>
          <p:cNvPr id="6" name="Picture 5"/>
          <p:cNvPicPr>
            <a:picLocks noChangeAspect="1"/>
          </p:cNvPicPr>
          <p:nvPr/>
        </p:nvPicPr>
        <p:blipFill>
          <a:blip r:embed="rId4"/>
          <a:stretch>
            <a:fillRect/>
          </a:stretch>
        </p:blipFill>
        <p:spPr>
          <a:xfrm>
            <a:off x="1600200" y="4572000"/>
            <a:ext cx="3048896" cy="1482600"/>
          </a:xfrm>
          <a:prstGeom prst="rect">
            <a:avLst/>
          </a:prstGeom>
        </p:spPr>
      </p:pic>
    </p:spTree>
    <p:extLst>
      <p:ext uri="{BB962C8B-B14F-4D97-AF65-F5344CB8AC3E}">
        <p14:creationId xmlns:p14="http://schemas.microsoft.com/office/powerpoint/2010/main" val="9937354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895600"/>
          </a:xfrm>
        </p:spPr>
        <p:txBody>
          <a:bodyPr>
            <a:normAutofit fontScale="70000" lnSpcReduction="20000"/>
          </a:bodyPr>
          <a:lstStyle/>
          <a:p>
            <a:r>
              <a:rPr lang="en-US" b="1" dirty="0"/>
              <a:t>The PREV field of the first node and the NEXT field of the last node will contain NULL. </a:t>
            </a:r>
            <a:endParaRPr lang="tr-TR" b="1" dirty="0" smtClean="0"/>
          </a:p>
          <a:p>
            <a:r>
              <a:rPr lang="en-US" b="1" dirty="0" smtClean="0"/>
              <a:t>The </a:t>
            </a:r>
            <a:r>
              <a:rPr lang="en-US" b="1" dirty="0"/>
              <a:t>PREV field is used to store the address of the preceding node, which enables us to traverse the list in the backward direction. </a:t>
            </a:r>
            <a:endParaRPr lang="tr-TR" b="1" dirty="0" smtClean="0"/>
          </a:p>
          <a:p>
            <a:r>
              <a:rPr lang="en-US" b="1" dirty="0" smtClean="0"/>
              <a:t>Thus</a:t>
            </a:r>
            <a:r>
              <a:rPr lang="en-US" b="1" dirty="0"/>
              <a:t>, we see that a doubly linked list calls for more space per node and more expensive basic operations. </a:t>
            </a:r>
            <a:endParaRPr lang="tr-TR" b="1" dirty="0" smtClean="0"/>
          </a:p>
          <a:p>
            <a:r>
              <a:rPr lang="en-US" b="1" dirty="0" smtClean="0"/>
              <a:t>However</a:t>
            </a:r>
            <a:r>
              <a:rPr lang="en-US" b="1" dirty="0"/>
              <a:t>, a doubly linked list provides the ease to manipulate the elements of the list as it maintains pointers to nodes in both the directions (forward and backward). </a:t>
            </a:r>
            <a:endParaRPr lang="tr-TR" b="1" dirty="0" smtClean="0"/>
          </a:p>
          <a:p>
            <a:r>
              <a:rPr lang="en-US" b="1" dirty="0" smtClean="0"/>
              <a:t>The </a:t>
            </a:r>
            <a:r>
              <a:rPr lang="en-US" b="1" dirty="0"/>
              <a:t>main advantage of using a doubly linked list is that it makes searching twice as efficient. </a:t>
            </a:r>
            <a:endParaRPr lang="tr-TR" b="1" dirty="0" smtClean="0"/>
          </a:p>
          <a:p>
            <a:r>
              <a:rPr lang="en-US" b="1" dirty="0" smtClean="0"/>
              <a:t>Let </a:t>
            </a:r>
            <a:r>
              <a:rPr lang="en-US" b="1" dirty="0"/>
              <a:t>us view how a doubly linked list is maintained in the memory. </a:t>
            </a:r>
            <a:r>
              <a:rPr lang="en-US" b="1" dirty="0" smtClean="0"/>
              <a:t> </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2133600" y="3733800"/>
            <a:ext cx="2859518" cy="2743200"/>
          </a:xfrm>
          <a:prstGeom prst="rect">
            <a:avLst/>
          </a:prstGeom>
        </p:spPr>
      </p:pic>
    </p:spTree>
    <p:extLst>
      <p:ext uri="{BB962C8B-B14F-4D97-AF65-F5344CB8AC3E}">
        <p14:creationId xmlns:p14="http://schemas.microsoft.com/office/powerpoint/2010/main" val="32193586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In the figure, we see that a variable START is used to store the address of the first node. </a:t>
            </a:r>
            <a:endParaRPr lang="tr-TR" b="1" dirty="0" smtClean="0"/>
          </a:p>
          <a:p>
            <a:r>
              <a:rPr lang="en-US" b="1" dirty="0" smtClean="0"/>
              <a:t>In </a:t>
            </a:r>
            <a:r>
              <a:rPr lang="en-US" b="1" dirty="0"/>
              <a:t>this example, START = 1, so the first data is stored at address 1, which is H. </a:t>
            </a:r>
            <a:endParaRPr lang="tr-TR" b="1" dirty="0" smtClean="0"/>
          </a:p>
          <a:p>
            <a:r>
              <a:rPr lang="en-US" b="1" dirty="0" smtClean="0"/>
              <a:t>Since </a:t>
            </a:r>
            <a:r>
              <a:rPr lang="en-US" b="1" dirty="0"/>
              <a:t>this is the first node, it has no previous node and hence stores NULL or –1 in the PREV field. </a:t>
            </a:r>
            <a:endParaRPr lang="tr-TR" b="1" dirty="0" smtClean="0"/>
          </a:p>
          <a:p>
            <a:r>
              <a:rPr lang="en-US" b="1" dirty="0" smtClean="0"/>
              <a:t>We </a:t>
            </a:r>
            <a:r>
              <a:rPr lang="en-US" b="1" dirty="0"/>
              <a:t>will traverse the list until we reach a position where the NEXT entry contains –1 or NULL. </a:t>
            </a:r>
            <a:endParaRPr lang="tr-TR" b="1" dirty="0" smtClean="0"/>
          </a:p>
          <a:p>
            <a:r>
              <a:rPr lang="en-US" b="1" dirty="0" smtClean="0"/>
              <a:t>This </a:t>
            </a:r>
            <a:r>
              <a:rPr lang="en-US" b="1" dirty="0"/>
              <a:t>denotes the end of the linked list. </a:t>
            </a:r>
            <a:endParaRPr lang="tr-TR" b="1" dirty="0" smtClean="0"/>
          </a:p>
          <a:p>
            <a:r>
              <a:rPr lang="en-US" b="1" dirty="0" smtClean="0"/>
              <a:t>When </a:t>
            </a:r>
            <a:r>
              <a:rPr lang="en-US" b="1" dirty="0"/>
              <a:t>we traverse the DATA and NEXT in this manner, we will finally see that the linked list in the above example stores characters that when put together form the word HELLO</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82313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Inserting a new node in a doubly Linked List </a:t>
            </a:r>
            <a:endParaRPr lang="tr-TR" b="1" dirty="0" smtClean="0"/>
          </a:p>
          <a:p>
            <a:r>
              <a:rPr lang="en-US" b="1" dirty="0" smtClean="0"/>
              <a:t>In </a:t>
            </a:r>
            <a:r>
              <a:rPr lang="en-US" b="1" dirty="0"/>
              <a:t>this section, we will discuss how a new node is added into an already existing doubly linked list. </a:t>
            </a:r>
            <a:endParaRPr lang="tr-TR" b="1" dirty="0" smtClean="0"/>
          </a:p>
          <a:p>
            <a:r>
              <a:rPr lang="en-US" b="1" dirty="0" smtClean="0"/>
              <a:t>We </a:t>
            </a:r>
            <a:r>
              <a:rPr lang="en-US" b="1" dirty="0"/>
              <a:t>will take four cases and then see how insertion is done in each case. </a:t>
            </a:r>
            <a:endParaRPr lang="tr-TR" b="1" dirty="0" smtClean="0"/>
          </a:p>
          <a:p>
            <a:r>
              <a:rPr lang="en-US" b="1" dirty="0" smtClean="0"/>
              <a:t>Case </a:t>
            </a:r>
            <a:r>
              <a:rPr lang="en-US" b="1" dirty="0"/>
              <a:t>1: The new node is inserted at the beginning.</a:t>
            </a:r>
          </a:p>
          <a:p>
            <a:r>
              <a:rPr lang="en-US" b="1" dirty="0" smtClean="0"/>
              <a:t>Case </a:t>
            </a:r>
            <a:r>
              <a:rPr lang="en-US" b="1" dirty="0"/>
              <a:t>2: The new node is inserted at the </a:t>
            </a:r>
            <a:r>
              <a:rPr lang="en-US" b="1" dirty="0" smtClean="0"/>
              <a:t>end.</a:t>
            </a:r>
            <a:endParaRPr lang="tr-TR" b="1" dirty="0" smtClean="0"/>
          </a:p>
          <a:p>
            <a:r>
              <a:rPr lang="en-US" b="1" dirty="0" smtClean="0"/>
              <a:t>Case </a:t>
            </a:r>
            <a:r>
              <a:rPr lang="en-US" b="1" dirty="0"/>
              <a:t>3: The new node is inserted after a given node. </a:t>
            </a:r>
            <a:endParaRPr lang="tr-TR" b="1" dirty="0" smtClean="0"/>
          </a:p>
          <a:p>
            <a:r>
              <a:rPr lang="en-US" b="1" dirty="0" smtClean="0"/>
              <a:t>Case </a:t>
            </a:r>
            <a:r>
              <a:rPr lang="en-US" b="1" dirty="0"/>
              <a:t>4: The new node is inserted before a given node.</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8054482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362200"/>
          </a:xfrm>
        </p:spPr>
        <p:txBody>
          <a:bodyPr>
            <a:normAutofit fontScale="92500" lnSpcReduction="20000"/>
          </a:bodyPr>
          <a:lstStyle/>
          <a:p>
            <a:r>
              <a:rPr lang="en-US" b="1" dirty="0"/>
              <a:t>Inserting a Node at the Beginning of a Doubly Linked List </a:t>
            </a:r>
            <a:endParaRPr lang="tr-TR" b="1" dirty="0" smtClean="0"/>
          </a:p>
          <a:p>
            <a:r>
              <a:rPr lang="en-US" b="1" dirty="0" smtClean="0"/>
              <a:t>Consider </a:t>
            </a:r>
            <a:r>
              <a:rPr lang="en-US" b="1" dirty="0"/>
              <a:t>the doubly linked list shown in Fig. </a:t>
            </a:r>
            <a:r>
              <a:rPr lang="en-US" b="1" dirty="0" smtClean="0"/>
              <a:t>6.39.</a:t>
            </a:r>
            <a:endParaRPr lang="tr-TR" b="1" dirty="0" smtClean="0"/>
          </a:p>
          <a:p>
            <a:r>
              <a:rPr lang="en-US" b="1" dirty="0" smtClean="0"/>
              <a:t>Suppose </a:t>
            </a:r>
            <a:r>
              <a:rPr lang="en-US" b="1" dirty="0"/>
              <a:t>we want to add a new node with data 9 as the first node of the list. </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15321" y="3479464"/>
            <a:ext cx="7067550" cy="2105025"/>
          </a:xfrm>
          <a:prstGeom prst="rect">
            <a:avLst/>
          </a:prstGeom>
        </p:spPr>
      </p:pic>
    </p:spTree>
    <p:extLst>
      <p:ext uri="{BB962C8B-B14F-4D97-AF65-F5344CB8AC3E}">
        <p14:creationId xmlns:p14="http://schemas.microsoft.com/office/powerpoint/2010/main" val="35091473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62500" lnSpcReduction="20000"/>
          </a:bodyPr>
          <a:lstStyle/>
          <a:p>
            <a:r>
              <a:rPr lang="en-US" b="1" dirty="0"/>
              <a:t>Inserting a Node at the Beginning of a Doubly Linked List </a:t>
            </a:r>
            <a:endParaRPr lang="tr-TR" b="1" dirty="0" smtClean="0"/>
          </a:p>
          <a:p>
            <a:r>
              <a:rPr lang="en-US" b="1" dirty="0"/>
              <a:t>Figure 6.40 shows the algorithm to insert a new node at the beginning of a doubly linked list. </a:t>
            </a:r>
            <a:endParaRPr lang="tr-TR" b="1" dirty="0" smtClean="0"/>
          </a:p>
          <a:p>
            <a:r>
              <a:rPr lang="en-US" b="1" dirty="0" smtClean="0"/>
              <a:t>In </a:t>
            </a:r>
            <a:r>
              <a:rPr lang="en-US" b="1" dirty="0"/>
              <a:t>Step 1, we first check whether memory is available for the new node. If the free memory has exhausted, then an OVERFLOW message is printed. </a:t>
            </a:r>
            <a:endParaRPr lang="tr-TR" b="1" dirty="0" smtClean="0"/>
          </a:p>
          <a:p>
            <a:r>
              <a:rPr lang="en-US" b="1" dirty="0" smtClean="0"/>
              <a:t>Otherwise</a:t>
            </a:r>
            <a:r>
              <a:rPr lang="en-US" b="1" dirty="0"/>
              <a:t>, if free memory cell is available, then we allocate space for the new node. </a:t>
            </a:r>
            <a:endParaRPr lang="tr-TR" b="1" dirty="0" smtClean="0"/>
          </a:p>
          <a:p>
            <a:r>
              <a:rPr lang="en-US" b="1" dirty="0" smtClean="0"/>
              <a:t>Set </a:t>
            </a:r>
            <a:r>
              <a:rPr lang="en-US" b="1" dirty="0"/>
              <a:t>its DATA part with the given VAL and the NEXT part is initialized with the address of the first node of the list, which is stored in START. </a:t>
            </a:r>
            <a:endParaRPr lang="tr-TR" b="1" dirty="0" smtClean="0"/>
          </a:p>
          <a:p>
            <a:r>
              <a:rPr lang="en-US" b="1" dirty="0" smtClean="0"/>
              <a:t>Now</a:t>
            </a:r>
            <a:r>
              <a:rPr lang="en-US" b="1" dirty="0"/>
              <a:t>, since the new node is added as the first node of the list, it will now be known as the START node, that is, the START pointer variable will now hold the address of NEW_NODE.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486796" y="3531280"/>
            <a:ext cx="3162300" cy="2943225"/>
          </a:xfrm>
          <a:prstGeom prst="rect">
            <a:avLst/>
          </a:prstGeom>
        </p:spPr>
      </p:pic>
    </p:spTree>
    <p:extLst>
      <p:ext uri="{BB962C8B-B14F-4D97-AF65-F5344CB8AC3E}">
        <p14:creationId xmlns:p14="http://schemas.microsoft.com/office/powerpoint/2010/main" val="41427953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92500" lnSpcReduction="10000"/>
          </a:bodyPr>
          <a:lstStyle/>
          <a:p>
            <a:r>
              <a:rPr lang="en-US" b="1" dirty="0"/>
              <a:t>Inserting a Node at the End </a:t>
            </a:r>
            <a:r>
              <a:rPr lang="en-US" b="1" dirty="0" err="1"/>
              <a:t>end</a:t>
            </a:r>
            <a:r>
              <a:rPr lang="en-US" b="1" dirty="0"/>
              <a:t> of a Doubly Linked List </a:t>
            </a:r>
            <a:endParaRPr lang="tr-TR" b="1" dirty="0" smtClean="0"/>
          </a:p>
          <a:p>
            <a:r>
              <a:rPr lang="en-US" b="1" dirty="0" smtClean="0"/>
              <a:t>Consider </a:t>
            </a:r>
            <a:r>
              <a:rPr lang="en-US" b="1" dirty="0"/>
              <a:t>the doubly linked list shown in Fig. </a:t>
            </a:r>
            <a:r>
              <a:rPr lang="en-US" b="1" dirty="0" smtClean="0"/>
              <a:t>6.41.</a:t>
            </a:r>
            <a:endParaRPr lang="tr-TR" b="1" dirty="0" smtClean="0"/>
          </a:p>
          <a:p>
            <a:r>
              <a:rPr lang="en-US" b="1" dirty="0" smtClean="0"/>
              <a:t>Suppose </a:t>
            </a:r>
            <a:r>
              <a:rPr lang="en-US" b="1" dirty="0"/>
              <a:t>we want to add a new node with data 9 as the last node of the list. </a:t>
            </a:r>
            <a:endParaRPr lang="tr-TR" b="1" dirty="0" smtClean="0"/>
          </a:p>
          <a:p>
            <a:r>
              <a:rPr lang="en-US" b="1" dirty="0" smtClean="0"/>
              <a:t>Then </a:t>
            </a:r>
            <a:r>
              <a:rPr lang="en-US" b="1" dirty="0"/>
              <a:t>the following changes will be done in the linked list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00200" y="2971800"/>
            <a:ext cx="6753225" cy="3086100"/>
          </a:xfrm>
          <a:prstGeom prst="rect">
            <a:avLst/>
          </a:prstGeom>
        </p:spPr>
      </p:pic>
    </p:spTree>
    <p:extLst>
      <p:ext uri="{BB962C8B-B14F-4D97-AF65-F5344CB8AC3E}">
        <p14:creationId xmlns:p14="http://schemas.microsoft.com/office/powerpoint/2010/main" val="2730685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14600"/>
          </a:xfrm>
        </p:spPr>
        <p:txBody>
          <a:bodyPr>
            <a:normAutofit fontScale="62500" lnSpcReduction="20000"/>
          </a:bodyPr>
          <a:lstStyle/>
          <a:p>
            <a:r>
              <a:rPr lang="en-US" b="1" dirty="0"/>
              <a:t>Inserting a Node at the End </a:t>
            </a:r>
            <a:r>
              <a:rPr lang="en-US" b="1" dirty="0" err="1"/>
              <a:t>end</a:t>
            </a:r>
            <a:r>
              <a:rPr lang="en-US" b="1" dirty="0"/>
              <a:t> of a Doubly Linked List </a:t>
            </a:r>
            <a:endParaRPr lang="tr-TR" b="1" dirty="0" smtClean="0"/>
          </a:p>
          <a:p>
            <a:r>
              <a:rPr lang="en-US" b="1" dirty="0"/>
              <a:t>Figure 6.42 shows the algorithm to insert a new node at the end of a doubly linked list. </a:t>
            </a:r>
            <a:endParaRPr lang="tr-TR" b="1" dirty="0" smtClean="0"/>
          </a:p>
          <a:p>
            <a:r>
              <a:rPr lang="en-US" b="1" dirty="0" smtClean="0"/>
              <a:t>In </a:t>
            </a:r>
            <a:r>
              <a:rPr lang="en-US" b="1" dirty="0"/>
              <a:t>Step 6, we take a pointer variable PTR and initialize it with START. In the while loop, we traverse through the linked list to reach the last node. </a:t>
            </a:r>
            <a:endParaRPr lang="tr-TR" b="1" dirty="0" smtClean="0"/>
          </a:p>
          <a:p>
            <a:r>
              <a:rPr lang="en-US" b="1" dirty="0" smtClean="0"/>
              <a:t>Once </a:t>
            </a:r>
            <a:r>
              <a:rPr lang="en-US" b="1" dirty="0"/>
              <a:t>we reach the last node, in Step 9, we change the NEXT pointer of the last node to store the address of the new node. </a:t>
            </a:r>
            <a:endParaRPr lang="tr-TR" b="1" dirty="0" smtClean="0"/>
          </a:p>
          <a:p>
            <a:r>
              <a:rPr lang="en-US" b="1" dirty="0" smtClean="0"/>
              <a:t>Remember </a:t>
            </a:r>
            <a:r>
              <a:rPr lang="en-US" b="1" dirty="0"/>
              <a:t>that the NEXT field of the new node contains NULL which signifies the end of the linked list. </a:t>
            </a:r>
            <a:endParaRPr lang="tr-TR" b="1" dirty="0" smtClean="0"/>
          </a:p>
          <a:p>
            <a:r>
              <a:rPr lang="en-US" b="1" dirty="0" smtClean="0"/>
              <a:t>The </a:t>
            </a:r>
            <a:r>
              <a:rPr lang="en-US" b="1" dirty="0"/>
              <a:t>PREV field of the NEW_NODE will be set so that it points to the node pointed by PTR (now the second last node of the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14525" y="3189923"/>
            <a:ext cx="3800475" cy="3267075"/>
          </a:xfrm>
          <a:prstGeom prst="rect">
            <a:avLst/>
          </a:prstGeom>
        </p:spPr>
      </p:pic>
    </p:spTree>
    <p:extLst>
      <p:ext uri="{BB962C8B-B14F-4D97-AF65-F5344CB8AC3E}">
        <p14:creationId xmlns:p14="http://schemas.microsoft.com/office/powerpoint/2010/main" val="13940558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70000" lnSpcReduction="20000"/>
          </a:bodyPr>
          <a:lstStyle/>
          <a:p>
            <a:r>
              <a:rPr lang="en-US" b="1" dirty="0"/>
              <a:t>Inserting a Node After a Given Node in a Doubly Linked List </a:t>
            </a:r>
            <a:endParaRPr lang="tr-TR" b="1" dirty="0" smtClean="0"/>
          </a:p>
          <a:p>
            <a:r>
              <a:rPr lang="en-US" b="1" dirty="0" smtClean="0"/>
              <a:t>Consider </a:t>
            </a:r>
            <a:r>
              <a:rPr lang="en-US" b="1" dirty="0"/>
              <a:t>the doubly linked list shown in Fig. </a:t>
            </a:r>
            <a:r>
              <a:rPr lang="en-US" b="1" dirty="0" smtClean="0"/>
              <a:t>6.44.</a:t>
            </a:r>
            <a:endParaRPr lang="tr-TR" b="1" dirty="0" smtClean="0"/>
          </a:p>
          <a:p>
            <a:r>
              <a:rPr lang="en-US" b="1" dirty="0" smtClean="0"/>
              <a:t>Suppose </a:t>
            </a:r>
            <a:r>
              <a:rPr lang="en-US" b="1" dirty="0"/>
              <a:t>we want to add a new node with value 9 after the node containing 3. </a:t>
            </a:r>
            <a:endParaRPr lang="tr-TR" b="1" dirty="0" smtClean="0"/>
          </a:p>
          <a:p>
            <a:r>
              <a:rPr lang="en-US" b="1" dirty="0" smtClean="0"/>
              <a:t>Before </a:t>
            </a:r>
            <a:r>
              <a:rPr lang="en-US" b="1" dirty="0"/>
              <a:t>discussing the changes that will be done in the linked list, let us first look at the algorithm shown in Fig. 6.43.</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14400" y="2438400"/>
            <a:ext cx="7010400" cy="3657600"/>
          </a:xfrm>
          <a:prstGeom prst="rect">
            <a:avLst/>
          </a:prstGeom>
        </p:spPr>
      </p:pic>
    </p:spTree>
    <p:extLst>
      <p:ext uri="{BB962C8B-B14F-4D97-AF65-F5344CB8AC3E}">
        <p14:creationId xmlns:p14="http://schemas.microsoft.com/office/powerpoint/2010/main" val="2636160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77500" lnSpcReduction="20000"/>
          </a:bodyPr>
          <a:lstStyle/>
          <a:p>
            <a:r>
              <a:rPr lang="en-US" b="1" dirty="0"/>
              <a:t>Basic terminologies </a:t>
            </a:r>
            <a:endParaRPr lang="tr-TR" b="1" dirty="0" smtClean="0"/>
          </a:p>
          <a:p>
            <a:r>
              <a:rPr lang="en-US" b="1" dirty="0"/>
              <a:t>In the figure, we can see that the variable START is used to store the address of the first node. </a:t>
            </a:r>
            <a:endParaRPr lang="tr-TR" b="1" dirty="0" smtClean="0"/>
          </a:p>
          <a:p>
            <a:r>
              <a:rPr lang="en-US" b="1" dirty="0" smtClean="0"/>
              <a:t>Here</a:t>
            </a:r>
            <a:r>
              <a:rPr lang="en-US" b="1" dirty="0"/>
              <a:t>, in this example, START = 1, so the first data is stored at address 1, which is H. </a:t>
            </a:r>
            <a:endParaRPr lang="tr-TR" b="1" dirty="0" smtClean="0"/>
          </a:p>
          <a:p>
            <a:r>
              <a:rPr lang="en-US" b="1" dirty="0" smtClean="0"/>
              <a:t>The </a:t>
            </a:r>
            <a:r>
              <a:rPr lang="en-US" b="1" dirty="0"/>
              <a:t>corresponding NEXT stores the address of the next node, which is 4. </a:t>
            </a:r>
            <a:endParaRPr lang="tr-TR" b="1" dirty="0" smtClean="0"/>
          </a:p>
          <a:p>
            <a:r>
              <a:rPr lang="en-US" b="1" dirty="0" smtClean="0"/>
              <a:t>So</a:t>
            </a:r>
            <a:r>
              <a:rPr lang="en-US" b="1" dirty="0"/>
              <a:t>, we will look at address 4 to fetch the next data item. The second data element obtained from address 4 is </a:t>
            </a:r>
            <a:r>
              <a:rPr lang="en-US" b="1" dirty="0" smtClean="0"/>
              <a:t>E.</a:t>
            </a:r>
            <a:endParaRPr lang="tr-TR" b="1" dirty="0" smtClean="0"/>
          </a:p>
          <a:p>
            <a:r>
              <a:rPr lang="en-US" b="1" dirty="0" smtClean="0"/>
              <a:t>Again</a:t>
            </a:r>
            <a:r>
              <a:rPr lang="en-US" b="1" dirty="0"/>
              <a:t>, we see the corresponding NEXT to go to the next node. </a:t>
            </a:r>
            <a:endParaRPr lang="tr-TR" b="1" dirty="0" smtClean="0"/>
          </a:p>
          <a:p>
            <a:r>
              <a:rPr lang="en-US" b="1" dirty="0" smtClean="0"/>
              <a:t>From </a:t>
            </a:r>
            <a:r>
              <a:rPr lang="en-US" b="1" dirty="0"/>
              <a:t>the entry in the NEXT, we get the next address, that is 7, and fetch L as the data. </a:t>
            </a:r>
            <a:endParaRPr lang="tr-TR" b="1" dirty="0" smtClean="0"/>
          </a:p>
          <a:p>
            <a:r>
              <a:rPr lang="en-US" b="1" dirty="0" smtClean="0"/>
              <a:t>We </a:t>
            </a:r>
            <a:r>
              <a:rPr lang="en-US" b="1" dirty="0"/>
              <a:t>repeat this procedure until we reach a position where the NEXT entry contains –1 or NULL, as </a:t>
            </a:r>
            <a:r>
              <a:rPr lang="en-US" b="1" dirty="0" smtClean="0"/>
              <a:t>this</a:t>
            </a:r>
            <a:r>
              <a:rPr lang="tr-TR" b="1" dirty="0" smtClean="0"/>
              <a:t> </a:t>
            </a:r>
            <a:r>
              <a:rPr lang="en-US" b="1" dirty="0"/>
              <a:t>would denote the end of the linked list. </a:t>
            </a:r>
            <a:endParaRPr lang="tr-TR" b="1" dirty="0" smtClean="0"/>
          </a:p>
          <a:p>
            <a:r>
              <a:rPr lang="en-US" b="1" dirty="0" smtClean="0"/>
              <a:t>When </a:t>
            </a:r>
            <a:r>
              <a:rPr lang="en-US" b="1" dirty="0"/>
              <a:t>we traverse DATA and NEXT in this manner, we finally see that the linked list in the above example stores characters that when put together form the word HELLO.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3028867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2590800"/>
          </a:xfrm>
        </p:spPr>
        <p:txBody>
          <a:bodyPr>
            <a:normAutofit fontScale="62500" lnSpcReduction="20000"/>
          </a:bodyPr>
          <a:lstStyle/>
          <a:p>
            <a:r>
              <a:rPr lang="en-US" b="1" dirty="0"/>
              <a:t>Inserting a Node After a Given Node in a Doubly Linked List </a:t>
            </a:r>
            <a:endParaRPr lang="tr-TR" b="1" dirty="0" smtClean="0"/>
          </a:p>
          <a:p>
            <a:r>
              <a:rPr lang="en-US" b="1" dirty="0"/>
              <a:t>Figure 6.43 shows the algorithm to insert a new node after a given node in a doubly linked list. </a:t>
            </a:r>
            <a:endParaRPr lang="tr-TR" b="1" dirty="0" smtClean="0"/>
          </a:p>
          <a:p>
            <a:r>
              <a:rPr lang="en-US" b="1" dirty="0" smtClean="0"/>
              <a:t>In </a:t>
            </a:r>
            <a:r>
              <a:rPr lang="en-US" b="1" dirty="0"/>
              <a:t>Step 5, we take a pointer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after this node. </a:t>
            </a:r>
            <a:endParaRPr lang="tr-TR" b="1" dirty="0" smtClean="0"/>
          </a:p>
          <a:p>
            <a:r>
              <a:rPr lang="en-US" b="1" dirty="0" smtClean="0"/>
              <a:t>Once </a:t>
            </a:r>
            <a:r>
              <a:rPr lang="en-US" b="1" dirty="0"/>
              <a:t>we reach this node, we change the NEXT and PREV fields in such a way that the new node is inserted after the desired node.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00200" y="3241766"/>
            <a:ext cx="3848100" cy="3265396"/>
          </a:xfrm>
          <a:prstGeom prst="rect">
            <a:avLst/>
          </a:prstGeom>
        </p:spPr>
      </p:pic>
    </p:spTree>
    <p:extLst>
      <p:ext uri="{BB962C8B-B14F-4D97-AF65-F5344CB8AC3E}">
        <p14:creationId xmlns:p14="http://schemas.microsoft.com/office/powerpoint/2010/main" val="42918797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fontScale="85000" lnSpcReduction="20000"/>
          </a:bodyPr>
          <a:lstStyle/>
          <a:p>
            <a:r>
              <a:rPr lang="en-US" b="1" dirty="0"/>
              <a:t>Inserting a Node Before a Given Node in a Doubly Linked List </a:t>
            </a:r>
            <a:endParaRPr lang="tr-TR" b="1" dirty="0" smtClean="0"/>
          </a:p>
          <a:p>
            <a:r>
              <a:rPr lang="en-US" b="1" dirty="0" smtClean="0"/>
              <a:t>Consider </a:t>
            </a:r>
            <a:r>
              <a:rPr lang="en-US" b="1" dirty="0"/>
              <a:t>the doubly linked list shown in Fig. </a:t>
            </a:r>
            <a:r>
              <a:rPr lang="en-US" b="1" dirty="0" smtClean="0"/>
              <a:t>6.46.</a:t>
            </a:r>
            <a:endParaRPr lang="tr-TR" b="1" dirty="0" smtClean="0"/>
          </a:p>
          <a:p>
            <a:r>
              <a:rPr lang="en-US" b="1" dirty="0" smtClean="0"/>
              <a:t>Suppose </a:t>
            </a:r>
            <a:r>
              <a:rPr lang="en-US" b="1" dirty="0"/>
              <a:t>we want to add a new node with value 9 before the node containing 3. </a:t>
            </a:r>
            <a:endParaRPr lang="tr-TR" b="1" dirty="0" smtClean="0"/>
          </a:p>
          <a:p>
            <a:r>
              <a:rPr lang="en-US" b="1" dirty="0" smtClean="0"/>
              <a:t>Before </a:t>
            </a:r>
            <a:r>
              <a:rPr lang="en-US" b="1" dirty="0"/>
              <a:t>discussing the changes that will be done in the linked list, let us first look at the algorithm shown in Fig. 6.45. </a:t>
            </a:r>
            <a:endParaRPr lang="tr-TR" b="1" dirty="0" smtClean="0"/>
          </a:p>
          <a:p>
            <a:r>
              <a:rPr lang="en-US" b="1" dirty="0" smtClean="0"/>
              <a:t>In </a:t>
            </a:r>
            <a:r>
              <a:rPr lang="en-US" b="1" dirty="0"/>
              <a:t>Step 1, we first check whether memory is available for the new node. </a:t>
            </a:r>
            <a:endParaRPr lang="tr-TR" b="1" dirty="0" smtClean="0"/>
          </a:p>
          <a:p>
            <a:r>
              <a:rPr lang="en-US" b="1" dirty="0" smtClean="0"/>
              <a:t>In </a:t>
            </a:r>
            <a:r>
              <a:rPr lang="en-US" b="1" dirty="0"/>
              <a:t>Step 5,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In </a:t>
            </a:r>
            <a:r>
              <a:rPr lang="en-US" b="1" dirty="0"/>
              <a:t>the while loop, we traverse through the linked list to reach the node that has its value equal to NUM. </a:t>
            </a:r>
            <a:endParaRPr lang="tr-TR" b="1" dirty="0" smtClean="0"/>
          </a:p>
          <a:p>
            <a:r>
              <a:rPr lang="en-US" b="1" dirty="0" smtClean="0"/>
              <a:t>We </a:t>
            </a:r>
            <a:r>
              <a:rPr lang="en-US" b="1" dirty="0"/>
              <a:t>need to reach this node because the new node will be inserted before this node. </a:t>
            </a:r>
            <a:endParaRPr lang="tr-TR" b="1" dirty="0" smtClean="0"/>
          </a:p>
          <a:p>
            <a:r>
              <a:rPr lang="en-US" b="1" dirty="0" smtClean="0"/>
              <a:t>Once </a:t>
            </a:r>
            <a:r>
              <a:rPr lang="en-US" b="1" dirty="0"/>
              <a:t>we reach this node, we change the NEXT and PREV fields in such a way that the new node is inserted before the desired node</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6985776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Before a Given Node in a Doubly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524000" y="1848784"/>
            <a:ext cx="4648200" cy="4329206"/>
          </a:xfrm>
          <a:prstGeom prst="rect">
            <a:avLst/>
          </a:prstGeom>
        </p:spPr>
      </p:pic>
    </p:spTree>
    <p:extLst>
      <p:ext uri="{BB962C8B-B14F-4D97-AF65-F5344CB8AC3E}">
        <p14:creationId xmlns:p14="http://schemas.microsoft.com/office/powerpoint/2010/main" val="15895664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762000"/>
          </a:xfrm>
        </p:spPr>
        <p:txBody>
          <a:bodyPr>
            <a:normAutofit lnSpcReduction="10000"/>
          </a:bodyPr>
          <a:lstStyle/>
          <a:p>
            <a:r>
              <a:rPr lang="en-US" b="1" dirty="0"/>
              <a:t>Inserting a Node Before a Given Node in a Doubly Linked </a:t>
            </a:r>
            <a:r>
              <a:rPr lang="en-US" b="1" dirty="0" smtClean="0"/>
              <a:t>List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90600" y="1820364"/>
            <a:ext cx="6762750" cy="4210050"/>
          </a:xfrm>
          <a:prstGeom prst="rect">
            <a:avLst/>
          </a:prstGeom>
        </p:spPr>
      </p:pic>
    </p:spTree>
    <p:extLst>
      <p:ext uri="{BB962C8B-B14F-4D97-AF65-F5344CB8AC3E}">
        <p14:creationId xmlns:p14="http://schemas.microsoft.com/office/powerpoint/2010/main" val="6827589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tr-TR" b="1" dirty="0" smtClean="0"/>
              <a:t>D</a:t>
            </a:r>
            <a:r>
              <a:rPr lang="en-US" b="1" dirty="0" err="1" smtClean="0"/>
              <a:t>eleting</a:t>
            </a:r>
            <a:r>
              <a:rPr lang="en-US" b="1" dirty="0" smtClean="0"/>
              <a:t> </a:t>
            </a:r>
            <a:r>
              <a:rPr lang="en-US" b="1" dirty="0"/>
              <a:t>a node from a doubly Linked List </a:t>
            </a:r>
            <a:endParaRPr lang="tr-TR" b="1" dirty="0" smtClean="0"/>
          </a:p>
          <a:p>
            <a:r>
              <a:rPr lang="en-US" b="1" dirty="0" smtClean="0"/>
              <a:t>In </a:t>
            </a:r>
            <a:r>
              <a:rPr lang="en-US" b="1" dirty="0"/>
              <a:t>this section, we will see how a node is deleted from an already existing doubly linked list. </a:t>
            </a:r>
            <a:endParaRPr lang="tr-TR" b="1" dirty="0" smtClean="0"/>
          </a:p>
          <a:p>
            <a:r>
              <a:rPr lang="en-US" b="1" dirty="0" smtClean="0"/>
              <a:t>We </a:t>
            </a:r>
            <a:r>
              <a:rPr lang="en-US" b="1" dirty="0"/>
              <a:t>will take four cases and then see how deletion is done in each case.</a:t>
            </a:r>
          </a:p>
          <a:p>
            <a:r>
              <a:rPr lang="en-US" b="1" dirty="0" smtClean="0"/>
              <a:t>Case </a:t>
            </a:r>
            <a:r>
              <a:rPr lang="en-US" b="1" dirty="0"/>
              <a:t>1: The first node is deleted. </a:t>
            </a:r>
            <a:endParaRPr lang="tr-TR" b="1" dirty="0" smtClean="0"/>
          </a:p>
          <a:p>
            <a:r>
              <a:rPr lang="en-US" b="1" dirty="0" smtClean="0"/>
              <a:t>Case </a:t>
            </a:r>
            <a:r>
              <a:rPr lang="en-US" b="1" dirty="0"/>
              <a:t>2: The last node is deleted. </a:t>
            </a:r>
            <a:endParaRPr lang="tr-TR" b="1" dirty="0" smtClean="0"/>
          </a:p>
          <a:p>
            <a:r>
              <a:rPr lang="en-US" b="1" dirty="0" smtClean="0"/>
              <a:t>Case </a:t>
            </a:r>
            <a:r>
              <a:rPr lang="en-US" b="1" dirty="0"/>
              <a:t>3: The node after a given node is </a:t>
            </a:r>
            <a:r>
              <a:rPr lang="en-US" b="1" dirty="0" smtClean="0"/>
              <a:t>deleted.</a:t>
            </a:r>
            <a:endParaRPr lang="tr-TR" b="1" dirty="0" smtClean="0"/>
          </a:p>
          <a:p>
            <a:r>
              <a:rPr lang="en-US" b="1" dirty="0" smtClean="0"/>
              <a:t>Case </a:t>
            </a:r>
            <a:r>
              <a:rPr lang="en-US" b="1" dirty="0"/>
              <a:t>4: The node before a given node is deleted.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839653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5334000"/>
          </a:xfrm>
        </p:spPr>
        <p:txBody>
          <a:bodyPr>
            <a:normAutofit/>
          </a:bodyPr>
          <a:lstStyle/>
          <a:p>
            <a:r>
              <a:rPr lang="en-US" b="1" dirty="0"/>
              <a:t>Deleting the First Node from a Doubly Linked </a:t>
            </a:r>
            <a:r>
              <a:rPr lang="en-US" b="1" dirty="0" smtClean="0"/>
              <a:t>List</a:t>
            </a:r>
            <a:endParaRPr lang="tr-TR" b="1" dirty="0" smtClean="0"/>
          </a:p>
          <a:p>
            <a:r>
              <a:rPr lang="en-US" b="1" dirty="0" smtClean="0"/>
              <a:t>Consider </a:t>
            </a:r>
            <a:r>
              <a:rPr lang="en-US" b="1" dirty="0"/>
              <a:t>the doubly linked list shown in Fig. </a:t>
            </a:r>
            <a:r>
              <a:rPr lang="en-US" b="1" dirty="0" smtClean="0"/>
              <a:t>6.47.</a:t>
            </a:r>
            <a:endParaRPr lang="tr-TR" b="1" dirty="0" smtClean="0"/>
          </a:p>
          <a:p>
            <a:r>
              <a:rPr lang="en-US" b="1" dirty="0" smtClean="0"/>
              <a:t>When </a:t>
            </a:r>
            <a:r>
              <a:rPr lang="en-US" b="1" dirty="0"/>
              <a:t>we want to delete a node from the beginning of the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39146" y="3548063"/>
            <a:ext cx="6819900" cy="1800225"/>
          </a:xfrm>
          <a:prstGeom prst="rect">
            <a:avLst/>
          </a:prstGeom>
        </p:spPr>
      </p:pic>
    </p:spTree>
    <p:extLst>
      <p:ext uri="{BB962C8B-B14F-4D97-AF65-F5344CB8AC3E}">
        <p14:creationId xmlns:p14="http://schemas.microsoft.com/office/powerpoint/2010/main" val="1811793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3048000"/>
          </a:xfrm>
        </p:spPr>
        <p:txBody>
          <a:bodyPr>
            <a:normAutofit fontScale="62500" lnSpcReduction="20000"/>
          </a:bodyPr>
          <a:lstStyle/>
          <a:p>
            <a:r>
              <a:rPr lang="en-US" b="1" dirty="0"/>
              <a:t>Deleting the First Node from a Doubly </a:t>
            </a:r>
            <a:r>
              <a:rPr lang="en-US" b="1" dirty="0" smtClean="0"/>
              <a:t>Linked</a:t>
            </a:r>
            <a:endParaRPr lang="tr-TR" b="1" dirty="0" smtClean="0"/>
          </a:p>
          <a:p>
            <a:r>
              <a:rPr lang="en-US" b="1" dirty="0" err="1" smtClean="0"/>
              <a:t>ListFigure</a:t>
            </a:r>
            <a:r>
              <a:rPr lang="en-US" b="1" dirty="0" smtClean="0"/>
              <a:t> </a:t>
            </a:r>
            <a:r>
              <a:rPr lang="en-US" b="1" dirty="0"/>
              <a:t>6.48 shows the algorithm to delete the first node of a doubly linked list. </a:t>
            </a:r>
            <a:endParaRPr lang="tr-TR" b="1" dirty="0" smtClean="0"/>
          </a:p>
          <a:p>
            <a:r>
              <a:rPr lang="en-US" b="1" dirty="0" smtClean="0"/>
              <a:t>In </a:t>
            </a:r>
            <a:r>
              <a:rPr lang="en-US" b="1" dirty="0"/>
              <a:t>Step 1 of the algorithm, we check if the linked list exists or not. </a:t>
            </a:r>
            <a:endParaRPr lang="tr-TR" b="1" dirty="0" smtClean="0"/>
          </a:p>
          <a:p>
            <a:r>
              <a:rPr lang="en-US" b="1" dirty="0" smtClean="0"/>
              <a:t>If </a:t>
            </a:r>
            <a:r>
              <a:rPr lang="en-US" b="1" dirty="0"/>
              <a:t>START = NULL, then it signifies that there are no nodes in the list and the control is transferred to the last statement of the algorithm. </a:t>
            </a:r>
            <a:endParaRPr lang="tr-TR" b="1" dirty="0" smtClean="0"/>
          </a:p>
          <a:p>
            <a:r>
              <a:rPr lang="en-US" b="1" dirty="0" smtClean="0"/>
              <a:t>However</a:t>
            </a:r>
            <a:r>
              <a:rPr lang="en-US" b="1" dirty="0"/>
              <a:t>, if there are nodes in the linked list, then we use a temporary pointer variable PTR that is set to point to the first node of the list. </a:t>
            </a:r>
            <a:endParaRPr lang="tr-TR" b="1" dirty="0" smtClean="0"/>
          </a:p>
          <a:p>
            <a:r>
              <a:rPr lang="en-US" b="1" dirty="0" smtClean="0"/>
              <a:t>For </a:t>
            </a:r>
            <a:r>
              <a:rPr lang="en-US" b="1" dirty="0"/>
              <a:t>this, we initialize PTR with START that stores the address of the first node of the list. </a:t>
            </a:r>
            <a:endParaRPr lang="tr-TR" b="1" dirty="0" smtClean="0"/>
          </a:p>
          <a:p>
            <a:r>
              <a:rPr lang="en-US" b="1" dirty="0" smtClean="0"/>
              <a:t>In </a:t>
            </a:r>
            <a:r>
              <a:rPr lang="en-US" b="1" dirty="0"/>
              <a:t>Step 3, START is made to point to the next node in sequence and finally the memory occupied by PTR (initially the first node of the list)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05000" y="4042682"/>
            <a:ext cx="3009900" cy="2190750"/>
          </a:xfrm>
          <a:prstGeom prst="rect">
            <a:avLst/>
          </a:prstGeom>
        </p:spPr>
      </p:pic>
    </p:spTree>
    <p:extLst>
      <p:ext uri="{BB962C8B-B14F-4D97-AF65-F5344CB8AC3E}">
        <p14:creationId xmlns:p14="http://schemas.microsoft.com/office/powerpoint/2010/main" val="36078051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685800" y="838200"/>
            <a:ext cx="7848600" cy="1600200"/>
          </a:xfrm>
        </p:spPr>
        <p:txBody>
          <a:bodyPr>
            <a:normAutofit fontScale="92500" lnSpcReduction="20000"/>
          </a:bodyPr>
          <a:lstStyle/>
          <a:p>
            <a:r>
              <a:rPr lang="en-US" b="1" dirty="0"/>
              <a:t>Deleting the Last Node from a Doubly Linked </a:t>
            </a:r>
            <a:r>
              <a:rPr lang="en-US" b="1" dirty="0" smtClean="0"/>
              <a:t>List</a:t>
            </a:r>
            <a:endParaRPr lang="tr-TR" b="1" dirty="0" smtClean="0"/>
          </a:p>
          <a:p>
            <a:r>
              <a:rPr lang="en-US" b="1" dirty="0" smtClean="0"/>
              <a:t>Consider </a:t>
            </a:r>
            <a:r>
              <a:rPr lang="en-US" b="1" dirty="0"/>
              <a:t>the doubly linked list shown in Fig. </a:t>
            </a:r>
            <a:r>
              <a:rPr lang="en-US" b="1" dirty="0" smtClean="0"/>
              <a:t>6.49.</a:t>
            </a:r>
            <a:endParaRPr lang="tr-TR" b="1" dirty="0" smtClean="0"/>
          </a:p>
          <a:p>
            <a:r>
              <a:rPr lang="en-US" b="1" dirty="0" smtClean="0"/>
              <a:t>Suppose </a:t>
            </a:r>
            <a:r>
              <a:rPr lang="en-US" b="1" dirty="0"/>
              <a:t>we want to delete the last node from the linked list, then 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66825" y="2747962"/>
            <a:ext cx="6686550" cy="3267075"/>
          </a:xfrm>
          <a:prstGeom prst="rect">
            <a:avLst/>
          </a:prstGeom>
        </p:spPr>
      </p:pic>
    </p:spTree>
    <p:extLst>
      <p:ext uri="{BB962C8B-B14F-4D97-AF65-F5344CB8AC3E}">
        <p14:creationId xmlns:p14="http://schemas.microsoft.com/office/powerpoint/2010/main" val="11321320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3276600"/>
          </a:xfrm>
        </p:spPr>
        <p:txBody>
          <a:bodyPr>
            <a:normAutofit fontScale="70000" lnSpcReduction="20000"/>
          </a:bodyPr>
          <a:lstStyle/>
          <a:p>
            <a:r>
              <a:rPr lang="en-US" b="1" dirty="0" smtClean="0"/>
              <a:t>Deleting </a:t>
            </a:r>
            <a:r>
              <a:rPr lang="en-US" b="1" dirty="0"/>
              <a:t>the Last Node from a Doubly Linked </a:t>
            </a:r>
            <a:r>
              <a:rPr lang="en-US" b="1" dirty="0" smtClean="0"/>
              <a:t>List</a:t>
            </a:r>
            <a:endParaRPr lang="tr-TR" b="1" dirty="0" smtClean="0"/>
          </a:p>
          <a:p>
            <a:r>
              <a:rPr lang="en-US" b="1" dirty="0"/>
              <a:t>Figure 6.50 shows the algorithm to delete the last node of a doubly linked list. </a:t>
            </a:r>
            <a:endParaRPr lang="tr-TR" b="1" dirty="0" smtClean="0"/>
          </a:p>
          <a:p>
            <a:r>
              <a:rPr lang="en-US" b="1" dirty="0" smtClean="0"/>
              <a:t>In </a:t>
            </a:r>
            <a:r>
              <a:rPr lang="en-US" b="1" dirty="0"/>
              <a:t>Step 2, we take a pointer variable PTR and initialize it with START. </a:t>
            </a:r>
            <a:endParaRPr lang="tr-TR" b="1" dirty="0" smtClean="0"/>
          </a:p>
          <a:p>
            <a:r>
              <a:rPr lang="en-US" b="1" dirty="0" smtClean="0"/>
              <a:t>That </a:t>
            </a:r>
            <a:r>
              <a:rPr lang="en-US" b="1" dirty="0"/>
              <a:t>is, PTR now points to the first node of the linked list. </a:t>
            </a:r>
            <a:endParaRPr lang="tr-TR" b="1" dirty="0" smtClean="0"/>
          </a:p>
          <a:p>
            <a:r>
              <a:rPr lang="en-US" b="1" dirty="0" smtClean="0"/>
              <a:t>The </a:t>
            </a:r>
            <a:r>
              <a:rPr lang="en-US" b="1" dirty="0"/>
              <a:t>while loop traverses through the list to reach the last node. </a:t>
            </a:r>
            <a:endParaRPr lang="tr-TR" b="1" dirty="0" smtClean="0"/>
          </a:p>
          <a:p>
            <a:r>
              <a:rPr lang="en-US" b="1" dirty="0" smtClean="0"/>
              <a:t>Once </a:t>
            </a:r>
            <a:r>
              <a:rPr lang="en-US" b="1" dirty="0"/>
              <a:t>we reach the last node, we can also access the second last node by taking its address from the PREV field of the last node. </a:t>
            </a:r>
            <a:endParaRPr lang="tr-TR" b="1" dirty="0" smtClean="0"/>
          </a:p>
          <a:p>
            <a:r>
              <a:rPr lang="en-US" b="1" dirty="0" smtClean="0"/>
              <a:t>To </a:t>
            </a:r>
            <a:r>
              <a:rPr lang="en-US" b="1" dirty="0"/>
              <a:t>delete the last node, we simply have to set the next field of second last node to NULL, so that it now becomes the (new) last node of the linked list. </a:t>
            </a:r>
            <a:endParaRPr lang="tr-TR" b="1" dirty="0" smtClean="0"/>
          </a:p>
          <a:p>
            <a:r>
              <a:rPr lang="en-US" b="1" dirty="0" smtClean="0"/>
              <a:t>The </a:t>
            </a:r>
            <a:r>
              <a:rPr lang="en-US" b="1" dirty="0"/>
              <a:t>memory of the previous last node is freed and returned to the free pool.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00200" y="4038600"/>
            <a:ext cx="3626723" cy="2362200"/>
          </a:xfrm>
          <a:prstGeom prst="rect">
            <a:avLst/>
          </a:prstGeom>
        </p:spPr>
      </p:pic>
    </p:spTree>
    <p:extLst>
      <p:ext uri="{BB962C8B-B14F-4D97-AF65-F5344CB8AC3E}">
        <p14:creationId xmlns:p14="http://schemas.microsoft.com/office/powerpoint/2010/main" val="11993422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Doubly Linked Lists</a:t>
            </a:r>
            <a:endParaRPr lang="en-US" sz="2400" dirty="0" smtClean="0"/>
          </a:p>
        </p:txBody>
      </p:sp>
      <p:sp>
        <p:nvSpPr>
          <p:cNvPr id="3" name="Content Placeholder 2"/>
          <p:cNvSpPr>
            <a:spLocks noGrp="1"/>
          </p:cNvSpPr>
          <p:nvPr>
            <p:ph idx="1"/>
          </p:nvPr>
        </p:nvSpPr>
        <p:spPr>
          <a:xfrm>
            <a:off x="724796" y="914400"/>
            <a:ext cx="7848600" cy="1676400"/>
          </a:xfrm>
        </p:spPr>
        <p:txBody>
          <a:bodyPr>
            <a:normAutofit fontScale="77500" lnSpcReduction="20000"/>
          </a:bodyPr>
          <a:lstStyle/>
          <a:p>
            <a:r>
              <a:rPr lang="en-US" b="1" dirty="0"/>
              <a:t>Deleting the Node After a Given Node in </a:t>
            </a:r>
            <a:r>
              <a:rPr lang="en-US" b="1" dirty="0" smtClean="0"/>
              <a:t>a</a:t>
            </a:r>
            <a:r>
              <a:rPr lang="tr-TR" b="1" dirty="0"/>
              <a:t> </a:t>
            </a:r>
            <a:r>
              <a:rPr lang="en-US" b="1" dirty="0" smtClean="0"/>
              <a:t>Doubly </a:t>
            </a:r>
            <a:r>
              <a:rPr lang="en-US" b="1" dirty="0"/>
              <a:t>Linked List </a:t>
            </a:r>
            <a:endParaRPr lang="tr-TR" b="1" dirty="0" smtClean="0"/>
          </a:p>
          <a:p>
            <a:r>
              <a:rPr lang="en-US" b="1" dirty="0" smtClean="0"/>
              <a:t>Consider </a:t>
            </a:r>
            <a:r>
              <a:rPr lang="en-US" b="1" dirty="0"/>
              <a:t>the doubly linked list shown in Fig. 6.51. </a:t>
            </a:r>
            <a:endParaRPr lang="tr-TR" b="1" dirty="0" smtClean="0"/>
          </a:p>
          <a:p>
            <a:r>
              <a:rPr lang="en-US" b="1" dirty="0" smtClean="0"/>
              <a:t>Suppose </a:t>
            </a:r>
            <a:r>
              <a:rPr lang="en-US" b="1" dirty="0"/>
              <a:t>we want to delete the node that succeeds the node which contains data value </a:t>
            </a:r>
            <a:r>
              <a:rPr lang="en-US" b="1" dirty="0" smtClean="0"/>
              <a:t>4.</a:t>
            </a:r>
            <a:endParaRPr lang="tr-TR" b="1" dirty="0" smtClean="0"/>
          </a:p>
          <a:p>
            <a:r>
              <a:rPr lang="en-US" b="1" dirty="0" smtClean="0"/>
              <a:t>Then </a:t>
            </a:r>
            <a:r>
              <a:rPr lang="en-US" b="1" dirty="0"/>
              <a:t>the following changes will be done in the linked list.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43000" y="2733675"/>
            <a:ext cx="6810375" cy="3590925"/>
          </a:xfrm>
          <a:prstGeom prst="rect">
            <a:avLst/>
          </a:prstGeom>
        </p:spPr>
      </p:pic>
    </p:spTree>
    <p:extLst>
      <p:ext uri="{BB962C8B-B14F-4D97-AF65-F5344CB8AC3E}">
        <p14:creationId xmlns:p14="http://schemas.microsoft.com/office/powerpoint/2010/main" val="2887178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17589</TotalTime>
  <Words>12014</Words>
  <Application>Microsoft Office PowerPoint</Application>
  <PresentationFormat>On-screen Show (4:3)</PresentationFormat>
  <Paragraphs>1204</Paragraphs>
  <Slides>130</Slides>
  <Notes>128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130</vt:i4>
      </vt:variant>
    </vt:vector>
  </HeadingPairs>
  <TitlesOfParts>
    <vt:vector size="134" baseType="lpstr">
      <vt:lpstr>Calibri</vt:lpstr>
      <vt:lpstr>Century Gothic</vt:lpstr>
      <vt:lpstr>Wingdings 2</vt:lpstr>
      <vt:lpstr>Austin</vt:lpstr>
      <vt:lpstr>COM267</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Singly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Circular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Circular Doubly Linked Lists</vt:lpstr>
      <vt:lpstr>Header Linked Lists</vt:lpstr>
      <vt:lpstr>Header Linked Lists</vt:lpstr>
      <vt:lpstr>Header Linked Lists</vt:lpstr>
      <vt:lpstr>Multi-Linked Lists</vt:lpstr>
      <vt:lpstr>Multi-Linked Lists</vt:lpstr>
      <vt:lpstr>Multi-Linked Lists</vt:lpstr>
      <vt:lpstr>Applications of Linked Lists</vt:lpstr>
      <vt:lpstr>Applications of Linked Lists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671</cp:revision>
  <dcterms:created xsi:type="dcterms:W3CDTF">2006-08-16T00:00:00Z</dcterms:created>
  <dcterms:modified xsi:type="dcterms:W3CDTF">2018-10-25T05:45:25Z</dcterms:modified>
</cp:coreProperties>
</file>