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9" r:id="rId18"/>
    <p:sldId id="270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7"/>
  </p:normalViewPr>
  <p:slideViewPr>
    <p:cSldViewPr>
      <p:cViewPr varScale="1">
        <p:scale>
          <a:sx n="80" d="100"/>
          <a:sy n="80" d="100"/>
        </p:scale>
        <p:origin x="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ED6DB-AF25-4CFB-BA20-9F64F9AE6A01}" type="datetimeFigureOut">
              <a:rPr lang="tr-TR" smtClean="0"/>
              <a:pPr/>
              <a:t>19.04.2019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D41A-EC4C-48D7-A049-9AECBB45D27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tr-TR" b="1" dirty="0" err="1">
                <a:solidFill>
                  <a:srgbClr val="C00000"/>
                </a:solidFill>
              </a:rPr>
              <a:t>Hemoconcentration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states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tr-TR" b="1" dirty="0" err="1" smtClean="0"/>
              <a:t>Loss</a:t>
            </a:r>
            <a:r>
              <a:rPr lang="tr-TR" b="1" dirty="0" smtClean="0"/>
              <a:t> </a:t>
            </a:r>
            <a:r>
              <a:rPr lang="tr-TR" b="1" dirty="0"/>
              <a:t>of 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/>
              <a:t>from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digestive</a:t>
            </a:r>
            <a:r>
              <a:rPr lang="tr-TR" b="1" dirty="0"/>
              <a:t> </a:t>
            </a:r>
            <a:r>
              <a:rPr lang="tr-TR" b="1" dirty="0" err="1"/>
              <a:t>tract</a:t>
            </a:r>
            <a:r>
              <a:rPr lang="tr-TR" b="1" dirty="0"/>
              <a:t>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bad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 smtClean="0"/>
              <a:t>vomiting</a:t>
            </a:r>
            <a:endParaRPr lang="tr-TR" b="1" dirty="0" smtClean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tr-TR" b="1" dirty="0" err="1" smtClean="0"/>
              <a:t>loss</a:t>
            </a:r>
            <a:r>
              <a:rPr lang="tr-TR" b="1" dirty="0" smtClean="0"/>
              <a:t> </a:t>
            </a:r>
            <a:r>
              <a:rPr lang="tr-TR" b="1" dirty="0"/>
              <a:t>of 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/>
              <a:t>through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skin in hot </a:t>
            </a:r>
            <a:r>
              <a:rPr lang="tr-TR" b="1" dirty="0" err="1"/>
              <a:t>conditions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 smtClean="0"/>
              <a:t>fever</a:t>
            </a:r>
            <a:r>
              <a:rPr lang="tr-TR" b="1" dirty="0" smtClean="0"/>
              <a:t> 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tr-TR" b="1" dirty="0" err="1" smtClean="0"/>
              <a:t>renal</a:t>
            </a:r>
            <a:r>
              <a:rPr lang="tr-TR" b="1" dirty="0" smtClean="0"/>
              <a:t> </a:t>
            </a:r>
            <a:r>
              <a:rPr lang="tr-TR" b="1" dirty="0" err="1" smtClean="0"/>
              <a:t>failurenephritis</a:t>
            </a:r>
            <a:endParaRPr lang="tr-TR" b="1" dirty="0" smtClean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tr-TR" b="1" dirty="0" err="1" smtClean="0"/>
              <a:t>diabetes</a:t>
            </a:r>
            <a:r>
              <a:rPr lang="tr-TR" b="1" dirty="0" smtClean="0"/>
              <a:t> </a:t>
            </a:r>
            <a:r>
              <a:rPr lang="tr-TR" b="1" dirty="0" err="1" smtClean="0"/>
              <a:t>mellitus</a:t>
            </a:r>
            <a:endParaRPr lang="tr-TR" b="1" dirty="0" smtClean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tr-TR" b="1" dirty="0" err="1" smtClean="0"/>
              <a:t>diuretic</a:t>
            </a:r>
            <a:r>
              <a:rPr lang="tr-TR" b="1" dirty="0" smtClean="0"/>
              <a:t> </a:t>
            </a:r>
            <a:r>
              <a:rPr lang="tr-TR" b="1" dirty="0" err="1"/>
              <a:t>treatment</a:t>
            </a:r>
            <a:r>
              <a:rPr lang="tr-TR" b="1" dirty="0"/>
              <a:t> </a:t>
            </a:r>
            <a:r>
              <a:rPr lang="tr-TR" b="1" dirty="0" err="1" smtClean="0"/>
              <a:t>states</a:t>
            </a:r>
            <a:endParaRPr lang="tr-TR" b="1" dirty="0" smtClean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tr-TR" b="1" dirty="0" err="1" smtClean="0"/>
              <a:t>oliuria</a:t>
            </a:r>
            <a:r>
              <a:rPr lang="tr-TR" b="1" dirty="0" smtClean="0"/>
              <a:t> </a:t>
            </a:r>
            <a:r>
              <a:rPr lang="tr-TR" b="1" dirty="0"/>
              <a:t>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kidneys</a:t>
            </a:r>
            <a:r>
              <a:rPr lang="tr-TR" b="1" dirty="0"/>
              <a:t> </a:t>
            </a:r>
            <a:r>
              <a:rPr lang="tr-TR" b="1" dirty="0" err="1"/>
              <a:t>through</a:t>
            </a:r>
            <a:r>
              <a:rPr lang="tr-TR" b="1" dirty="0"/>
              <a:t> 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 smtClean="0"/>
              <a:t>loss</a:t>
            </a:r>
            <a:r>
              <a:rPr lang="tr-TR" b="1" dirty="0" smtClean="0"/>
              <a:t> 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tr-TR" b="1" dirty="0" err="1" smtClean="0"/>
              <a:t>restriction</a:t>
            </a:r>
            <a:r>
              <a:rPr lang="tr-TR" b="1" dirty="0" smtClean="0"/>
              <a:t> </a:t>
            </a:r>
            <a:r>
              <a:rPr lang="tr-TR" b="1" dirty="0"/>
              <a:t>of 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/>
              <a:t>intake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tr-TR" b="1" dirty="0" err="1">
                <a:solidFill>
                  <a:srgbClr val="C00000"/>
                </a:solidFill>
              </a:rPr>
              <a:t>The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emergence</a:t>
            </a:r>
            <a:r>
              <a:rPr lang="tr-TR" b="1" dirty="0">
                <a:solidFill>
                  <a:srgbClr val="C00000"/>
                </a:solidFill>
              </a:rPr>
              <a:t> of </a:t>
            </a:r>
            <a:r>
              <a:rPr lang="tr-TR" b="1" dirty="0" err="1">
                <a:solidFill>
                  <a:srgbClr val="C00000"/>
                </a:solidFill>
              </a:rPr>
              <a:t>paraproteins</a:t>
            </a:r>
            <a:r>
              <a:rPr lang="tr-TR" b="1" dirty="0" smtClean="0">
                <a:solidFill>
                  <a:srgbClr val="C00000"/>
                </a:solidFill>
              </a:rPr>
              <a:t>:</a:t>
            </a:r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lenforeticular</a:t>
            </a:r>
            <a:r>
              <a:rPr lang="tr-TR" b="1" dirty="0" smtClean="0"/>
              <a:t> </a:t>
            </a:r>
            <a:r>
              <a:rPr lang="tr-TR" b="1" dirty="0" err="1" smtClean="0"/>
              <a:t>malignancies</a:t>
            </a:r>
            <a:endParaRPr lang="tr-TR" b="1" dirty="0" smtClean="0"/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/>
              <a:t>autoimmune</a:t>
            </a:r>
            <a:r>
              <a:rPr lang="tr-TR" b="1" dirty="0"/>
              <a:t> </a:t>
            </a:r>
            <a:r>
              <a:rPr lang="tr-TR" b="1" dirty="0" err="1" smtClean="0"/>
              <a:t>diseases</a:t>
            </a:r>
            <a:endParaRPr lang="tr-TR" b="1" dirty="0" smtClean="0"/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chronic</a:t>
            </a:r>
            <a:r>
              <a:rPr lang="tr-TR" b="1" dirty="0" smtClean="0"/>
              <a:t> </a:t>
            </a:r>
            <a:r>
              <a:rPr lang="tr-TR" b="1" dirty="0" err="1" smtClean="0"/>
              <a:t>infections</a:t>
            </a:r>
            <a:endParaRPr lang="tr-TR" b="1" dirty="0" smtClean="0"/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cirrhosis</a:t>
            </a:r>
            <a:r>
              <a:rPr lang="tr-TR" b="1" dirty="0" smtClean="0"/>
              <a:t> </a:t>
            </a:r>
            <a:r>
              <a:rPr lang="tr-TR" b="1" dirty="0"/>
              <a:t>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liver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cs typeface="Times New Roman" pitchFamily="18" charset="0"/>
                <a:sym typeface="Symbol" pitchFamily="18" charset="2"/>
              </a:rPr>
              <a:t/>
            </a:r>
            <a:br>
              <a:rPr lang="tr-TR" b="1" dirty="0" smtClean="0">
                <a:cs typeface="Times New Roman" pitchFamily="18" charset="0"/>
                <a:sym typeface="Symbol" pitchFamily="18" charset="2"/>
              </a:rPr>
            </a:b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rgbClr val="C00000"/>
                </a:solidFill>
                <a:cs typeface="Times New Roman" pitchFamily="18" charset="0"/>
              </a:rPr>
              <a:t>Some</a:t>
            </a:r>
            <a:r>
              <a:rPr lang="tr-TR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rgbClr val="C00000"/>
                </a:solidFill>
                <a:cs typeface="Times New Roman" pitchFamily="18" charset="0"/>
              </a:rPr>
              <a:t>chronic</a:t>
            </a:r>
            <a:r>
              <a:rPr lang="tr-TR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rgbClr val="C00000"/>
                </a:solidFill>
                <a:cs typeface="Times New Roman" pitchFamily="18" charset="0"/>
              </a:rPr>
              <a:t>diseases</a:t>
            </a:r>
            <a:r>
              <a:rPr lang="tr-TR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rgbClr val="C00000"/>
                </a:solidFill>
                <a:cs typeface="Times New Roman" pitchFamily="18" charset="0"/>
              </a:rPr>
              <a:t>with</a:t>
            </a:r>
            <a:r>
              <a:rPr lang="tr-TR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-</a:t>
            </a: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globulin</a:t>
            </a: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rgbClr val="C00000"/>
                </a:solidFill>
                <a:cs typeface="Times New Roman" pitchFamily="18" charset="0"/>
              </a:rPr>
              <a:t>increase</a:t>
            </a:r>
            <a:r>
              <a:rPr lang="tr-TR" sz="3600" b="1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sz="3300" dirty="0" err="1" smtClean="0"/>
              <a:t>chronic</a:t>
            </a:r>
            <a:r>
              <a:rPr lang="tr-TR" sz="3300" dirty="0" smtClean="0"/>
              <a:t> </a:t>
            </a:r>
            <a:r>
              <a:rPr lang="tr-TR" sz="3300" dirty="0" err="1"/>
              <a:t>inflammatory</a:t>
            </a:r>
            <a:r>
              <a:rPr lang="tr-TR" sz="3300" dirty="0"/>
              <a:t> </a:t>
            </a:r>
            <a:r>
              <a:rPr lang="tr-TR" sz="3300" dirty="0" err="1"/>
              <a:t>events</a:t>
            </a:r>
            <a:r>
              <a:rPr lang="tr-TR" sz="3300" dirty="0"/>
              <a:t> </a:t>
            </a:r>
            <a:r>
              <a:rPr lang="tr-TR" sz="3300" dirty="0" err="1"/>
              <a:t>such</a:t>
            </a:r>
            <a:r>
              <a:rPr lang="tr-TR" sz="3300" dirty="0"/>
              <a:t> as severe </a:t>
            </a:r>
            <a:r>
              <a:rPr lang="tr-TR" sz="3300" dirty="0" err="1"/>
              <a:t>chronic</a:t>
            </a:r>
            <a:r>
              <a:rPr lang="tr-TR" sz="3300" dirty="0"/>
              <a:t> </a:t>
            </a:r>
            <a:r>
              <a:rPr lang="tr-TR" sz="3300" dirty="0" err="1"/>
              <a:t>polyarthritis</a:t>
            </a:r>
            <a:r>
              <a:rPr lang="tr-TR" sz="3300" dirty="0"/>
              <a:t>, </a:t>
            </a:r>
            <a:r>
              <a:rPr lang="tr-TR" sz="3300" dirty="0" err="1" smtClean="0"/>
              <a:t>endocarditis</a:t>
            </a:r>
            <a:r>
              <a:rPr lang="tr-TR" sz="3300" dirty="0" smtClean="0"/>
              <a:t> </a:t>
            </a:r>
            <a:r>
              <a:rPr lang="tr-TR" sz="3300" dirty="0" err="1" smtClean="0"/>
              <a:t>etc</a:t>
            </a:r>
            <a:r>
              <a:rPr lang="tr-TR" sz="3300" dirty="0" smtClean="0"/>
              <a:t>.</a:t>
            </a:r>
            <a:endParaRPr lang="tr-TR" sz="3300" dirty="0" smtClean="0"/>
          </a:p>
          <a:p>
            <a:pPr>
              <a:spcBef>
                <a:spcPct val="50000"/>
              </a:spcBef>
            </a:pPr>
            <a:r>
              <a:rPr lang="tr-TR" sz="3300" dirty="0" err="1"/>
              <a:t>t</a:t>
            </a:r>
            <a:r>
              <a:rPr lang="tr-TR" sz="3300" dirty="0" err="1" smtClean="0"/>
              <a:t>ropical</a:t>
            </a:r>
            <a:r>
              <a:rPr lang="tr-TR" sz="3300" dirty="0" smtClean="0"/>
              <a:t> </a:t>
            </a:r>
            <a:r>
              <a:rPr lang="tr-TR" sz="3300" dirty="0" err="1" smtClean="0"/>
              <a:t>diseases</a:t>
            </a:r>
            <a:r>
              <a:rPr lang="tr-TR" sz="33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tr-TR" sz="3300" dirty="0" err="1" smtClean="0"/>
              <a:t>cirrhosis</a:t>
            </a:r>
            <a:r>
              <a:rPr lang="tr-TR" sz="3300" dirty="0" smtClean="0"/>
              <a:t> </a:t>
            </a:r>
            <a:r>
              <a:rPr lang="tr-TR" sz="3300" dirty="0"/>
              <a:t>of </a:t>
            </a:r>
            <a:r>
              <a:rPr lang="tr-TR" sz="3300" dirty="0" err="1"/>
              <a:t>the</a:t>
            </a:r>
            <a:r>
              <a:rPr lang="tr-TR" sz="3300" dirty="0"/>
              <a:t> </a:t>
            </a:r>
            <a:r>
              <a:rPr lang="tr-TR" sz="3300" dirty="0" err="1"/>
              <a:t>liver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cs typeface="Times New Roman" pitchFamily="18" charset="0"/>
              </a:rPr>
              <a:t>Causes</a:t>
            </a:r>
            <a:r>
              <a:rPr lang="tr-TR" dirty="0" smtClean="0">
                <a:cs typeface="Times New Roman" pitchFamily="18" charset="0"/>
              </a:rPr>
              <a:t> of </a:t>
            </a:r>
            <a:r>
              <a:rPr lang="tr-TR" dirty="0" err="1" smtClean="0">
                <a:cs typeface="Times New Roman" pitchFamily="18" charset="0"/>
              </a:rPr>
              <a:t>Hypoproteinemia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tr-TR" sz="2800" dirty="0">
                <a:cs typeface="Times New Roman" pitchFamily="18" charset="0"/>
              </a:rPr>
              <a:t>1) </a:t>
            </a:r>
            <a:r>
              <a:rPr lang="tr-TR" sz="2800" dirty="0" err="1">
                <a:cs typeface="Times New Roman" pitchFamily="18" charset="0"/>
              </a:rPr>
              <a:t>R</a:t>
            </a:r>
            <a:r>
              <a:rPr lang="tr-TR" sz="2800" dirty="0" err="1" smtClean="0">
                <a:cs typeface="Times New Roman" pitchFamily="18" charset="0"/>
              </a:rPr>
              <a:t>elative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hypoproteinemia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occurs</a:t>
            </a:r>
            <a:r>
              <a:rPr lang="tr-TR" sz="2800" dirty="0">
                <a:cs typeface="Times New Roman" pitchFamily="18" charset="0"/>
              </a:rPr>
              <a:t> in </a:t>
            </a:r>
            <a:r>
              <a:rPr lang="tr-TR" sz="2800" dirty="0" err="1">
                <a:cs typeface="Times New Roman" pitchFamily="18" charset="0"/>
              </a:rPr>
              <a:t>hemodilution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cases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where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plasma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water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content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increases</a:t>
            </a:r>
            <a:r>
              <a:rPr lang="tr-TR" sz="2800" dirty="0" smtClean="0"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sz="2800" dirty="0" smtClean="0">
                <a:cs typeface="Times New Roman" pitchFamily="18" charset="0"/>
              </a:rPr>
              <a:t>2</a:t>
            </a:r>
            <a:r>
              <a:rPr lang="tr-TR" sz="2800" dirty="0">
                <a:cs typeface="Times New Roman" pitchFamily="18" charset="0"/>
              </a:rPr>
              <a:t>) </a:t>
            </a:r>
            <a:r>
              <a:rPr lang="tr-TR" sz="2800" dirty="0" err="1">
                <a:cs typeface="Times New Roman" pitchFamily="18" charset="0"/>
              </a:rPr>
              <a:t>Excessive</a:t>
            </a:r>
            <a:r>
              <a:rPr lang="tr-TR" sz="2800" dirty="0">
                <a:cs typeface="Times New Roman" pitchFamily="18" charset="0"/>
              </a:rPr>
              <a:t> protein </a:t>
            </a:r>
            <a:r>
              <a:rPr lang="tr-TR" sz="2800" dirty="0" err="1" smtClean="0">
                <a:cs typeface="Times New Roman" pitchFamily="18" charset="0"/>
              </a:rPr>
              <a:t>loss</a:t>
            </a:r>
            <a:endParaRPr lang="tr-TR" sz="2800" dirty="0" smtClean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tr-TR" sz="2800" dirty="0" smtClean="0">
                <a:cs typeface="Times New Roman" pitchFamily="18" charset="0"/>
              </a:rPr>
              <a:t>3</a:t>
            </a:r>
            <a:r>
              <a:rPr lang="tr-TR" sz="2800" dirty="0">
                <a:cs typeface="Times New Roman" pitchFamily="18" charset="0"/>
              </a:rPr>
              <a:t>) </a:t>
            </a:r>
            <a:r>
              <a:rPr lang="tr-TR" sz="2800" dirty="0" err="1">
                <a:cs typeface="Times New Roman" pitchFamily="18" charset="0"/>
              </a:rPr>
              <a:t>When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there</a:t>
            </a:r>
            <a:r>
              <a:rPr lang="tr-TR" sz="2800" dirty="0">
                <a:cs typeface="Times New Roman" pitchFamily="18" charset="0"/>
              </a:rPr>
              <a:t> is a </a:t>
            </a:r>
            <a:r>
              <a:rPr lang="tr-TR" sz="2800" dirty="0" err="1">
                <a:cs typeface="Times New Roman" pitchFamily="18" charset="0"/>
              </a:rPr>
              <a:t>decrease</a:t>
            </a:r>
            <a:r>
              <a:rPr lang="tr-TR" sz="2800" dirty="0">
                <a:cs typeface="Times New Roman" pitchFamily="18" charset="0"/>
              </a:rPr>
              <a:t> in protein </a:t>
            </a:r>
            <a:r>
              <a:rPr lang="tr-TR" sz="2800" dirty="0" err="1" smtClean="0">
                <a:cs typeface="Times New Roman" pitchFamily="18" charset="0"/>
              </a:rPr>
              <a:t>synthesis</a:t>
            </a:r>
            <a:endParaRPr lang="tr-TR" sz="2800" dirty="0" smtClean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tr-TR" sz="2800" dirty="0" smtClean="0">
                <a:cs typeface="Times New Roman" pitchFamily="18" charset="0"/>
              </a:rPr>
              <a:t>4</a:t>
            </a:r>
            <a:r>
              <a:rPr lang="tr-TR" sz="2800" dirty="0">
                <a:cs typeface="Times New Roman" pitchFamily="18" charset="0"/>
              </a:rPr>
              <a:t>) </a:t>
            </a:r>
            <a:r>
              <a:rPr lang="tr-TR" sz="2800" dirty="0" err="1">
                <a:cs typeface="Times New Roman" pitchFamily="18" charset="0"/>
              </a:rPr>
              <a:t>It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may</a:t>
            </a:r>
            <a:r>
              <a:rPr lang="tr-TR" sz="2800" dirty="0">
                <a:cs typeface="Times New Roman" pitchFamily="18" charset="0"/>
              </a:rPr>
              <a:t> be </a:t>
            </a:r>
            <a:r>
              <a:rPr lang="tr-TR" sz="2800" dirty="0" err="1">
                <a:cs typeface="Times New Roman" pitchFamily="18" charset="0"/>
              </a:rPr>
              <a:t>essential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hypoproteinemia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due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to</a:t>
            </a:r>
            <a:r>
              <a:rPr lang="tr-TR" sz="2800" dirty="0">
                <a:cs typeface="Times New Roman" pitchFamily="18" charset="0"/>
              </a:rPr>
              <a:t> protein </a:t>
            </a:r>
            <a:r>
              <a:rPr lang="tr-TR" sz="2800" dirty="0" err="1">
                <a:cs typeface="Times New Roman" pitchFamily="18" charset="0"/>
              </a:rPr>
              <a:t>metabolism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disorder</a:t>
            </a:r>
            <a:r>
              <a:rPr lang="tr-TR" sz="2800" dirty="0">
                <a:cs typeface="Times New Roman" pitchFamily="18" charset="0"/>
              </a:rPr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tr-TR" b="1" dirty="0" err="1">
                <a:solidFill>
                  <a:srgbClr val="C00000"/>
                </a:solidFill>
              </a:rPr>
              <a:t>Hemodilution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conditons</a:t>
            </a:r>
            <a:r>
              <a:rPr lang="tr-TR" b="1" dirty="0" smtClean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tr-TR" b="1" dirty="0" err="1"/>
              <a:t>E</a:t>
            </a:r>
            <a:r>
              <a:rPr lang="tr-TR" b="1" dirty="0" err="1" smtClean="0"/>
              <a:t>xcessive</a:t>
            </a:r>
            <a:r>
              <a:rPr lang="tr-TR" b="1" dirty="0" smtClean="0"/>
              <a:t> </a:t>
            </a:r>
            <a:r>
              <a:rPr lang="tr-TR" b="1" dirty="0" err="1"/>
              <a:t>hydration</a:t>
            </a:r>
            <a:r>
              <a:rPr lang="tr-TR" b="1" dirty="0"/>
              <a:t> </a:t>
            </a:r>
            <a:r>
              <a:rPr lang="tr-TR" b="1" dirty="0" err="1"/>
              <a:t>due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over-intake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excess</a:t>
            </a:r>
            <a:r>
              <a:rPr lang="tr-TR" b="1" dirty="0"/>
              <a:t> </a:t>
            </a:r>
            <a:r>
              <a:rPr lang="tr-TR" b="1" dirty="0" err="1"/>
              <a:t>fluid</a:t>
            </a:r>
            <a:r>
              <a:rPr lang="tr-TR" b="1" dirty="0"/>
              <a:t> </a:t>
            </a:r>
            <a:r>
              <a:rPr lang="tr-TR" b="1" dirty="0" err="1"/>
              <a:t>intake</a:t>
            </a:r>
            <a:r>
              <a:rPr lang="tr-TR" b="1" dirty="0"/>
              <a:t> (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/>
              <a:t>poisoning</a:t>
            </a:r>
            <a:r>
              <a:rPr lang="tr-TR" b="1" dirty="0"/>
              <a:t>)- </a:t>
            </a:r>
            <a:endParaRPr lang="tr-TR" b="1" dirty="0" smtClean="0"/>
          </a:p>
          <a:p>
            <a:pPr>
              <a:spcBef>
                <a:spcPct val="50000"/>
              </a:spcBef>
            </a:pPr>
            <a:r>
              <a:rPr lang="tr-TR" b="1" dirty="0" err="1" smtClean="0"/>
              <a:t>heart</a:t>
            </a:r>
            <a:r>
              <a:rPr lang="tr-TR" b="1" dirty="0" smtClean="0"/>
              <a:t> </a:t>
            </a:r>
            <a:r>
              <a:rPr lang="tr-TR" b="1" dirty="0" err="1"/>
              <a:t>failure</a:t>
            </a:r>
            <a:r>
              <a:rPr lang="tr-TR" b="1" dirty="0"/>
              <a:t> </a:t>
            </a:r>
            <a:r>
              <a:rPr lang="tr-TR" b="1" dirty="0" err="1" smtClean="0"/>
              <a:t>condition</a:t>
            </a:r>
            <a:endParaRPr lang="tr-TR" b="1" dirty="0"/>
          </a:p>
          <a:p>
            <a:pPr>
              <a:spcBef>
                <a:spcPct val="50000"/>
              </a:spcBef>
            </a:pPr>
            <a:r>
              <a:rPr lang="tr-TR" b="1" dirty="0" err="1" smtClean="0"/>
              <a:t>taking</a:t>
            </a:r>
            <a:r>
              <a:rPr lang="tr-TR" b="1" dirty="0" smtClean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 smtClean="0"/>
              <a:t>sample</a:t>
            </a:r>
            <a:r>
              <a:rPr lang="tr-TR" b="1" dirty="0" smtClean="0"/>
              <a:t>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point</a:t>
            </a:r>
            <a:r>
              <a:rPr lang="tr-TR" b="1" dirty="0" smtClean="0"/>
              <a:t> (</a:t>
            </a:r>
            <a:r>
              <a:rPr lang="tr-TR" b="1" dirty="0" err="1" smtClean="0"/>
              <a:t>extremity</a:t>
            </a:r>
            <a:r>
              <a:rPr lang="tr-TR" b="1" dirty="0" smtClean="0"/>
              <a:t>) of </a:t>
            </a:r>
            <a:r>
              <a:rPr lang="tr-TR" b="1" dirty="0" err="1" smtClean="0"/>
              <a:t>fluid</a:t>
            </a:r>
            <a:r>
              <a:rPr lang="tr-TR" b="1" dirty="0" smtClean="0"/>
              <a:t> </a:t>
            </a:r>
            <a:r>
              <a:rPr lang="tr-TR" b="1" dirty="0" err="1" smtClean="0"/>
              <a:t>replacement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cs typeface="Times New Roman" pitchFamily="18" charset="0"/>
              </a:rPr>
              <a:t/>
            </a:r>
            <a:br>
              <a:rPr lang="tr-TR" b="1" dirty="0" smtClean="0">
                <a:cs typeface="Times New Roman" pitchFamily="18" charset="0"/>
              </a:rPr>
            </a:b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Conditions</a:t>
            </a: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for</a:t>
            </a: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excessive</a:t>
            </a: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</a:rPr>
              <a:t> protein </a:t>
            </a: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loss</a:t>
            </a:r>
            <a:r>
              <a:rPr lang="tr-TR" sz="3600" b="1" dirty="0" smtClean="0">
                <a:solidFill>
                  <a:srgbClr val="C00000"/>
                </a:solidFill>
              </a:rPr>
              <a:t>: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tr-TR" sz="3300" dirty="0" err="1" smtClean="0"/>
              <a:t>Nephrotic</a:t>
            </a:r>
            <a:r>
              <a:rPr lang="tr-TR" sz="3300" dirty="0" smtClean="0"/>
              <a:t> </a:t>
            </a:r>
            <a:r>
              <a:rPr lang="tr-TR" sz="3300" dirty="0" err="1"/>
              <a:t>syndrome</a:t>
            </a:r>
            <a:r>
              <a:rPr lang="tr-TR" sz="3300" dirty="0"/>
              <a:t>, </a:t>
            </a:r>
            <a:r>
              <a:rPr lang="tr-TR" sz="3300" dirty="0" err="1"/>
              <a:t>chronic</a:t>
            </a:r>
            <a:r>
              <a:rPr lang="tr-TR" sz="3300" dirty="0"/>
              <a:t> </a:t>
            </a:r>
            <a:r>
              <a:rPr lang="tr-TR" sz="3300" dirty="0" err="1"/>
              <a:t>glomerulonephritis</a:t>
            </a:r>
            <a:r>
              <a:rPr lang="tr-TR" sz="3300" dirty="0"/>
              <a:t>, </a:t>
            </a:r>
            <a:r>
              <a:rPr lang="tr-TR" sz="3300" dirty="0" smtClean="0"/>
              <a:t>... </a:t>
            </a:r>
          </a:p>
          <a:p>
            <a:pPr>
              <a:spcBef>
                <a:spcPct val="50000"/>
              </a:spcBef>
            </a:pPr>
            <a:r>
              <a:rPr lang="tr-TR" sz="3300" dirty="0" err="1" smtClean="0"/>
              <a:t>Sore</a:t>
            </a:r>
            <a:r>
              <a:rPr lang="tr-TR" sz="3300" dirty="0"/>
              <a:t>, </a:t>
            </a:r>
            <a:r>
              <a:rPr lang="tr-TR" sz="3300" dirty="0" err="1"/>
              <a:t>irrigated</a:t>
            </a:r>
            <a:r>
              <a:rPr lang="tr-TR" sz="3300" dirty="0"/>
              <a:t> </a:t>
            </a:r>
            <a:r>
              <a:rPr lang="tr-TR" sz="3300" dirty="0" err="1"/>
              <a:t>wound</a:t>
            </a:r>
            <a:r>
              <a:rPr lang="tr-TR" sz="3300" dirty="0"/>
              <a:t> </a:t>
            </a:r>
            <a:r>
              <a:rPr lang="tr-TR" sz="3300" dirty="0" err="1"/>
              <a:t>and</a:t>
            </a:r>
            <a:r>
              <a:rPr lang="tr-TR" sz="3300" dirty="0"/>
              <a:t> skin </a:t>
            </a:r>
            <a:r>
              <a:rPr lang="tr-TR" sz="3300" dirty="0" err="1"/>
              <a:t>lesions</a:t>
            </a:r>
            <a:r>
              <a:rPr lang="tr-TR" sz="3300" dirty="0"/>
              <a:t>, </a:t>
            </a:r>
            <a:r>
              <a:rPr lang="tr-TR" sz="3300" dirty="0" err="1"/>
              <a:t>psoriasis</a:t>
            </a:r>
            <a:r>
              <a:rPr lang="tr-TR" sz="3300" dirty="0"/>
              <a:t> </a:t>
            </a:r>
            <a:r>
              <a:rPr lang="tr-TR" sz="3300" dirty="0" smtClean="0"/>
              <a:t>...</a:t>
            </a:r>
          </a:p>
          <a:p>
            <a:pPr>
              <a:spcBef>
                <a:spcPct val="50000"/>
              </a:spcBef>
            </a:pPr>
            <a:r>
              <a:rPr lang="tr-TR" sz="3300" dirty="0" smtClean="0"/>
              <a:t>Protein </a:t>
            </a:r>
            <a:r>
              <a:rPr lang="tr-TR" sz="3300" dirty="0" err="1" smtClean="0"/>
              <a:t>losing</a:t>
            </a:r>
            <a:r>
              <a:rPr lang="tr-TR" sz="3300" dirty="0" smtClean="0"/>
              <a:t> </a:t>
            </a:r>
            <a:r>
              <a:rPr lang="tr-TR" sz="3300" dirty="0" err="1" smtClean="0"/>
              <a:t>enteropathy</a:t>
            </a:r>
            <a:r>
              <a:rPr lang="tr-TR" sz="3300" dirty="0"/>
              <a:t>, </a:t>
            </a:r>
            <a:r>
              <a:rPr lang="tr-TR" sz="3300" dirty="0" err="1" smtClean="0"/>
              <a:t>ulcerative</a:t>
            </a:r>
            <a:r>
              <a:rPr lang="tr-TR" sz="3300" dirty="0" smtClean="0"/>
              <a:t> </a:t>
            </a:r>
            <a:r>
              <a:rPr lang="tr-TR" sz="3300" dirty="0" err="1"/>
              <a:t>gastritis</a:t>
            </a:r>
            <a:r>
              <a:rPr lang="tr-TR" sz="3300" dirty="0"/>
              <a:t>, </a:t>
            </a:r>
            <a:r>
              <a:rPr lang="tr-TR" sz="33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tr-TR" sz="3300" dirty="0" err="1" smtClean="0"/>
              <a:t>Surgical</a:t>
            </a:r>
            <a:r>
              <a:rPr lang="tr-TR" sz="3300" dirty="0" smtClean="0"/>
              <a:t> </a:t>
            </a:r>
            <a:r>
              <a:rPr lang="tr-TR" sz="3300" dirty="0" err="1"/>
              <a:t>and</a:t>
            </a:r>
            <a:r>
              <a:rPr lang="tr-TR" sz="3300" dirty="0"/>
              <a:t> </a:t>
            </a:r>
            <a:r>
              <a:rPr lang="tr-TR" sz="3300" dirty="0" err="1"/>
              <a:t>traumatic</a:t>
            </a:r>
            <a:r>
              <a:rPr lang="tr-TR" sz="3300" dirty="0"/>
              <a:t> </a:t>
            </a:r>
            <a:r>
              <a:rPr lang="tr-TR" sz="3300" dirty="0" err="1"/>
              <a:t>shocks</a:t>
            </a:r>
            <a:r>
              <a:rPr lang="tr-TR" sz="33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sz="3300" dirty="0" err="1" smtClean="0"/>
              <a:t>Depletion</a:t>
            </a:r>
            <a:r>
              <a:rPr lang="tr-TR" sz="3300" dirty="0" smtClean="0"/>
              <a:t> of </a:t>
            </a:r>
            <a:r>
              <a:rPr lang="tr-TR" sz="3300" dirty="0" err="1"/>
              <a:t>excess</a:t>
            </a:r>
            <a:r>
              <a:rPr lang="tr-TR" sz="3300" dirty="0"/>
              <a:t> </a:t>
            </a:r>
            <a:r>
              <a:rPr lang="tr-TR" sz="3300" dirty="0" err="1"/>
              <a:t>fluid</a:t>
            </a:r>
            <a:r>
              <a:rPr lang="tr-TR" sz="3300" dirty="0"/>
              <a:t> </a:t>
            </a:r>
            <a:r>
              <a:rPr lang="tr-TR" sz="3300" dirty="0" err="1"/>
              <a:t>from</a:t>
            </a:r>
            <a:r>
              <a:rPr lang="tr-TR" sz="3300" dirty="0"/>
              <a:t> body </a:t>
            </a:r>
            <a:r>
              <a:rPr lang="tr-TR" sz="3300" dirty="0" err="1"/>
              <a:t>cavities</a:t>
            </a:r>
            <a:r>
              <a:rPr lang="tr-TR" sz="33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sz="3300" dirty="0" err="1" smtClean="0"/>
              <a:t>Hypertiroidizm.diabetes</a:t>
            </a:r>
            <a:r>
              <a:rPr lang="tr-TR" sz="3300" dirty="0" smtClean="0"/>
              <a:t> </a:t>
            </a:r>
            <a:r>
              <a:rPr lang="tr-TR" sz="3300" dirty="0" err="1" smtClean="0"/>
              <a:t>mellitus</a:t>
            </a:r>
            <a:r>
              <a:rPr lang="tr-TR" sz="33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sz="3300" dirty="0" err="1" smtClean="0"/>
              <a:t>Pregnancy</a:t>
            </a:r>
            <a:r>
              <a:rPr lang="tr-TR" sz="3300" dirty="0" smtClean="0"/>
              <a:t> </a:t>
            </a:r>
            <a:r>
              <a:rPr lang="tr-TR" sz="3300" dirty="0" err="1"/>
              <a:t>toxemia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cs typeface="Times New Roman" pitchFamily="18" charset="0"/>
              </a:rPr>
              <a:t/>
            </a:r>
            <a:br>
              <a:rPr lang="tr-TR" b="1" dirty="0" smtClean="0">
                <a:cs typeface="Times New Roman" pitchFamily="18" charset="0"/>
              </a:rPr>
            </a:b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Conditions</a:t>
            </a: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for</a:t>
            </a: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Decrease</a:t>
            </a:r>
            <a:r>
              <a:rPr lang="tr-TR" sz="3600" b="1" dirty="0" smtClean="0">
                <a:solidFill>
                  <a:srgbClr val="C00000"/>
                </a:solidFill>
                <a:cs typeface="Times New Roman" pitchFamily="18" charset="0"/>
              </a:rPr>
              <a:t> in protein </a:t>
            </a:r>
            <a:r>
              <a:rPr lang="tr-TR" sz="3600" b="1" dirty="0" err="1" smtClean="0">
                <a:solidFill>
                  <a:srgbClr val="C00000"/>
                </a:solidFill>
                <a:cs typeface="Times New Roman" pitchFamily="18" charset="0"/>
              </a:rPr>
              <a:t>synthesis</a:t>
            </a:r>
            <a:r>
              <a:rPr lang="tr-TR" sz="3600" b="1" dirty="0" smtClean="0">
                <a:solidFill>
                  <a:srgbClr val="C00000"/>
                </a:solidFill>
              </a:rPr>
              <a:t/>
            </a:r>
            <a:br>
              <a:rPr lang="tr-TR" sz="3600" b="1" dirty="0" smtClean="0">
                <a:solidFill>
                  <a:srgbClr val="C00000"/>
                </a:solidFill>
              </a:rPr>
            </a:b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tr-TR" dirty="0" err="1" smtClean="0"/>
              <a:t>Kwashiorkor</a:t>
            </a:r>
            <a:r>
              <a:rPr lang="tr-TR" dirty="0" smtClean="0"/>
              <a:t>- </a:t>
            </a:r>
          </a:p>
          <a:p>
            <a:pPr algn="just">
              <a:spcBef>
                <a:spcPct val="50000"/>
              </a:spcBef>
            </a:pPr>
            <a:r>
              <a:rPr lang="tr-TR" dirty="0" smtClean="0"/>
              <a:t>Severe </a:t>
            </a:r>
            <a:r>
              <a:rPr lang="tr-TR" dirty="0" err="1"/>
              <a:t>Malabsorption</a:t>
            </a:r>
            <a:r>
              <a:rPr lang="tr-TR" dirty="0"/>
              <a:t> </a:t>
            </a:r>
            <a:r>
              <a:rPr lang="tr-TR" dirty="0" err="1" smtClean="0"/>
              <a:t>Conditions</a:t>
            </a:r>
            <a:endParaRPr lang="tr-TR" dirty="0" smtClean="0"/>
          </a:p>
          <a:p>
            <a:pPr algn="just">
              <a:spcBef>
                <a:spcPct val="50000"/>
              </a:spcBef>
            </a:pPr>
            <a:r>
              <a:rPr lang="tr-TR" dirty="0" smtClean="0"/>
              <a:t>protein-</a:t>
            </a:r>
            <a:r>
              <a:rPr lang="tr-TR" dirty="0" err="1" smtClean="0"/>
              <a:t>poor</a:t>
            </a:r>
            <a:r>
              <a:rPr lang="tr-TR" dirty="0" smtClean="0"/>
              <a:t> </a:t>
            </a:r>
            <a:r>
              <a:rPr lang="tr-TR" dirty="0" err="1" smtClean="0"/>
              <a:t>nutrition</a:t>
            </a:r>
            <a:r>
              <a:rPr lang="tr-TR" dirty="0" smtClean="0"/>
              <a:t>-</a:t>
            </a:r>
          </a:p>
          <a:p>
            <a:pPr algn="just">
              <a:spcBef>
                <a:spcPct val="50000"/>
              </a:spcBef>
            </a:pPr>
            <a:r>
              <a:rPr lang="tr-TR" dirty="0" smtClean="0"/>
              <a:t>severe </a:t>
            </a:r>
            <a:r>
              <a:rPr lang="tr-TR" dirty="0" err="1"/>
              <a:t>liver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rgbClr val="C00000"/>
                </a:solidFill>
              </a:rPr>
              <a:t>Albumin</a:t>
            </a:r>
            <a:r>
              <a:rPr lang="tr-TR" dirty="0" smtClean="0">
                <a:solidFill>
                  <a:srgbClr val="C00000"/>
                </a:solidFill>
              </a:rPr>
              <a:t>:</a:t>
            </a:r>
          </a:p>
          <a:p>
            <a:r>
              <a:rPr lang="tr-TR" dirty="0" smtClean="0"/>
              <a:t>MA</a:t>
            </a:r>
            <a:r>
              <a:rPr lang="tr-TR" dirty="0"/>
              <a:t>: 66 </a:t>
            </a:r>
            <a:r>
              <a:rPr lang="tr-TR" dirty="0" err="1" smtClean="0"/>
              <a:t>kD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globular</a:t>
            </a:r>
            <a:r>
              <a:rPr lang="tr-TR" dirty="0"/>
              <a:t> </a:t>
            </a:r>
            <a:r>
              <a:rPr lang="tr-TR" dirty="0" smtClean="0"/>
              <a:t>protein</a:t>
            </a:r>
          </a:p>
          <a:p>
            <a:r>
              <a:rPr lang="tr-TR" dirty="0" smtClean="0"/>
              <a:t>50</a:t>
            </a:r>
            <a:r>
              <a:rPr lang="tr-TR" dirty="0"/>
              <a:t>% of total </a:t>
            </a:r>
            <a:r>
              <a:rPr lang="tr-TR" dirty="0" err="1" smtClean="0"/>
              <a:t>plasma</a:t>
            </a:r>
            <a:r>
              <a:rPr lang="tr-TR" dirty="0" smtClean="0"/>
              <a:t> protein</a:t>
            </a:r>
          </a:p>
          <a:p>
            <a:r>
              <a:rPr lang="tr-TR" dirty="0" err="1" smtClean="0"/>
              <a:t>Alb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found</a:t>
            </a:r>
            <a:r>
              <a:rPr lang="tr-TR" dirty="0"/>
              <a:t> in 40% </a:t>
            </a:r>
            <a:r>
              <a:rPr lang="tr-TR" dirty="0" err="1"/>
              <a:t>pl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60% in </a:t>
            </a:r>
            <a:r>
              <a:rPr lang="tr-TR" dirty="0" err="1"/>
              <a:t>extracellular</a:t>
            </a:r>
            <a:r>
              <a:rPr lang="tr-TR" dirty="0"/>
              <a:t> </a:t>
            </a:r>
            <a:r>
              <a:rPr lang="tr-TR" dirty="0" err="1" smtClean="0"/>
              <a:t>compartments</a:t>
            </a:r>
            <a:r>
              <a:rPr lang="tr-TR" dirty="0" smtClean="0"/>
              <a:t>.</a:t>
            </a:r>
          </a:p>
          <a:p>
            <a:r>
              <a:rPr lang="tr-TR" dirty="0" smtClean="0"/>
              <a:t>2-3 </a:t>
            </a:r>
            <a:r>
              <a:rPr lang="tr-TR" dirty="0"/>
              <a:t>g </a:t>
            </a:r>
            <a:r>
              <a:rPr lang="tr-TR" dirty="0" err="1"/>
              <a:t>Alb</a:t>
            </a:r>
            <a:r>
              <a:rPr lang="tr-TR" dirty="0"/>
              <a:t> is </a:t>
            </a:r>
            <a:r>
              <a:rPr lang="tr-TR" dirty="0" err="1"/>
              <a:t>produced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liver</a:t>
            </a:r>
            <a:r>
              <a:rPr lang="tr-TR" dirty="0" smtClean="0"/>
              <a:t> in </a:t>
            </a:r>
            <a:r>
              <a:rPr lang="tr-TR" dirty="0" err="1" smtClean="0"/>
              <a:t>average</a:t>
            </a:r>
            <a:r>
              <a:rPr lang="tr-TR" dirty="0" smtClean="0"/>
              <a:t> size </a:t>
            </a:r>
            <a:r>
              <a:rPr lang="tr-TR" dirty="0" err="1" smtClean="0"/>
              <a:t>dog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 smtClean="0"/>
              <a:t>abundant</a:t>
            </a:r>
            <a:r>
              <a:rPr lang="tr-TR" sz="2800" dirty="0" smtClean="0"/>
              <a:t> protein </a:t>
            </a:r>
            <a:r>
              <a:rPr lang="tr-TR" sz="2800" dirty="0"/>
              <a:t>in </a:t>
            </a:r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/>
              <a:t>extravascular</a:t>
            </a:r>
            <a:r>
              <a:rPr lang="tr-TR" sz="2800" dirty="0"/>
              <a:t> body </a:t>
            </a:r>
            <a:r>
              <a:rPr lang="tr-TR" sz="2800" dirty="0" err="1"/>
              <a:t>fluids</a:t>
            </a:r>
            <a:r>
              <a:rPr lang="tr-TR" sz="2800" dirty="0"/>
              <a:t> </a:t>
            </a:r>
            <a:r>
              <a:rPr lang="tr-TR" sz="2800" dirty="0" err="1"/>
              <a:t>such</a:t>
            </a:r>
            <a:r>
              <a:rPr lang="tr-TR" sz="2800" dirty="0"/>
              <a:t> as CSF, </a:t>
            </a:r>
            <a:r>
              <a:rPr lang="tr-TR" sz="2800" dirty="0" err="1"/>
              <a:t>interstitial</a:t>
            </a:r>
            <a:r>
              <a:rPr lang="tr-TR" sz="2800" dirty="0"/>
              <a:t> </a:t>
            </a:r>
            <a:r>
              <a:rPr lang="tr-TR" sz="2800" dirty="0" err="1"/>
              <a:t>fluid</a:t>
            </a:r>
            <a:r>
              <a:rPr lang="tr-TR" sz="2800" dirty="0"/>
              <a:t>, </a:t>
            </a:r>
            <a:r>
              <a:rPr lang="tr-TR" sz="2800" dirty="0" err="1"/>
              <a:t>urine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amniotic</a:t>
            </a:r>
            <a:r>
              <a:rPr lang="tr-TR" sz="2800" dirty="0"/>
              <a:t> </a:t>
            </a:r>
            <a:r>
              <a:rPr lang="tr-TR" sz="2800" dirty="0" err="1" smtClean="0"/>
              <a:t>fluid</a:t>
            </a:r>
            <a:endParaRPr lang="tr-TR" sz="2800" dirty="0" smtClean="0"/>
          </a:p>
          <a:p>
            <a:r>
              <a:rPr lang="tr-TR" sz="2800" dirty="0" err="1" smtClean="0"/>
              <a:t>Alb</a:t>
            </a:r>
            <a:r>
              <a:rPr lang="tr-TR" sz="2800" dirty="0" smtClean="0"/>
              <a:t> </a:t>
            </a:r>
            <a:r>
              <a:rPr lang="tr-TR" sz="2800" dirty="0" err="1" smtClean="0"/>
              <a:t>synthesis</a:t>
            </a:r>
            <a:r>
              <a:rPr lang="tr-TR" sz="2800" dirty="0" smtClean="0"/>
              <a:t> is </a:t>
            </a:r>
            <a:r>
              <a:rPr lang="tr-TR" sz="2800" dirty="0" err="1" smtClean="0"/>
              <a:t>reduced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inflammatory</a:t>
            </a:r>
            <a:r>
              <a:rPr lang="tr-TR" sz="2800" dirty="0" smtClean="0"/>
              <a:t> </a:t>
            </a:r>
            <a:r>
              <a:rPr lang="tr-TR" sz="2800" dirty="0" err="1"/>
              <a:t>cytokines</a:t>
            </a:r>
            <a:r>
              <a:rPr lang="tr-TR" sz="2800" dirty="0"/>
              <a:t>, </a:t>
            </a:r>
            <a:r>
              <a:rPr lang="tr-TR" sz="2800" dirty="0" err="1"/>
              <a:t>release</a:t>
            </a:r>
            <a:r>
              <a:rPr lang="tr-TR" sz="2800" dirty="0"/>
              <a:t> is </a:t>
            </a:r>
            <a:r>
              <a:rPr lang="tr-TR" sz="2800" dirty="0" err="1" smtClean="0"/>
              <a:t>secreased</a:t>
            </a:r>
            <a:r>
              <a:rPr lang="tr-TR" sz="2800" dirty="0" smtClean="0"/>
              <a:t> in </a:t>
            </a:r>
            <a:r>
              <a:rPr lang="tr-TR" sz="2800" dirty="0" err="1" smtClean="0"/>
              <a:t>hypokalemia</a:t>
            </a:r>
            <a:endParaRPr lang="tr-TR" sz="2800" dirty="0" smtClean="0"/>
          </a:p>
          <a:p>
            <a:r>
              <a:rPr lang="tr-TR" sz="2800" dirty="0" err="1" smtClean="0"/>
              <a:t>Catabolism</a:t>
            </a:r>
            <a:r>
              <a:rPr lang="tr-TR" sz="2800" dirty="0" smtClean="0"/>
              <a:t> </a:t>
            </a:r>
            <a:r>
              <a:rPr lang="tr-TR" sz="2800" dirty="0" err="1"/>
              <a:t>occurs</a:t>
            </a:r>
            <a:r>
              <a:rPr lang="tr-TR" sz="2800" dirty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pinocytosis</a:t>
            </a:r>
            <a:r>
              <a:rPr lang="tr-TR" sz="2800" dirty="0" smtClean="0"/>
              <a:t> </a:t>
            </a:r>
            <a:r>
              <a:rPr lang="tr-TR" sz="2800" dirty="0"/>
              <a:t>in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endParaRPr lang="tr-T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>
                <a:solidFill>
                  <a:srgbClr val="C00000"/>
                </a:solidFill>
              </a:rPr>
              <a:t>Function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tr-TR" dirty="0" err="1" smtClean="0"/>
              <a:t>Regulates</a:t>
            </a:r>
            <a:r>
              <a:rPr lang="tr-TR" dirty="0" smtClean="0"/>
              <a:t> </a:t>
            </a:r>
            <a:r>
              <a:rPr lang="tr-TR" dirty="0" err="1"/>
              <a:t>colloid</a:t>
            </a:r>
            <a:r>
              <a:rPr lang="tr-TR" dirty="0"/>
              <a:t> </a:t>
            </a:r>
            <a:r>
              <a:rPr lang="tr-TR" dirty="0" err="1" smtClean="0"/>
              <a:t>osmotic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r>
              <a:rPr lang="tr-TR" dirty="0" smtClean="0"/>
              <a:t> in </a:t>
            </a:r>
            <a:r>
              <a:rPr lang="tr-TR" dirty="0" err="1"/>
              <a:t>vascular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extracellular</a:t>
            </a:r>
            <a:r>
              <a:rPr lang="tr-TR" dirty="0"/>
              <a:t> </a:t>
            </a:r>
            <a:r>
              <a:rPr lang="tr-TR" dirty="0" err="1" smtClean="0"/>
              <a:t>spaces</a:t>
            </a:r>
            <a:endParaRPr lang="tr-TR" dirty="0" smtClean="0"/>
          </a:p>
          <a:p>
            <a:r>
              <a:rPr lang="tr-TR" dirty="0" err="1" smtClean="0"/>
              <a:t>Carries</a:t>
            </a:r>
            <a:r>
              <a:rPr lang="tr-TR" dirty="0" smtClean="0"/>
              <a:t> </a:t>
            </a:r>
            <a:r>
              <a:rPr lang="tr-TR" dirty="0" err="1" smtClean="0"/>
              <a:t>ligands</a:t>
            </a:r>
            <a:endParaRPr lang="tr-TR" dirty="0" smtClean="0"/>
          </a:p>
          <a:p>
            <a:r>
              <a:rPr lang="tr-TR" dirty="0" err="1" smtClean="0"/>
              <a:t>Stores</a:t>
            </a:r>
            <a:endParaRPr lang="tr-TR" dirty="0" smtClean="0"/>
          </a:p>
          <a:p>
            <a:r>
              <a:rPr lang="tr-TR" dirty="0" err="1" smtClean="0"/>
              <a:t>Sources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/>
              <a:t>endogenous</a:t>
            </a:r>
            <a:r>
              <a:rPr lang="tr-TR" dirty="0"/>
              <a:t> </a:t>
            </a:r>
            <a:r>
              <a:rPr lang="tr-TR" dirty="0" err="1" smtClean="0"/>
              <a:t>aacids</a:t>
            </a:r>
            <a:endParaRPr lang="tr-TR" dirty="0" smtClean="0"/>
          </a:p>
          <a:p>
            <a:r>
              <a:rPr lang="tr-TR" dirty="0" err="1" smtClean="0"/>
              <a:t>Maintaining</a:t>
            </a:r>
            <a:r>
              <a:rPr lang="tr-TR" dirty="0" smtClean="0"/>
              <a:t> of </a:t>
            </a:r>
            <a:r>
              <a:rPr lang="tr-TR" dirty="0" err="1" smtClean="0"/>
              <a:t>oncotic</a:t>
            </a:r>
            <a:r>
              <a:rPr lang="tr-TR" dirty="0" smtClean="0"/>
              <a:t> </a:t>
            </a:r>
            <a:r>
              <a:rPr lang="tr-TR" dirty="0" err="1"/>
              <a:t>pressure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2800" dirty="0" smtClean="0"/>
              <a:t>  </a:t>
            </a:r>
            <a:r>
              <a:rPr lang="tr-TR" sz="2800" dirty="0">
                <a:solidFill>
                  <a:srgbClr val="C00000"/>
                </a:solidFill>
              </a:rPr>
              <a:t>Blood </a:t>
            </a:r>
            <a:r>
              <a:rPr lang="tr-TR" sz="2800" dirty="0" err="1">
                <a:solidFill>
                  <a:srgbClr val="C00000"/>
                </a:solidFill>
              </a:rPr>
              <a:t>plasma</a:t>
            </a:r>
            <a:r>
              <a:rPr lang="tr-TR" sz="2800" dirty="0">
                <a:solidFill>
                  <a:srgbClr val="C00000"/>
                </a:solidFill>
              </a:rPr>
              <a:t> has 100 </a:t>
            </a:r>
            <a:r>
              <a:rPr lang="tr-TR" sz="2800" dirty="0" err="1">
                <a:solidFill>
                  <a:srgbClr val="C00000"/>
                </a:solidFill>
              </a:rPr>
              <a:t>different</a:t>
            </a:r>
            <a:r>
              <a:rPr lang="tr-TR" sz="2800" dirty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proteins</a:t>
            </a:r>
            <a:endParaRPr lang="tr-TR" sz="2800" dirty="0" smtClean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tr-TR" sz="2800" dirty="0" smtClean="0"/>
              <a:t>Transport </a:t>
            </a:r>
            <a:r>
              <a:rPr lang="tr-TR" sz="2800" dirty="0" err="1" smtClean="0"/>
              <a:t>proteins</a:t>
            </a:r>
            <a:endParaRPr lang="tr-TR" sz="2800" dirty="0" smtClean="0"/>
          </a:p>
          <a:p>
            <a:pPr>
              <a:buFont typeface="Wingdings" charset="2"/>
              <a:buChar char="§"/>
            </a:pPr>
            <a:r>
              <a:rPr lang="tr-TR" sz="2800" dirty="0" err="1" smtClean="0"/>
              <a:t>Fibrinogen</a:t>
            </a:r>
            <a:r>
              <a:rPr lang="tr-TR" sz="2800" dirty="0" smtClean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other</a:t>
            </a:r>
            <a:r>
              <a:rPr lang="tr-TR" sz="2800" dirty="0"/>
              <a:t> </a:t>
            </a:r>
            <a:r>
              <a:rPr lang="tr-TR" sz="2800" dirty="0" err="1"/>
              <a:t>clotting</a:t>
            </a:r>
            <a:r>
              <a:rPr lang="tr-TR" sz="2800" dirty="0"/>
              <a:t> </a:t>
            </a:r>
            <a:r>
              <a:rPr lang="tr-TR" sz="2800" dirty="0" err="1" smtClean="0"/>
              <a:t>factors</a:t>
            </a:r>
            <a:endParaRPr lang="tr-TR" sz="2800" dirty="0" smtClean="0"/>
          </a:p>
          <a:p>
            <a:pPr>
              <a:buFont typeface="Wingdings" charset="2"/>
              <a:buChar char="§"/>
            </a:pPr>
            <a:r>
              <a:rPr lang="tr-TR" sz="2800" dirty="0" err="1" smtClean="0"/>
              <a:t>Acute-phase</a:t>
            </a:r>
            <a:r>
              <a:rPr lang="tr-TR" sz="2800" dirty="0" smtClean="0"/>
              <a:t> </a:t>
            </a:r>
            <a:r>
              <a:rPr lang="tr-TR" sz="2800" dirty="0" err="1"/>
              <a:t>reaction</a:t>
            </a:r>
            <a:r>
              <a:rPr lang="tr-TR" sz="2800" dirty="0"/>
              <a:t> </a:t>
            </a:r>
            <a:r>
              <a:rPr lang="tr-TR" sz="2800" dirty="0" err="1" smtClean="0"/>
              <a:t>proteins</a:t>
            </a:r>
            <a:endParaRPr lang="tr-TR" sz="2800" dirty="0" smtClean="0"/>
          </a:p>
          <a:p>
            <a:pPr>
              <a:buFont typeface="Wingdings" charset="2"/>
              <a:buChar char="§"/>
            </a:pPr>
            <a:r>
              <a:rPr lang="tr-TR" sz="2800" dirty="0" err="1" smtClean="0"/>
              <a:t>Complement</a:t>
            </a:r>
            <a:r>
              <a:rPr lang="tr-TR" sz="2800" dirty="0" smtClean="0"/>
              <a:t> </a:t>
            </a:r>
            <a:r>
              <a:rPr lang="tr-TR" sz="2800" dirty="0" err="1" smtClean="0"/>
              <a:t>components</a:t>
            </a:r>
            <a:endParaRPr lang="tr-TR" sz="2800" dirty="0" smtClean="0"/>
          </a:p>
          <a:p>
            <a:pPr>
              <a:buFont typeface="Wingdings" charset="2"/>
              <a:buChar char="§"/>
            </a:pPr>
            <a:r>
              <a:rPr lang="tr-TR" sz="2800" dirty="0" err="1" smtClean="0"/>
              <a:t>Enzyme</a:t>
            </a:r>
            <a:r>
              <a:rPr lang="tr-TR" sz="2800" dirty="0" smtClean="0"/>
              <a:t> </a:t>
            </a:r>
            <a:r>
              <a:rPr lang="tr-TR" sz="2800" dirty="0" err="1"/>
              <a:t>inhibitors</a:t>
            </a:r>
            <a:r>
              <a:rPr lang="tr-TR" sz="2800" dirty="0"/>
              <a:t> (</a:t>
            </a:r>
            <a:r>
              <a:rPr lang="tr-TR" sz="2800" dirty="0" err="1"/>
              <a:t>proteinase</a:t>
            </a:r>
            <a:r>
              <a:rPr lang="tr-TR" sz="2800" dirty="0"/>
              <a:t> </a:t>
            </a:r>
            <a:r>
              <a:rPr lang="tr-TR" sz="2800" dirty="0" err="1"/>
              <a:t>inhibitors</a:t>
            </a:r>
            <a:r>
              <a:rPr lang="tr-TR" sz="2800" dirty="0" smtClean="0"/>
              <a:t>)</a:t>
            </a:r>
          </a:p>
          <a:p>
            <a:pPr>
              <a:buFont typeface="Wingdings" charset="2"/>
              <a:buChar char="§"/>
            </a:pPr>
            <a:r>
              <a:rPr lang="tr-TR" sz="2800" dirty="0" err="1" smtClean="0"/>
              <a:t>Precursors</a:t>
            </a:r>
            <a:r>
              <a:rPr lang="tr-TR" sz="2800" dirty="0" smtClean="0"/>
              <a:t> </a:t>
            </a:r>
            <a:r>
              <a:rPr lang="tr-TR" sz="2800" dirty="0"/>
              <a:t>of </a:t>
            </a:r>
            <a:r>
              <a:rPr lang="tr-TR" sz="2800" dirty="0" err="1"/>
              <a:t>substances</a:t>
            </a:r>
            <a:r>
              <a:rPr lang="tr-TR" sz="2800" dirty="0"/>
              <a:t> </a:t>
            </a:r>
            <a:r>
              <a:rPr lang="tr-TR" sz="2800" dirty="0" err="1"/>
              <a:t>such</a:t>
            </a:r>
            <a:r>
              <a:rPr lang="tr-TR" sz="2800" dirty="0"/>
              <a:t> as </a:t>
            </a:r>
            <a:r>
              <a:rPr lang="tr-TR" sz="2800" dirty="0" err="1"/>
              <a:t>angiotensin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 smtClean="0"/>
              <a:t>bradykinin</a:t>
            </a:r>
            <a:endParaRPr lang="tr-TR" sz="2800" dirty="0" smtClean="0"/>
          </a:p>
          <a:p>
            <a:pPr>
              <a:buFont typeface="Wingdings" charset="2"/>
              <a:buChar char="§"/>
            </a:pPr>
            <a:r>
              <a:rPr lang="tr-TR" sz="2800" dirty="0" err="1" smtClean="0"/>
              <a:t>Hormones</a:t>
            </a:r>
            <a:endParaRPr lang="tr-TR" sz="2800" dirty="0"/>
          </a:p>
          <a:p>
            <a:pPr>
              <a:buFont typeface="Wingdings" charset="2"/>
              <a:buChar char="§"/>
            </a:pPr>
            <a:r>
              <a:rPr lang="tr-TR" sz="2800" dirty="0" err="1" smtClean="0"/>
              <a:t>Enzymes</a:t>
            </a:r>
            <a:endParaRPr lang="tr-T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err="1" smtClean="0"/>
              <a:t>Examples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Fatty</a:t>
            </a:r>
            <a:r>
              <a:rPr lang="tr-TR" dirty="0" smtClean="0"/>
              <a:t> </a:t>
            </a:r>
            <a:r>
              <a:rPr lang="tr-TR" dirty="0" err="1" smtClean="0"/>
              <a:t>Acids</a:t>
            </a:r>
            <a:r>
              <a:rPr lang="tr-TR" dirty="0" smtClean="0"/>
              <a:t>        </a:t>
            </a:r>
          </a:p>
          <a:p>
            <a:r>
              <a:rPr lang="tr-TR" dirty="0" err="1" smtClean="0"/>
              <a:t>Phospholipids</a:t>
            </a:r>
            <a:r>
              <a:rPr lang="tr-TR" dirty="0" smtClean="0"/>
              <a:t>         </a:t>
            </a:r>
          </a:p>
          <a:p>
            <a:r>
              <a:rPr lang="tr-TR" dirty="0" err="1" smtClean="0"/>
              <a:t>Metallic</a:t>
            </a:r>
            <a:r>
              <a:rPr lang="tr-TR" dirty="0" smtClean="0"/>
              <a:t> </a:t>
            </a:r>
            <a:r>
              <a:rPr lang="tr-TR" dirty="0" err="1"/>
              <a:t>I</a:t>
            </a:r>
            <a:r>
              <a:rPr lang="tr-TR" dirty="0" err="1" smtClean="0"/>
              <a:t>ons</a:t>
            </a:r>
            <a:r>
              <a:rPr lang="tr-TR" dirty="0" smtClean="0"/>
              <a:t>         </a:t>
            </a:r>
          </a:p>
          <a:p>
            <a:r>
              <a:rPr lang="tr-TR" dirty="0" err="1" smtClean="0"/>
              <a:t>Hormones</a:t>
            </a:r>
            <a:r>
              <a:rPr lang="tr-TR" dirty="0" smtClean="0"/>
              <a:t>        </a:t>
            </a:r>
          </a:p>
          <a:p>
            <a:r>
              <a:rPr lang="tr-TR" dirty="0" err="1" smtClean="0"/>
              <a:t>Bilirubin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Alb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effective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metabolism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detoxification</a:t>
            </a:r>
            <a:r>
              <a:rPr lang="tr-TR" dirty="0"/>
              <a:t> of </a:t>
            </a:r>
            <a:r>
              <a:rPr lang="tr-TR" dirty="0" err="1"/>
              <a:t>many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 smtClean="0"/>
              <a:t>substances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Bound</a:t>
            </a:r>
            <a:r>
              <a:rPr lang="tr-TR" sz="2800" dirty="0" smtClean="0"/>
              <a:t> </a:t>
            </a:r>
            <a:r>
              <a:rPr lang="tr-TR" sz="2800" dirty="0" err="1" smtClean="0"/>
              <a:t>drugs</a:t>
            </a:r>
            <a:endParaRPr lang="tr-TR" sz="2800" dirty="0" smtClean="0"/>
          </a:p>
          <a:p>
            <a:pPr marL="852488" indent="-341313"/>
            <a:r>
              <a:rPr lang="tr-TR" sz="2800" dirty="0" err="1" smtClean="0"/>
              <a:t>Sulfanamides</a:t>
            </a:r>
            <a:endParaRPr lang="tr-TR" sz="2800" dirty="0" smtClean="0"/>
          </a:p>
          <a:p>
            <a:pPr marL="852488" indent="-341313"/>
            <a:r>
              <a:rPr lang="tr-TR" sz="2800" dirty="0" err="1" smtClean="0"/>
              <a:t>barbiturates</a:t>
            </a:r>
            <a:endParaRPr lang="tr-TR" sz="2800" dirty="0" smtClean="0"/>
          </a:p>
          <a:p>
            <a:r>
              <a:rPr lang="tr-TR" sz="2800" dirty="0" err="1" smtClean="0"/>
              <a:t>Albumin</a:t>
            </a:r>
            <a:r>
              <a:rPr lang="tr-TR" sz="2800" dirty="0" smtClean="0"/>
              <a:t> </a:t>
            </a:r>
            <a:r>
              <a:rPr lang="tr-TR" sz="2800" dirty="0"/>
              <a:t>is an </a:t>
            </a:r>
            <a:r>
              <a:rPr lang="tr-TR" sz="2800" dirty="0" err="1"/>
              <a:t>important</a:t>
            </a:r>
            <a:r>
              <a:rPr lang="tr-TR" sz="2800" dirty="0"/>
              <a:t> </a:t>
            </a:r>
            <a:r>
              <a:rPr lang="tr-TR" sz="2800" dirty="0" err="1"/>
              <a:t>component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antioxidant</a:t>
            </a:r>
            <a:r>
              <a:rPr lang="tr-TR" sz="2800" dirty="0"/>
              <a:t> </a:t>
            </a:r>
            <a:r>
              <a:rPr lang="tr-TR" sz="2800" dirty="0" err="1"/>
              <a:t>activity</a:t>
            </a:r>
            <a:r>
              <a:rPr lang="tr-TR" sz="2800" dirty="0"/>
              <a:t> of </a:t>
            </a:r>
            <a:r>
              <a:rPr lang="tr-TR" sz="2800" dirty="0" err="1" smtClean="0"/>
              <a:t>pl</a:t>
            </a:r>
            <a:endParaRPr lang="tr-TR" sz="2800" dirty="0" smtClean="0"/>
          </a:p>
          <a:p>
            <a:r>
              <a:rPr lang="tr-TR" sz="2800" dirty="0" err="1" smtClean="0"/>
              <a:t>Alb</a:t>
            </a:r>
            <a:r>
              <a:rPr lang="tr-TR" sz="2800" dirty="0" smtClean="0"/>
              <a:t> </a:t>
            </a:r>
            <a:r>
              <a:rPr lang="tr-TR" sz="2800" dirty="0"/>
              <a:t>(-) is an </a:t>
            </a:r>
            <a:r>
              <a:rPr lang="tr-TR" sz="2800" dirty="0" err="1"/>
              <a:t>acute</a:t>
            </a:r>
            <a:r>
              <a:rPr lang="tr-TR" sz="2800" dirty="0"/>
              <a:t> </a:t>
            </a:r>
            <a:r>
              <a:rPr lang="tr-TR" sz="2800" dirty="0" err="1"/>
              <a:t>phase</a:t>
            </a:r>
            <a:r>
              <a:rPr lang="tr-TR" sz="2800" dirty="0"/>
              <a:t> </a:t>
            </a:r>
            <a:r>
              <a:rPr lang="tr-TR" sz="2800" dirty="0" err="1"/>
              <a:t>reactant</a:t>
            </a:r>
            <a:endParaRPr lang="tr-T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err="1">
                <a:solidFill>
                  <a:srgbClr val="C00000"/>
                </a:solidFill>
              </a:rPr>
              <a:t>Clinical</a:t>
            </a:r>
            <a:r>
              <a:rPr lang="tr-TR" sz="2800" dirty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significance</a:t>
            </a:r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tr-TR" sz="2800" dirty="0" err="1" smtClean="0"/>
              <a:t>Alb</a:t>
            </a:r>
            <a:r>
              <a:rPr lang="tr-TR" sz="2800" dirty="0" smtClean="0"/>
              <a:t> </a:t>
            </a:r>
            <a:r>
              <a:rPr lang="tr-TR" sz="2800" dirty="0" err="1"/>
              <a:t>rises</a:t>
            </a:r>
            <a:r>
              <a:rPr lang="tr-TR" sz="2800" dirty="0"/>
              <a:t> in </a:t>
            </a:r>
            <a:r>
              <a:rPr lang="tr-TR" sz="2800" dirty="0" err="1"/>
              <a:t>acute</a:t>
            </a:r>
            <a:r>
              <a:rPr lang="tr-TR" sz="2800" dirty="0"/>
              <a:t> </a:t>
            </a:r>
            <a:r>
              <a:rPr lang="tr-TR" sz="2800" dirty="0" err="1"/>
              <a:t>dehydration</a:t>
            </a:r>
            <a:r>
              <a:rPr lang="tr-TR" sz="2800" dirty="0"/>
              <a:t>, </a:t>
            </a:r>
            <a:r>
              <a:rPr lang="tr-TR" sz="2800" dirty="0" err="1"/>
              <a:t>clinically</a:t>
            </a:r>
            <a:r>
              <a:rPr lang="tr-TR" sz="2800" dirty="0"/>
              <a:t> </a:t>
            </a:r>
            <a:r>
              <a:rPr lang="tr-TR" sz="2800" dirty="0" err="1" smtClean="0"/>
              <a:t>insignificant</a:t>
            </a:r>
            <a:endParaRPr lang="tr-TR" sz="2800" dirty="0" smtClean="0"/>
          </a:p>
          <a:p>
            <a:r>
              <a:rPr lang="tr-TR" sz="2800" dirty="0" err="1" smtClean="0"/>
              <a:t>Alb</a:t>
            </a:r>
            <a:r>
              <a:rPr lang="tr-TR" sz="2800" dirty="0" smtClean="0"/>
              <a:t> </a:t>
            </a:r>
            <a:r>
              <a:rPr lang="tr-TR" sz="2800" dirty="0" err="1"/>
              <a:t>reduction</a:t>
            </a:r>
            <a:r>
              <a:rPr lang="tr-TR" sz="2800" dirty="0"/>
              <a:t> ------ </a:t>
            </a:r>
            <a:r>
              <a:rPr lang="tr-TR" sz="2800" dirty="0" err="1"/>
              <a:t>reduction</a:t>
            </a:r>
            <a:r>
              <a:rPr lang="tr-TR" sz="2800" dirty="0"/>
              <a:t> of </a:t>
            </a:r>
            <a:r>
              <a:rPr lang="tr-TR" sz="2800" dirty="0" err="1" smtClean="0"/>
              <a:t>synthesis</a:t>
            </a:r>
            <a:endParaRPr lang="tr-TR" sz="2800" dirty="0" smtClean="0"/>
          </a:p>
          <a:p>
            <a:r>
              <a:rPr lang="tr-TR" sz="2800" dirty="0" err="1" smtClean="0"/>
              <a:t>Depends</a:t>
            </a:r>
            <a:r>
              <a:rPr lang="tr-TR" sz="2800" dirty="0" smtClean="0"/>
              <a:t> </a:t>
            </a:r>
            <a:r>
              <a:rPr lang="tr-TR" sz="2800" dirty="0"/>
              <a:t>on </a:t>
            </a:r>
            <a:r>
              <a:rPr lang="tr-TR" sz="2800" dirty="0" err="1"/>
              <a:t>catabolism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both</a:t>
            </a:r>
            <a:r>
              <a:rPr lang="tr-TR" sz="2800" dirty="0"/>
              <a:t> </a:t>
            </a:r>
            <a:r>
              <a:rPr lang="tr-TR" sz="2800" dirty="0" err="1"/>
              <a:t>reasons</a:t>
            </a:r>
            <a:endParaRPr lang="tr-T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analbuminemia</a:t>
            </a:r>
            <a:r>
              <a:rPr lang="tr-TR" sz="2800" dirty="0"/>
              <a:t>; </a:t>
            </a:r>
            <a:r>
              <a:rPr lang="tr-TR" sz="2800" dirty="0" err="1"/>
              <a:t>other</a:t>
            </a:r>
            <a:r>
              <a:rPr lang="tr-TR" sz="2800" dirty="0"/>
              <a:t> </a:t>
            </a:r>
            <a:r>
              <a:rPr lang="tr-TR" sz="2800" dirty="0" err="1"/>
              <a:t>globulins</a:t>
            </a:r>
            <a:r>
              <a:rPr lang="tr-TR" sz="2800" dirty="0"/>
              <a:t> </a:t>
            </a:r>
            <a:r>
              <a:rPr lang="tr-TR" sz="2800" dirty="0" err="1"/>
              <a:t>increase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</a:t>
            </a:r>
            <a:r>
              <a:rPr lang="tr-TR" sz="2800" dirty="0" err="1" smtClean="0"/>
              <a:t>decrease</a:t>
            </a:r>
            <a:r>
              <a:rPr lang="tr-TR" sz="2800" dirty="0" smtClean="0"/>
              <a:t> in </a:t>
            </a:r>
            <a:r>
              <a:rPr lang="tr-TR" sz="2800" dirty="0" err="1" smtClean="0"/>
              <a:t>synthesis</a:t>
            </a:r>
            <a:r>
              <a:rPr lang="tr-TR" sz="2800" dirty="0" smtClean="0"/>
              <a:t> </a:t>
            </a:r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a </a:t>
            </a:r>
            <a:r>
              <a:rPr lang="tr-TR" sz="2800" dirty="0" err="1"/>
              <a:t>genetic</a:t>
            </a:r>
            <a:r>
              <a:rPr lang="tr-TR" sz="2800" dirty="0"/>
              <a:t> </a:t>
            </a:r>
            <a:r>
              <a:rPr lang="tr-TR" sz="2800" dirty="0" err="1"/>
              <a:t>disorder</a:t>
            </a:r>
            <a:r>
              <a:rPr lang="tr-TR" sz="2800" dirty="0"/>
              <a:t>. (</a:t>
            </a:r>
            <a:r>
              <a:rPr lang="tr-TR" sz="2800" dirty="0" err="1"/>
              <a:t>Alb</a:t>
            </a:r>
            <a:r>
              <a:rPr lang="tr-TR" sz="2800" dirty="0"/>
              <a:t> </a:t>
            </a:r>
            <a:r>
              <a:rPr lang="tr-TR" sz="2800" dirty="0" err="1"/>
              <a:t>levels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0.5 g / L</a:t>
            </a:r>
            <a:r>
              <a:rPr lang="tr-TR" sz="2800" dirty="0" smtClean="0"/>
              <a:t>)</a:t>
            </a:r>
          </a:p>
          <a:p>
            <a:r>
              <a:rPr lang="tr-TR" sz="2800" dirty="0" err="1" smtClean="0"/>
              <a:t>Bisalbuminemia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molecular</a:t>
            </a:r>
            <a:r>
              <a:rPr lang="tr-TR" sz="2800" dirty="0"/>
              <a:t> </a:t>
            </a:r>
            <a:r>
              <a:rPr lang="tr-TR" sz="2800" dirty="0" err="1"/>
              <a:t>structure</a:t>
            </a:r>
            <a:r>
              <a:rPr lang="tr-TR" sz="2800" dirty="0"/>
              <a:t> is </a:t>
            </a:r>
            <a:r>
              <a:rPr lang="tr-TR" sz="2800" dirty="0" err="1"/>
              <a:t>out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 smtClean="0"/>
              <a:t>ordinary</a:t>
            </a:r>
            <a:endParaRPr lang="tr-TR" sz="2800" dirty="0" smtClean="0"/>
          </a:p>
          <a:p>
            <a:pPr marL="714375" indent="-341313"/>
            <a:r>
              <a:rPr lang="tr-TR" sz="2800" dirty="0" err="1" smtClean="0"/>
              <a:t>Double</a:t>
            </a:r>
            <a:r>
              <a:rPr lang="tr-TR" sz="2800" dirty="0" smtClean="0"/>
              <a:t> </a:t>
            </a:r>
            <a:r>
              <a:rPr lang="tr-TR" sz="2800" dirty="0" err="1"/>
              <a:t>band</a:t>
            </a:r>
            <a:r>
              <a:rPr lang="tr-TR" sz="2800" dirty="0"/>
              <a:t> is </a:t>
            </a:r>
            <a:r>
              <a:rPr lang="tr-TR" sz="2800" dirty="0" err="1"/>
              <a:t>seen</a:t>
            </a:r>
            <a:r>
              <a:rPr lang="tr-TR" sz="2800" dirty="0"/>
              <a:t> </a:t>
            </a:r>
            <a:r>
              <a:rPr lang="tr-TR" sz="2800" dirty="0" err="1"/>
              <a:t>instead</a:t>
            </a:r>
            <a:r>
              <a:rPr lang="tr-TR" sz="2800" dirty="0"/>
              <a:t> of </a:t>
            </a:r>
            <a:r>
              <a:rPr lang="tr-TR" sz="2800" dirty="0" err="1"/>
              <a:t>single</a:t>
            </a:r>
            <a:r>
              <a:rPr lang="tr-TR" sz="2800" dirty="0"/>
              <a:t> </a:t>
            </a:r>
            <a:r>
              <a:rPr lang="tr-TR" sz="2800" dirty="0" err="1"/>
              <a:t>band</a:t>
            </a:r>
            <a:r>
              <a:rPr lang="tr-TR" sz="2800" dirty="0"/>
              <a:t> in </a:t>
            </a:r>
            <a:r>
              <a:rPr lang="tr-TR" sz="2800" dirty="0" err="1" smtClean="0"/>
              <a:t>electrophoresis</a:t>
            </a:r>
            <a:endParaRPr lang="tr-TR" sz="2800" dirty="0" smtClean="0"/>
          </a:p>
          <a:p>
            <a:pPr marL="714375" indent="-341313"/>
            <a:r>
              <a:rPr lang="tr-TR" sz="2800" dirty="0" err="1" smtClean="0"/>
              <a:t>Bisalbuminemia</a:t>
            </a:r>
            <a:r>
              <a:rPr lang="tr-TR" sz="2800" dirty="0" smtClean="0"/>
              <a:t> </a:t>
            </a:r>
            <a:r>
              <a:rPr lang="tr-TR" sz="2800" dirty="0" err="1"/>
              <a:t>occurs</a:t>
            </a:r>
            <a:r>
              <a:rPr lang="tr-TR" sz="2800" dirty="0"/>
              <a:t> </a:t>
            </a:r>
            <a:r>
              <a:rPr lang="tr-TR" sz="2800" dirty="0" err="1"/>
              <a:t>during</a:t>
            </a:r>
            <a:r>
              <a:rPr lang="tr-TR" sz="2800" dirty="0"/>
              <a:t> </a:t>
            </a:r>
            <a:r>
              <a:rPr lang="tr-TR" sz="2800" dirty="0" err="1"/>
              <a:t>treatment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 smtClean="0"/>
              <a:t>drugsinflammation</a:t>
            </a:r>
            <a:endParaRPr lang="tr-TR" sz="2800" dirty="0" smtClean="0"/>
          </a:p>
          <a:p>
            <a:r>
              <a:rPr lang="tr-TR" sz="2800" dirty="0" err="1" smtClean="0"/>
              <a:t>Acute</a:t>
            </a:r>
            <a:r>
              <a:rPr lang="tr-TR" sz="2800" dirty="0"/>
              <a:t>, </a:t>
            </a:r>
            <a:r>
              <a:rPr lang="tr-TR" sz="2800" dirty="0" err="1"/>
              <a:t>chronic</a:t>
            </a:r>
            <a:r>
              <a:rPr lang="tr-TR" sz="2800" dirty="0"/>
              <a:t> </a:t>
            </a:r>
            <a:r>
              <a:rPr lang="tr-TR" sz="2800" dirty="0" err="1"/>
              <a:t>inflammation</a:t>
            </a:r>
            <a:r>
              <a:rPr lang="tr-TR" sz="2800" dirty="0"/>
              <a:t>, </a:t>
            </a:r>
            <a:r>
              <a:rPr lang="tr-TR" sz="2800" dirty="0" err="1"/>
              <a:t>hemodilution</a:t>
            </a:r>
            <a:r>
              <a:rPr lang="tr-TR" sz="2800" dirty="0"/>
              <a:t>, </a:t>
            </a:r>
            <a:r>
              <a:rPr lang="tr-TR" sz="2800" dirty="0" err="1"/>
              <a:t>excessive</a:t>
            </a:r>
            <a:r>
              <a:rPr lang="tr-TR" sz="2800" dirty="0"/>
              <a:t> </a:t>
            </a:r>
            <a:r>
              <a:rPr lang="tr-TR" sz="2800" dirty="0" err="1" smtClean="0"/>
              <a:t>catabolsim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/>
              <a:t>cells</a:t>
            </a:r>
            <a:r>
              <a:rPr lang="tr-TR" sz="2800" dirty="0"/>
              <a:t>, </a:t>
            </a:r>
            <a:r>
              <a:rPr lang="tr-TR" sz="2800" dirty="0" err="1"/>
              <a:t>decreased</a:t>
            </a:r>
            <a:r>
              <a:rPr lang="tr-TR" sz="2800" dirty="0"/>
              <a:t> </a:t>
            </a:r>
            <a:r>
              <a:rPr lang="tr-TR" sz="2800" dirty="0" err="1"/>
              <a:t>synthesis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causes</a:t>
            </a:r>
            <a:r>
              <a:rPr lang="tr-TR" sz="2800" dirty="0"/>
              <a:t> of  </a:t>
            </a:r>
            <a:r>
              <a:rPr lang="tr-TR" sz="2800" dirty="0" err="1"/>
              <a:t>hypoalbuminemia</a:t>
            </a:r>
            <a:endParaRPr lang="tr-T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Globulins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Hyperglobulinemia</a:t>
            </a:r>
            <a:endParaRPr lang="en-US" dirty="0"/>
          </a:p>
          <a:p>
            <a:r>
              <a:rPr lang="en-US" dirty="0"/>
              <a:t>a. Globulin concentration tends to increase with 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/>
              <a:t>and inflammation 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near </a:t>
            </a:r>
            <a:r>
              <a:rPr lang="en-US" dirty="0" smtClean="0"/>
              <a:t>term during </a:t>
            </a:r>
            <a:r>
              <a:rPr lang="en-US" dirty="0"/>
              <a:t>pregnancy.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birds, globulins increase just prior to egg laying.</a:t>
            </a:r>
          </a:p>
          <a:p>
            <a:r>
              <a:rPr lang="en-US" dirty="0"/>
              <a:t>b. Acute-phase proteins cause mild increases in globulin concentration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Most acute-phase proteins are α-globulins, but some are β-globulins </a:t>
            </a:r>
            <a:endParaRPr lang="en-US" dirty="0" smtClean="0"/>
          </a:p>
          <a:p>
            <a:pPr lvl="1"/>
            <a:r>
              <a:rPr lang="en-US" dirty="0" smtClean="0"/>
              <a:t>Hepatic </a:t>
            </a:r>
            <a:r>
              <a:rPr lang="en-US" dirty="0"/>
              <a:t>synthesis of positive acute-phase proteins begins </a:t>
            </a:r>
            <a:r>
              <a:rPr lang="en-US" dirty="0" smtClean="0"/>
              <a:t>shortly after (24 hours) after acute </a:t>
            </a:r>
            <a:r>
              <a:rPr lang="en-US" dirty="0"/>
              <a:t>tissue injury (e.g., inflammation, necrosis, surgery, infection, tumors, </a:t>
            </a:r>
            <a:r>
              <a:rPr lang="en-US" dirty="0" err="1" smtClean="0"/>
              <a:t>immunemediated</a:t>
            </a:r>
            <a:r>
              <a:rPr lang="en-US" dirty="0"/>
              <a:t> </a:t>
            </a:r>
            <a:r>
              <a:rPr lang="en-US" dirty="0" smtClean="0"/>
              <a:t>processes</a:t>
            </a:r>
            <a:r>
              <a:rPr lang="en-US" dirty="0"/>
              <a:t>, etc.), and </a:t>
            </a:r>
            <a:r>
              <a:rPr lang="en-US" dirty="0" smtClean="0"/>
              <a:t> also may be  </a:t>
            </a:r>
            <a:r>
              <a:rPr lang="en-US" dirty="0"/>
              <a:t>produced in response to estradiol, physical </a:t>
            </a:r>
            <a:r>
              <a:rPr lang="en-US" dirty="0" smtClean="0"/>
              <a:t>stress</a:t>
            </a:r>
            <a:r>
              <a:rPr lang="en-US" dirty="0"/>
              <a:t> </a:t>
            </a:r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1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Acute-phase </a:t>
            </a:r>
            <a:r>
              <a:rPr lang="en-US" dirty="0"/>
              <a:t>proteins play a role in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immune response, provide protection </a:t>
            </a:r>
            <a:r>
              <a:rPr lang="en-US" dirty="0" smtClean="0"/>
              <a:t>against oxidative </a:t>
            </a:r>
            <a:r>
              <a:rPr lang="en-US" dirty="0"/>
              <a:t>stress generated in the course of an inflammatory </a:t>
            </a:r>
            <a:r>
              <a:rPr lang="en-US" dirty="0" smtClean="0"/>
              <a:t>response.</a:t>
            </a:r>
            <a:endParaRPr lang="en-US" dirty="0"/>
          </a:p>
          <a:p>
            <a:r>
              <a:rPr lang="en-US" dirty="0" smtClean="0"/>
              <a:t>Detection </a:t>
            </a:r>
            <a:r>
              <a:rPr lang="en-US" dirty="0"/>
              <a:t>of acute-phase proteins may be useful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early diagnosis of tissue </a:t>
            </a:r>
            <a:r>
              <a:rPr lang="en-US" dirty="0" smtClean="0"/>
              <a:t>injury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 monitoring the response to treatment and resolution of tissue trauma or inflammation.</a:t>
            </a:r>
          </a:p>
          <a:p>
            <a:r>
              <a:rPr lang="en-US" dirty="0"/>
              <a:t>They are often more sensitive than the WBC count in identifying an inflammatory response.</a:t>
            </a:r>
          </a:p>
          <a:p>
            <a:r>
              <a:rPr lang="en-US" dirty="0"/>
              <a:t>High values often correlate with severity of disease but do not necessarily predict outcome.</a:t>
            </a:r>
          </a:p>
          <a:p>
            <a:r>
              <a:rPr lang="en-US" dirty="0"/>
              <a:t>Sustained high values of rapid-responding acute phase proteins, despite treatment, may </a:t>
            </a:r>
            <a:r>
              <a:rPr lang="en-US" dirty="0" smtClean="0"/>
              <a:t>indicate poor </a:t>
            </a:r>
            <a:r>
              <a:rPr lang="en-US" dirty="0"/>
              <a:t>prognosis.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1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Immunoglobulins (chronic phase proteins) can cause marked increase in the globulin </a:t>
            </a:r>
            <a:r>
              <a:rPr lang="en-US" dirty="0" smtClean="0"/>
              <a:t>fractions  on </a:t>
            </a:r>
            <a:r>
              <a:rPr lang="en-US" dirty="0"/>
              <a:t>the serum electrophoretogram.</a:t>
            </a:r>
          </a:p>
          <a:p>
            <a:r>
              <a:rPr lang="en-US" dirty="0" smtClean="0"/>
              <a:t> </a:t>
            </a:r>
            <a:r>
              <a:rPr lang="en-US" dirty="0"/>
              <a:t>Immunoglobulins are </a:t>
            </a:r>
            <a:r>
              <a:rPr lang="en-US" dirty="0" smtClean="0"/>
              <a:t>observed in </a:t>
            </a:r>
            <a:r>
              <a:rPr lang="en-US" dirty="0"/>
              <a:t>the β and </a:t>
            </a:r>
            <a:r>
              <a:rPr lang="en-US" dirty="0" err="1"/>
              <a:t>γ</a:t>
            </a:r>
            <a:r>
              <a:rPr lang="en-US" dirty="0"/>
              <a:t> regions of the serum </a:t>
            </a:r>
            <a:r>
              <a:rPr lang="en-US" dirty="0" smtClean="0"/>
              <a:t>electrophoretogram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1" t="41744" r="23550" b="23239"/>
          <a:stretch/>
        </p:blipFill>
        <p:spPr>
          <a:xfrm>
            <a:off x="2843808" y="3442461"/>
            <a:ext cx="3744416" cy="31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4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Selective increased concentrations of β-globulins seldom occur; they usually are </a:t>
            </a:r>
            <a:r>
              <a:rPr lang="en-US" dirty="0" smtClean="0"/>
              <a:t>associated with </a:t>
            </a:r>
            <a:r>
              <a:rPr lang="en-US" dirty="0"/>
              <a:t>increased concentration of other globulins.</a:t>
            </a:r>
          </a:p>
          <a:p>
            <a:r>
              <a:rPr lang="en-US" dirty="0" smtClean="0"/>
              <a:t>Bridging </a:t>
            </a:r>
            <a:r>
              <a:rPr lang="en-US" dirty="0"/>
              <a:t>of β and α regions in the serum electrophoretogram </a:t>
            </a:r>
            <a:r>
              <a:rPr lang="en-US" dirty="0" smtClean="0"/>
              <a:t> </a:t>
            </a:r>
            <a:r>
              <a:rPr lang="en-US" dirty="0"/>
              <a:t>highly </a:t>
            </a:r>
            <a:r>
              <a:rPr lang="en-US" dirty="0" smtClean="0"/>
              <a:t>suggests chronic and active </a:t>
            </a:r>
            <a:r>
              <a:rPr lang="en-US" dirty="0"/>
              <a:t>hepatitis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4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525963"/>
          </a:xfrm>
        </p:spPr>
        <p:txBody>
          <a:bodyPr>
            <a:normAutofit/>
          </a:bodyPr>
          <a:lstStyle/>
          <a:p>
            <a:r>
              <a:rPr lang="en-US" dirty="0"/>
              <a:t>Polyclonal </a:t>
            </a:r>
            <a:r>
              <a:rPr lang="en-US" dirty="0" err="1"/>
              <a:t>gammopathies</a:t>
            </a:r>
            <a:r>
              <a:rPr lang="en-US" dirty="0"/>
              <a:t> are characterized by an increased globulin fraction with a </a:t>
            </a:r>
            <a:r>
              <a:rPr lang="en-US" dirty="0" smtClean="0"/>
              <a:t>wide electrophoretic </a:t>
            </a:r>
            <a:r>
              <a:rPr lang="en-US" dirty="0"/>
              <a:t>peak comprised of a heterogeneous mixture of immunoglobulins 	</a:t>
            </a:r>
            <a:endParaRPr lang="en-US" dirty="0" smtClean="0"/>
          </a:p>
          <a:p>
            <a:pPr lvl="1"/>
            <a:r>
              <a:rPr lang="en-US" dirty="0" smtClean="0"/>
              <a:t>Polyclonal </a:t>
            </a:r>
            <a:r>
              <a:rPr lang="en-US" dirty="0" err="1"/>
              <a:t>gammopathy</a:t>
            </a:r>
            <a:r>
              <a:rPr lang="en-US" dirty="0"/>
              <a:t> is associated with chronic antigenic stimulation </a:t>
            </a:r>
            <a:r>
              <a:rPr lang="en-US" dirty="0" smtClean="0"/>
              <a:t>occurs in  inflammatory </a:t>
            </a:r>
            <a:r>
              <a:rPr lang="en-US" dirty="0"/>
              <a:t>diseases, immune-mediated </a:t>
            </a:r>
            <a:r>
              <a:rPr lang="en-US" dirty="0" smtClean="0"/>
              <a:t>disorders  </a:t>
            </a:r>
            <a:r>
              <a:rPr lang="en-US" dirty="0"/>
              <a:t>and liver </a:t>
            </a:r>
            <a:r>
              <a:rPr lang="en-US" dirty="0" smtClean="0"/>
              <a:t>diseases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343" r="24013" b="23444"/>
          <a:stretch/>
        </p:blipFill>
        <p:spPr>
          <a:xfrm>
            <a:off x="3131840" y="3717032"/>
            <a:ext cx="3456384" cy="27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Monoclonal </a:t>
            </a:r>
            <a:r>
              <a:rPr lang="en-US" dirty="0" err="1"/>
              <a:t>gammopathy</a:t>
            </a:r>
            <a:r>
              <a:rPr lang="en-US" dirty="0"/>
              <a:t> (</a:t>
            </a:r>
            <a:r>
              <a:rPr lang="en-US" dirty="0" err="1"/>
              <a:t>paraproteinemia</a:t>
            </a:r>
            <a:r>
              <a:rPr lang="en-US" dirty="0"/>
              <a:t>) is characterized by an increased </a:t>
            </a:r>
            <a:r>
              <a:rPr lang="en-US" dirty="0" smtClean="0"/>
              <a:t>globulin fraction </a:t>
            </a:r>
            <a:r>
              <a:rPr lang="en-US" dirty="0"/>
              <a:t>with a narrow-based electrophoretic peak that is no wider than the albumin </a:t>
            </a:r>
            <a:r>
              <a:rPr lang="en-US" dirty="0" smtClean="0"/>
              <a:t>peak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monoclonal peak or spike is caused by a homogeneous </a:t>
            </a:r>
            <a:r>
              <a:rPr lang="en-US" dirty="0" smtClean="0"/>
              <a:t>immunoglobulin molecule </a:t>
            </a:r>
            <a:r>
              <a:rPr lang="en-US" dirty="0"/>
              <a:t>that is produced by a single clone of B lymphocytes or plasma cells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Monoclonal peaks </a:t>
            </a:r>
            <a:r>
              <a:rPr lang="en-US" dirty="0" smtClean="0"/>
              <a:t>can either be observed in </a:t>
            </a:r>
            <a:r>
              <a:rPr lang="en-US" dirty="0" err="1"/>
              <a:t>γ</a:t>
            </a:r>
            <a:r>
              <a:rPr lang="en-US" dirty="0"/>
              <a:t>, β-, or α-globulin regions.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synthesized</a:t>
            </a:r>
            <a:r>
              <a:rPr lang="tr-TR" dirty="0"/>
              <a:t> </a:t>
            </a:r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liver</a:t>
            </a:r>
            <a:r>
              <a:rPr lang="tr-TR" dirty="0"/>
              <a:t> at </a:t>
            </a:r>
            <a:r>
              <a:rPr lang="tr-TR" dirty="0" err="1"/>
              <a:t>ribosomes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bound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membrane</a:t>
            </a:r>
            <a:endParaRPr lang="tr-TR" dirty="0" smtClean="0"/>
          </a:p>
          <a:p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glycoprotein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endParaRPr lang="tr-TR" dirty="0" smtClean="0"/>
          </a:p>
          <a:p>
            <a:r>
              <a:rPr lang="tr-TR" dirty="0" err="1" smtClean="0"/>
              <a:t>Contains</a:t>
            </a:r>
            <a:r>
              <a:rPr lang="tr-TR" dirty="0" smtClean="0"/>
              <a:t> </a:t>
            </a:r>
            <a:r>
              <a:rPr lang="tr-TR" dirty="0"/>
              <a:t>N </a:t>
            </a:r>
            <a:r>
              <a:rPr lang="tr-TR" dirty="0" err="1"/>
              <a:t>and</a:t>
            </a:r>
            <a:r>
              <a:rPr lang="tr-TR" dirty="0"/>
              <a:t> O </a:t>
            </a:r>
            <a:r>
              <a:rPr lang="tr-TR" dirty="0" err="1"/>
              <a:t>glycoside-linked</a:t>
            </a:r>
            <a:r>
              <a:rPr lang="tr-TR" dirty="0"/>
              <a:t> </a:t>
            </a:r>
            <a:r>
              <a:rPr lang="tr-TR" dirty="0" err="1"/>
              <a:t>oligosaccharide</a:t>
            </a:r>
            <a:r>
              <a:rPr lang="tr-TR" dirty="0"/>
              <a:t> </a:t>
            </a:r>
            <a:r>
              <a:rPr lang="tr-TR" dirty="0" err="1" smtClean="0"/>
              <a:t>residues</a:t>
            </a:r>
            <a:endParaRPr lang="tr-TR" dirty="0" smtClean="0"/>
          </a:p>
          <a:p>
            <a:r>
              <a:rPr lang="tr-TR" dirty="0" err="1"/>
              <a:t>O</a:t>
            </a:r>
            <a:r>
              <a:rPr lang="tr-TR" dirty="0" err="1" smtClean="0"/>
              <a:t>nly</a:t>
            </a:r>
            <a:r>
              <a:rPr lang="tr-TR" dirty="0" smtClean="0"/>
              <a:t> </a:t>
            </a:r>
            <a:r>
              <a:rPr lang="tr-TR" dirty="0" err="1" smtClean="0"/>
              <a:t>albumin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not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sugar</a:t>
            </a:r>
            <a:r>
              <a:rPr lang="tr-TR" dirty="0" smtClean="0"/>
              <a:t> </a:t>
            </a:r>
            <a:r>
              <a:rPr lang="tr-TR" dirty="0" err="1"/>
              <a:t>residue</a:t>
            </a:r>
            <a:endParaRPr lang="tr-TR" sz="28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Monoclonal </a:t>
            </a:r>
            <a:r>
              <a:rPr lang="en-US" dirty="0" err="1"/>
              <a:t>gammopathy</a:t>
            </a:r>
            <a:r>
              <a:rPr lang="en-US" dirty="0"/>
              <a:t> occurs most commonly with lymphoid </a:t>
            </a:r>
            <a:r>
              <a:rPr lang="en-US" dirty="0" err="1" smtClean="0"/>
              <a:t>neoplasias</a:t>
            </a:r>
            <a:endParaRPr lang="en-US" dirty="0"/>
          </a:p>
          <a:p>
            <a:r>
              <a:rPr lang="en-US" dirty="0" smtClean="0"/>
              <a:t>Infrequently</a:t>
            </a:r>
            <a:r>
              <a:rPr lang="en-US" dirty="0"/>
              <a:t>, monoclonal </a:t>
            </a:r>
            <a:r>
              <a:rPr lang="en-US" dirty="0" err="1"/>
              <a:t>gammopathy</a:t>
            </a:r>
            <a:r>
              <a:rPr lang="en-US" dirty="0"/>
              <a:t> may be observed with non-neoplastic </a:t>
            </a:r>
            <a:r>
              <a:rPr lang="en-US" dirty="0" smtClean="0"/>
              <a:t>disorders such </a:t>
            </a:r>
            <a:r>
              <a:rPr lang="en-US" dirty="0"/>
              <a:t>as canine amyloidosis, canine </a:t>
            </a:r>
            <a:r>
              <a:rPr lang="en-US" dirty="0" err="1"/>
              <a:t>ehrlichiosis</a:t>
            </a:r>
            <a:r>
              <a:rPr lang="en-US" dirty="0"/>
              <a:t>, </a:t>
            </a:r>
            <a:r>
              <a:rPr lang="en-US" dirty="0" smtClean="0"/>
              <a:t>canine etc.</a:t>
            </a:r>
            <a:endParaRPr lang="en-US" dirty="0"/>
          </a:p>
          <a:p>
            <a:r>
              <a:rPr lang="en-US" dirty="0" smtClean="0"/>
              <a:t>Monoclonal </a:t>
            </a:r>
            <a:r>
              <a:rPr lang="en-US" dirty="0" err="1"/>
              <a:t>gammopathy</a:t>
            </a:r>
            <a:r>
              <a:rPr lang="en-US" dirty="0"/>
              <a:t> may be accompanied by overproduction of </a:t>
            </a:r>
            <a:r>
              <a:rPr lang="en-US" dirty="0" smtClean="0"/>
              <a:t>immunoglobulin light </a:t>
            </a:r>
            <a:r>
              <a:rPr lang="en-US" dirty="0"/>
              <a:t>chains. Light chains (</a:t>
            </a:r>
            <a:r>
              <a:rPr lang="en-US" dirty="0" err="1"/>
              <a:t>Bence</a:t>
            </a:r>
            <a:r>
              <a:rPr lang="en-US" dirty="0"/>
              <a:t>-Jones proteins) are rapidly filtered from plasma into </a:t>
            </a:r>
            <a:r>
              <a:rPr lang="en-US" dirty="0" smtClean="0"/>
              <a:t>urine by </a:t>
            </a:r>
            <a:r>
              <a:rPr lang="en-US" dirty="0"/>
              <a:t>the kidneys. </a:t>
            </a:r>
            <a:r>
              <a:rPr lang="en-US" dirty="0" err="1"/>
              <a:t>Bence</a:t>
            </a:r>
            <a:r>
              <a:rPr lang="en-US" dirty="0"/>
              <a:t>-Jones proteins are best detected by electrophoresis of </a:t>
            </a:r>
            <a:r>
              <a:rPr lang="en-US" dirty="0" smtClean="0"/>
              <a:t>concentrated urine specimens.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12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145" r="24013" b="23240"/>
          <a:stretch/>
        </p:blipFill>
        <p:spPr>
          <a:xfrm>
            <a:off x="1529662" y="980728"/>
            <a:ext cx="6084676" cy="44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showing</a:t>
            </a:r>
            <a:r>
              <a:rPr lang="tr-TR" dirty="0"/>
              <a:t> </a:t>
            </a:r>
            <a:r>
              <a:rPr lang="tr-TR" dirty="0" err="1" smtClean="0"/>
              <a:t>polymorphism</a:t>
            </a:r>
            <a:endParaRPr lang="tr-TR" dirty="0" smtClean="0"/>
          </a:p>
          <a:p>
            <a:pPr marL="895350" indent="180975"/>
            <a:r>
              <a:rPr lang="tr-TR" dirty="0" smtClean="0"/>
              <a:t>α1 </a:t>
            </a:r>
            <a:r>
              <a:rPr lang="tr-TR" dirty="0" err="1"/>
              <a:t>antitrypsin</a:t>
            </a:r>
            <a:r>
              <a:rPr lang="tr-TR" dirty="0"/>
              <a:t> </a:t>
            </a:r>
            <a:endParaRPr lang="tr-TR" dirty="0" smtClean="0"/>
          </a:p>
          <a:p>
            <a:pPr marL="895350" indent="180975"/>
            <a:r>
              <a:rPr lang="tr-TR" dirty="0" err="1" smtClean="0"/>
              <a:t>haptoglobin</a:t>
            </a:r>
            <a:r>
              <a:rPr lang="tr-TR" dirty="0" smtClean="0"/>
              <a:t> </a:t>
            </a:r>
          </a:p>
          <a:p>
            <a:pPr marL="895350" indent="180975"/>
            <a:r>
              <a:rPr lang="tr-TR" dirty="0" err="1" smtClean="0"/>
              <a:t>transferrin</a:t>
            </a:r>
            <a:r>
              <a:rPr lang="tr-TR" dirty="0" smtClean="0"/>
              <a:t> </a:t>
            </a:r>
          </a:p>
          <a:p>
            <a:pPr marL="895350" indent="180975"/>
            <a:r>
              <a:rPr lang="tr-TR" dirty="0" err="1" smtClean="0"/>
              <a:t>ceruloplasmin</a:t>
            </a:r>
            <a:r>
              <a:rPr lang="tr-TR" dirty="0" smtClean="0"/>
              <a:t> </a:t>
            </a:r>
          </a:p>
          <a:p>
            <a:pPr marL="895350" indent="180975"/>
            <a:r>
              <a:rPr lang="tr-TR" dirty="0" err="1"/>
              <a:t>a</a:t>
            </a:r>
            <a:r>
              <a:rPr lang="tr-TR" dirty="0" err="1" smtClean="0"/>
              <a:t>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immunoglobulins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Each</a:t>
            </a:r>
            <a:r>
              <a:rPr lang="tr-TR" sz="2800" dirty="0"/>
              <a:t> </a:t>
            </a:r>
            <a:r>
              <a:rPr lang="tr-TR" sz="2800" dirty="0" err="1"/>
              <a:t>plasma</a:t>
            </a:r>
            <a:r>
              <a:rPr lang="tr-TR" sz="2800" dirty="0"/>
              <a:t> protein has a </a:t>
            </a:r>
            <a:r>
              <a:rPr lang="tr-TR" sz="2800" dirty="0" err="1"/>
              <a:t>specific</a:t>
            </a:r>
            <a:r>
              <a:rPr lang="tr-TR" sz="2800" dirty="0"/>
              <a:t> </a:t>
            </a:r>
            <a:r>
              <a:rPr lang="tr-TR" sz="2800" dirty="0" err="1"/>
              <a:t>half</a:t>
            </a:r>
            <a:r>
              <a:rPr lang="tr-TR" sz="2800" dirty="0"/>
              <a:t>-life in </a:t>
            </a:r>
            <a:r>
              <a:rPr lang="tr-TR" sz="2800" dirty="0" err="1"/>
              <a:t>circulation</a:t>
            </a:r>
            <a:r>
              <a:rPr lang="tr-TR" sz="2800" dirty="0" smtClean="0"/>
              <a:t>.</a:t>
            </a:r>
          </a:p>
          <a:p>
            <a:pPr marL="1290638" indent="-341313"/>
            <a:r>
              <a:rPr lang="tr-TR" sz="2800" dirty="0" err="1" smtClean="0"/>
              <a:t>Half</a:t>
            </a:r>
            <a:r>
              <a:rPr lang="tr-TR" sz="2800" dirty="0" smtClean="0"/>
              <a:t>-life </a:t>
            </a:r>
            <a:r>
              <a:rPr lang="tr-TR" sz="2800" dirty="0"/>
              <a:t>of </a:t>
            </a:r>
            <a:r>
              <a:rPr lang="tr-TR" sz="2800" dirty="0" err="1"/>
              <a:t>albumin</a:t>
            </a:r>
            <a:r>
              <a:rPr lang="tr-TR" sz="2800" dirty="0"/>
              <a:t> 20 </a:t>
            </a:r>
            <a:r>
              <a:rPr lang="tr-TR" sz="2800" dirty="0" err="1"/>
              <a:t>days</a:t>
            </a:r>
            <a:r>
              <a:rPr lang="tr-TR" sz="2800" dirty="0"/>
              <a:t> </a:t>
            </a:r>
            <a:endParaRPr lang="tr-TR" sz="2800" dirty="0" smtClean="0"/>
          </a:p>
          <a:p>
            <a:pPr marL="1290638" indent="-341313"/>
            <a:r>
              <a:rPr lang="tr-TR" sz="2800" dirty="0" err="1" smtClean="0"/>
              <a:t>Haptoglobin</a:t>
            </a:r>
            <a:r>
              <a:rPr lang="tr-TR" sz="2800" dirty="0" smtClean="0"/>
              <a:t> </a:t>
            </a:r>
            <a:r>
              <a:rPr lang="tr-TR" sz="2800" dirty="0" err="1"/>
              <a:t>half</a:t>
            </a:r>
            <a:r>
              <a:rPr lang="tr-TR" sz="2800" dirty="0"/>
              <a:t>-life 5 </a:t>
            </a:r>
            <a:r>
              <a:rPr lang="tr-TR" sz="2800" dirty="0" err="1" smtClean="0"/>
              <a:t>days</a:t>
            </a:r>
            <a:endParaRPr lang="tr-TR" sz="2800" dirty="0" smtClean="0"/>
          </a:p>
          <a:p>
            <a:pPr marL="1290638" indent="-341313"/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acute</a:t>
            </a:r>
            <a:r>
              <a:rPr lang="tr-TR" sz="2800" dirty="0" smtClean="0"/>
              <a:t> </a:t>
            </a:r>
            <a:r>
              <a:rPr lang="tr-TR" sz="2800" dirty="0" err="1"/>
              <a:t>inflammation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tissue</a:t>
            </a:r>
            <a:r>
              <a:rPr lang="tr-TR" sz="2800" dirty="0"/>
              <a:t> </a:t>
            </a:r>
            <a:r>
              <a:rPr lang="tr-TR" sz="2800" dirty="0" err="1"/>
              <a:t>injury</a:t>
            </a:r>
            <a:r>
              <a:rPr lang="tr-TR" sz="2800" dirty="0"/>
              <a:t> </a:t>
            </a:r>
            <a:r>
              <a:rPr lang="tr-TR" sz="2800" dirty="0" err="1" smtClean="0"/>
              <a:t>plasma</a:t>
            </a:r>
            <a:r>
              <a:rPr lang="tr-TR" sz="2800" dirty="0" smtClean="0"/>
              <a:t> protein </a:t>
            </a:r>
            <a:r>
              <a:rPr lang="tr-TR" sz="2800" dirty="0" err="1" smtClean="0"/>
              <a:t>levels</a:t>
            </a:r>
            <a:r>
              <a:rPr lang="tr-TR" sz="2800" dirty="0" smtClean="0"/>
              <a:t> </a:t>
            </a:r>
            <a:r>
              <a:rPr lang="tr-TR" sz="2800" dirty="0" err="1" smtClean="0"/>
              <a:t>increase</a:t>
            </a:r>
            <a:r>
              <a:rPr lang="tr-TR" sz="2800" dirty="0" smtClean="0"/>
              <a:t>    </a:t>
            </a:r>
            <a:endParaRPr lang="tr-T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tr-TR" sz="3600" dirty="0" smtClean="0"/>
          </a:p>
          <a:p>
            <a:pPr>
              <a:buNone/>
            </a:pPr>
            <a:r>
              <a:rPr lang="tr-TR" sz="11200" dirty="0" smtClean="0">
                <a:solidFill>
                  <a:srgbClr val="C00000"/>
                </a:solidFill>
              </a:rPr>
              <a:t> </a:t>
            </a:r>
            <a:r>
              <a:rPr lang="tr-TR" sz="11200" dirty="0">
                <a:solidFill>
                  <a:srgbClr val="C00000"/>
                </a:solidFill>
              </a:rPr>
              <a:t>CRP </a:t>
            </a:r>
            <a:r>
              <a:rPr lang="tr-TR" sz="11200" dirty="0" err="1"/>
              <a:t>stimulates</a:t>
            </a:r>
            <a:r>
              <a:rPr lang="tr-TR" sz="11200" dirty="0"/>
              <a:t> </a:t>
            </a:r>
            <a:r>
              <a:rPr lang="tr-TR" sz="11200" dirty="0" err="1"/>
              <a:t>the</a:t>
            </a:r>
            <a:r>
              <a:rPr lang="tr-TR" sz="11200" dirty="0"/>
              <a:t> </a:t>
            </a:r>
            <a:r>
              <a:rPr lang="tr-TR" sz="11200" dirty="0" err="1"/>
              <a:t>path</a:t>
            </a:r>
            <a:r>
              <a:rPr lang="tr-TR" sz="11200" dirty="0"/>
              <a:t> of </a:t>
            </a:r>
            <a:r>
              <a:rPr lang="tr-TR" sz="11200" dirty="0" err="1"/>
              <a:t>inflammation</a:t>
            </a:r>
            <a:r>
              <a:rPr lang="tr-TR" sz="11200" dirty="0"/>
              <a:t>, </a:t>
            </a:r>
            <a:endParaRPr lang="tr-TR" sz="11200" dirty="0" smtClean="0"/>
          </a:p>
          <a:p>
            <a:pPr>
              <a:buNone/>
            </a:pPr>
            <a:endParaRPr lang="tr-TR" sz="11200" dirty="0"/>
          </a:p>
          <a:p>
            <a:pPr>
              <a:buNone/>
            </a:pPr>
            <a:r>
              <a:rPr lang="tr-TR" sz="11200" dirty="0" smtClean="0"/>
              <a:t>α1 </a:t>
            </a:r>
            <a:r>
              <a:rPr lang="tr-TR" sz="11200" dirty="0" err="1"/>
              <a:t>antitrypsin</a:t>
            </a:r>
            <a:r>
              <a:rPr lang="tr-TR" sz="11200" dirty="0"/>
              <a:t> </a:t>
            </a:r>
            <a:r>
              <a:rPr lang="tr-TR" sz="11200" dirty="0" err="1"/>
              <a:t>neutralizes</a:t>
            </a:r>
            <a:r>
              <a:rPr lang="tr-TR" sz="11200" dirty="0"/>
              <a:t> </a:t>
            </a:r>
            <a:r>
              <a:rPr lang="tr-TR" sz="11200" dirty="0" err="1"/>
              <a:t>some</a:t>
            </a:r>
            <a:r>
              <a:rPr lang="tr-TR" sz="11200" dirty="0"/>
              <a:t> </a:t>
            </a:r>
            <a:r>
              <a:rPr lang="tr-TR" sz="11200" dirty="0" err="1"/>
              <a:t>proteases</a:t>
            </a:r>
            <a:r>
              <a:rPr lang="tr-TR" sz="11200" dirty="0"/>
              <a:t> </a:t>
            </a:r>
            <a:r>
              <a:rPr lang="tr-TR" sz="11200" dirty="0" err="1"/>
              <a:t>during</a:t>
            </a:r>
            <a:r>
              <a:rPr lang="tr-TR" sz="11200" dirty="0"/>
              <a:t> </a:t>
            </a:r>
            <a:r>
              <a:rPr lang="tr-TR" sz="11200" dirty="0" err="1"/>
              <a:t>inflammation</a:t>
            </a:r>
            <a:r>
              <a:rPr lang="tr-TR" sz="11200" dirty="0"/>
              <a:t> </a:t>
            </a:r>
            <a:endParaRPr lang="tr-TR" sz="11200" dirty="0" smtClean="0"/>
          </a:p>
          <a:p>
            <a:pPr>
              <a:buNone/>
            </a:pPr>
            <a:r>
              <a:rPr lang="tr-TR" sz="11200" dirty="0" err="1" smtClean="0"/>
              <a:t>Changes</a:t>
            </a:r>
            <a:r>
              <a:rPr lang="tr-TR" sz="11200" dirty="0" smtClean="0"/>
              <a:t> </a:t>
            </a:r>
            <a:r>
              <a:rPr lang="tr-TR" sz="11200" dirty="0"/>
              <a:t>in </a:t>
            </a:r>
            <a:r>
              <a:rPr lang="tr-TR" sz="11200" dirty="0" err="1"/>
              <a:t>plasma</a:t>
            </a:r>
            <a:r>
              <a:rPr lang="tr-TR" sz="11200" dirty="0"/>
              <a:t> protein </a:t>
            </a:r>
            <a:r>
              <a:rPr lang="tr-TR" sz="11200" dirty="0" err="1"/>
              <a:t>levels</a:t>
            </a:r>
            <a:r>
              <a:rPr lang="tr-TR" sz="11200" dirty="0"/>
              <a:t> </a:t>
            </a:r>
            <a:r>
              <a:rPr lang="tr-TR" sz="11200" dirty="0" err="1"/>
              <a:t>are</a:t>
            </a:r>
            <a:r>
              <a:rPr lang="tr-TR" sz="11200" dirty="0"/>
              <a:t> </a:t>
            </a:r>
            <a:r>
              <a:rPr lang="tr-TR" sz="11200" dirty="0" err="1"/>
              <a:t>induced</a:t>
            </a:r>
            <a:r>
              <a:rPr lang="tr-TR" sz="11200" dirty="0"/>
              <a:t> </a:t>
            </a:r>
            <a:r>
              <a:rPr lang="tr-TR" sz="11200" dirty="0" err="1"/>
              <a:t>by</a:t>
            </a:r>
            <a:r>
              <a:rPr lang="tr-TR" sz="11200" dirty="0"/>
              <a:t> </a:t>
            </a:r>
            <a:r>
              <a:rPr lang="tr-TR" sz="11200" dirty="0" err="1"/>
              <a:t>cytokines</a:t>
            </a:r>
            <a:r>
              <a:rPr lang="tr-TR" sz="11200" dirty="0"/>
              <a:t> </a:t>
            </a:r>
            <a:r>
              <a:rPr lang="tr-TR" sz="11200" dirty="0" err="1"/>
              <a:t>released</a:t>
            </a:r>
            <a:r>
              <a:rPr lang="tr-TR" sz="11200" dirty="0"/>
              <a:t> </a:t>
            </a:r>
            <a:r>
              <a:rPr lang="tr-TR" sz="11200" dirty="0" err="1"/>
              <a:t>from</a:t>
            </a:r>
            <a:r>
              <a:rPr lang="tr-TR" sz="11200" dirty="0"/>
              <a:t> </a:t>
            </a:r>
            <a:r>
              <a:rPr lang="tr-TR" sz="11200" dirty="0" err="1"/>
              <a:t>the</a:t>
            </a:r>
            <a:r>
              <a:rPr lang="tr-TR" sz="11200" dirty="0"/>
              <a:t> site of </a:t>
            </a:r>
            <a:r>
              <a:rPr lang="tr-TR" sz="11200" dirty="0" err="1"/>
              <a:t>injury</a:t>
            </a:r>
            <a:r>
              <a:rPr lang="tr-TR" sz="11200" dirty="0" smtClean="0"/>
              <a:t>  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tr-TR" b="1" dirty="0" err="1"/>
              <a:t>Functions</a:t>
            </a:r>
            <a:r>
              <a:rPr lang="tr-TR" b="1" dirty="0"/>
              <a:t> of </a:t>
            </a:r>
            <a:r>
              <a:rPr lang="tr-TR" b="1" dirty="0" err="1"/>
              <a:t>plasma</a:t>
            </a:r>
            <a:r>
              <a:rPr lang="tr-TR" b="1" dirty="0"/>
              <a:t> </a:t>
            </a:r>
            <a:r>
              <a:rPr lang="tr-TR" b="1" dirty="0" err="1"/>
              <a:t>proteins</a:t>
            </a:r>
            <a:r>
              <a:rPr lang="tr-TR" b="1" dirty="0"/>
              <a:t>- </a:t>
            </a:r>
            <a:endParaRPr lang="tr-TR" b="1" dirty="0" smtClean="0"/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They</a:t>
            </a:r>
            <a:r>
              <a:rPr lang="tr-TR" b="1" dirty="0" smtClean="0"/>
              <a:t> </a:t>
            </a:r>
            <a:r>
              <a:rPr lang="tr-TR" b="1" dirty="0" err="1"/>
              <a:t>provide</a:t>
            </a:r>
            <a:r>
              <a:rPr lang="tr-TR" b="1" dirty="0"/>
              <a:t> </a:t>
            </a:r>
            <a:r>
              <a:rPr lang="tr-TR" b="1" dirty="0" err="1"/>
              <a:t>osmotic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oncotic</a:t>
            </a:r>
            <a:r>
              <a:rPr lang="tr-TR" b="1" dirty="0"/>
              <a:t> </a:t>
            </a:r>
            <a:r>
              <a:rPr lang="tr-TR" b="1" dirty="0" err="1"/>
              <a:t>pressure</a:t>
            </a:r>
            <a:r>
              <a:rPr lang="tr-TR" b="1" dirty="0"/>
              <a:t> of </a:t>
            </a:r>
            <a:r>
              <a:rPr lang="tr-TR" b="1" dirty="0" err="1"/>
              <a:t>blood</a:t>
            </a:r>
            <a:r>
              <a:rPr lang="tr-TR" b="1" dirty="0"/>
              <a:t>- </a:t>
            </a:r>
            <a:endParaRPr lang="tr-TR" b="1" dirty="0" smtClean="0"/>
          </a:p>
          <a:p>
            <a:pPr marL="757238" indent="-341313">
              <a:spcBef>
                <a:spcPct val="50000"/>
              </a:spcBef>
            </a:pPr>
            <a:r>
              <a:rPr lang="tr-TR" b="1" dirty="0" smtClean="0"/>
              <a:t>Transport of </a:t>
            </a:r>
            <a:r>
              <a:rPr lang="tr-TR" b="1" dirty="0" err="1"/>
              <a:t>many</a:t>
            </a:r>
            <a:r>
              <a:rPr lang="tr-TR" b="1" dirty="0"/>
              <a:t> </a:t>
            </a:r>
            <a:r>
              <a:rPr lang="tr-TR" b="1" dirty="0" err="1"/>
              <a:t>substances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cell</a:t>
            </a:r>
            <a:r>
              <a:rPr lang="tr-TR" b="1" dirty="0"/>
              <a:t>- </a:t>
            </a:r>
            <a:endParaRPr lang="tr-TR" b="1" dirty="0" smtClean="0"/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Keeping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/>
              <a:t>plasma</a:t>
            </a:r>
            <a:r>
              <a:rPr lang="tr-TR" b="1" dirty="0"/>
              <a:t> </a:t>
            </a:r>
            <a:r>
              <a:rPr lang="tr-TR" b="1" dirty="0" err="1" smtClean="0"/>
              <a:t>water</a:t>
            </a:r>
            <a:r>
              <a:rPr lang="tr-TR" b="1" dirty="0" smtClean="0"/>
              <a:t> </a:t>
            </a:r>
            <a:r>
              <a:rPr lang="tr-TR" b="1" dirty="0" err="1" smtClean="0"/>
              <a:t>content</a:t>
            </a:r>
            <a:r>
              <a:rPr lang="tr-TR" b="1" dirty="0" smtClean="0"/>
              <a:t> </a:t>
            </a:r>
            <a:r>
              <a:rPr lang="tr-TR" b="1" dirty="0" err="1" smtClean="0"/>
              <a:t>within</a:t>
            </a:r>
            <a:r>
              <a:rPr lang="tr-TR" b="1" dirty="0" smtClean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vessel</a:t>
            </a:r>
            <a:r>
              <a:rPr lang="tr-TR" b="1" dirty="0"/>
              <a:t> </a:t>
            </a:r>
            <a:endParaRPr lang="tr-TR" b="1" dirty="0" smtClean="0"/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Effects</a:t>
            </a:r>
            <a:r>
              <a:rPr lang="tr-TR" b="1" dirty="0" smtClean="0"/>
              <a:t> </a:t>
            </a:r>
            <a:r>
              <a:rPr lang="tr-TR" b="1" dirty="0"/>
              <a:t>on </a:t>
            </a:r>
            <a:r>
              <a:rPr lang="tr-TR" b="1" dirty="0" err="1"/>
              <a:t>blood</a:t>
            </a:r>
            <a:r>
              <a:rPr lang="tr-TR" b="1" dirty="0"/>
              <a:t> </a:t>
            </a:r>
            <a:r>
              <a:rPr lang="tr-TR" b="1" dirty="0" err="1"/>
              <a:t>viscosity</a:t>
            </a:r>
            <a:r>
              <a:rPr lang="tr-TR" b="1" dirty="0"/>
              <a:t>- </a:t>
            </a:r>
            <a:endParaRPr lang="tr-TR" b="1" dirty="0" smtClean="0"/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Contribution</a:t>
            </a:r>
            <a:r>
              <a:rPr lang="tr-TR" b="1" dirty="0" smtClean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maintaining</a:t>
            </a:r>
            <a:r>
              <a:rPr lang="tr-TR" b="1" dirty="0"/>
              <a:t> </a:t>
            </a:r>
            <a:r>
              <a:rPr lang="tr-TR" b="1" dirty="0" err="1"/>
              <a:t>acid-base</a:t>
            </a:r>
            <a:r>
              <a:rPr lang="tr-TR" b="1" dirty="0"/>
              <a:t> </a:t>
            </a:r>
            <a:r>
              <a:rPr lang="tr-TR" b="1" dirty="0" err="1" smtClean="0"/>
              <a:t>balance</a:t>
            </a:r>
            <a:r>
              <a:rPr lang="tr-TR" b="1" dirty="0" smtClean="0"/>
              <a:t>-</a:t>
            </a:r>
          </a:p>
          <a:p>
            <a:pPr marL="757238" indent="-341313">
              <a:spcBef>
                <a:spcPct val="50000"/>
              </a:spcBef>
            </a:pPr>
            <a:r>
              <a:rPr lang="tr-TR" b="1" dirty="0" err="1" smtClean="0"/>
              <a:t>Maintain</a:t>
            </a:r>
            <a:r>
              <a:rPr lang="tr-TR" b="1" dirty="0" smtClean="0"/>
              <a:t> protein </a:t>
            </a:r>
            <a:r>
              <a:rPr lang="tr-TR" b="1" dirty="0" err="1" smtClean="0"/>
              <a:t>need</a:t>
            </a:r>
            <a:r>
              <a:rPr lang="tr-TR" b="1" dirty="0" smtClean="0"/>
              <a:t> </a:t>
            </a:r>
            <a:r>
              <a:rPr lang="tr-TR" b="1" dirty="0"/>
              <a:t>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 smtClean="0"/>
              <a:t>tissues</a:t>
            </a:r>
            <a:endParaRPr lang="tr-TR" b="1" dirty="0"/>
          </a:p>
          <a:p>
            <a:pPr marL="757238" indent="-341313">
              <a:spcBef>
                <a:spcPct val="50000"/>
              </a:spcBef>
            </a:pPr>
            <a:r>
              <a:rPr lang="tr-TR" b="1" dirty="0" err="1"/>
              <a:t>P</a:t>
            </a:r>
            <a:r>
              <a:rPr lang="tr-TR" b="1" dirty="0" err="1" smtClean="0"/>
              <a:t>rotection</a:t>
            </a:r>
            <a:r>
              <a:rPr lang="tr-TR" b="1" dirty="0" smtClean="0"/>
              <a:t> of an </a:t>
            </a:r>
            <a:r>
              <a:rPr lang="tr-TR" b="1" dirty="0" err="1" smtClean="0"/>
              <a:t>Organism</a:t>
            </a:r>
            <a:r>
              <a:rPr lang="tr-TR" b="1" dirty="0" smtClean="0"/>
              <a:t> </a:t>
            </a:r>
            <a:r>
              <a:rPr lang="tr-TR" b="1" dirty="0" err="1" smtClean="0"/>
              <a:t>against</a:t>
            </a:r>
            <a:r>
              <a:rPr lang="tr-TR" b="1" dirty="0" smtClean="0"/>
              <a:t> </a:t>
            </a:r>
            <a:r>
              <a:rPr lang="tr-TR" b="1" dirty="0" err="1"/>
              <a:t>infections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harmful</a:t>
            </a:r>
            <a:r>
              <a:rPr lang="tr-TR" b="1" dirty="0"/>
              <a:t> </a:t>
            </a:r>
            <a:r>
              <a:rPr lang="tr-TR" b="1" dirty="0" err="1"/>
              <a:t>substances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sz="2800" dirty="0" err="1">
                <a:cs typeface="Times New Roman" pitchFamily="18" charset="0"/>
              </a:rPr>
              <a:t>Increases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and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decreases</a:t>
            </a:r>
            <a:r>
              <a:rPr lang="tr-TR" sz="2800" dirty="0">
                <a:cs typeface="Times New Roman" pitchFamily="18" charset="0"/>
              </a:rPr>
              <a:t> in total protein </a:t>
            </a:r>
            <a:r>
              <a:rPr lang="tr-TR" sz="2800" dirty="0" err="1">
                <a:cs typeface="Times New Roman" pitchFamily="18" charset="0"/>
              </a:rPr>
              <a:t>concentration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are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called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b="1" dirty="0" err="1" smtClean="0">
                <a:cs typeface="Times New Roman" pitchFamily="18" charset="0"/>
              </a:rPr>
              <a:t>dysproteinemia</a:t>
            </a:r>
            <a:endParaRPr lang="tr-TR" sz="2800" b="1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 smtClean="0">
                <a:cs typeface="Times New Roman" pitchFamily="18" charset="0"/>
              </a:rPr>
              <a:t>Dysproteinemia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are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two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types</a:t>
            </a:r>
            <a:r>
              <a:rPr lang="tr-TR" sz="2800" dirty="0">
                <a:cs typeface="Times New Roman" pitchFamily="18" charset="0"/>
              </a:rPr>
              <a:t>, </a:t>
            </a:r>
            <a:r>
              <a:rPr lang="tr-TR" sz="2800" b="1" dirty="0" err="1">
                <a:cs typeface="Times New Roman" pitchFamily="18" charset="0"/>
              </a:rPr>
              <a:t>hyperproteinemia</a:t>
            </a:r>
            <a:r>
              <a:rPr lang="tr-TR" sz="2800" b="1" dirty="0"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(</a:t>
            </a:r>
            <a:r>
              <a:rPr lang="tr-TR" sz="2800" dirty="0" err="1">
                <a:cs typeface="Times New Roman" pitchFamily="18" charset="0"/>
              </a:rPr>
              <a:t>increased</a:t>
            </a:r>
            <a:r>
              <a:rPr lang="tr-TR" sz="2800" dirty="0">
                <a:cs typeface="Times New Roman" pitchFamily="18" charset="0"/>
              </a:rPr>
              <a:t> serum protein </a:t>
            </a:r>
            <a:r>
              <a:rPr lang="tr-TR" sz="2800" dirty="0" err="1">
                <a:cs typeface="Times New Roman" pitchFamily="18" charset="0"/>
              </a:rPr>
              <a:t>concentration</a:t>
            </a:r>
            <a:r>
              <a:rPr lang="tr-TR" sz="2800" dirty="0">
                <a:cs typeface="Times New Roman" pitchFamily="18" charset="0"/>
              </a:rPr>
              <a:t>) </a:t>
            </a:r>
            <a:r>
              <a:rPr lang="tr-TR" sz="2800" dirty="0" err="1">
                <a:cs typeface="Times New Roman" pitchFamily="18" charset="0"/>
              </a:rPr>
              <a:t>and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b="1" dirty="0" err="1">
                <a:cs typeface="Times New Roman" pitchFamily="18" charset="0"/>
              </a:rPr>
              <a:t>hypoproteinemia</a:t>
            </a:r>
            <a:r>
              <a:rPr lang="tr-TR" sz="2800" b="1" dirty="0"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(</a:t>
            </a:r>
            <a:r>
              <a:rPr lang="tr-TR" sz="2800" dirty="0" err="1">
                <a:cs typeface="Times New Roman" pitchFamily="18" charset="0"/>
              </a:rPr>
              <a:t>decrease</a:t>
            </a:r>
            <a:r>
              <a:rPr lang="tr-TR" sz="2800" dirty="0">
                <a:cs typeface="Times New Roman" pitchFamily="18" charset="0"/>
              </a:rPr>
              <a:t> in serum protein </a:t>
            </a:r>
            <a:r>
              <a:rPr lang="tr-TR" sz="2800" dirty="0" err="1">
                <a:cs typeface="Times New Roman" pitchFamily="18" charset="0"/>
              </a:rPr>
              <a:t>concentration</a:t>
            </a:r>
            <a:r>
              <a:rPr lang="tr-TR" sz="2800" dirty="0">
                <a:cs typeface="Times New Roman" pitchFamily="18" charset="0"/>
              </a:rPr>
              <a:t>). </a:t>
            </a:r>
            <a:endParaRPr lang="tr-TR" sz="2800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800" dirty="0" err="1" smtClean="0">
                <a:cs typeface="Times New Roman" pitchFamily="18" charset="0"/>
              </a:rPr>
              <a:t>The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presence of </a:t>
            </a:r>
            <a:r>
              <a:rPr lang="tr-TR" sz="2800" dirty="0" err="1">
                <a:cs typeface="Times New Roman" pitchFamily="18" charset="0"/>
              </a:rPr>
              <a:t>proteins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that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are</a:t>
            </a:r>
            <a:r>
              <a:rPr lang="tr-TR" sz="2800" dirty="0">
                <a:cs typeface="Times New Roman" pitchFamily="18" charset="0"/>
              </a:rPr>
              <a:t> not </a:t>
            </a:r>
            <a:r>
              <a:rPr lang="tr-TR" sz="2800" dirty="0" err="1">
                <a:cs typeface="Times New Roman" pitchFamily="18" charset="0"/>
              </a:rPr>
              <a:t>normally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present</a:t>
            </a:r>
            <a:r>
              <a:rPr lang="tr-TR" sz="2800" dirty="0">
                <a:cs typeface="Times New Roman" pitchFamily="18" charset="0"/>
              </a:rPr>
              <a:t> in </a:t>
            </a:r>
            <a:r>
              <a:rPr lang="tr-TR" sz="2800" dirty="0" err="1">
                <a:cs typeface="Times New Roman" pitchFamily="18" charset="0"/>
              </a:rPr>
              <a:t>the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blood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and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without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special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functions</a:t>
            </a:r>
            <a:r>
              <a:rPr lang="tr-TR" sz="2800" dirty="0">
                <a:cs typeface="Times New Roman" pitchFamily="18" charset="0"/>
              </a:rPr>
              <a:t> is </a:t>
            </a:r>
            <a:r>
              <a:rPr lang="tr-TR" sz="2800" dirty="0" err="1">
                <a:cs typeface="Times New Roman" pitchFamily="18" charset="0"/>
              </a:rPr>
              <a:t>called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b="1" dirty="0" err="1">
                <a:cs typeface="Times New Roman" pitchFamily="18" charset="0"/>
              </a:rPr>
              <a:t>paraproteinemia</a:t>
            </a:r>
            <a:r>
              <a:rPr lang="tr-TR" sz="2800" b="1" dirty="0">
                <a:cs typeface="Times New Roman" pitchFamily="18" charset="0"/>
              </a:rPr>
              <a:t>.</a:t>
            </a:r>
            <a:endParaRPr lang="tr-T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cs typeface="Times New Roman" pitchFamily="18" charset="0"/>
              </a:rPr>
              <a:t>Causes</a:t>
            </a:r>
            <a:r>
              <a:rPr lang="tr-TR" sz="3200" dirty="0" smtClean="0">
                <a:cs typeface="Times New Roman" pitchFamily="18" charset="0"/>
              </a:rPr>
              <a:t> of </a:t>
            </a:r>
            <a:r>
              <a:rPr lang="tr-TR" sz="3200" dirty="0" err="1">
                <a:cs typeface="Times New Roman" pitchFamily="18" charset="0"/>
              </a:rPr>
              <a:t>hyperproteinemia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tr-TR" sz="2800" dirty="0" smtClean="0">
                <a:cs typeface="Times New Roman" pitchFamily="18" charset="0"/>
              </a:rPr>
              <a:t>1) </a:t>
            </a:r>
            <a:r>
              <a:rPr lang="tr-TR" sz="2800" dirty="0" err="1">
                <a:cs typeface="Times New Roman" pitchFamily="18" charset="0"/>
              </a:rPr>
              <a:t>Relative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hyperproteinemia</a:t>
            </a:r>
            <a:r>
              <a:rPr lang="tr-TR" sz="2800" dirty="0">
                <a:cs typeface="Times New Roman" pitchFamily="18" charset="0"/>
              </a:rPr>
              <a:t> (</a:t>
            </a:r>
            <a:r>
              <a:rPr lang="tr-TR" sz="2800" dirty="0" err="1">
                <a:cs typeface="Times New Roman" pitchFamily="18" charset="0"/>
              </a:rPr>
              <a:t>relative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hyperproteinemia</a:t>
            </a:r>
            <a:r>
              <a:rPr lang="tr-TR" sz="2800" dirty="0">
                <a:cs typeface="Times New Roman" pitchFamily="18" charset="0"/>
              </a:rPr>
              <a:t>) </a:t>
            </a:r>
            <a:r>
              <a:rPr lang="tr-TR" sz="2800" dirty="0" err="1">
                <a:cs typeface="Times New Roman" pitchFamily="18" charset="0"/>
              </a:rPr>
              <a:t>may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occur</a:t>
            </a:r>
            <a:r>
              <a:rPr lang="tr-TR" sz="2800" dirty="0">
                <a:cs typeface="Times New Roman" pitchFamily="18" charset="0"/>
              </a:rPr>
              <a:t> in </a:t>
            </a:r>
            <a:r>
              <a:rPr lang="tr-TR" sz="2800" dirty="0" err="1">
                <a:cs typeface="Times New Roman" pitchFamily="18" charset="0"/>
              </a:rPr>
              <a:t>cases</a:t>
            </a:r>
            <a:r>
              <a:rPr lang="tr-TR" sz="2800" dirty="0">
                <a:cs typeface="Times New Roman" pitchFamily="18" charset="0"/>
              </a:rPr>
              <a:t> of </a:t>
            </a:r>
            <a:r>
              <a:rPr lang="tr-TR" sz="2800" dirty="0" err="1">
                <a:cs typeface="Times New Roman" pitchFamily="18" charset="0"/>
              </a:rPr>
              <a:t>hemoconcentration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where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plasma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water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content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decreases</a:t>
            </a:r>
            <a:r>
              <a:rPr lang="tr-TR" sz="2800" dirty="0" smtClean="0"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sz="2800" dirty="0" smtClean="0">
                <a:cs typeface="Times New Roman" pitchFamily="18" charset="0"/>
              </a:rPr>
              <a:t>2</a:t>
            </a:r>
            <a:r>
              <a:rPr lang="tr-TR" sz="2800" dirty="0">
                <a:cs typeface="Times New Roman" pitchFamily="18" charset="0"/>
              </a:rPr>
              <a:t>) </a:t>
            </a:r>
            <a:r>
              <a:rPr lang="tr-TR" sz="2800" dirty="0" err="1">
                <a:cs typeface="Times New Roman" pitchFamily="18" charset="0"/>
              </a:rPr>
              <a:t>Depending</a:t>
            </a:r>
            <a:r>
              <a:rPr lang="tr-TR" sz="2800" dirty="0">
                <a:cs typeface="Times New Roman" pitchFamily="18" charset="0"/>
              </a:rPr>
              <a:t> on </a:t>
            </a:r>
            <a:r>
              <a:rPr lang="tr-TR" sz="2800" dirty="0" err="1">
                <a:cs typeface="Times New Roman" pitchFamily="18" charset="0"/>
              </a:rPr>
              <a:t>the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emergence</a:t>
            </a:r>
            <a:r>
              <a:rPr lang="tr-TR" sz="2800" dirty="0">
                <a:cs typeface="Times New Roman" pitchFamily="18" charset="0"/>
              </a:rPr>
              <a:t> of </a:t>
            </a:r>
            <a:r>
              <a:rPr lang="tr-TR" sz="2800" dirty="0" err="1">
                <a:cs typeface="Times New Roman" pitchFamily="18" charset="0"/>
              </a:rPr>
              <a:t>paraprotein</a:t>
            </a:r>
            <a:r>
              <a:rPr lang="tr-TR" sz="2800" dirty="0">
                <a:cs typeface="Times New Roman" pitchFamily="18" charset="0"/>
              </a:rPr>
              <a:t>, </a:t>
            </a:r>
            <a:r>
              <a:rPr lang="tr-TR" sz="2800" dirty="0" err="1">
                <a:cs typeface="Times New Roman" pitchFamily="18" charset="0"/>
              </a:rPr>
              <a:t>hyperproteinemia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may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occur</a:t>
            </a:r>
            <a:r>
              <a:rPr lang="tr-TR" sz="2800" dirty="0" smtClean="0"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sz="2800" dirty="0" smtClean="0">
                <a:cs typeface="Times New Roman" pitchFamily="18" charset="0"/>
              </a:rPr>
              <a:t>3</a:t>
            </a:r>
            <a:r>
              <a:rPr lang="tr-TR" sz="2800" dirty="0">
                <a:cs typeface="Times New Roman" pitchFamily="18" charset="0"/>
              </a:rPr>
              <a:t>) </a:t>
            </a:r>
            <a:r>
              <a:rPr lang="tr-TR" sz="2800" dirty="0" err="1">
                <a:cs typeface="Times New Roman" pitchFamily="18" charset="0"/>
              </a:rPr>
              <a:t>In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some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chronic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diseases</a:t>
            </a:r>
            <a:r>
              <a:rPr lang="tr-TR" sz="2800" dirty="0">
                <a:cs typeface="Times New Roman" pitchFamily="18" charset="0"/>
              </a:rPr>
              <a:t>, </a:t>
            </a:r>
            <a:r>
              <a:rPr lang="tr-TR" sz="2800" dirty="0" err="1">
                <a:cs typeface="Times New Roman" pitchFamily="18" charset="0"/>
              </a:rPr>
              <a:t>hyperproteinemia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occurs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due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to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globulin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increase</a:t>
            </a:r>
            <a:r>
              <a:rPr lang="tr-TR" sz="2800" dirty="0">
                <a:cs typeface="Times New Roman" pitchFamily="18" charset="0"/>
              </a:rPr>
              <a:t>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1053</Words>
  <Application>Microsoft Macintosh PowerPoint</Application>
  <PresentationFormat>On-screen Show (4:3)</PresentationFormat>
  <Paragraphs>147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Symbol</vt:lpstr>
      <vt:lpstr>Times New Roman</vt:lpstr>
      <vt:lpstr>Wingdings</vt:lpstr>
      <vt:lpstr>Arial</vt:lpstr>
      <vt:lpstr>Ofis Teması</vt:lpstr>
      <vt:lpstr>Plasma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hyperproteinemia</vt:lpstr>
      <vt:lpstr>PowerPoint Presentation</vt:lpstr>
      <vt:lpstr>PowerPoint Presentation</vt:lpstr>
      <vt:lpstr>  Some chronic diseases with -globulin increase:</vt:lpstr>
      <vt:lpstr>Causes of Hypoproteinemia</vt:lpstr>
      <vt:lpstr>PowerPoint Presentation</vt:lpstr>
      <vt:lpstr> Conditions for excessive protein loss: </vt:lpstr>
      <vt:lpstr> Conditions for Decrease in protein 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Plazma proteinleri</dc:title>
  <dc:creator>DMO ISTANBUL</dc:creator>
  <cp:lastModifiedBy>Mert Pekcan</cp:lastModifiedBy>
  <cp:revision>296</cp:revision>
  <dcterms:created xsi:type="dcterms:W3CDTF">2011-07-08T08:09:21Z</dcterms:created>
  <dcterms:modified xsi:type="dcterms:W3CDTF">2019-04-18T22:29:34Z</dcterms:modified>
</cp:coreProperties>
</file>