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67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11.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22681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5814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Chalaby</a:t>
            </a:r>
            <a:r>
              <a:rPr lang="tr-TR" dirty="0" smtClean="0"/>
              <a:t> JK (1996) </a:t>
            </a:r>
            <a:r>
              <a:rPr lang="tr-TR" dirty="0" err="1" smtClean="0"/>
              <a:t>Journalism</a:t>
            </a:r>
            <a:r>
              <a:rPr lang="tr-TR" dirty="0" smtClean="0"/>
              <a:t> as an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invention:a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French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, 1830s-1920s.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11(3):303-326 </a:t>
            </a:r>
          </a:p>
          <a:p>
            <a:r>
              <a:rPr lang="tr-TR" dirty="0" err="1" smtClean="0"/>
              <a:t>Esser</a:t>
            </a:r>
            <a:r>
              <a:rPr lang="tr-TR" dirty="0" smtClean="0"/>
              <a:t> F (1998) </a:t>
            </a:r>
            <a:r>
              <a:rPr lang="tr-TR" dirty="0" err="1" smtClean="0"/>
              <a:t>Editorial</a:t>
            </a:r>
            <a:r>
              <a:rPr lang="tr-TR" dirty="0" smtClean="0"/>
              <a:t> </a:t>
            </a:r>
            <a:r>
              <a:rPr lang="tr-TR" dirty="0" err="1" smtClean="0"/>
              <a:t>structures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in British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German</a:t>
            </a:r>
            <a:r>
              <a:rPr lang="tr-TR" dirty="0" smtClean="0"/>
              <a:t> </a:t>
            </a:r>
            <a:r>
              <a:rPr lang="tr-TR" dirty="0" err="1" smtClean="0"/>
              <a:t>newsrooms</a:t>
            </a:r>
            <a:r>
              <a:rPr lang="tr-TR" dirty="0" smtClean="0"/>
              <a:t>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13(3): 375-405</a:t>
            </a:r>
          </a:p>
          <a:p>
            <a:r>
              <a:rPr lang="tr-TR" dirty="0" smtClean="0"/>
              <a:t>Hallin DC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Mancii</a:t>
            </a:r>
            <a:r>
              <a:rPr lang="tr-TR" dirty="0" smtClean="0"/>
              <a:t> P (2004) </a:t>
            </a:r>
            <a:r>
              <a:rPr lang="tr-TR" dirty="0" err="1" smtClean="0"/>
              <a:t>Comparing</a:t>
            </a:r>
            <a:r>
              <a:rPr lang="tr-TR" dirty="0" smtClean="0"/>
              <a:t> Media </a:t>
            </a:r>
            <a:r>
              <a:rPr lang="tr-TR" dirty="0" err="1" smtClean="0"/>
              <a:t>Systems</a:t>
            </a:r>
            <a:r>
              <a:rPr lang="tr-TR" dirty="0" smtClean="0"/>
              <a:t>: Three </a:t>
            </a:r>
            <a:r>
              <a:rPr lang="tr-TR" dirty="0" err="1" smtClean="0"/>
              <a:t>Models</a:t>
            </a:r>
            <a:r>
              <a:rPr lang="tr-TR" dirty="0" smtClean="0"/>
              <a:t> of Media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. Cambridge: </a:t>
            </a:r>
            <a:r>
              <a:rPr lang="tr-TR" dirty="0" err="1" smtClean="0"/>
              <a:t>Canbridge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Jaakkola</a:t>
            </a:r>
            <a:r>
              <a:rPr lang="tr-TR" dirty="0" smtClean="0"/>
              <a:t> M (2012) </a:t>
            </a:r>
            <a:r>
              <a:rPr lang="tr-TR" dirty="0" err="1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aesthetic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: </a:t>
            </a:r>
            <a:r>
              <a:rPr lang="tr-TR" dirty="0" err="1" smtClean="0"/>
              <a:t>transgressions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generalist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specialist</a:t>
            </a:r>
            <a:r>
              <a:rPr lang="tr-TR" dirty="0" smtClean="0"/>
              <a:t> </a:t>
            </a:r>
            <a:r>
              <a:rPr lang="tr-TR" dirty="0" err="1" smtClean="0"/>
              <a:t>subfields</a:t>
            </a:r>
            <a:r>
              <a:rPr lang="tr-TR" dirty="0" smtClean="0"/>
              <a:t> in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. </a:t>
            </a:r>
            <a:r>
              <a:rPr lang="tr-TR" dirty="0" err="1" smtClean="0"/>
              <a:t>Journalism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6(4):482-496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34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Sanat muhabirliğinin Çerçevesi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Sanat Eleştirmeni İle Kültür Sanat Muhabiri Arasındaki Fark</a:t>
            </a:r>
          </a:p>
          <a:p>
            <a:pPr lvl="1"/>
            <a:r>
              <a:rPr lang="tr-TR" sz="2000" dirty="0" smtClean="0"/>
              <a:t>Sanat eleştirmeni</a:t>
            </a:r>
          </a:p>
          <a:p>
            <a:pPr lvl="2"/>
            <a:r>
              <a:rPr lang="tr-TR" sz="2000" dirty="0" smtClean="0"/>
              <a:t>Bir sanat ürününün veya performans sahibinin değerlendirilmesi ve eleştirisine ağırlık verir</a:t>
            </a:r>
          </a:p>
          <a:p>
            <a:pPr lvl="2"/>
            <a:r>
              <a:rPr lang="tr-TR" sz="2000" dirty="0" smtClean="0"/>
              <a:t>Genelde konu hakkında uzmanlık düzeyinde bilgiye sahiptir veya profesyoneldir.</a:t>
            </a:r>
          </a:p>
          <a:p>
            <a:pPr lvl="2"/>
            <a:r>
              <a:rPr lang="tr-TR" sz="2000" dirty="0" smtClean="0"/>
              <a:t>Bir sanat ürünü hakkında belli bir bilgiye sahip olan kesime hitap eder, geniş bir kesime hitap etme kaygısı taşımak zorunda değildir.</a:t>
            </a:r>
          </a:p>
          <a:p>
            <a:pPr marL="914400" lvl="2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22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Sanat muhabirliğinin Çerçevesi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23068"/>
          </a:xfrm>
        </p:spPr>
        <p:txBody>
          <a:bodyPr/>
          <a:lstStyle/>
          <a:p>
            <a:r>
              <a:rPr lang="tr-TR" dirty="0"/>
              <a:t>Sanat Eleştirmeni İle Kültür Sanat Muhabiri Arasındaki Fark</a:t>
            </a:r>
          </a:p>
          <a:p>
            <a:pPr lvl="1"/>
            <a:r>
              <a:rPr lang="tr-TR" dirty="0" smtClean="0"/>
              <a:t>Kültür Sanat Muhabiri</a:t>
            </a:r>
          </a:p>
          <a:p>
            <a:pPr lvl="2"/>
            <a:r>
              <a:rPr lang="tr-TR" sz="1800" dirty="0" smtClean="0"/>
              <a:t>Daha popülist bir tutum benimsenir. </a:t>
            </a:r>
            <a:endParaRPr lang="tr-TR" sz="1800" dirty="0"/>
          </a:p>
          <a:p>
            <a:pPr lvl="2"/>
            <a:r>
              <a:rPr lang="tr-TR" sz="1800" dirty="0" smtClean="0"/>
              <a:t>Daha geniş bir kesime hitap etmeye çalışılır.</a:t>
            </a:r>
          </a:p>
          <a:p>
            <a:pPr lvl="2"/>
            <a:r>
              <a:rPr lang="tr-TR" sz="1800" dirty="0" smtClean="0"/>
              <a:t>Genel kitle tarafından bilinmesi zor olan kelimeler, jargonlar kullanılmaz.</a:t>
            </a:r>
          </a:p>
          <a:p>
            <a:pPr lvl="2"/>
            <a:r>
              <a:rPr lang="tr-TR" sz="1800" dirty="0" smtClean="0"/>
              <a:t>Daha çok bir boş zaman etkinliği olarak değerlendirilir ve okuyucuyu bu etkinliklerden haberdar etmeye yönelir. </a:t>
            </a:r>
          </a:p>
          <a:p>
            <a:pPr lvl="2"/>
            <a:r>
              <a:rPr lang="tr-TR" sz="1800" dirty="0" smtClean="0"/>
              <a:t>Eleştirme amacı bulunmaz, tanıtma bilgilendirme amaçlıdır. </a:t>
            </a:r>
          </a:p>
          <a:p>
            <a:pPr lvl="2"/>
            <a:endParaRPr lang="tr-TR" dirty="0" smtClean="0"/>
          </a:p>
          <a:p>
            <a:pPr lvl="2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02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Sanat muhabirliğinin Çerçevesi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Kültürel üretim sürecine katkıları</a:t>
            </a:r>
          </a:p>
          <a:p>
            <a:r>
              <a:rPr lang="tr-TR" dirty="0" smtClean="0"/>
              <a:t>Kültürel kamusal alana etkileri</a:t>
            </a:r>
          </a:p>
          <a:p>
            <a:r>
              <a:rPr lang="tr-TR" dirty="0" smtClean="0"/>
              <a:t>Kültür ve Sanat konularına dair dil ve söylemin üretimi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88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taraftan kültürel ürünlerin geniş kitlelere tanıtımını yapmaları beklenir.</a:t>
            </a:r>
          </a:p>
          <a:p>
            <a:r>
              <a:rPr lang="tr-TR" dirty="0" smtClean="0"/>
              <a:t>Diğer taraftan bu tanıtım ve bilgilendirmeyi yapacak yeterli bilgi ve donanıma sahip olmamaları ile eleştirilirler.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645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Kültür Sanat Muhabirlerinin Gazeteciler arasındaki konumu</a:t>
            </a:r>
          </a:p>
          <a:p>
            <a:r>
              <a:rPr lang="tr-TR" dirty="0" smtClean="0"/>
              <a:t>Bir </a:t>
            </a:r>
            <a:r>
              <a:rPr lang="tr-TR" dirty="0"/>
              <a:t>tarafta kültür ve sanat dünyası</a:t>
            </a:r>
          </a:p>
          <a:p>
            <a:r>
              <a:rPr lang="tr-TR" dirty="0"/>
              <a:t>Diğer tarafta gazetecilik mesleği ve </a:t>
            </a:r>
            <a:r>
              <a:rPr lang="tr-TR" dirty="0" smtClean="0"/>
              <a:t>pratikleri</a:t>
            </a:r>
          </a:p>
          <a:p>
            <a:r>
              <a:rPr lang="tr-TR" dirty="0" smtClean="0"/>
              <a:t>Gazetecilik ödülleri açısından durum</a:t>
            </a:r>
          </a:p>
          <a:p>
            <a:r>
              <a:rPr lang="tr-TR" dirty="0" smtClean="0"/>
              <a:t>Kültürel üretim açısından konumları</a:t>
            </a:r>
          </a:p>
          <a:p>
            <a:r>
              <a:rPr lang="tr-TR" dirty="0" smtClean="0"/>
              <a:t>Gazetelerde kültür ve sanat haberlerine ayrılan alan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116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iletişim teknolojilerinin gelişimi, online habercilik ve sosyal medya haberciliği nasıl etkiledi.</a:t>
            </a:r>
          </a:p>
          <a:p>
            <a:r>
              <a:rPr lang="tr-TR" dirty="0" smtClean="0"/>
              <a:t>Kültür sanat Muhabirliği bu durumdan nasıl etkilendi.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0663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Gazetecilik meslek ideolojisi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Hizmeti: Gazeteciler, bilginin toplanması ve dağıtılmasında bir tür kapı bekçisi görevi görürler.</a:t>
            </a:r>
          </a:p>
          <a:p>
            <a:r>
              <a:rPr lang="tr-TR" dirty="0" smtClean="0"/>
              <a:t>Objektiflik: Gazeteciler tarafsız, nötr, nesnel ve adil olurlar</a:t>
            </a:r>
          </a:p>
          <a:p>
            <a:r>
              <a:rPr lang="tr-TR" dirty="0" smtClean="0"/>
              <a:t>Otonomi: Gazeteciler çalışmalarında, özerk, özgür ve bağımsız olurlar</a:t>
            </a:r>
          </a:p>
          <a:p>
            <a:r>
              <a:rPr lang="tr-TR" dirty="0" err="1" smtClean="0"/>
              <a:t>Immediacy</a:t>
            </a:r>
            <a:r>
              <a:rPr lang="tr-TR" dirty="0" smtClean="0"/>
              <a:t>:</a:t>
            </a:r>
          </a:p>
          <a:p>
            <a:r>
              <a:rPr lang="tr-TR" dirty="0" smtClean="0"/>
              <a:t>Etik: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094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Sanat Muhabirleri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ve bilgi düzeyi yüksek</a:t>
            </a:r>
          </a:p>
          <a:p>
            <a:r>
              <a:rPr lang="tr-TR" dirty="0" smtClean="0"/>
              <a:t>Kültürel ve sanatsal alanda uzmanlık düzeyinde bilgi birikimi</a:t>
            </a:r>
          </a:p>
          <a:p>
            <a:r>
              <a:rPr lang="tr-TR" dirty="0" smtClean="0"/>
              <a:t>Geleneksel habercilikten daha farklı görüyorlar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02429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32</TotalTime>
  <Words>418</Words>
  <Application>Microsoft Office PowerPoint</Application>
  <PresentationFormat>Geniş ekran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Eğitim Kültür Sanat Muhabirliği</vt:lpstr>
      <vt:lpstr>Kültür Sanat muhabirliğinin Çerçevesi </vt:lpstr>
      <vt:lpstr>Kültür Sanat muhabirliğinin Çerçevesi </vt:lpstr>
      <vt:lpstr>Kültür Sanat muhabirliğinin Çerçevesi </vt:lpstr>
      <vt:lpstr>Sorunlar</vt:lpstr>
      <vt:lpstr>Sorunlar</vt:lpstr>
      <vt:lpstr>Tartışma sorusu</vt:lpstr>
      <vt:lpstr>Gazetecilik meslek ideolojisi</vt:lpstr>
      <vt:lpstr>Kültür Sanat Muhabirleri</vt:lpstr>
      <vt:lpstr>Tartışma ve Uygulama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14</cp:revision>
  <dcterms:created xsi:type="dcterms:W3CDTF">2019-04-22T11:47:35Z</dcterms:created>
  <dcterms:modified xsi:type="dcterms:W3CDTF">2019-04-22T12:19:56Z</dcterms:modified>
</cp:coreProperties>
</file>