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A01D10-B4A9-4B8F-A17B-964F24434462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825AAD4-5332-4320-88FB-D13E57D6C17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.tr/url?sa=i&amp;rct=j&amp;q=&amp;esrc=s&amp;frm=1&amp;source=images&amp;cd=&amp;cad=rja&amp;docid=nRJDYGMgrn0SLM&amp;tbnid=RxmC40I3UyPV7M:&amp;ved=0CAUQjRw&amp;url=http://tr.wikipedia.org/wiki/Toprak&amp;ei=JdJDUtWGIcPfswaQhoHAAg&amp;bvm=bv.53217764,d.Yms&amp;psig=AFQjCNFNFos6KjTK4vxOgAiW8QKIifaoAg&amp;ust=138026225793557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rot="19140000">
            <a:off x="673872" y="1705213"/>
            <a:ext cx="5648623" cy="1204306"/>
          </a:xfrm>
        </p:spPr>
        <p:txBody>
          <a:bodyPr/>
          <a:lstStyle/>
          <a:p>
            <a:pPr algn="just"/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Toprak </a:t>
            </a:r>
            <a:r>
              <a:rPr lang="tr-T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bİlgİsİ</a:t>
            </a:r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rot="19140000">
            <a:off x="1721208" y="1924062"/>
            <a:ext cx="6511131" cy="329259"/>
          </a:xfrm>
        </p:spPr>
        <p:txBody>
          <a:bodyPr>
            <a:noAutofit/>
          </a:bodyPr>
          <a:lstStyle/>
          <a:p>
            <a:pPr algn="ctr"/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Prof.Dr.sevİnç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arcak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62" y="0"/>
            <a:ext cx="2668386" cy="1967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40641"/>
            <a:ext cx="2371725" cy="1790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00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71" y="5441090"/>
            <a:ext cx="1855093" cy="13933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77206"/>
            <a:ext cx="1785739" cy="1399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51117"/>
            <a:ext cx="1627435" cy="13032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394"/>
            <a:ext cx="1490662" cy="1138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7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Toprak, </a:t>
            </a: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arzın yüzeyini ince bir tabaka </a:t>
            </a:r>
          </a:p>
          <a:p>
            <a:pPr algn="just"/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halinde kaplayan, kayaların ve organik </a:t>
            </a:r>
          </a:p>
          <a:p>
            <a:pPr algn="just"/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maddelerin türlü ayrışma ürünlerinin </a:t>
            </a:r>
          </a:p>
          <a:p>
            <a:pPr algn="just"/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karışımından meydana gelen, içerisinde </a:t>
            </a:r>
          </a:p>
          <a:p>
            <a:pPr algn="just"/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ve üzerinde geniş bir canlılar alemi </a:t>
            </a:r>
          </a:p>
          <a:p>
            <a:pPr algn="just"/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barındıran, bitkilerin durak yeri ve besin </a:t>
            </a:r>
          </a:p>
          <a:p>
            <a:pPr algn="just"/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kaynağı olan, belli oranlarda su ve hava </a:t>
            </a:r>
          </a:p>
          <a:p>
            <a:pPr algn="just"/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içeren üç boyutlu bir canlı varlıktır.</a:t>
            </a:r>
            <a:endParaRPr lang="tr-T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http://upload.wikimedia.org/wikipedia/commons/9/95/Soil_profi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44" y="116632"/>
            <a:ext cx="2768151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2" y="116632"/>
            <a:ext cx="85053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9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6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99662" y="365760"/>
            <a:ext cx="7420810" cy="548640"/>
          </a:xfrm>
        </p:spPr>
        <p:txBody>
          <a:bodyPr>
            <a:normAutofit fontScale="90000"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ToprağIn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İnorganik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YapI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Maddelerİ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(%45) </a:t>
            </a:r>
            <a:b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4032448"/>
          </a:xfrm>
        </p:spPr>
        <p:txBody>
          <a:bodyPr>
            <a:normAutofit fontScale="92500" lnSpcReduction="20000"/>
          </a:bodyPr>
          <a:lstStyle/>
          <a:p>
            <a:endParaRPr lang="tr-TR" sz="1050" b="0" dirty="0">
              <a:solidFill>
                <a:srgbClr val="000000"/>
              </a:solidFill>
              <a:latin typeface="Times New Roman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b="0" dirty="0" smtClean="0">
                <a:latin typeface="Arial"/>
              </a:rPr>
              <a:t>Yeryüzüne çıkarak ayrıştırma etkenleri ile ayrışmaya uğrayan tortul, püskürük ve </a:t>
            </a:r>
            <a:r>
              <a:rPr lang="tr-TR" sz="2400" b="0" dirty="0" err="1" smtClean="0">
                <a:latin typeface="Arial"/>
              </a:rPr>
              <a:t>metemorf</a:t>
            </a:r>
            <a:r>
              <a:rPr lang="tr-TR" sz="2400" b="0" dirty="0" smtClean="0">
                <a:latin typeface="Arial"/>
              </a:rPr>
              <a:t> kayalar oluşur. Kayaçların </a:t>
            </a:r>
            <a:r>
              <a:rPr lang="tr-TR" sz="2400" b="0" dirty="0">
                <a:latin typeface="Arial"/>
              </a:rPr>
              <a:t>fiziksel, kimyasal, biyolojik etmenlerle ufalanarak ayrışan parçaları </a:t>
            </a:r>
            <a:r>
              <a:rPr lang="tr-TR" sz="2400" dirty="0">
                <a:solidFill>
                  <a:srgbClr val="FF0000"/>
                </a:solidFill>
                <a:latin typeface="Arial"/>
              </a:rPr>
              <a:t>inorganik yapı </a:t>
            </a:r>
            <a:r>
              <a:rPr lang="tr-TR" sz="2400" b="0" dirty="0">
                <a:latin typeface="Arial"/>
              </a:rPr>
              <a:t>maddeleridir.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b="0" dirty="0" smtClean="0">
                <a:latin typeface="Arial"/>
              </a:rPr>
              <a:t>Bilinen </a:t>
            </a:r>
            <a:r>
              <a:rPr lang="tr-TR" sz="2400" b="0" dirty="0">
                <a:latin typeface="Arial"/>
              </a:rPr>
              <a:t>bütün doğal elementler toprakta bulunabilir ancak bu elementlerden </a:t>
            </a:r>
            <a:r>
              <a:rPr lang="tr-TR" sz="2400" b="0" dirty="0" smtClean="0">
                <a:latin typeface="Arial"/>
              </a:rPr>
              <a:t>O</a:t>
            </a:r>
            <a:r>
              <a:rPr lang="tr-TR" sz="2400" b="0" dirty="0">
                <a:latin typeface="Arial"/>
              </a:rPr>
              <a:t>, Si, Al, Fe, </a:t>
            </a:r>
            <a:r>
              <a:rPr lang="tr-TR" sz="2400" b="0" dirty="0" err="1">
                <a:latin typeface="Arial"/>
              </a:rPr>
              <a:t>Ca</a:t>
            </a:r>
            <a:r>
              <a:rPr lang="tr-TR" sz="2400" b="0" dirty="0">
                <a:latin typeface="Arial"/>
              </a:rPr>
              <a:t>, Mg, </a:t>
            </a:r>
            <a:r>
              <a:rPr lang="tr-TR" sz="2400" b="0" dirty="0" err="1">
                <a:latin typeface="Arial"/>
              </a:rPr>
              <a:t>Na</a:t>
            </a:r>
            <a:r>
              <a:rPr lang="tr-TR" sz="2400" b="0" dirty="0">
                <a:latin typeface="Arial"/>
              </a:rPr>
              <a:t>, K, Ti, P, Mn, S, Cl ve C olmak üzere 14 tanesi arz kabuğunun </a:t>
            </a:r>
            <a:r>
              <a:rPr lang="tr-TR" sz="2400" b="0" dirty="0" smtClean="0">
                <a:latin typeface="Arial"/>
              </a:rPr>
              <a:t>% 99.8’ini </a:t>
            </a:r>
            <a:r>
              <a:rPr lang="tr-TR" sz="2400" b="0" dirty="0">
                <a:latin typeface="Arial"/>
              </a:rPr>
              <a:t>oluştururlar. Diğer elementlerin topraktaki miktarı çok azdır. </a:t>
            </a:r>
          </a:p>
          <a:p>
            <a:pPr marL="0" indent="0" algn="just"/>
            <a:r>
              <a:rPr lang="tr-TR" sz="2400" dirty="0" smtClean="0">
                <a:latin typeface="Arial"/>
              </a:rPr>
              <a:t>Bu </a:t>
            </a:r>
            <a:r>
              <a:rPr lang="tr-TR" sz="2400" dirty="0">
                <a:latin typeface="Arial"/>
              </a:rPr>
              <a:t>14 elementlerden sadece O, Si, Al ve Fe toprak inorganik bileşiminin %90’nını meydan getirirler. </a:t>
            </a:r>
            <a:endParaRPr lang="tr-TR" sz="2400" dirty="0" smtClean="0">
              <a:latin typeface="Arial"/>
            </a:endParaRPr>
          </a:p>
          <a:p>
            <a:pPr marL="0" indent="0" algn="just"/>
            <a:r>
              <a:rPr lang="tr-TR" sz="2400" dirty="0" smtClean="0">
                <a:latin typeface="Arial"/>
              </a:rPr>
              <a:t>Kayaların ufalanıp ayrışmaları sonunda iki tip mineral oluşur:</a:t>
            </a:r>
          </a:p>
          <a:p>
            <a:pPr marL="0" indent="0" algn="just"/>
            <a:r>
              <a:rPr lang="tr-TR" sz="2400" dirty="0" err="1" smtClean="0">
                <a:solidFill>
                  <a:srgbClr val="FF0000"/>
                </a:solidFill>
                <a:latin typeface="Arial"/>
              </a:rPr>
              <a:t>Primer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tr-TR" sz="2400" dirty="0" smtClean="0">
                <a:latin typeface="Arial"/>
              </a:rPr>
              <a:t>mineral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FF0000"/>
                </a:solidFill>
                <a:latin typeface="Arial"/>
              </a:rPr>
              <a:t>ve </a:t>
            </a:r>
            <a:r>
              <a:rPr lang="tr-TR" sz="2400" dirty="0" err="1" smtClean="0">
                <a:solidFill>
                  <a:srgbClr val="FF0000"/>
                </a:solidFill>
                <a:latin typeface="Arial"/>
              </a:rPr>
              <a:t>sekonder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tr-TR" sz="2400" dirty="0" smtClean="0">
                <a:latin typeface="Arial"/>
              </a:rPr>
              <a:t>mineral</a:t>
            </a:r>
            <a:r>
              <a:rPr lang="tr-TR" sz="2400" b="0" dirty="0" smtClean="0">
                <a:solidFill>
                  <a:srgbClr val="FF0000"/>
                </a:solidFill>
                <a:latin typeface="Arial"/>
              </a:rPr>
              <a:t>.</a:t>
            </a:r>
            <a:endParaRPr lang="tr-TR" sz="2400" b="0" dirty="0">
              <a:solidFill>
                <a:srgbClr val="FF0000"/>
              </a:solidFill>
              <a:latin typeface="Arial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tr-TR" b="0" dirty="0">
              <a:latin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069447"/>
            <a:ext cx="2581275" cy="1771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96868"/>
            <a:ext cx="2325638" cy="1744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09686"/>
            <a:ext cx="2339752" cy="1748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29"/>
            <a:ext cx="1399662" cy="11780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MİNERALLER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4397265"/>
          </a:xfrm>
        </p:spPr>
        <p:txBody>
          <a:bodyPr>
            <a:normAutofit fontScale="92500" lnSpcReduction="20000"/>
          </a:bodyPr>
          <a:lstStyle/>
          <a:p>
            <a:endParaRPr lang="tr-TR" sz="1050" b="0" dirty="0">
              <a:latin typeface="Arial"/>
            </a:endParaRPr>
          </a:p>
          <a:p>
            <a:pPr marL="0" indent="0" algn="just"/>
            <a:r>
              <a:rPr lang="tr-T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mineraller: </a:t>
            </a:r>
            <a:r>
              <a:rPr lang="tr-T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lang="tr-TR" sz="2600" b="0" dirty="0">
                <a:latin typeface="Arial" panose="020B0604020202020204" pitchFamily="34" charset="0"/>
                <a:cs typeface="Arial" panose="020B0604020202020204" pitchFamily="34" charset="0"/>
              </a:rPr>
              <a:t>kayanın parçalanıp ayrışması </a:t>
            </a:r>
            <a:r>
              <a:rPr lang="tr-T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sonucunda </a:t>
            </a:r>
            <a:r>
              <a:rPr lang="tr-TR" sz="2600" b="0" dirty="0">
                <a:latin typeface="Arial" panose="020B0604020202020204" pitchFamily="34" charset="0"/>
                <a:cs typeface="Arial" panose="020B0604020202020204" pitchFamily="34" charset="0"/>
              </a:rPr>
              <a:t>ortaya çıkarlar. Genellikle kum ve </a:t>
            </a:r>
            <a:r>
              <a:rPr lang="tr-TR" sz="2600" b="0" dirty="0" err="1">
                <a:latin typeface="Arial" panose="020B0604020202020204" pitchFamily="34" charset="0"/>
                <a:cs typeface="Arial" panose="020B0604020202020204" pitchFamily="34" charset="0"/>
              </a:rPr>
              <a:t>silt</a:t>
            </a:r>
            <a:r>
              <a:rPr lang="tr-TR" sz="2600" b="0" dirty="0">
                <a:latin typeface="Arial" panose="020B0604020202020204" pitchFamily="34" charset="0"/>
                <a:cs typeface="Arial" panose="020B0604020202020204" pitchFamily="34" charset="0"/>
              </a:rPr>
              <a:t> fraksiyonlarında bulunurlar. Bazı hallerde kil fraksiyonunda yani 2 mikrondan küçük toprak fraksiyonu içinde </a:t>
            </a:r>
            <a:r>
              <a:rPr lang="tr-TR" sz="2600" b="0" dirty="0" err="1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2600" b="0" dirty="0">
                <a:latin typeface="Arial" panose="020B0604020202020204" pitchFamily="34" charset="0"/>
                <a:cs typeface="Arial" panose="020B0604020202020204" pitchFamily="34" charset="0"/>
              </a:rPr>
              <a:t> minerallere rastlanır. </a:t>
            </a:r>
            <a:r>
              <a:rPr lang="tr-T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Toprakta </a:t>
            </a:r>
            <a:r>
              <a:rPr lang="tr-T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yaygın olarak bulunan </a:t>
            </a:r>
            <a:r>
              <a:rPr lang="tr-TR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mineraller; </a:t>
            </a:r>
            <a:r>
              <a:rPr lang="tr-T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Kuvars</a:t>
            </a:r>
            <a:r>
              <a:rPr lang="tr-TR" sz="2600" b="0" dirty="0">
                <a:latin typeface="Arial" panose="020B0604020202020204" pitchFamily="34" charset="0"/>
                <a:cs typeface="Arial" panose="020B0604020202020204" pitchFamily="34" charset="0"/>
              </a:rPr>
              <a:t>, Feldspat, Piroksen, Amfibol, Olivin ve </a:t>
            </a:r>
            <a:r>
              <a:rPr lang="tr-TR" sz="2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Mika‘dır</a:t>
            </a:r>
            <a:r>
              <a:rPr lang="tr-TR" sz="26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Sekonder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mineraller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b="0" dirty="0">
                <a:latin typeface="Arial" panose="020B0604020202020204" pitchFamily="34" charset="0"/>
                <a:cs typeface="Arial" panose="020B0604020202020204" pitchFamily="34" charset="0"/>
              </a:rPr>
              <a:t>minerallerin ayrışma </a:t>
            </a:r>
            <a:r>
              <a:rPr lang="tr-T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ve parçalanmalarıyla </a:t>
            </a:r>
            <a:r>
              <a:rPr lang="tr-TR" sz="2600" b="0" dirty="0">
                <a:latin typeface="Arial" panose="020B0604020202020204" pitchFamily="34" charset="0"/>
                <a:cs typeface="Arial" panose="020B0604020202020204" pitchFamily="34" charset="0"/>
              </a:rPr>
              <a:t>oluşurlar. Bu grupta kil mineralleri teşkil eder. Topraklardaki minerallerin bileşik özellikleri toprakta cereyan eden fiziksel ve kimyasal olaylar bakımından çok önemlidir. </a:t>
            </a:r>
          </a:p>
          <a:p>
            <a:pPr algn="just"/>
            <a:endParaRPr lang="tr-TR"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3977"/>
            <a:ext cx="1905000" cy="1685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25690"/>
            <a:ext cx="2183904" cy="1637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15797"/>
            <a:ext cx="2178943" cy="1632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95854"/>
            <a:ext cx="1799321" cy="1624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26" y="5480088"/>
            <a:ext cx="1539804" cy="1193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toprağI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OLUŞTURAN  TANELERİN BÜYÜKLÜKLERİ 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902676"/>
          </a:xfrm>
        </p:spPr>
        <p:txBody>
          <a:bodyPr/>
          <a:lstStyle/>
          <a:p>
            <a:endParaRPr lang="tr-TR" sz="1000" b="0" dirty="0">
              <a:solidFill>
                <a:srgbClr val="000000"/>
              </a:solidFill>
              <a:latin typeface="Arial"/>
            </a:endParaRPr>
          </a:p>
          <a:p>
            <a:r>
              <a:rPr lang="tr-TR" sz="1800" i="1" u="sng" dirty="0">
                <a:solidFill>
                  <a:srgbClr val="000000"/>
                </a:solidFill>
                <a:latin typeface="Arial"/>
              </a:rPr>
              <a:t>Fraksiyon </a:t>
            </a:r>
            <a:r>
              <a:rPr lang="tr-TR" sz="1800" b="0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tr-TR" sz="1800" i="1" u="sng" dirty="0" smtClean="0">
                <a:solidFill>
                  <a:srgbClr val="000000"/>
                </a:solidFill>
                <a:latin typeface="Arial"/>
              </a:rPr>
              <a:t>Tane </a:t>
            </a:r>
            <a:r>
              <a:rPr lang="tr-TR" sz="1800" i="1" u="sng" dirty="0">
                <a:solidFill>
                  <a:srgbClr val="000000"/>
                </a:solidFill>
                <a:latin typeface="Arial"/>
              </a:rPr>
              <a:t>Çapı (mm) </a:t>
            </a:r>
            <a:r>
              <a:rPr lang="tr-TR" sz="1800" b="0" u="sng" dirty="0">
                <a:solidFill>
                  <a:srgbClr val="000000"/>
                </a:solidFill>
                <a:latin typeface="Arial"/>
              </a:rPr>
              <a:t>	</a:t>
            </a:r>
          </a:p>
          <a:p>
            <a:r>
              <a:rPr lang="tr-TR" sz="2400" dirty="0" smtClean="0">
                <a:solidFill>
                  <a:srgbClr val="000000"/>
                </a:solidFill>
                <a:latin typeface="Arial"/>
              </a:rPr>
              <a:t>Kum </a:t>
            </a:r>
            <a:r>
              <a:rPr lang="tr-TR" sz="2400" b="0" dirty="0">
                <a:solidFill>
                  <a:srgbClr val="000000"/>
                </a:solidFill>
                <a:latin typeface="Arial"/>
              </a:rPr>
              <a:t>	</a:t>
            </a:r>
            <a:r>
              <a:rPr lang="tr-TR" sz="2400" b="0" dirty="0" smtClean="0">
                <a:solidFill>
                  <a:srgbClr val="000000"/>
                </a:solidFill>
                <a:latin typeface="Arial"/>
              </a:rPr>
              <a:t>            </a:t>
            </a:r>
            <a:r>
              <a:rPr lang="tr-TR" sz="2400" dirty="0" smtClean="0">
                <a:solidFill>
                  <a:srgbClr val="000000"/>
                </a:solidFill>
                <a:latin typeface="Arial"/>
              </a:rPr>
              <a:t>2 </a:t>
            </a:r>
            <a:r>
              <a:rPr lang="tr-TR" sz="2400" dirty="0">
                <a:solidFill>
                  <a:srgbClr val="000000"/>
                </a:solidFill>
                <a:latin typeface="Arial"/>
              </a:rPr>
              <a:t>- 0.02 </a:t>
            </a:r>
            <a:r>
              <a:rPr lang="tr-TR" sz="2400" b="0" dirty="0">
                <a:solidFill>
                  <a:srgbClr val="000000"/>
                </a:solidFill>
                <a:latin typeface="Arial"/>
              </a:rPr>
              <a:t>	</a:t>
            </a:r>
          </a:p>
          <a:p>
            <a:r>
              <a:rPr lang="tr-TR" sz="2400" dirty="0" err="1" smtClean="0">
                <a:solidFill>
                  <a:srgbClr val="000000"/>
                </a:solidFill>
                <a:latin typeface="Arial"/>
              </a:rPr>
              <a:t>Silt</a:t>
            </a:r>
            <a:r>
              <a:rPr lang="tr-TR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tr-TR" sz="2400" b="0" dirty="0">
                <a:solidFill>
                  <a:srgbClr val="000000"/>
                </a:solidFill>
                <a:latin typeface="Arial"/>
              </a:rPr>
              <a:t>	</a:t>
            </a:r>
            <a:r>
              <a:rPr lang="tr-TR" sz="2400" b="0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tr-TR" sz="2400" dirty="0" smtClean="0">
                <a:solidFill>
                  <a:srgbClr val="000000"/>
                </a:solidFill>
                <a:latin typeface="Arial"/>
              </a:rPr>
              <a:t>0.02 </a:t>
            </a:r>
            <a:r>
              <a:rPr lang="tr-TR" sz="2400" dirty="0">
                <a:solidFill>
                  <a:srgbClr val="000000"/>
                </a:solidFill>
                <a:latin typeface="Arial"/>
              </a:rPr>
              <a:t>- 0.002 </a:t>
            </a:r>
            <a:r>
              <a:rPr lang="tr-TR" sz="2400" b="0" dirty="0">
                <a:solidFill>
                  <a:srgbClr val="000000"/>
                </a:solidFill>
                <a:latin typeface="Arial"/>
              </a:rPr>
              <a:t>	</a:t>
            </a:r>
          </a:p>
          <a:p>
            <a:r>
              <a:rPr lang="tr-TR" sz="2400" dirty="0" smtClean="0">
                <a:solidFill>
                  <a:srgbClr val="000000"/>
                </a:solidFill>
                <a:latin typeface="Arial"/>
              </a:rPr>
              <a:t>Kil </a:t>
            </a:r>
            <a:r>
              <a:rPr lang="tr-TR" sz="2400" b="0" dirty="0">
                <a:solidFill>
                  <a:srgbClr val="000000"/>
                </a:solidFill>
                <a:latin typeface="Arial"/>
              </a:rPr>
              <a:t>	</a:t>
            </a:r>
            <a:r>
              <a:rPr lang="tr-TR" sz="2400" b="0" dirty="0" smtClean="0">
                <a:solidFill>
                  <a:srgbClr val="000000"/>
                </a:solidFill>
                <a:latin typeface="Arial"/>
              </a:rPr>
              <a:t>            </a:t>
            </a:r>
            <a:r>
              <a:rPr lang="tr-TR" sz="2400" dirty="0" smtClean="0">
                <a:solidFill>
                  <a:srgbClr val="000000"/>
                </a:solidFill>
                <a:latin typeface="Arial"/>
              </a:rPr>
              <a:t>&lt; </a:t>
            </a:r>
            <a:r>
              <a:rPr lang="tr-TR" sz="2400" dirty="0">
                <a:solidFill>
                  <a:srgbClr val="000000"/>
                </a:solidFill>
                <a:latin typeface="Arial"/>
              </a:rPr>
              <a:t>0.002 </a:t>
            </a:r>
            <a:r>
              <a:rPr lang="tr-TR" sz="2400" b="0" dirty="0">
                <a:solidFill>
                  <a:srgbClr val="000000"/>
                </a:solidFill>
                <a:latin typeface="Arial"/>
              </a:rPr>
              <a:t>	</a:t>
            </a:r>
          </a:p>
          <a:p>
            <a:endParaRPr lang="tr-T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762396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8804"/>
            <a:ext cx="205015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95536" y="3288804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kil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18762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73092" y="4465022"/>
            <a:ext cx="606897" cy="369332"/>
          </a:xfrm>
          <a:prstGeom prst="rect">
            <a:avLst/>
          </a:prstGeom>
          <a:solidFill>
            <a:srgbClr val="9966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kum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86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4392488"/>
          </a:xfrm>
        </p:spPr>
        <p:txBody>
          <a:bodyPr>
            <a:normAutofit fontScale="85000" lnSpcReduction="20000"/>
          </a:bodyPr>
          <a:lstStyle/>
          <a:p>
            <a:endParaRPr lang="tr-TR" sz="1100" b="0" dirty="0">
              <a:solidFill>
                <a:srgbClr val="000000"/>
              </a:solidFill>
              <a:latin typeface="Arial"/>
            </a:endParaRPr>
          </a:p>
          <a:p>
            <a:r>
              <a:rPr lang="tr-TR" sz="2000" dirty="0">
                <a:latin typeface="Arial"/>
              </a:rPr>
              <a:t>Oksit grubu </a:t>
            </a:r>
            <a:r>
              <a:rPr lang="tr-TR" sz="2000" dirty="0" smtClean="0">
                <a:latin typeface="Arial"/>
              </a:rPr>
              <a:t>mineraller: </a:t>
            </a:r>
            <a:r>
              <a:rPr lang="tr-TR" sz="2000" b="0" dirty="0">
                <a:latin typeface="Arial"/>
              </a:rPr>
              <a:t>Bu gruba oksitler, hidroksitler girmektedir. Bunlardan önem taşıyanlar şunlardır: </a:t>
            </a:r>
            <a:endParaRPr lang="tr-TR" sz="2000" b="0" dirty="0" smtClean="0">
              <a:latin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/>
              </a:rPr>
              <a:t>Silisyum </a:t>
            </a:r>
            <a:r>
              <a:rPr lang="tr-TR" sz="2000" dirty="0">
                <a:latin typeface="Arial"/>
              </a:rPr>
              <a:t>Oksitler</a:t>
            </a:r>
            <a:r>
              <a:rPr lang="tr-TR" sz="2000" b="0" dirty="0">
                <a:latin typeface="Arial"/>
              </a:rPr>
              <a:t>: Kuvars, </a:t>
            </a:r>
            <a:r>
              <a:rPr lang="tr-TR" sz="2000" b="0" dirty="0" err="1">
                <a:latin typeface="Arial"/>
              </a:rPr>
              <a:t>Kristobalit</a:t>
            </a:r>
            <a:r>
              <a:rPr lang="tr-TR" sz="2000" b="0" dirty="0">
                <a:latin typeface="Arial"/>
              </a:rPr>
              <a:t>, </a:t>
            </a:r>
            <a:r>
              <a:rPr lang="tr-TR" sz="2000" b="0" dirty="0" err="1">
                <a:latin typeface="Arial"/>
              </a:rPr>
              <a:t>Kalkodoni</a:t>
            </a:r>
            <a:r>
              <a:rPr lang="tr-TR" sz="2000" b="0" dirty="0">
                <a:latin typeface="Arial"/>
              </a:rPr>
              <a:t> </a:t>
            </a:r>
            <a:endParaRPr lang="tr-TR" sz="2000" b="0" dirty="0" smtClean="0">
              <a:latin typeface="Arial"/>
            </a:endParaRPr>
          </a:p>
          <a:p>
            <a:pPr>
              <a:buFont typeface="Arial" charset="0"/>
              <a:buChar char="•"/>
            </a:pPr>
            <a:r>
              <a:rPr lang="tr-TR" sz="2000" dirty="0" smtClean="0">
                <a:latin typeface="Arial"/>
              </a:rPr>
              <a:t>Demir </a:t>
            </a:r>
            <a:r>
              <a:rPr lang="tr-TR" sz="2000" dirty="0">
                <a:latin typeface="Arial"/>
              </a:rPr>
              <a:t>Oksitler</a:t>
            </a:r>
            <a:r>
              <a:rPr lang="tr-TR" sz="2000" b="0" dirty="0">
                <a:latin typeface="Arial"/>
              </a:rPr>
              <a:t>: Hematit, Limonit, </a:t>
            </a:r>
            <a:r>
              <a:rPr lang="tr-TR" sz="2000" b="0" dirty="0" err="1">
                <a:latin typeface="Arial"/>
              </a:rPr>
              <a:t>Magnasit</a:t>
            </a:r>
            <a:r>
              <a:rPr lang="tr-TR" sz="2000" b="0" dirty="0">
                <a:latin typeface="Arial"/>
              </a:rPr>
              <a:t>, </a:t>
            </a:r>
            <a:r>
              <a:rPr lang="tr-TR" sz="2000" b="0" dirty="0" err="1">
                <a:latin typeface="Arial"/>
              </a:rPr>
              <a:t>Geotit</a:t>
            </a:r>
            <a:r>
              <a:rPr lang="tr-TR" sz="2000" b="0" dirty="0">
                <a:latin typeface="Arial"/>
              </a:rPr>
              <a:t> </a:t>
            </a:r>
            <a:endParaRPr lang="tr-TR" sz="2000" b="0" dirty="0" smtClean="0">
              <a:latin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/>
              </a:rPr>
              <a:t>Alüminyum </a:t>
            </a:r>
            <a:r>
              <a:rPr lang="tr-TR" sz="2000" dirty="0">
                <a:latin typeface="Arial"/>
              </a:rPr>
              <a:t>Oksitler</a:t>
            </a:r>
            <a:r>
              <a:rPr lang="tr-TR" sz="2000" b="0" dirty="0">
                <a:latin typeface="Arial"/>
              </a:rPr>
              <a:t>: </a:t>
            </a:r>
            <a:r>
              <a:rPr lang="tr-TR" sz="2000" b="0" dirty="0" err="1">
                <a:latin typeface="Arial"/>
              </a:rPr>
              <a:t>Korendon</a:t>
            </a:r>
            <a:r>
              <a:rPr lang="tr-TR" sz="2000" b="0" dirty="0">
                <a:latin typeface="Arial"/>
              </a:rPr>
              <a:t>, </a:t>
            </a:r>
            <a:r>
              <a:rPr lang="tr-TR" sz="2000" b="0" dirty="0" err="1">
                <a:latin typeface="Arial"/>
              </a:rPr>
              <a:t>Gibsit</a:t>
            </a:r>
            <a:r>
              <a:rPr lang="tr-TR" sz="2000" b="0" dirty="0">
                <a:latin typeface="Arial"/>
              </a:rPr>
              <a:t>, </a:t>
            </a:r>
            <a:r>
              <a:rPr lang="tr-TR" sz="2000" b="0" dirty="0" err="1">
                <a:latin typeface="Arial"/>
              </a:rPr>
              <a:t>Diaspor</a:t>
            </a:r>
            <a:r>
              <a:rPr lang="tr-TR" sz="2000" b="0" dirty="0">
                <a:latin typeface="Arial"/>
              </a:rPr>
              <a:t> </a:t>
            </a:r>
            <a:endParaRPr lang="tr-TR" sz="2000" b="0" dirty="0" smtClean="0">
              <a:latin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/>
              </a:rPr>
              <a:t>Manganez </a:t>
            </a:r>
            <a:r>
              <a:rPr lang="tr-TR" sz="2000" dirty="0">
                <a:latin typeface="Arial"/>
              </a:rPr>
              <a:t>Oksitler</a:t>
            </a:r>
            <a:r>
              <a:rPr lang="tr-TR" sz="2000" b="0" dirty="0">
                <a:latin typeface="Arial"/>
              </a:rPr>
              <a:t>: </a:t>
            </a:r>
            <a:r>
              <a:rPr lang="tr-TR" sz="2000" b="0" dirty="0" err="1">
                <a:latin typeface="Arial"/>
              </a:rPr>
              <a:t>Manganit</a:t>
            </a:r>
            <a:r>
              <a:rPr lang="tr-TR" sz="2000" b="0" dirty="0">
                <a:latin typeface="Arial"/>
              </a:rPr>
              <a:t>, </a:t>
            </a:r>
            <a:r>
              <a:rPr lang="tr-TR" sz="2000" b="0" dirty="0" err="1">
                <a:latin typeface="Arial"/>
              </a:rPr>
              <a:t>Hausmanit</a:t>
            </a:r>
            <a:r>
              <a:rPr lang="tr-TR" sz="2000" b="0" dirty="0">
                <a:latin typeface="Arial"/>
              </a:rPr>
              <a:t>, </a:t>
            </a:r>
            <a:r>
              <a:rPr lang="tr-TR" sz="2000" b="0" dirty="0" err="1">
                <a:latin typeface="Arial"/>
              </a:rPr>
              <a:t>Prolusit</a:t>
            </a:r>
            <a:r>
              <a:rPr lang="tr-TR" sz="2000" b="0" dirty="0">
                <a:latin typeface="Arial"/>
              </a:rPr>
              <a:t> </a:t>
            </a:r>
            <a:endParaRPr lang="tr-TR" sz="2000" b="0" dirty="0" smtClean="0">
              <a:latin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/>
              </a:rPr>
              <a:t>Titanyum </a:t>
            </a:r>
            <a:r>
              <a:rPr lang="tr-TR" sz="2000" dirty="0">
                <a:latin typeface="Arial"/>
              </a:rPr>
              <a:t>Oksitler</a:t>
            </a:r>
            <a:r>
              <a:rPr lang="tr-TR" sz="2000" b="0" dirty="0">
                <a:latin typeface="Arial"/>
              </a:rPr>
              <a:t>: </a:t>
            </a:r>
            <a:r>
              <a:rPr lang="tr-TR" sz="2000" b="0" dirty="0" err="1">
                <a:latin typeface="Arial"/>
              </a:rPr>
              <a:t>Rutil</a:t>
            </a:r>
            <a:r>
              <a:rPr lang="tr-TR" sz="2000" b="0" dirty="0">
                <a:latin typeface="Arial"/>
              </a:rPr>
              <a:t>, </a:t>
            </a:r>
            <a:r>
              <a:rPr lang="tr-TR" sz="2000" b="0" dirty="0" err="1">
                <a:latin typeface="Arial"/>
              </a:rPr>
              <a:t>İlmenit</a:t>
            </a:r>
            <a:r>
              <a:rPr lang="tr-TR" sz="2000" b="0" dirty="0">
                <a:latin typeface="Arial"/>
              </a:rPr>
              <a:t> </a:t>
            </a:r>
            <a:endParaRPr lang="tr-TR" sz="2000" b="0" dirty="0" smtClean="0">
              <a:latin typeface="Arial"/>
            </a:endParaRPr>
          </a:p>
          <a:p>
            <a:r>
              <a:rPr lang="tr-TR" sz="2000" dirty="0" smtClean="0">
                <a:latin typeface="Arial"/>
              </a:rPr>
              <a:t> </a:t>
            </a:r>
            <a:r>
              <a:rPr lang="tr-TR" sz="2000" dirty="0">
                <a:latin typeface="Arial"/>
              </a:rPr>
              <a:t>Karbonat grubu </a:t>
            </a:r>
            <a:r>
              <a:rPr lang="tr-TR" sz="2000" dirty="0" err="1" smtClean="0">
                <a:latin typeface="Arial"/>
              </a:rPr>
              <a:t>mineralle:r</a:t>
            </a:r>
            <a:r>
              <a:rPr lang="tr-TR" sz="2000" dirty="0" smtClean="0">
                <a:latin typeface="Arial"/>
              </a:rPr>
              <a:t> </a:t>
            </a:r>
            <a:r>
              <a:rPr lang="tr-TR" sz="2000" b="0" dirty="0">
                <a:latin typeface="Arial"/>
              </a:rPr>
              <a:t>Karbonik asidin tuzlarıdır. Bu gruba örnek mineraller; Kalsit, Dolomit, Siderit </a:t>
            </a:r>
          </a:p>
          <a:p>
            <a:r>
              <a:rPr lang="tr-TR" sz="2000" dirty="0" smtClean="0">
                <a:latin typeface="Arial"/>
              </a:rPr>
              <a:t> </a:t>
            </a:r>
            <a:r>
              <a:rPr lang="tr-TR" sz="2000" dirty="0">
                <a:latin typeface="Arial"/>
              </a:rPr>
              <a:t>Fosfat grubu </a:t>
            </a:r>
            <a:r>
              <a:rPr lang="tr-TR" sz="2000" dirty="0" smtClean="0">
                <a:latin typeface="Arial"/>
              </a:rPr>
              <a:t>mineraller: </a:t>
            </a:r>
            <a:r>
              <a:rPr lang="tr-TR" sz="2000" b="0" dirty="0" err="1">
                <a:latin typeface="Arial"/>
              </a:rPr>
              <a:t>Ortofosforik</a:t>
            </a:r>
            <a:r>
              <a:rPr lang="tr-TR" sz="2000" b="0" dirty="0">
                <a:latin typeface="Arial"/>
              </a:rPr>
              <a:t> </a:t>
            </a:r>
            <a:r>
              <a:rPr lang="tr-TR" sz="2000" b="0" dirty="0" smtClean="0">
                <a:latin typeface="Arial"/>
              </a:rPr>
              <a:t>asit </a:t>
            </a:r>
            <a:r>
              <a:rPr lang="tr-TR" sz="2000" b="0" dirty="0">
                <a:latin typeface="Arial"/>
              </a:rPr>
              <a:t>(H</a:t>
            </a:r>
            <a:r>
              <a:rPr lang="tr-TR" sz="2000" b="0" baseline="-25000" dirty="0">
                <a:latin typeface="Arial"/>
              </a:rPr>
              <a:t>3</a:t>
            </a:r>
            <a:r>
              <a:rPr lang="tr-TR" sz="2000" b="0" dirty="0">
                <a:latin typeface="Arial"/>
              </a:rPr>
              <a:t>PO</a:t>
            </a:r>
            <a:r>
              <a:rPr lang="tr-TR" sz="2000" b="0" baseline="-25000" dirty="0">
                <a:latin typeface="Arial"/>
              </a:rPr>
              <a:t>4</a:t>
            </a:r>
            <a:r>
              <a:rPr lang="tr-TR" sz="2000" b="0" dirty="0">
                <a:latin typeface="Arial"/>
              </a:rPr>
              <a:t>) tuzlarına fosfat mineralleri denir. Örnek </a:t>
            </a:r>
            <a:r>
              <a:rPr lang="tr-TR" sz="2000" b="0" dirty="0" smtClean="0">
                <a:latin typeface="Arial"/>
              </a:rPr>
              <a:t>olarak; </a:t>
            </a:r>
            <a:r>
              <a:rPr lang="tr-TR" sz="2000" b="0" dirty="0">
                <a:latin typeface="Arial"/>
              </a:rPr>
              <a:t>Apatit, </a:t>
            </a:r>
            <a:r>
              <a:rPr lang="tr-TR" sz="2000" b="0" dirty="0" err="1">
                <a:latin typeface="Arial"/>
              </a:rPr>
              <a:t>Fluorapatit</a:t>
            </a:r>
            <a:r>
              <a:rPr lang="tr-TR" sz="2000" b="0" dirty="0" smtClean="0">
                <a:latin typeface="Arial"/>
              </a:rPr>
              <a:t>, </a:t>
            </a:r>
            <a:r>
              <a:rPr lang="tr-TR" sz="2000" b="0" dirty="0" err="1" smtClean="0">
                <a:latin typeface="Arial"/>
              </a:rPr>
              <a:t>Hidroksipalatit</a:t>
            </a:r>
            <a:r>
              <a:rPr lang="tr-TR" sz="2000" b="0" dirty="0">
                <a:latin typeface="Arial"/>
              </a:rPr>
              <a:t>, </a:t>
            </a:r>
            <a:r>
              <a:rPr lang="tr-TR" sz="2000" b="0" dirty="0" err="1">
                <a:latin typeface="Arial"/>
              </a:rPr>
              <a:t>Vivanit</a:t>
            </a:r>
            <a:r>
              <a:rPr lang="tr-TR" sz="2000" b="0" dirty="0">
                <a:latin typeface="Arial"/>
              </a:rPr>
              <a:t>, </a:t>
            </a:r>
            <a:r>
              <a:rPr lang="tr-TR" sz="2000" b="0" dirty="0" err="1">
                <a:latin typeface="Arial"/>
              </a:rPr>
              <a:t>Vavelit</a:t>
            </a:r>
            <a:r>
              <a:rPr lang="tr-TR" sz="2000" b="0" dirty="0">
                <a:latin typeface="Arial"/>
              </a:rPr>
              <a:t>. </a:t>
            </a:r>
          </a:p>
          <a:p>
            <a:r>
              <a:rPr lang="tr-TR" sz="2000" dirty="0" smtClean="0">
                <a:latin typeface="Arial"/>
              </a:rPr>
              <a:t>Kükürt </a:t>
            </a:r>
            <a:r>
              <a:rPr lang="tr-TR" sz="2000" dirty="0">
                <a:latin typeface="Arial"/>
              </a:rPr>
              <a:t>grubu </a:t>
            </a:r>
            <a:r>
              <a:rPr lang="tr-TR" sz="2000" dirty="0" smtClean="0">
                <a:latin typeface="Arial"/>
              </a:rPr>
              <a:t>mineraller: </a:t>
            </a:r>
            <a:r>
              <a:rPr lang="tr-TR" sz="2000" b="0" dirty="0">
                <a:latin typeface="Arial"/>
              </a:rPr>
              <a:t>Bu gruba örnek </a:t>
            </a:r>
            <a:r>
              <a:rPr lang="tr-TR" sz="2000" b="0" dirty="0" smtClean="0">
                <a:latin typeface="Arial"/>
              </a:rPr>
              <a:t>mineraller; </a:t>
            </a:r>
            <a:r>
              <a:rPr lang="tr-TR" sz="2000" b="0" dirty="0">
                <a:latin typeface="Arial"/>
              </a:rPr>
              <a:t>Pirit ve Jips ’tir. </a:t>
            </a:r>
          </a:p>
          <a:p>
            <a:r>
              <a:rPr lang="tr-TR" sz="2000" dirty="0" smtClean="0">
                <a:latin typeface="Arial"/>
              </a:rPr>
              <a:t>Silikat </a:t>
            </a:r>
            <a:r>
              <a:rPr lang="tr-TR" sz="2000" dirty="0">
                <a:latin typeface="Arial"/>
              </a:rPr>
              <a:t>grubu </a:t>
            </a:r>
            <a:r>
              <a:rPr lang="tr-TR" sz="2000" dirty="0" smtClean="0">
                <a:latin typeface="Arial"/>
              </a:rPr>
              <a:t>mineraller. </a:t>
            </a:r>
            <a:r>
              <a:rPr lang="tr-TR" sz="2000" b="0" dirty="0" err="1">
                <a:latin typeface="Arial"/>
              </a:rPr>
              <a:t>Metasilis</a:t>
            </a:r>
            <a:r>
              <a:rPr lang="tr-TR" sz="2000" b="0" dirty="0">
                <a:latin typeface="Arial"/>
              </a:rPr>
              <a:t>, </a:t>
            </a:r>
            <a:r>
              <a:rPr lang="tr-TR" sz="2000" b="0" dirty="0" err="1">
                <a:latin typeface="Arial"/>
              </a:rPr>
              <a:t>Ortosilis</a:t>
            </a:r>
            <a:r>
              <a:rPr lang="tr-TR" sz="2000" b="0" dirty="0">
                <a:latin typeface="Arial"/>
              </a:rPr>
              <a:t> ve </a:t>
            </a:r>
            <a:r>
              <a:rPr lang="tr-TR" sz="2000" b="0" dirty="0" err="1">
                <a:latin typeface="Arial"/>
              </a:rPr>
              <a:t>Polisilis</a:t>
            </a:r>
            <a:r>
              <a:rPr lang="tr-TR" sz="2000" b="0" dirty="0">
                <a:latin typeface="Arial"/>
              </a:rPr>
              <a:t> asidi tuzları olmak üzere üç kısma ayrılır.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1962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</TotalTime>
  <Words>401</Words>
  <Application>Microsoft Office PowerPoint</Application>
  <PresentationFormat>Ekran Gösterisi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Açılar</vt:lpstr>
      <vt:lpstr>Toprak bİlgİsİ</vt:lpstr>
      <vt:lpstr>giriş</vt:lpstr>
      <vt:lpstr>PowerPoint Sunusu</vt:lpstr>
      <vt:lpstr>PowerPoint Sunusu</vt:lpstr>
      <vt:lpstr>PowerPoint Sunusu</vt:lpstr>
      <vt:lpstr> ToprağIn İnorganik YapI Maddelerİ (%45)  </vt:lpstr>
      <vt:lpstr>MİNERALLER</vt:lpstr>
      <vt:lpstr>toprağI OLUŞTURAN  TANELERİN BÜYÜKLÜKLERİ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samsungg</dc:creator>
  <cp:lastModifiedBy>samsungg</cp:lastModifiedBy>
  <cp:revision>2</cp:revision>
  <dcterms:created xsi:type="dcterms:W3CDTF">2019-04-28T20:20:20Z</dcterms:created>
  <dcterms:modified xsi:type="dcterms:W3CDTF">2019-04-28T20:21:47Z</dcterms:modified>
</cp:coreProperties>
</file>