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973FC8-0DC6-4CE4-9CFE-EEAA60638C5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890DAAB-841A-49FD-8350-74FF17DCAA6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luvisols" TargetMode="External"/><Relationship Id="rId13" Type="http://schemas.openxmlformats.org/officeDocument/2006/relationships/hyperlink" Target="http://en.wikipedia.org/w/index.php?title=Kastanozems&amp;action=edit&amp;redlink=1" TargetMode="External"/><Relationship Id="rId18" Type="http://schemas.openxmlformats.org/officeDocument/2006/relationships/hyperlink" Target="http://en.wikipedia.org/wiki/Planosols" TargetMode="External"/><Relationship Id="rId26" Type="http://schemas.openxmlformats.org/officeDocument/2006/relationships/hyperlink" Target="http://en.wikipedia.org/wiki/Vertisols" TargetMode="External"/><Relationship Id="rId3" Type="http://schemas.openxmlformats.org/officeDocument/2006/relationships/hyperlink" Target="http://en.wikipedia.org/wiki/Andosols" TargetMode="External"/><Relationship Id="rId21" Type="http://schemas.openxmlformats.org/officeDocument/2006/relationships/hyperlink" Target="http://en.wikipedia.org/wiki/Rankers" TargetMode="External"/><Relationship Id="rId7" Type="http://schemas.openxmlformats.org/officeDocument/2006/relationships/hyperlink" Target="http://en.wikipedia.org/wiki/Ferralsols" TargetMode="External"/><Relationship Id="rId12" Type="http://schemas.openxmlformats.org/officeDocument/2006/relationships/hyperlink" Target="http://en.wikipedia.org/wiki/Histosols" TargetMode="External"/><Relationship Id="rId17" Type="http://schemas.openxmlformats.org/officeDocument/2006/relationships/hyperlink" Target="http://en.wikipedia.org/w/index.php?title=Phaeozems&amp;action=edit&amp;redlink=1" TargetMode="External"/><Relationship Id="rId25" Type="http://schemas.openxmlformats.org/officeDocument/2006/relationships/hyperlink" Target="http://en.wikipedia.org/wiki/Solonetz" TargetMode="External"/><Relationship Id="rId2" Type="http://schemas.openxmlformats.org/officeDocument/2006/relationships/hyperlink" Target="http://en.wikipedia.org/wiki/Acrisols" TargetMode="External"/><Relationship Id="rId16" Type="http://schemas.openxmlformats.org/officeDocument/2006/relationships/hyperlink" Target="http://en.wikipedia.org/w/index.php?title=Nitosols&amp;action=edit&amp;redlink=1" TargetMode="External"/><Relationship Id="rId20" Type="http://schemas.openxmlformats.org/officeDocument/2006/relationships/hyperlink" Target="http://en.wikipedia.org/w/index.php?title=Podzoluvisols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Chernozems" TargetMode="External"/><Relationship Id="rId11" Type="http://schemas.openxmlformats.org/officeDocument/2006/relationships/hyperlink" Target="http://en.wikipedia.org/wiki/Gypsisols" TargetMode="External"/><Relationship Id="rId24" Type="http://schemas.openxmlformats.org/officeDocument/2006/relationships/hyperlink" Target="http://en.wikipedia.org/wiki/Solonchaks" TargetMode="External"/><Relationship Id="rId5" Type="http://schemas.openxmlformats.org/officeDocument/2006/relationships/hyperlink" Target="http://en.wikipedia.org/wiki/Cambisols" TargetMode="External"/><Relationship Id="rId15" Type="http://schemas.openxmlformats.org/officeDocument/2006/relationships/hyperlink" Target="http://en.wikipedia.org/w/index.php?title=Luvisols&amp;action=edit&amp;redlink=1" TargetMode="External"/><Relationship Id="rId23" Type="http://schemas.openxmlformats.org/officeDocument/2006/relationships/hyperlink" Target="http://en.wikipedia.org/wiki/Rendzina" TargetMode="External"/><Relationship Id="rId10" Type="http://schemas.openxmlformats.org/officeDocument/2006/relationships/hyperlink" Target="http://en.wikipedia.org/w/index.php?title=Greyzems&amp;action=edit&amp;redlink=1" TargetMode="External"/><Relationship Id="rId19" Type="http://schemas.openxmlformats.org/officeDocument/2006/relationships/hyperlink" Target="http://en.wikipedia.org/wiki/Podzols" TargetMode="External"/><Relationship Id="rId4" Type="http://schemas.openxmlformats.org/officeDocument/2006/relationships/hyperlink" Target="http://en.wikipedia.org/wiki/Arenosols" TargetMode="External"/><Relationship Id="rId9" Type="http://schemas.openxmlformats.org/officeDocument/2006/relationships/hyperlink" Target="http://en.wikipedia.org/wiki/Gleysols" TargetMode="External"/><Relationship Id="rId14" Type="http://schemas.openxmlformats.org/officeDocument/2006/relationships/hyperlink" Target="http://en.wikipedia.org/wiki/Lithosols" TargetMode="External"/><Relationship Id="rId22" Type="http://schemas.openxmlformats.org/officeDocument/2006/relationships/hyperlink" Target="http://en.wikipedia.org/wiki/Regosols" TargetMode="External"/><Relationship Id="rId27" Type="http://schemas.openxmlformats.org/officeDocument/2006/relationships/hyperlink" Target="http://en.wikipedia.org/w/index.php?title=Yermosols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FAO Toprak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SInIflama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Sİstemİ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idx="4294967295"/>
          </p:nvPr>
        </p:nvSpPr>
        <p:spPr>
          <a:xfrm>
            <a:off x="0" y="981075"/>
            <a:ext cx="8208963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30 referans toprak grubu;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Acrisols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Albeluvisols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Anthrosols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Arenosols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Cambisols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Chernozems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Ferralsols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Fluvisols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Gleysols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Gypsisols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Kastanozems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Leptosols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Lixisols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Luvisols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Nitisols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Phaeozems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Plinthosols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Regosols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Solonchaks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Solonetz</a:t>
            </a:r>
            <a:r>
              <a:rPr lang="tr-TR" altLang="tr-TR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Umbrisols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Vertisols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70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a2e34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3833091" y="1176618"/>
            <a:ext cx="1423467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z="1600" b="1">
                <a:solidFill>
                  <a:srgbClr val="FFFFFF"/>
                </a:solidFill>
                <a:latin typeface="Calibri"/>
              </a:rPr>
              <a:t>Mollic Epipedon </a:t>
            </a:r>
          </a:p>
          <a:p>
            <a:pPr>
              <a:lnSpc>
                <a:spcPts val="1885"/>
              </a:lnSpc>
            </a:pPr>
            <a:endParaRPr lang="tr-TR"/>
          </a:p>
        </p:txBody>
      </p:sp>
      <p:sp>
        <p:nvSpPr>
          <p:cNvPr id="4" name="3 Metin kutusu"/>
          <p:cNvSpPr txBox="1"/>
          <p:nvPr/>
        </p:nvSpPr>
        <p:spPr>
          <a:xfrm>
            <a:off x="1246910" y="4997824"/>
            <a:ext cx="1249253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Inceptisols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994727" y="4997824"/>
            <a:ext cx="1051570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Mollisols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6834910" y="4997824"/>
            <a:ext cx="833241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Oxisols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635001" y="5322794"/>
            <a:ext cx="2314993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Soils with altered horizons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382818" y="5322794"/>
            <a:ext cx="2179379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> Dark surface layer rich in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119091" y="5322794"/>
            <a:ext cx="2167260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Highly leached soils with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635000" y="5558118"/>
            <a:ext cx="1844445" cy="244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but no accumulations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3382818" y="5558118"/>
            <a:ext cx="1052853" cy="244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base cations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119091" y="5558118"/>
            <a:ext cx="2211970" cy="244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iron and aluminum oxides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635000" y="5804647"/>
            <a:ext cx="2385461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Young soils, still developing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382818" y="5804647"/>
            <a:ext cx="1757854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Found in grasslands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6119092" y="5804647"/>
            <a:ext cx="2183931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Found in tropical regions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5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a2e34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1951182" y="1165412"/>
            <a:ext cx="1322157" cy="123110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1117">
              <a:lnSpc>
                <a:spcPts val="3231"/>
              </a:lnSpc>
            </a:pPr>
            <a:r>
              <a:rPr lang="tr-TR" sz="1600" b="1">
                <a:solidFill>
                  <a:srgbClr val="000000"/>
                </a:solidFill>
                <a:latin typeface="Calibri"/>
              </a:rPr>
              <a:t>Albic Horizon </a:t>
            </a:r>
            <a:br>
              <a:rPr lang="tr-TR" sz="1600" b="1">
                <a:solidFill>
                  <a:srgbClr val="000000"/>
                </a:solidFill>
                <a:latin typeface="Calibri"/>
              </a:rPr>
            </a:br>
            <a:r>
              <a:rPr lang="tr-TR" sz="1600" b="1">
                <a:solidFill>
                  <a:srgbClr val="000000"/>
                </a:solidFill>
                <a:latin typeface="Calibri"/>
              </a:rPr>
              <a:t>Spodic Horizon </a:t>
            </a:r>
          </a:p>
          <a:p>
            <a:pPr indent="71117">
              <a:lnSpc>
                <a:spcPts val="3231"/>
              </a:lnSpc>
            </a:pPr>
            <a:endParaRPr lang="tr-TR" sz="1600" b="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13909" y="2857501"/>
            <a:ext cx="1335750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z="1600" b="1">
                <a:solidFill>
                  <a:srgbClr val="000000"/>
                </a:solidFill>
                <a:latin typeface="Calibri"/>
              </a:rPr>
              <a:t>Argillic Horizon </a:t>
            </a:r>
          </a:p>
          <a:p>
            <a:pPr>
              <a:lnSpc>
                <a:spcPts val="1885"/>
              </a:lnSpc>
            </a:pPr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281546" y="5009030"/>
            <a:ext cx="1248740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23"/>
              </a:lnSpc>
            </a:pPr>
            <a:r>
              <a:rPr lang="tr-TR" sz="2200" b="1">
                <a:solidFill>
                  <a:srgbClr val="000000"/>
                </a:solidFill>
                <a:latin typeface="Calibri"/>
              </a:rPr>
              <a:t>Spodososl </a:t>
            </a:r>
          </a:p>
          <a:p>
            <a:pPr>
              <a:lnSpc>
                <a:spcPts val="2423"/>
              </a:lnSpc>
            </a:pPr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635000" y="5322795"/>
            <a:ext cx="2371611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Accumulation of Fe/Al and </a:t>
            </a:r>
            <a:br>
              <a:rPr lang="tr-TR" sz="1600">
                <a:solidFill>
                  <a:srgbClr val="000000"/>
                </a:solidFill>
                <a:latin typeface="Calibri"/>
                <a:cs typeface="Arial"/>
              </a:rPr>
            </a:b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OM below leached horizon </a:t>
            </a:r>
          </a:p>
          <a:p>
            <a:pPr>
              <a:lnSpc>
                <a:spcPts val="1885"/>
              </a:lnSpc>
            </a:pP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35000" y="5815854"/>
            <a:ext cx="2428678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Found in coniferous forests </a:t>
            </a:r>
          </a:p>
          <a:p>
            <a:pPr>
              <a:lnSpc>
                <a:spcPts val="1885"/>
              </a:lnSpc>
            </a:pPr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110182" y="5009030"/>
            <a:ext cx="929742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23"/>
              </a:lnSpc>
            </a:pPr>
            <a:r>
              <a:rPr lang="tr-TR" sz="2200" b="1">
                <a:solidFill>
                  <a:srgbClr val="000000"/>
                </a:solidFill>
                <a:latin typeface="Calibri"/>
              </a:rPr>
              <a:t>Ultisols </a:t>
            </a:r>
          </a:p>
          <a:p>
            <a:pPr>
              <a:lnSpc>
                <a:spcPts val="2423"/>
              </a:lnSpc>
            </a:pPr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3336637" y="5322795"/>
            <a:ext cx="2358018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mtClean="0">
                <a:latin typeface="Arial"/>
                <a:cs typeface="Arial"/>
              </a:rPr>
              <a:t>•</a:t>
            </a: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> Highly leached soils with a </a:t>
            </a:r>
            <a:br>
              <a:rPr lang="en-US" sz="1600">
                <a:solidFill>
                  <a:srgbClr val="000000"/>
                </a:solidFill>
                <a:latin typeface="Calibri"/>
                <a:cs typeface="Arial"/>
              </a:rPr>
            </a:b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>clay‐rich B‐horizon </a:t>
            </a:r>
          </a:p>
          <a:p>
            <a:pPr>
              <a:lnSpc>
                <a:spcPts val="1885"/>
              </a:lnSpc>
            </a:pP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336637" y="5804648"/>
            <a:ext cx="2051524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Found in warm, humid </a:t>
            </a:r>
            <a:br>
              <a:rPr lang="tr-TR" sz="1600">
                <a:solidFill>
                  <a:srgbClr val="000000"/>
                </a:solidFill>
                <a:latin typeface="Calibri"/>
                <a:cs typeface="Arial"/>
              </a:rPr>
            </a:b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regions </a:t>
            </a:r>
          </a:p>
          <a:p>
            <a:pPr>
              <a:lnSpc>
                <a:spcPts val="1885"/>
              </a:lnSpc>
            </a:pP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6707909" y="5009030"/>
            <a:ext cx="1072345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23"/>
              </a:lnSpc>
            </a:pPr>
            <a:r>
              <a:rPr lang="tr-TR" sz="2200" b="1">
                <a:solidFill>
                  <a:srgbClr val="000000"/>
                </a:solidFill>
                <a:latin typeface="Calibri"/>
              </a:rPr>
              <a:t>Vertisols </a:t>
            </a:r>
          </a:p>
          <a:p>
            <a:pPr>
              <a:lnSpc>
                <a:spcPts val="2423"/>
              </a:lnSpc>
            </a:pPr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6038273" y="5322795"/>
            <a:ext cx="2275366" cy="7309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High content of swelling </a:t>
            </a: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/>
            </a:r>
            <a:br>
              <a:rPr lang="en-US" sz="1600">
                <a:solidFill>
                  <a:srgbClr val="000000"/>
                </a:solidFill>
                <a:latin typeface="Calibri"/>
                <a:cs typeface="Arial"/>
              </a:rPr>
            </a:b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>clay; deep cracks when dry </a:t>
            </a:r>
          </a:p>
          <a:p>
            <a:pPr>
              <a:lnSpc>
                <a:spcPts val="1885"/>
              </a:lnSpc>
            </a:pP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6038273" y="5815854"/>
            <a:ext cx="1948162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Shrink‐swell behavior </a:t>
            </a:r>
          </a:p>
          <a:p>
            <a:pPr>
              <a:lnSpc>
                <a:spcPts val="1885"/>
              </a:lnSpc>
            </a:pPr>
            <a:endParaRPr lang="tr-TR" sz="16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5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4191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FAO Alt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Ordolar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idx="4294967295"/>
          </p:nvPr>
        </p:nvSpPr>
        <p:spPr>
          <a:xfrm>
            <a:off x="863600" y="549275"/>
            <a:ext cx="8280400" cy="4895850"/>
          </a:xfrm>
        </p:spPr>
        <p:txBody>
          <a:bodyPr numCol="2">
            <a:noAutofit/>
          </a:bodyPr>
          <a:lstStyle/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 tooltip="Acrisols"/>
              </a:rPr>
              <a:t>Acrisols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 tooltip="Andosols"/>
              </a:rPr>
              <a:t>Andosols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file" tooltip="Arenosols"/>
              </a:rPr>
              <a:t>Arenosols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file" tooltip="Cambisols"/>
              </a:rPr>
              <a:t>Cambisols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file" tooltip="Chernozems"/>
              </a:rPr>
              <a:t>Chernozems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7" action="ppaction://hlinkfile" tooltip="Ferralsols"/>
              </a:rPr>
              <a:t>Ferralsols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8" action="ppaction://hlinkfile" tooltip="Fluvisols"/>
              </a:rPr>
              <a:t>Fluvisols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9" action="ppaction://hlinkfile" tooltip="Gleysols"/>
              </a:rPr>
              <a:t>Gleysols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  <a:hlinkClick r:id="rId10" action="ppaction://hlinkfile" tooltip="Greyzems (page does not exist)"/>
              </a:rPr>
              <a:t>Greyzems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1" action="ppaction://hlinkfile" tooltip="Gypsisols"/>
              </a:rPr>
              <a:t>Gypsisols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2" action="ppaction://hlinkfile" tooltip="Histosols"/>
              </a:rPr>
              <a:t>Histosols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3" action="ppaction://hlinkfile" tooltip="Kastanozems (page does not exist)"/>
              </a:rPr>
              <a:t>Kastanozems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4" action="ppaction://hlinkfile" tooltip="Lithosols"/>
              </a:rPr>
              <a:t>Lithosols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  <a:hlinkClick r:id="rId15" action="ppaction://hlinkfile" tooltip="Luvisols (page does not exist)"/>
            </a:endParaRPr>
          </a:p>
          <a:p>
            <a:pPr eaLnBrk="1" hangingPunct="1"/>
            <a:endParaRPr lang="tr-TR" altLang="tr-TR" sz="2400" b="0" dirty="0">
              <a:latin typeface="Arial" panose="020B0604020202020204" pitchFamily="34" charset="0"/>
              <a:cs typeface="Arial" panose="020B0604020202020204" pitchFamily="34" charset="0"/>
              <a:hlinkClick r:id="rId15" action="ppaction://hlinkfile" tooltip="Luvisols (page does not exist)"/>
            </a:endParaRP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5" action="ppaction://hlinkfile" tooltip="Luvisols (page does not exist)"/>
              </a:rPr>
              <a:t>Luvisols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6" action="ppaction://hlinkfile" tooltip="Nitosols (page does not exist)"/>
              </a:rPr>
              <a:t>Nitosols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7" action="ppaction://hlinkfile" tooltip="Phaeozems (page does not exist)"/>
              </a:rPr>
              <a:t>Phaeozems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8" action="ppaction://hlinkfile" tooltip="Planosols"/>
              </a:rPr>
              <a:t>Planosols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19" action="ppaction://hlinkfile" tooltip="Podzols"/>
              </a:rPr>
              <a:t>Podzols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0" action="ppaction://hlinkfile" tooltip="Podzoluvisols (page does not exist)"/>
              </a:rPr>
              <a:t>Podzoluvisols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  <a:hlinkClick r:id="rId21" action="ppaction://hlinkfile" tooltip="Rankers"/>
              </a:rPr>
              <a:t>Rankers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2" action="ppaction://hlinkfile" tooltip="Regosols"/>
              </a:rPr>
              <a:t>Regosols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3" action="ppaction://hlinkfile" tooltip="Rendzina"/>
              </a:rPr>
              <a:t>Rendzinas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4" action="ppaction://hlinkfile" tooltip="Solonchaks"/>
              </a:rPr>
              <a:t>Solonchaks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5" action="ppaction://hlinkfile" tooltip="Solonetz"/>
              </a:rPr>
              <a:t>Solonetz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6" action="ppaction://hlinkfile" tooltip="Vertisols"/>
              </a:rPr>
              <a:t>Vertisols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7" action="ppaction://hlinkfile" tooltip="Yermosols (page does not exist)"/>
              </a:rPr>
              <a:t>Yermosols</a:t>
            </a:r>
            <a:r>
              <a:rPr lang="en-US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en-US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772400" cy="504825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FAO Toprak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SInIflama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Sİstemİ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2 İçerik Yer Tutucusu"/>
          <p:cNvSpPr>
            <a:spLocks noGrp="1"/>
          </p:cNvSpPr>
          <p:nvPr>
            <p:ph idx="4294967295"/>
          </p:nvPr>
        </p:nvSpPr>
        <p:spPr>
          <a:xfrm>
            <a:off x="574675" y="928688"/>
            <a:ext cx="8569325" cy="55245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1.Organik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Histosoller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İnsan etkisinde oluşmuş mineral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Andosoller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(Volkan alanlarında)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Arenosoller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(Kumlu)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Vertisoller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Ana materyal etkisinde oluşmuş mineral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Fluvisoller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Alluvial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Gleysoller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Leptosoller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Regosoller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 Erozyona uğramış)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Zaman etkisinde oluşmuş mineral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Cambisoller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Yarı Tropikal nemli iklimde oluşmuş mineral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Plinthosoller</a:t>
            </a:r>
            <a:endParaRPr lang="tr-TR" altLang="tr-T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Ferrasoller</a:t>
            </a:r>
            <a:endParaRPr lang="tr-TR" altLang="tr-T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Nitisoller</a:t>
            </a:r>
            <a:endParaRPr lang="tr-TR" altLang="tr-T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Acrisols</a:t>
            </a:r>
            <a:r>
              <a:rPr lang="tr-TR" alt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Alisols</a:t>
            </a:r>
            <a:r>
              <a:rPr lang="tr-TR" alt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Lixisols</a:t>
            </a:r>
            <a:endParaRPr lang="tr-TR" alt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654050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FAO Toprak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SInIflama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Sİstemİ</a:t>
            </a:r>
            <a:endParaRPr lang="en-US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2 İçerik Yer Tutucusu"/>
          <p:cNvSpPr>
            <a:spLocks noGrp="1"/>
          </p:cNvSpPr>
          <p:nvPr>
            <p:ph idx="4294967295"/>
          </p:nvPr>
        </p:nvSpPr>
        <p:spPr>
          <a:xfrm>
            <a:off x="574675" y="1071563"/>
            <a:ext cx="8569325" cy="505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6.Kurak yarı-kurak iklimde oluşmuş mineral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Solonchaks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Solonetz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Gypsisoller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Calcisoller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8. Step iklimlerde oluşmuş mineral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Kastanozemler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Chernozemler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Phaeozemler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Greyzemler</a:t>
            </a:r>
            <a:endParaRPr lang="tr-TR" altLang="tr-T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9. Yarı nemli karasal iklimde oluşmuş mineral topraklar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Luvisoller</a:t>
            </a:r>
            <a:endParaRPr lang="tr-TR" altLang="tr-T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Podzoluvisoller</a:t>
            </a:r>
            <a:endParaRPr lang="tr-TR" altLang="tr-T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Plansoller</a:t>
            </a:r>
            <a:endParaRPr lang="tr-TR" altLang="tr-T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Podzoller</a:t>
            </a:r>
            <a:endParaRPr lang="tr-TR" altLang="tr-T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6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46050"/>
            <a:ext cx="7772400" cy="1774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MİNERAL TOPRAKLARIN FİZİKSEL ÖZELLİKLERİ</a:t>
            </a:r>
            <a:r>
              <a:rPr lang="tr-TR" sz="2800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tr-TR" sz="2800" dirty="0" smtClean="0">
                <a:solidFill>
                  <a:srgbClr val="FF0000"/>
                </a:solidFill>
                <a:cs typeface="Times New Roman" pitchFamily="18" charset="0"/>
              </a:rPr>
              <a:t> </a:t>
            </a:r>
            <a:br>
              <a:rPr lang="tr-TR" sz="2800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tr-TR" sz="28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52736"/>
            <a:ext cx="7924800" cy="396044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800" dirty="0" smtClean="0">
                <a:cs typeface="Times New Roman" pitchFamily="18" charset="0"/>
              </a:rPr>
              <a:t>Toprak </a:t>
            </a:r>
            <a:r>
              <a:rPr lang="tr-TR" altLang="tr-TR" sz="2800" dirty="0" err="1" smtClean="0">
                <a:cs typeface="Times New Roman" pitchFamily="18" charset="0"/>
              </a:rPr>
              <a:t>tekstür</a:t>
            </a:r>
            <a:r>
              <a:rPr lang="tr-TR" altLang="tr-TR" sz="2800" dirty="0" smtClean="0">
                <a:cs typeface="Times New Roman" pitchFamily="18" charset="0"/>
              </a:rPr>
              <a:t> ve strüktürü,</a:t>
            </a:r>
          </a:p>
          <a:p>
            <a:pPr eaLnBrk="1" hangingPunct="1"/>
            <a:r>
              <a:rPr lang="tr-TR" altLang="tr-TR" sz="2800" dirty="0" smtClean="0">
                <a:cs typeface="Times New Roman" pitchFamily="18" charset="0"/>
              </a:rPr>
              <a:t>Su tutma kapasitesi,</a:t>
            </a:r>
          </a:p>
          <a:p>
            <a:pPr eaLnBrk="1" hangingPunct="1"/>
            <a:r>
              <a:rPr lang="tr-TR" altLang="tr-TR" sz="2800" dirty="0" err="1" smtClean="0">
                <a:cs typeface="Times New Roman" pitchFamily="18" charset="0"/>
              </a:rPr>
              <a:t>Agregat</a:t>
            </a:r>
            <a:r>
              <a:rPr lang="tr-TR" altLang="tr-TR" sz="2800" dirty="0" smtClean="0">
                <a:cs typeface="Times New Roman" pitchFamily="18" charset="0"/>
              </a:rPr>
              <a:t> </a:t>
            </a:r>
            <a:r>
              <a:rPr lang="tr-TR" altLang="tr-TR" sz="2800" dirty="0" err="1" smtClean="0">
                <a:cs typeface="Times New Roman" pitchFamily="18" charset="0"/>
              </a:rPr>
              <a:t>stabilitesi</a:t>
            </a:r>
            <a:r>
              <a:rPr lang="tr-TR" altLang="tr-TR" sz="2800" dirty="0" smtClean="0">
                <a:cs typeface="Times New Roman" pitchFamily="18" charset="0"/>
              </a:rPr>
              <a:t>,</a:t>
            </a:r>
          </a:p>
          <a:p>
            <a:pPr eaLnBrk="1" hangingPunct="1"/>
            <a:r>
              <a:rPr lang="tr-TR" altLang="tr-TR" sz="2800" dirty="0" smtClean="0">
                <a:cs typeface="Times New Roman" pitchFamily="18" charset="0"/>
              </a:rPr>
              <a:t>Havalanma,</a:t>
            </a:r>
          </a:p>
          <a:p>
            <a:pPr eaLnBrk="1" hangingPunct="1"/>
            <a:r>
              <a:rPr lang="tr-TR" altLang="tr-TR" sz="2800" dirty="0" smtClean="0">
                <a:cs typeface="Times New Roman" pitchFamily="18" charset="0"/>
              </a:rPr>
              <a:t>Geçirgenlik,</a:t>
            </a:r>
          </a:p>
          <a:p>
            <a:pPr eaLnBrk="1" hangingPunct="1"/>
            <a:r>
              <a:rPr lang="tr-TR" altLang="tr-TR" sz="2800" dirty="0" smtClean="0">
                <a:cs typeface="Times New Roman" pitchFamily="18" charset="0"/>
              </a:rPr>
              <a:t>Toprak sıcaklığı,</a:t>
            </a:r>
          </a:p>
          <a:p>
            <a:pPr eaLnBrk="1" hangingPunct="1"/>
            <a:r>
              <a:rPr lang="tr-TR" altLang="tr-TR" sz="2800" dirty="0" smtClean="0">
                <a:cs typeface="Times New Roman" pitchFamily="18" charset="0"/>
              </a:rPr>
              <a:t>Toprak rengi,</a:t>
            </a:r>
          </a:p>
          <a:p>
            <a:pPr eaLnBrk="1" hangingPunct="1"/>
            <a:r>
              <a:rPr lang="tr-TR" altLang="tr-TR" sz="2800" dirty="0" err="1" smtClean="0">
                <a:cs typeface="Times New Roman" pitchFamily="18" charset="0"/>
              </a:rPr>
              <a:t>Kıvamlılık</a:t>
            </a:r>
            <a:r>
              <a:rPr lang="tr-TR" altLang="tr-TR" sz="2800" dirty="0" smtClean="0">
                <a:cs typeface="Times New Roman" pitchFamily="18" charset="0"/>
              </a:rPr>
              <a:t>.</a:t>
            </a:r>
            <a:r>
              <a:rPr lang="tr-TR" altLang="tr-T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41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3"/>
            <a:ext cx="7772400" cy="1008112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BİTKİ YAŞAMINI DESTEKLEYEN TOPRAĞIN SAHİP OLMASI GEREKEN ÖZELLİKLER: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80728"/>
            <a:ext cx="8712968" cy="526767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dirty="0" smtClean="0"/>
              <a:t>1</a:t>
            </a:r>
            <a:r>
              <a:rPr lang="tr-TR" altLang="tr-TR" sz="2800" dirty="0" smtClean="0">
                <a:cs typeface="Times New Roman" pitchFamily="18" charset="0"/>
              </a:rPr>
              <a:t>. 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Yağmur ve sulama suyunu uygun miktarlarda geçirecek kadar gözenekli olmalı, ancak aşırı su ve besin madde kaybına neden olacak kadarda büyük gözenekli olmamalı,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2. Nemi bitkinin ihtiyacını karşılayacak oranda tutabilmeli, taban suyunu yükseltecek kadar da tutmamalı,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3.  Bitki kök hücrelerinin iyi havalanmasını sağlayacak kadar oksijen içermeli, ancak köklerin nemli toprak taneleri ile temasını kesecek derecede de fazla havalanmamalı. 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9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a2e33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3128819" y="840441"/>
            <a:ext cx="3149324" cy="115416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487"/>
              </a:lnSpc>
            </a:pPr>
            <a:r>
              <a:rPr lang="tr-TR" sz="4000" dirty="0">
                <a:solidFill>
                  <a:srgbClr val="000000"/>
                </a:solidFill>
                <a:latin typeface="Calibri"/>
              </a:rPr>
              <a:t>Toprak </a:t>
            </a:r>
            <a:r>
              <a:rPr lang="tr-TR" sz="4000" dirty="0" err="1">
                <a:solidFill>
                  <a:srgbClr val="000000"/>
                </a:solidFill>
                <a:latin typeface="Calibri"/>
              </a:rPr>
              <a:t>ordoları</a:t>
            </a:r>
            <a:endParaRPr lang="tr-TR" sz="40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ts val="4487"/>
              </a:lnSpc>
            </a:pP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512455" y="1826559"/>
            <a:ext cx="1213911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Alfisol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241636" y="1826559"/>
            <a:ext cx="1822644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Inceptisol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512454" y="2409265"/>
            <a:ext cx="1432502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Andisol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241637" y="2409265"/>
            <a:ext cx="1519939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Mollisol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512455" y="2991971"/>
            <a:ext cx="1454361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Aridisol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241637" y="2991971"/>
            <a:ext cx="1204175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Oxisol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1512455" y="3563471"/>
            <a:ext cx="1310557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Entisol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5241637" y="3563471"/>
            <a:ext cx="1729786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Spodosol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1512455" y="4146177"/>
            <a:ext cx="1317377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Gelisol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5241637" y="4146177"/>
            <a:ext cx="1253257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Ultisol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1512455" y="4728883"/>
            <a:ext cx="1527108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Histosol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5241636" y="4728883"/>
            <a:ext cx="1462522" cy="4901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3200">
                <a:solidFill>
                  <a:srgbClr val="000000"/>
                </a:solidFill>
                <a:latin typeface="Calibri"/>
                <a:cs typeface="Arial"/>
              </a:rPr>
              <a:t> Vertisol</a:t>
            </a:r>
            <a:endParaRPr lang="tr-TR" sz="32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8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a2e33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1281545" y="3731559"/>
            <a:ext cx="1335750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85"/>
              </a:lnSpc>
            </a:pPr>
            <a:r>
              <a:rPr lang="tr-TR" sz="1600" b="1">
                <a:solidFill>
                  <a:srgbClr val="000000"/>
                </a:solidFill>
                <a:latin typeface="Calibri"/>
              </a:rPr>
              <a:t>Argillic Horizon </a:t>
            </a:r>
          </a:p>
          <a:p>
            <a:pPr>
              <a:lnSpc>
                <a:spcPts val="1885"/>
              </a:lnSpc>
            </a:pPr>
            <a:endParaRPr lang="tr-TR"/>
          </a:p>
        </p:txBody>
      </p:sp>
      <p:sp>
        <p:nvSpPr>
          <p:cNvPr id="4" name="3 Metin kutusu"/>
          <p:cNvSpPr txBox="1"/>
          <p:nvPr/>
        </p:nvSpPr>
        <p:spPr>
          <a:xfrm>
            <a:off x="1466273" y="4997824"/>
            <a:ext cx="844783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Alfisols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4110182" y="4997824"/>
            <a:ext cx="987450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Andisols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6754091" y="4997824"/>
            <a:ext cx="1006686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Aridisols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50455" y="5322794"/>
            <a:ext cx="2199000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Moderately leached soils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382818" y="5322794"/>
            <a:ext cx="2371098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Dominated by short‐range‐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119091" y="5322794"/>
            <a:ext cx="2209387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> Dry and often saline soils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750455" y="5558118"/>
            <a:ext cx="2158109" cy="2457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with a clay‐rich B‐horizon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3382818" y="5558118"/>
            <a:ext cx="1247545" cy="244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order minerals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119091" y="5558118"/>
            <a:ext cx="1791452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Form in arid regions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750455" y="5804647"/>
            <a:ext cx="2181110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Typically found in forests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382819" y="5804647"/>
            <a:ext cx="1811330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Form in volcanic ash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33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a2e34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1443182" y="4997824"/>
            <a:ext cx="898259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Entisols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064000" y="4997824"/>
            <a:ext cx="905697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Gelisols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6731000" y="4997824"/>
            <a:ext cx="1048877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2200" b="1">
                <a:solidFill>
                  <a:srgbClr val="000000"/>
                </a:solidFill>
                <a:latin typeface="Calibri"/>
              </a:rPr>
              <a:t>Histosols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750455" y="5322794"/>
            <a:ext cx="2046329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> Little or no evidence of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382818" y="5322794"/>
            <a:ext cx="1744004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Contain permafrost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6119091" y="5322794"/>
            <a:ext cx="2155526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Dominantly organic soils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750454" y="5558118"/>
            <a:ext cx="1066435" cy="244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pedogenesis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3382818" y="5558118"/>
            <a:ext cx="2114938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en-US" sz="1600">
                <a:solidFill>
                  <a:srgbClr val="000000"/>
                </a:solidFill>
                <a:latin typeface="Calibri"/>
                <a:cs typeface="Arial"/>
              </a:rPr>
              <a:t> Found in arctic and high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6119091" y="5558118"/>
            <a:ext cx="2027595" cy="244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material, no permafrost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750455" y="5804647"/>
            <a:ext cx="2042419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Often sandy or shallow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3382818" y="5804647"/>
            <a:ext cx="1196598" cy="2444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z="1600">
                <a:solidFill>
                  <a:srgbClr val="000000"/>
                </a:solidFill>
                <a:latin typeface="Calibri"/>
              </a:rPr>
              <a:t>alpine regions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6119092" y="5804647"/>
            <a:ext cx="2200026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tr-TR" smtClean="0">
                <a:latin typeface="Arial"/>
                <a:cs typeface="Arial"/>
              </a:rPr>
              <a:t>•</a:t>
            </a:r>
            <a:r>
              <a:rPr lang="tr-TR" sz="1600">
                <a:solidFill>
                  <a:srgbClr val="000000"/>
                </a:solidFill>
                <a:latin typeface="Calibri"/>
                <a:cs typeface="Arial"/>
              </a:rPr>
              <a:t> Wetlands, bogs, marshes</a:t>
            </a:r>
            <a:endParaRPr lang="tr-TR" sz="16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02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347</Words>
  <Application>Microsoft Office PowerPoint</Application>
  <PresentationFormat>Ekran Gösterisi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Açılar</vt:lpstr>
      <vt:lpstr>FAO Toprak SInIflama Sİstemİ </vt:lpstr>
      <vt:lpstr>FAO Alt Ordolar</vt:lpstr>
      <vt:lpstr>FAO Toprak SInIflama Sİstemİ</vt:lpstr>
      <vt:lpstr>FAO Toprak SInIflama Sİstemİ</vt:lpstr>
      <vt:lpstr>  MİNERAL TOPRAKLARIN FİZİKSEL ÖZELLİKLERİ   </vt:lpstr>
      <vt:lpstr>BİTKİ YAŞAMINI DESTEKLEYEN TOPRAĞIN SAHİP OLMASI GEREKEN ÖZELLİKLER: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4</cp:revision>
  <dcterms:created xsi:type="dcterms:W3CDTF">2019-04-28T20:33:43Z</dcterms:created>
  <dcterms:modified xsi:type="dcterms:W3CDTF">2019-04-28T20:48:29Z</dcterms:modified>
</cp:coreProperties>
</file>