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3"/>
  </p:notesMasterIdLst>
  <p:sldIdLst>
    <p:sldId id="256" r:id="rId2"/>
    <p:sldId id="335" r:id="rId3"/>
    <p:sldId id="373" r:id="rId4"/>
    <p:sldId id="336" r:id="rId5"/>
    <p:sldId id="338" r:id="rId6"/>
    <p:sldId id="337" r:id="rId7"/>
    <p:sldId id="339" r:id="rId8"/>
    <p:sldId id="374" r:id="rId9"/>
    <p:sldId id="340" r:id="rId10"/>
    <p:sldId id="341" r:id="rId11"/>
    <p:sldId id="401"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at Atasoy" initials="FA" lastIdx="1" clrIdx="0">
    <p:extLst>
      <p:ext uri="{19B8F6BF-5375-455C-9EA6-DF929625EA0E}">
        <p15:presenceInfo xmlns:p15="http://schemas.microsoft.com/office/powerpoint/2012/main" userId="393e570509190b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2761" autoAdjust="0"/>
  </p:normalViewPr>
  <p:slideViewPr>
    <p:cSldViewPr>
      <p:cViewPr varScale="1">
        <p:scale>
          <a:sx n="64" d="100"/>
          <a:sy n="64" d="100"/>
        </p:scale>
        <p:origin x="200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0C2E3-B69C-4E4D-8D37-975F0EF23DCB}" type="datetimeFigureOut">
              <a:rPr lang="tr-TR" smtClean="0"/>
              <a:pPr/>
              <a:t>2.05.2019</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1BAB7-E97D-43CA-8AB8-A4354C8634FC}" type="slidenum">
              <a:rPr lang="tr-TR" smtClean="0"/>
              <a:pPr/>
              <a:t>‹#›</a:t>
            </a:fld>
            <a:endParaRPr lang="tr-TR" dirty="0"/>
          </a:p>
        </p:txBody>
      </p:sp>
    </p:spTree>
    <p:extLst>
      <p:ext uri="{BB962C8B-B14F-4D97-AF65-F5344CB8AC3E}">
        <p14:creationId xmlns:p14="http://schemas.microsoft.com/office/powerpoint/2010/main" val="213964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2</a:t>
            </a:fld>
            <a:endParaRPr lang="tr-TR" dirty="0"/>
          </a:p>
        </p:txBody>
      </p:sp>
    </p:spTree>
    <p:extLst>
      <p:ext uri="{BB962C8B-B14F-4D97-AF65-F5344CB8AC3E}">
        <p14:creationId xmlns:p14="http://schemas.microsoft.com/office/powerpoint/2010/main" val="264524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11</a:t>
            </a:fld>
            <a:endParaRPr lang="tr-TR" dirty="0"/>
          </a:p>
        </p:txBody>
      </p:sp>
    </p:spTree>
    <p:extLst>
      <p:ext uri="{BB962C8B-B14F-4D97-AF65-F5344CB8AC3E}">
        <p14:creationId xmlns:p14="http://schemas.microsoft.com/office/powerpoint/2010/main" val="109997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041BAB7-E97D-43CA-8AB8-A4354C8634FC}" type="slidenum">
              <a:rPr lang="tr-TR" smtClean="0"/>
              <a:pPr/>
              <a:t>3</a:t>
            </a:fld>
            <a:endParaRPr lang="tr-TR" dirty="0"/>
          </a:p>
        </p:txBody>
      </p:sp>
    </p:spTree>
    <p:extLst>
      <p:ext uri="{BB962C8B-B14F-4D97-AF65-F5344CB8AC3E}">
        <p14:creationId xmlns:p14="http://schemas.microsoft.com/office/powerpoint/2010/main" val="205569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4</a:t>
            </a:fld>
            <a:endParaRPr lang="tr-TR" dirty="0"/>
          </a:p>
        </p:txBody>
      </p:sp>
    </p:spTree>
    <p:extLst>
      <p:ext uri="{BB962C8B-B14F-4D97-AF65-F5344CB8AC3E}">
        <p14:creationId xmlns:p14="http://schemas.microsoft.com/office/powerpoint/2010/main" val="322236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5</a:t>
            </a:fld>
            <a:endParaRPr lang="tr-TR" dirty="0"/>
          </a:p>
        </p:txBody>
      </p:sp>
    </p:spTree>
    <p:extLst>
      <p:ext uri="{BB962C8B-B14F-4D97-AF65-F5344CB8AC3E}">
        <p14:creationId xmlns:p14="http://schemas.microsoft.com/office/powerpoint/2010/main" val="392858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6</a:t>
            </a:fld>
            <a:endParaRPr lang="tr-TR" dirty="0"/>
          </a:p>
        </p:txBody>
      </p:sp>
    </p:spTree>
    <p:extLst>
      <p:ext uri="{BB962C8B-B14F-4D97-AF65-F5344CB8AC3E}">
        <p14:creationId xmlns:p14="http://schemas.microsoft.com/office/powerpoint/2010/main" val="231693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7</a:t>
            </a:fld>
            <a:endParaRPr lang="tr-TR" dirty="0"/>
          </a:p>
        </p:txBody>
      </p:sp>
    </p:spTree>
    <p:extLst>
      <p:ext uri="{BB962C8B-B14F-4D97-AF65-F5344CB8AC3E}">
        <p14:creationId xmlns:p14="http://schemas.microsoft.com/office/powerpoint/2010/main" val="67891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041BAB7-E97D-43CA-8AB8-A4354C8634FC}" type="slidenum">
              <a:rPr lang="tr-TR" smtClean="0"/>
              <a:pPr/>
              <a:t>8</a:t>
            </a:fld>
            <a:endParaRPr lang="tr-TR" dirty="0"/>
          </a:p>
        </p:txBody>
      </p:sp>
    </p:spTree>
    <p:extLst>
      <p:ext uri="{BB962C8B-B14F-4D97-AF65-F5344CB8AC3E}">
        <p14:creationId xmlns:p14="http://schemas.microsoft.com/office/powerpoint/2010/main" val="1561237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9</a:t>
            </a:fld>
            <a:endParaRPr lang="tr-TR" dirty="0"/>
          </a:p>
        </p:txBody>
      </p:sp>
    </p:spTree>
    <p:extLst>
      <p:ext uri="{BB962C8B-B14F-4D97-AF65-F5344CB8AC3E}">
        <p14:creationId xmlns:p14="http://schemas.microsoft.com/office/powerpoint/2010/main" val="3046228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10</a:t>
            </a:fld>
            <a:endParaRPr lang="tr-TR" dirty="0"/>
          </a:p>
        </p:txBody>
      </p:sp>
    </p:spTree>
    <p:extLst>
      <p:ext uri="{BB962C8B-B14F-4D97-AF65-F5344CB8AC3E}">
        <p14:creationId xmlns:p14="http://schemas.microsoft.com/office/powerpoint/2010/main" val="133652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14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16" name="15 Slayt Numarası Yer Tutucusu"/>
          <p:cNvSpPr>
            <a:spLocks noGrp="1"/>
          </p:cNvSpPr>
          <p:nvPr>
            <p:ph type="sldNum" sz="quarter" idx="11"/>
          </p:nvPr>
        </p:nvSpPr>
        <p:spPr/>
        <p:txBody>
          <a:bodyPr/>
          <a:lstStyle/>
          <a:p>
            <a:fld id="{8F4896D0-802A-473F-9C9D-92507910F588}" type="slidenum">
              <a:rPr lang="tr-TR" smtClean="0"/>
              <a:pPr/>
              <a:t>‹#›</a:t>
            </a:fld>
            <a:endParaRPr lang="tr-TR" dirty="0"/>
          </a:p>
        </p:txBody>
      </p:sp>
      <p:sp>
        <p:nvSpPr>
          <p:cNvPr id="17" name="16 Altbilgi Yer Tutucusu"/>
          <p:cNvSpPr>
            <a:spLocks noGrp="1"/>
          </p:cNvSpPr>
          <p:nvPr>
            <p:ph type="ftr" sz="quarter" idx="12"/>
          </p:nvPr>
        </p:nvSpPr>
        <p:spPr/>
        <p:txBody>
          <a:bodyPr/>
          <a:lstStyle/>
          <a:p>
            <a:endParaRPr lang="tr-TR" dirty="0"/>
          </a:p>
        </p:txBody>
      </p:sp>
      <p:sp>
        <p:nvSpPr>
          <p:cNvPr id="10"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4" name="13 Veri Yer Tutucusu"/>
          <p:cNvSpPr>
            <a:spLocks noGrp="1"/>
          </p:cNvSpPr>
          <p:nvPr>
            <p:ph type="dt" sz="half" idx="14"/>
          </p:nvPr>
        </p:nvSpPr>
        <p:spPr/>
        <p:txBody>
          <a:bodyPr/>
          <a:lstStyle/>
          <a:p>
            <a:fld id="{16CA050B-3E5C-411C-9074-519A824532DE}" type="datetimeFigureOut">
              <a:rPr lang="tr-TR" smtClean="0"/>
              <a:pPr/>
              <a:t>2.05.2019</a:t>
            </a:fld>
            <a:endParaRPr lang="tr-TR" dirty="0"/>
          </a:p>
        </p:txBody>
      </p:sp>
      <p:sp>
        <p:nvSpPr>
          <p:cNvPr id="15" name="14 Slayt Numarası Yer Tutucusu"/>
          <p:cNvSpPr>
            <a:spLocks noGrp="1"/>
          </p:cNvSpPr>
          <p:nvPr>
            <p:ph type="sldNum" sz="quarter" idx="15"/>
          </p:nvPr>
        </p:nvSpPr>
        <p:spPr/>
        <p:txBody>
          <a:bodyPr/>
          <a:lstStyle>
            <a:lvl1pPr algn="ctr">
              <a:defRPr/>
            </a:lvl1pPr>
          </a:lstStyle>
          <a:p>
            <a:fld id="{8F4896D0-802A-473F-9C9D-92507910F588}" type="slidenum">
              <a:rPr lang="tr-TR" smtClean="0"/>
              <a:pPr/>
              <a:t>‹#›</a:t>
            </a:fld>
            <a:endParaRPr lang="tr-TR" dirty="0"/>
          </a:p>
        </p:txBody>
      </p:sp>
      <p:sp>
        <p:nvSpPr>
          <p:cNvPr id="16" name="15 Altbilgi Yer Tutucusu"/>
          <p:cNvSpPr>
            <a:spLocks noGrp="1"/>
          </p:cNvSpPr>
          <p:nvPr>
            <p:ph type="ftr" sz="quarter" idx="16"/>
          </p:nvPr>
        </p:nvSpPr>
        <p:spPr/>
        <p:txBody>
          <a:bodyPr/>
          <a:lstStyle/>
          <a:p>
            <a:endParaRPr lang="tr-TR" dirty="0"/>
          </a:p>
        </p:txBody>
      </p:sp>
      <p:sp>
        <p:nvSpPr>
          <p:cNvPr id="17" name="16 Başlık"/>
          <p:cNvSpPr>
            <a:spLocks noGrp="1"/>
          </p:cNvSpPr>
          <p:nvPr>
            <p:ph type="title"/>
          </p:nvPr>
        </p:nvSpPr>
        <p:spPr/>
        <p:txBody>
          <a:bodyPr rtlCol="0" anchor="b" anchorCtr="0"/>
          <a:lstStyle/>
          <a:p>
            <a:r>
              <a:rPr kumimoji="0" lang="tr-TR"/>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7" name="6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6"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5"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a:t>Asıl başlık stili için tıklatın</a:t>
            </a:r>
            <a:endParaRPr kumimoji="0" lang="en-US"/>
          </a:p>
        </p:txBody>
      </p:sp>
      <p:sp>
        <p:nvSpPr>
          <p:cNvPr id="8" name="7 Veri Yer Tutucusu"/>
          <p:cNvSpPr>
            <a:spLocks noGrp="1"/>
          </p:cNvSpPr>
          <p:nvPr>
            <p:ph type="dt" sz="half" idx="14"/>
          </p:nvPr>
        </p:nvSpPr>
        <p:spPr/>
        <p:txBody>
          <a:bodyPr/>
          <a:lstStyle/>
          <a:p>
            <a:fld id="{16CA050B-3E5C-411C-9074-519A824532DE}" type="datetimeFigureOut">
              <a:rPr lang="tr-TR" smtClean="0"/>
              <a:pPr/>
              <a:t>2.05.2019</a:t>
            </a:fld>
            <a:endParaRPr lang="tr-TR" dirty="0"/>
          </a:p>
        </p:txBody>
      </p:sp>
      <p:sp>
        <p:nvSpPr>
          <p:cNvPr id="9" name="8 Slayt Numarası Yer Tutucusu"/>
          <p:cNvSpPr>
            <a:spLocks noGrp="1"/>
          </p:cNvSpPr>
          <p:nvPr>
            <p:ph type="sldNum" sz="quarter" idx="15"/>
          </p:nvPr>
        </p:nvSpPr>
        <p:spPr/>
        <p:txBody>
          <a:bodyPr/>
          <a:lstStyle/>
          <a:p>
            <a:fld id="{8F4896D0-802A-473F-9C9D-92507910F588}" type="slidenum">
              <a:rPr lang="tr-TR" smtClean="0"/>
              <a:pPr/>
              <a:t>‹#›</a:t>
            </a:fld>
            <a:endParaRPr lang="tr-TR" dirty="0"/>
          </a:p>
        </p:txBody>
      </p:sp>
      <p:sp>
        <p:nvSpPr>
          <p:cNvPr id="10" name="9 Altbilgi Yer Tutucusu"/>
          <p:cNvSpPr>
            <a:spLocks noGrp="1"/>
          </p:cNvSpPr>
          <p:nvPr>
            <p:ph type="ftr" sz="quarter" idx="16"/>
          </p:nvPr>
        </p:nvSpPr>
        <p:spPr/>
        <p:txBody>
          <a:bodyPr/>
          <a:lstStyle/>
          <a:p>
            <a:endParaRPr lang="tr-TR" dirty="0"/>
          </a:p>
        </p:txBody>
      </p:sp>
      <p:sp>
        <p:nvSpPr>
          <p:cNvPr id="11"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dirty="0"/>
              <a:t>Resim eklemek için simgeyi tıklatın</a:t>
            </a:r>
            <a:endParaRPr kumimoji="0" lang="en-US" dirty="0"/>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8" name="7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9" name="8 Slayt Numarası Yer Tutucusu"/>
          <p:cNvSpPr>
            <a:spLocks noGrp="1"/>
          </p:cNvSpPr>
          <p:nvPr>
            <p:ph type="sldNum" sz="quarter" idx="11"/>
          </p:nvPr>
        </p:nvSpPr>
        <p:spPr/>
        <p:txBody>
          <a:bodyPr/>
          <a:lstStyle/>
          <a:p>
            <a:fld id="{8F4896D0-802A-473F-9C9D-92507910F588}" type="slidenum">
              <a:rPr lang="tr-TR" smtClean="0"/>
              <a:pPr/>
              <a:t>‹#›</a:t>
            </a:fld>
            <a:endParaRPr lang="tr-TR" dirty="0"/>
          </a:p>
        </p:txBody>
      </p:sp>
      <p:sp>
        <p:nvSpPr>
          <p:cNvPr id="10" name="9 Altbilgi Yer Tutucusu"/>
          <p:cNvSpPr>
            <a:spLocks noGrp="1"/>
          </p:cNvSpPr>
          <p:nvPr>
            <p:ph type="ftr" sz="quarter" idx="12"/>
          </p:nvPr>
        </p:nvSpPr>
        <p:spPr/>
        <p:txBody>
          <a:bodyPr/>
          <a:lstStyle/>
          <a:p>
            <a:endParaRPr lang="tr-TR" dirty="0"/>
          </a:p>
        </p:txBody>
      </p:sp>
      <p:sp>
        <p:nvSpPr>
          <p:cNvPr id="11"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6CA050B-3E5C-411C-9074-519A824532DE}" type="datetimeFigureOut">
              <a:rPr lang="tr-TR" smtClean="0"/>
              <a:pPr/>
              <a:t>2.05.2019</a:t>
            </a:fld>
            <a:endParaRPr lang="tr-TR" dirty="0"/>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dirty="0"/>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F4896D0-802A-473F-9C9D-92507910F588}" type="slidenum">
              <a:rPr lang="tr-TR" smtClean="0"/>
              <a:pPr/>
              <a:t>‹#›</a:t>
            </a:fld>
            <a:endParaRPr lang="tr-TR" dirty="0"/>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457200" y="214290"/>
            <a:ext cx="8305800" cy="642942"/>
          </a:xfrm>
        </p:spPr>
        <p:txBody>
          <a:bodyPr/>
          <a:lstStyle/>
          <a:p>
            <a:r>
              <a:rPr lang="tr-TR" dirty="0"/>
              <a:t>ANADOLU UYGARLIKLARI</a:t>
            </a:r>
          </a:p>
        </p:txBody>
      </p:sp>
      <p:pic>
        <p:nvPicPr>
          <p:cNvPr id="14338" name="Picture 2"/>
          <p:cNvPicPr>
            <a:picLocks noChangeAspect="1" noChangeArrowheads="1"/>
          </p:cNvPicPr>
          <p:nvPr/>
        </p:nvPicPr>
        <p:blipFill>
          <a:blip r:embed="rId2"/>
          <a:srcRect/>
          <a:stretch>
            <a:fillRect/>
          </a:stretch>
        </p:blipFill>
        <p:spPr bwMode="auto">
          <a:xfrm rot="5400000">
            <a:off x="2378852" y="-447543"/>
            <a:ext cx="4857783" cy="803884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a:srcRect/>
          <a:stretch>
            <a:fillRect/>
          </a:stretch>
        </p:blipFill>
        <p:spPr bwMode="auto">
          <a:xfrm>
            <a:off x="500034" y="642918"/>
            <a:ext cx="8072494" cy="582454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620688"/>
            <a:ext cx="8640960" cy="4301177"/>
          </a:xfrm>
          <a:prstGeom prst="rect">
            <a:avLst/>
          </a:prstGeom>
        </p:spPr>
        <p:txBody>
          <a:bodyPr wrap="square">
            <a:spAutoFit/>
          </a:bodyPr>
          <a:lstStyle/>
          <a:p>
            <a:pPr marL="274320" indent="-182880" algn="just">
              <a:spcBef>
                <a:spcPts val="100"/>
              </a:spcBef>
              <a:spcAft>
                <a:spcPts val="100"/>
              </a:spcAft>
            </a:pPr>
            <a:r>
              <a:rPr lang="tr-TR" sz="2400" dirty="0" smtClean="0">
                <a:latin typeface="Times New Roman" panose="02020603050405020304" pitchFamily="18" charset="0"/>
                <a:ea typeface="Times New Roman" panose="02020603050405020304" pitchFamily="18" charset="0"/>
                <a:cs typeface="Times New Roman" panose="02020603050405020304" pitchFamily="18" charset="0"/>
              </a:rPr>
              <a:t>KAYNAKÇA:</a:t>
            </a:r>
          </a:p>
          <a:p>
            <a:pPr marL="274320" indent="-182880" algn="just">
              <a:spcBef>
                <a:spcPts val="100"/>
              </a:spcBef>
              <a:spcAft>
                <a:spcPts val="100"/>
              </a:spcAft>
            </a:pPr>
            <a:endParaRPr lang="tr-TR" dirty="0">
              <a:latin typeface="Verdana" panose="020B0604030504040204" pitchFamily="34" charset="0"/>
              <a:ea typeface="Times New Roman" panose="02020603050405020304" pitchFamily="18" charset="0"/>
              <a:cs typeface="Times New Roman" panose="02020603050405020304" pitchFamily="18" charset="0"/>
            </a:endParaRPr>
          </a:p>
          <a:p>
            <a:pPr marL="548640" indent="-457200" algn="just">
              <a:spcBef>
                <a:spcPts val="100"/>
              </a:spcBef>
              <a:spcAft>
                <a:spcPts val="100"/>
              </a:spcAft>
              <a:buFont typeface="Arial" panose="020B0604020202020204" pitchFamily="34" charset="0"/>
              <a:buChar char="•"/>
            </a:pP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Fazıl </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Şenol, Türkiye Turizm Coğrafyası, Detay Yayıncılık</a:t>
            </a:r>
          </a:p>
          <a:p>
            <a:pPr marL="548640" indent="-457200" algn="just">
              <a:spcBef>
                <a:spcPts val="100"/>
              </a:spcBef>
              <a:spcAft>
                <a:spcPts val="100"/>
              </a:spcAft>
              <a:buFont typeface="Arial" panose="020B0604020202020204" pitchFamily="34" charset="0"/>
              <a:buChar char="•"/>
            </a:pPr>
            <a:endParaRPr lang="tr-TR"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548640" indent="-457200" algn="just">
              <a:spcBef>
                <a:spcPts val="100"/>
              </a:spcBef>
              <a:spcAft>
                <a:spcPts val="100"/>
              </a:spcAft>
              <a:buFont typeface="Arial" panose="020B0604020202020204" pitchFamily="34" charset="0"/>
              <a:buChar char="•"/>
            </a:pP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Mehmet </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Gürdal, Türkiye Turizm Coğrafyası, </a:t>
            </a: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Nobel Yayıncılık</a:t>
            </a:r>
            <a:endParaRPr lang="tr-TR"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tr-TR" sz="2800" dirty="0" smtClean="0">
              <a:latin typeface="Times New Roman" panose="02020603050405020304" pitchFamily="18" charset="0"/>
              <a:ea typeface="MS Mincho"/>
              <a:cs typeface="Times New Roman" panose="02020603050405020304" pitchFamily="18" charset="0"/>
            </a:endParaRPr>
          </a:p>
          <a:p>
            <a:pPr marL="457200" indent="-457200" algn="just">
              <a:buFont typeface="Arial" panose="020B0604020202020204" pitchFamily="34" charset="0"/>
              <a:buChar char="•"/>
            </a:pPr>
            <a:r>
              <a:rPr lang="tr-TR" sz="2800" dirty="0" smtClean="0">
                <a:latin typeface="Times New Roman" panose="02020603050405020304" pitchFamily="18" charset="0"/>
                <a:ea typeface="MS Mincho"/>
                <a:cs typeface="Times New Roman" panose="02020603050405020304" pitchFamily="18" charset="0"/>
              </a:rPr>
              <a:t> Gürhan </a:t>
            </a:r>
            <a:r>
              <a:rPr lang="tr-TR" sz="2800" dirty="0">
                <a:latin typeface="Times New Roman" panose="02020603050405020304" pitchFamily="18" charset="0"/>
                <a:ea typeface="MS Mincho"/>
                <a:cs typeface="Times New Roman" panose="02020603050405020304" pitchFamily="18" charset="0"/>
              </a:rPr>
              <a:t>Aktaş, Türkiye Turizm Coğrafyası, Detay </a:t>
            </a:r>
            <a:r>
              <a:rPr lang="tr-TR" sz="2800" dirty="0" smtClean="0">
                <a:latin typeface="Times New Roman" panose="02020603050405020304" pitchFamily="18" charset="0"/>
                <a:ea typeface="MS Mincho"/>
                <a:cs typeface="Times New Roman" panose="02020603050405020304" pitchFamily="18" charset="0"/>
              </a:rPr>
              <a:t>  Yayıncılık</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1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142852"/>
            <a:ext cx="4286280" cy="857256"/>
          </a:xfrm>
        </p:spPr>
        <p:txBody>
          <a:bodyPr/>
          <a:lstStyle/>
          <a:p>
            <a:r>
              <a:rPr lang="tr-TR" dirty="0"/>
              <a:t>BERGAMALILAR</a:t>
            </a:r>
          </a:p>
        </p:txBody>
      </p:sp>
      <p:pic>
        <p:nvPicPr>
          <p:cNvPr id="18434" name="Picture 2"/>
          <p:cNvPicPr>
            <a:picLocks noChangeAspect="1" noChangeArrowheads="1"/>
          </p:cNvPicPr>
          <p:nvPr/>
        </p:nvPicPr>
        <p:blipFill>
          <a:blip r:embed="rId3"/>
          <a:srcRect/>
          <a:stretch>
            <a:fillRect/>
          </a:stretch>
        </p:blipFill>
        <p:spPr bwMode="auto">
          <a:xfrm>
            <a:off x="5643570" y="1571612"/>
            <a:ext cx="2047875" cy="1552575"/>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a:srcRect/>
          <a:stretch>
            <a:fillRect/>
          </a:stretch>
        </p:blipFill>
        <p:spPr bwMode="auto">
          <a:xfrm>
            <a:off x="357158" y="1000108"/>
            <a:ext cx="4000528" cy="2357454"/>
          </a:xfrm>
          <a:prstGeom prst="rect">
            <a:avLst/>
          </a:prstGeom>
          <a:noFill/>
          <a:ln w="9525">
            <a:noFill/>
            <a:miter lim="800000"/>
            <a:headEnd/>
            <a:tailEnd/>
          </a:ln>
          <a:effectLst/>
        </p:spPr>
      </p:pic>
      <p:pic>
        <p:nvPicPr>
          <p:cNvPr id="18437" name="Picture 5"/>
          <p:cNvPicPr>
            <a:picLocks noChangeAspect="1" noChangeArrowheads="1"/>
          </p:cNvPicPr>
          <p:nvPr/>
        </p:nvPicPr>
        <p:blipFill>
          <a:blip r:embed="rId5"/>
          <a:srcRect/>
          <a:stretch>
            <a:fillRect/>
          </a:stretch>
        </p:blipFill>
        <p:spPr bwMode="auto">
          <a:xfrm>
            <a:off x="4357686" y="214290"/>
            <a:ext cx="4286280" cy="4714908"/>
          </a:xfrm>
          <a:prstGeom prst="rect">
            <a:avLst/>
          </a:prstGeom>
          <a:noFill/>
          <a:ln w="9525">
            <a:noFill/>
            <a:miter lim="800000"/>
            <a:headEnd/>
            <a:tailEnd/>
          </a:ln>
          <a:effectLst/>
        </p:spPr>
      </p:pic>
      <p:pic>
        <p:nvPicPr>
          <p:cNvPr id="18438" name="Picture 6"/>
          <p:cNvPicPr>
            <a:picLocks noChangeAspect="1" noChangeArrowheads="1"/>
          </p:cNvPicPr>
          <p:nvPr/>
        </p:nvPicPr>
        <p:blipFill>
          <a:blip r:embed="rId6"/>
          <a:srcRect/>
          <a:stretch>
            <a:fillRect/>
          </a:stretch>
        </p:blipFill>
        <p:spPr bwMode="auto">
          <a:xfrm>
            <a:off x="357158" y="3357562"/>
            <a:ext cx="4071966" cy="2076455"/>
          </a:xfrm>
          <a:prstGeom prst="rect">
            <a:avLst/>
          </a:prstGeom>
          <a:noFill/>
          <a:ln w="9525">
            <a:noFill/>
            <a:miter lim="800000"/>
            <a:headEnd/>
            <a:tailEnd/>
          </a:ln>
          <a:effectLst/>
        </p:spPr>
      </p:pic>
      <p:pic>
        <p:nvPicPr>
          <p:cNvPr id="18444" name="Picture 12"/>
          <p:cNvPicPr>
            <a:picLocks noChangeAspect="1" noChangeArrowheads="1"/>
          </p:cNvPicPr>
          <p:nvPr/>
        </p:nvPicPr>
        <p:blipFill>
          <a:blip r:embed="rId7"/>
          <a:srcRect/>
          <a:stretch>
            <a:fillRect/>
          </a:stretch>
        </p:blipFill>
        <p:spPr bwMode="auto">
          <a:xfrm>
            <a:off x="4429124" y="4903408"/>
            <a:ext cx="4214842" cy="1954592"/>
          </a:xfrm>
          <a:prstGeom prst="rect">
            <a:avLst/>
          </a:prstGeom>
          <a:noFill/>
          <a:ln w="9525">
            <a:noFill/>
            <a:miter lim="800000"/>
            <a:headEnd/>
            <a:tailEnd/>
          </a:ln>
          <a:effectLst/>
        </p:spPr>
      </p:pic>
      <p:pic>
        <p:nvPicPr>
          <p:cNvPr id="18445" name="Picture 13"/>
          <p:cNvPicPr>
            <a:picLocks noChangeAspect="1" noChangeArrowheads="1"/>
          </p:cNvPicPr>
          <p:nvPr/>
        </p:nvPicPr>
        <p:blipFill>
          <a:blip r:embed="rId8"/>
          <a:srcRect/>
          <a:stretch>
            <a:fillRect/>
          </a:stretch>
        </p:blipFill>
        <p:spPr bwMode="auto">
          <a:xfrm>
            <a:off x="357158" y="5429265"/>
            <a:ext cx="4071966" cy="142873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4EB28DCC-D579-41B0-BD82-B836C3663995}"/>
              </a:ext>
            </a:extLst>
          </p:cNvPr>
          <p:cNvSpPr/>
          <p:nvPr/>
        </p:nvSpPr>
        <p:spPr>
          <a:xfrm>
            <a:off x="215516" y="260648"/>
            <a:ext cx="8712968" cy="6124754"/>
          </a:xfrm>
          <a:prstGeom prst="rect">
            <a:avLst/>
          </a:prstGeom>
        </p:spPr>
        <p:txBody>
          <a:bodyPr wrap="square">
            <a:spAutoFit/>
          </a:bodyPr>
          <a:lstStyle/>
          <a:p>
            <a:pPr marL="457200" lvl="0" indent="-457200" algn="just">
              <a:buFont typeface="Wingdings" panose="05000000000000000000" pitchFamily="2" charset="2"/>
              <a:buChar char="Ø"/>
            </a:pPr>
            <a:r>
              <a:rPr lang="tr-TR" sz="2800" dirty="0" err="1">
                <a:solidFill>
                  <a:schemeClr val="bg1"/>
                </a:solidFill>
                <a:latin typeface="Times New Roman" panose="02020603050405020304" pitchFamily="18" charset="0"/>
                <a:cs typeface="Times New Roman" panose="02020603050405020304" pitchFamily="18" charset="0"/>
              </a:rPr>
              <a:t>Bergamanın</a:t>
            </a:r>
            <a:r>
              <a:rPr lang="tr-TR" sz="2800" dirty="0">
                <a:solidFill>
                  <a:schemeClr val="bg1"/>
                </a:solidFill>
                <a:latin typeface="Times New Roman" panose="02020603050405020304" pitchFamily="18" charset="0"/>
                <a:cs typeface="Times New Roman" panose="02020603050405020304" pitchFamily="18" charset="0"/>
              </a:rPr>
              <a:t> antik ismi olan </a:t>
            </a:r>
            <a:r>
              <a:rPr lang="tr-TR" sz="2800" dirty="0" err="1">
                <a:solidFill>
                  <a:schemeClr val="bg1"/>
                </a:solidFill>
                <a:latin typeface="Times New Roman" panose="02020603050405020304" pitchFamily="18" charset="0"/>
                <a:cs typeface="Times New Roman" panose="02020603050405020304" pitchFamily="18" charset="0"/>
              </a:rPr>
              <a:t>Pergamonda</a:t>
            </a:r>
            <a:r>
              <a:rPr lang="tr-TR" sz="2800" dirty="0">
                <a:solidFill>
                  <a:schemeClr val="bg1"/>
                </a:solidFill>
                <a:latin typeface="Times New Roman" panose="02020603050405020304" pitchFamily="18" charset="0"/>
                <a:cs typeface="Times New Roman" panose="02020603050405020304" pitchFamily="18" charset="0"/>
              </a:rPr>
              <a:t> en parlak dönemler kral </a:t>
            </a:r>
            <a:r>
              <a:rPr lang="tr-TR" sz="2800" dirty="0" err="1">
                <a:solidFill>
                  <a:schemeClr val="bg1"/>
                </a:solidFill>
                <a:latin typeface="Times New Roman" panose="02020603050405020304" pitchFamily="18" charset="0"/>
                <a:cs typeface="Times New Roman" panose="02020603050405020304" pitchFamily="18" charset="0"/>
              </a:rPr>
              <a:t>Eumenes</a:t>
            </a:r>
            <a:r>
              <a:rPr lang="tr-TR" sz="2800" dirty="0">
                <a:solidFill>
                  <a:schemeClr val="bg1"/>
                </a:solidFill>
                <a:latin typeface="Times New Roman" panose="02020603050405020304" pitchFamily="18" charset="0"/>
                <a:cs typeface="Times New Roman" panose="02020603050405020304" pitchFamily="18" charset="0"/>
              </a:rPr>
              <a:t> II. Döneminde </a:t>
            </a:r>
            <a:r>
              <a:rPr lang="tr-TR" sz="2800" dirty="0" err="1">
                <a:solidFill>
                  <a:schemeClr val="bg1"/>
                </a:solidFill>
                <a:latin typeface="Times New Roman" panose="02020603050405020304" pitchFamily="18" charset="0"/>
                <a:cs typeface="Times New Roman" panose="02020603050405020304" pitchFamily="18" charset="0"/>
              </a:rPr>
              <a:t>yaşamıştır.Bu</a:t>
            </a:r>
            <a:r>
              <a:rPr lang="tr-TR" sz="2800" dirty="0">
                <a:solidFill>
                  <a:schemeClr val="bg1"/>
                </a:solidFill>
                <a:latin typeface="Times New Roman" panose="02020603050405020304" pitchFamily="18" charset="0"/>
                <a:cs typeface="Times New Roman" panose="02020603050405020304" pitchFamily="18" charset="0"/>
              </a:rPr>
              <a:t> zamanda Bergama önemli bir bilim ve sanat merkezi haline gelmiştir. </a:t>
            </a:r>
          </a:p>
          <a:p>
            <a:pPr marL="457200" lvl="0" indent="-457200" algn="just">
              <a:buFont typeface="Wingdings" panose="05000000000000000000" pitchFamily="2" charset="2"/>
              <a:buChar char="Ø"/>
            </a:pPr>
            <a:r>
              <a:rPr lang="tr-TR" sz="2800" dirty="0">
                <a:solidFill>
                  <a:schemeClr val="bg1"/>
                </a:solidFill>
                <a:latin typeface="Times New Roman" panose="02020603050405020304" pitchFamily="18" charset="0"/>
                <a:cs typeface="Times New Roman" panose="02020603050405020304" pitchFamily="18" charset="0"/>
              </a:rPr>
              <a:t>Romalıların Bergamalıların bilim ve sanatta ilerlemesini desteklemişler fakat imparator </a:t>
            </a:r>
            <a:r>
              <a:rPr lang="tr-TR" sz="2800" dirty="0" err="1">
                <a:solidFill>
                  <a:schemeClr val="bg1"/>
                </a:solidFill>
                <a:latin typeface="Times New Roman" panose="02020603050405020304" pitchFamily="18" charset="0"/>
                <a:cs typeface="Times New Roman" panose="02020603050405020304" pitchFamily="18" charset="0"/>
              </a:rPr>
              <a:t>Antonius</a:t>
            </a:r>
            <a:r>
              <a:rPr lang="tr-TR" sz="2800" dirty="0">
                <a:solidFill>
                  <a:schemeClr val="bg1"/>
                </a:solidFill>
                <a:latin typeface="Times New Roman" panose="02020603050405020304" pitchFamily="18" charset="0"/>
                <a:cs typeface="Times New Roman" panose="02020603050405020304" pitchFamily="18" charset="0"/>
              </a:rPr>
              <a:t> Bergama kütüphanesinde 200.000 ruloluk değerli eserleri Mısır kraliçesi </a:t>
            </a:r>
            <a:r>
              <a:rPr lang="tr-TR" sz="2800" dirty="0" err="1">
                <a:solidFill>
                  <a:schemeClr val="bg1"/>
                </a:solidFill>
                <a:latin typeface="Times New Roman" panose="02020603050405020304" pitchFamily="18" charset="0"/>
                <a:cs typeface="Times New Roman" panose="02020603050405020304" pitchFamily="18" charset="0"/>
              </a:rPr>
              <a:t>Kleopatra’ya</a:t>
            </a:r>
            <a:r>
              <a:rPr lang="tr-TR" sz="2800" dirty="0">
                <a:solidFill>
                  <a:schemeClr val="bg1"/>
                </a:solidFill>
                <a:latin typeface="Times New Roman" panose="02020603050405020304" pitchFamily="18" charset="0"/>
                <a:cs typeface="Times New Roman" panose="02020603050405020304" pitchFamily="18" charset="0"/>
              </a:rPr>
              <a:t> hediye etmiştir. Bu hediye edilen eserler İskenderiye kütüphanesi ile yanmıştır.</a:t>
            </a:r>
          </a:p>
          <a:p>
            <a:pPr marL="457200" lvl="0" indent="-457200" algn="just">
              <a:buFont typeface="Wingdings" panose="05000000000000000000" pitchFamily="2" charset="2"/>
              <a:buChar char="Ø"/>
            </a:pPr>
            <a:r>
              <a:rPr lang="tr-TR" sz="2800" dirty="0">
                <a:solidFill>
                  <a:schemeClr val="bg1"/>
                </a:solidFill>
                <a:latin typeface="Times New Roman" panose="02020603050405020304" pitchFamily="18" charset="0"/>
                <a:cs typeface="Times New Roman" panose="02020603050405020304" pitchFamily="18" charset="0"/>
              </a:rPr>
              <a:t>Bergama koyun ve keçi derisinden </a:t>
            </a:r>
            <a:r>
              <a:rPr lang="tr-TR" sz="2800" b="1" dirty="0" err="1">
                <a:solidFill>
                  <a:schemeClr val="bg1"/>
                </a:solidFill>
                <a:latin typeface="Times New Roman" panose="02020603050405020304" pitchFamily="18" charset="0"/>
                <a:cs typeface="Times New Roman" panose="02020603050405020304" pitchFamily="18" charset="0"/>
              </a:rPr>
              <a:t>parşüman</a:t>
            </a:r>
            <a:r>
              <a:rPr lang="tr-TR" sz="2800" b="1" dirty="0">
                <a:solidFill>
                  <a:schemeClr val="bg1"/>
                </a:solidFill>
                <a:latin typeface="Times New Roman" panose="02020603050405020304" pitchFamily="18" charset="0"/>
                <a:cs typeface="Times New Roman" panose="02020603050405020304" pitchFamily="18" charset="0"/>
              </a:rPr>
              <a:t> </a:t>
            </a:r>
            <a:r>
              <a:rPr lang="tr-TR" sz="2800" dirty="0">
                <a:solidFill>
                  <a:schemeClr val="bg1"/>
                </a:solidFill>
                <a:latin typeface="Times New Roman" panose="02020603050405020304" pitchFamily="18" charset="0"/>
                <a:cs typeface="Times New Roman" panose="02020603050405020304" pitchFamily="18" charset="0"/>
              </a:rPr>
              <a:t>denilen kağıdı icat etmişler ve dönemin en görkemli yapıtı Zeus tapınağını yapmışlardır. Bu tapınak 1870 yılında Almanlar tarafından sökülerek Berlin’e götürülmüştür ve şuanda </a:t>
            </a:r>
            <a:r>
              <a:rPr lang="tr-TR" sz="2800" b="1" dirty="0" err="1">
                <a:solidFill>
                  <a:schemeClr val="bg1"/>
                </a:solidFill>
                <a:latin typeface="Times New Roman" panose="02020603050405020304" pitchFamily="18" charset="0"/>
                <a:cs typeface="Times New Roman" panose="02020603050405020304" pitchFamily="18" charset="0"/>
              </a:rPr>
              <a:t>Pargeman</a:t>
            </a:r>
            <a:r>
              <a:rPr lang="tr-TR" sz="2800" b="1" dirty="0">
                <a:solidFill>
                  <a:schemeClr val="bg1"/>
                </a:solidFill>
                <a:latin typeface="Times New Roman" panose="02020603050405020304" pitchFamily="18" charset="0"/>
                <a:cs typeface="Times New Roman" panose="02020603050405020304" pitchFamily="18" charset="0"/>
              </a:rPr>
              <a:t> müzesinde </a:t>
            </a:r>
            <a:r>
              <a:rPr lang="tr-TR" sz="2800" dirty="0">
                <a:solidFill>
                  <a:schemeClr val="bg1"/>
                </a:solidFill>
                <a:latin typeface="Times New Roman" panose="02020603050405020304" pitchFamily="18" charset="0"/>
                <a:cs typeface="Times New Roman" panose="02020603050405020304" pitchFamily="18" charset="0"/>
              </a:rPr>
              <a:t>sergilenmektedir.</a:t>
            </a:r>
          </a:p>
        </p:txBody>
      </p:sp>
    </p:spTree>
    <p:extLst>
      <p:ext uri="{BB962C8B-B14F-4D97-AF65-F5344CB8AC3E}">
        <p14:creationId xmlns:p14="http://schemas.microsoft.com/office/powerpoint/2010/main" val="2056548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1000100" y="3357562"/>
            <a:ext cx="7643866" cy="2714644"/>
          </a:xfrm>
          <a:prstGeom prst="rect">
            <a:avLst/>
          </a:prstGeom>
          <a:noFill/>
          <a:ln w="9525">
            <a:noFill/>
            <a:miter lim="800000"/>
            <a:headEnd/>
            <a:tailEnd/>
          </a:ln>
          <a:effectLst/>
        </p:spPr>
      </p:pic>
      <p:pic>
        <p:nvPicPr>
          <p:cNvPr id="19461" name="Picture 5"/>
          <p:cNvPicPr>
            <a:picLocks noChangeAspect="1" noChangeArrowheads="1"/>
          </p:cNvPicPr>
          <p:nvPr/>
        </p:nvPicPr>
        <p:blipFill>
          <a:blip r:embed="rId4"/>
          <a:srcRect/>
          <a:stretch>
            <a:fillRect/>
          </a:stretch>
        </p:blipFill>
        <p:spPr bwMode="auto">
          <a:xfrm>
            <a:off x="1000100" y="642918"/>
            <a:ext cx="7643866" cy="271464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928794" y="2285992"/>
            <a:ext cx="6500858" cy="4278094"/>
          </a:xfrm>
          <a:prstGeom prst="rect">
            <a:avLst/>
          </a:prstGeom>
        </p:spPr>
        <p:txBody>
          <a:bodyPr wrap="square">
            <a:spAutoFit/>
          </a:bodyPr>
          <a:lstStyle/>
          <a:p>
            <a:pPr algn="just"/>
            <a:r>
              <a:rPr lang="tr-TR" sz="1600" dirty="0">
                <a:latin typeface="Times New Roman" pitchFamily="18" charset="0"/>
                <a:cs typeface="Times New Roman" pitchFamily="18" charset="0"/>
              </a:rPr>
              <a:t>Yaygın bir antik söylenceye göre Mısır Kralı, Bergama Kütüphanesi'nin İskenderiye Kütüphanesini geçmemesi için Anadolu'ya papirüs ihracını yasaklamış. Kâğıtsız kalan Bergama'nın Kralı II. Eumenes yeni bir kâğıt icat edecek olana büyük ödüller vaat etmiş. O zamanki Kütüphane Müdürü Krates oğlak derilerini işleyerek yazılabilecek hale getirmiş ve krala sunmuş. Parşömen MÖ II. Yüzyıldan başlayarak Bergama'dan bütün dünyaya yayılmıştır. IV. yüzyıla kadar papirüs ve parşömen birlikte kullanılmış, daha sonra XII. Yüzyıla kadar tek yazı medyası olarak kültürü sonraki yüzyıllara taşımıştır. Gerektiği gibi işlendiğinde her iki yüzüne de yazılabilmesi, neredeyse yırtılamaması, yanmaması, olağanüstü dayanıklılığı, hat ve tezhip sanatına uygunluğu, üstündeki yazıların okunmasının gözü yormaması, hayvanların yaşadığı her yerde üretiliyor olması gibi birçok avantajı düşünüldüğünde, şaşırtıcı olan parşömenin papirüsün yerini alması değil, bunun niye bu kadar uzun sürdüğüdür. Bunun en akla yakın yanıtı parşömen yapımının zaman içinde birçok deneme ve yanılmanın ardından mükemmelleşmiş olduğudur. Parşömen günümüzde daha değişik hallerde kullanılmaktadır.</a:t>
            </a:r>
          </a:p>
        </p:txBody>
      </p:sp>
      <p:sp>
        <p:nvSpPr>
          <p:cNvPr id="4" name="3 Metin kutusu"/>
          <p:cNvSpPr txBox="1"/>
          <p:nvPr/>
        </p:nvSpPr>
        <p:spPr>
          <a:xfrm>
            <a:off x="1000100" y="428604"/>
            <a:ext cx="5000660" cy="369332"/>
          </a:xfrm>
          <a:prstGeom prst="rect">
            <a:avLst/>
          </a:prstGeom>
          <a:noFill/>
        </p:spPr>
        <p:txBody>
          <a:bodyPr wrap="square" rtlCol="0">
            <a:spAutoFit/>
          </a:bodyPr>
          <a:lstStyle/>
          <a:p>
            <a:r>
              <a:rPr lang="tr-TR" dirty="0"/>
              <a:t>PARŞÖMENİN BULUNUŞ HİKAYESİ</a:t>
            </a:r>
          </a:p>
        </p:txBody>
      </p:sp>
      <p:sp>
        <p:nvSpPr>
          <p:cNvPr id="5" name="4 Dikdörtgen"/>
          <p:cNvSpPr/>
          <p:nvPr/>
        </p:nvSpPr>
        <p:spPr>
          <a:xfrm>
            <a:off x="500034" y="1142984"/>
            <a:ext cx="5857916" cy="954107"/>
          </a:xfrm>
          <a:prstGeom prst="rect">
            <a:avLst/>
          </a:prstGeom>
        </p:spPr>
        <p:txBody>
          <a:bodyPr wrap="square">
            <a:spAutoFit/>
          </a:bodyPr>
          <a:lstStyle/>
          <a:p>
            <a:r>
              <a:rPr lang="tr-TR" sz="1400" b="1" dirty="0">
                <a:latin typeface="Times New Roman" pitchFamily="18" charset="0"/>
                <a:cs typeface="Times New Roman" pitchFamily="18" charset="0"/>
              </a:rPr>
              <a:t>Parşömen</a:t>
            </a:r>
            <a:r>
              <a:rPr lang="tr-TR" sz="1400" dirty="0">
                <a:latin typeface="Times New Roman" pitchFamily="18" charset="0"/>
                <a:cs typeface="Times New Roman" pitchFamily="18" charset="0"/>
              </a:rPr>
              <a:t>, üzerine yazı yazmak veya resim yapmak için kullanılan özel hazırlanmış hayvan derisidir.Parşömen ismi Bergama'dan gelmektedir ve Bergama Kağıdı anlamında Latince Charta Pergamena'dan türemiş ve bütün dillere de buradan geçmiştir.</a:t>
            </a:r>
          </a:p>
        </p:txBody>
      </p:sp>
      <p:pic>
        <p:nvPicPr>
          <p:cNvPr id="21506" name="Picture 2"/>
          <p:cNvPicPr>
            <a:picLocks noChangeAspect="1" noChangeArrowheads="1"/>
          </p:cNvPicPr>
          <p:nvPr/>
        </p:nvPicPr>
        <p:blipFill>
          <a:blip r:embed="rId3"/>
          <a:srcRect/>
          <a:stretch>
            <a:fillRect/>
          </a:stretch>
        </p:blipFill>
        <p:spPr bwMode="auto">
          <a:xfrm>
            <a:off x="6357950" y="714356"/>
            <a:ext cx="2000264" cy="1491381"/>
          </a:xfrm>
          <a:prstGeom prst="rect">
            <a:avLst/>
          </a:prstGeom>
          <a:noFill/>
          <a:ln w="9525">
            <a:noFill/>
            <a:miter lim="800000"/>
            <a:headEnd/>
            <a:tailEnd/>
          </a:ln>
          <a:effectLst/>
        </p:spPr>
      </p:pic>
      <p:sp>
        <p:nvSpPr>
          <p:cNvPr id="7" name="6 Metin kutusu"/>
          <p:cNvSpPr txBox="1"/>
          <p:nvPr/>
        </p:nvSpPr>
        <p:spPr>
          <a:xfrm>
            <a:off x="6357950" y="357166"/>
            <a:ext cx="2000264" cy="369332"/>
          </a:xfrm>
          <a:prstGeom prst="rect">
            <a:avLst/>
          </a:prstGeom>
          <a:noFill/>
        </p:spPr>
        <p:txBody>
          <a:bodyPr wrap="square" rtlCol="0">
            <a:spAutoFit/>
          </a:bodyPr>
          <a:lstStyle/>
          <a:p>
            <a:r>
              <a:rPr lang="tr-TR" dirty="0"/>
              <a:t>MISIR PAPİRUSU</a:t>
            </a:r>
          </a:p>
        </p:txBody>
      </p:sp>
      <p:pic>
        <p:nvPicPr>
          <p:cNvPr id="21507" name="Picture 3"/>
          <p:cNvPicPr>
            <a:picLocks noChangeAspect="1" noChangeArrowheads="1"/>
          </p:cNvPicPr>
          <p:nvPr/>
        </p:nvPicPr>
        <p:blipFill>
          <a:blip r:embed="rId4"/>
          <a:srcRect/>
          <a:stretch>
            <a:fillRect/>
          </a:stretch>
        </p:blipFill>
        <p:spPr bwMode="auto">
          <a:xfrm>
            <a:off x="214282" y="2500306"/>
            <a:ext cx="1714512" cy="2786082"/>
          </a:xfrm>
          <a:prstGeom prst="rect">
            <a:avLst/>
          </a:prstGeom>
          <a:noFill/>
          <a:ln w="9525">
            <a:noFill/>
            <a:miter lim="800000"/>
            <a:headEnd/>
            <a:tailEnd/>
          </a:ln>
          <a:effectLst/>
        </p:spPr>
      </p:pic>
      <p:sp>
        <p:nvSpPr>
          <p:cNvPr id="9" name="8 Metin kutusu"/>
          <p:cNvSpPr txBox="1"/>
          <p:nvPr/>
        </p:nvSpPr>
        <p:spPr>
          <a:xfrm>
            <a:off x="357158" y="5500702"/>
            <a:ext cx="1500198" cy="369332"/>
          </a:xfrm>
          <a:prstGeom prst="rect">
            <a:avLst/>
          </a:prstGeom>
          <a:noFill/>
        </p:spPr>
        <p:txBody>
          <a:bodyPr wrap="square" rtlCol="0">
            <a:spAutoFit/>
          </a:bodyPr>
          <a:lstStyle/>
          <a:p>
            <a:r>
              <a:rPr lang="tr-TR" dirty="0"/>
              <a:t>PARŞÖMEN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857224" y="857232"/>
            <a:ext cx="7429552" cy="5365726"/>
          </a:xfrm>
          <a:prstGeom prst="rect">
            <a:avLst/>
          </a:prstGeom>
          <a:noFill/>
          <a:ln w="9525">
            <a:noFill/>
            <a:miter lim="800000"/>
            <a:headEnd/>
            <a:tailEnd/>
          </a:ln>
          <a:effectLst/>
        </p:spPr>
      </p:pic>
      <p:sp>
        <p:nvSpPr>
          <p:cNvPr id="3" name="2 Metin kutusu"/>
          <p:cNvSpPr txBox="1"/>
          <p:nvPr/>
        </p:nvSpPr>
        <p:spPr>
          <a:xfrm>
            <a:off x="785786" y="357166"/>
            <a:ext cx="2928958" cy="369332"/>
          </a:xfrm>
          <a:prstGeom prst="rect">
            <a:avLst/>
          </a:prstGeom>
          <a:noFill/>
        </p:spPr>
        <p:txBody>
          <a:bodyPr wrap="square" rtlCol="0">
            <a:spAutoFit/>
          </a:bodyPr>
          <a:lstStyle/>
          <a:p>
            <a:r>
              <a:rPr lang="tr-TR" dirty="0"/>
              <a:t>BERGAMA VE İLKLER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KARYALILAR</a:t>
            </a:r>
          </a:p>
        </p:txBody>
      </p:sp>
      <p:pic>
        <p:nvPicPr>
          <p:cNvPr id="1026" name="Picture 2"/>
          <p:cNvPicPr>
            <a:picLocks noChangeAspect="1" noChangeArrowheads="1"/>
          </p:cNvPicPr>
          <p:nvPr/>
        </p:nvPicPr>
        <p:blipFill>
          <a:blip r:embed="rId3"/>
          <a:srcRect r="3767"/>
          <a:stretch>
            <a:fillRect/>
          </a:stretch>
        </p:blipFill>
        <p:spPr bwMode="auto">
          <a:xfrm>
            <a:off x="500034" y="1571612"/>
            <a:ext cx="4500594" cy="4219575"/>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5000629" y="1571612"/>
            <a:ext cx="3857652" cy="421484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4EB28DCC-D579-41B0-BD82-B836C3663995}"/>
              </a:ext>
            </a:extLst>
          </p:cNvPr>
          <p:cNvSpPr/>
          <p:nvPr/>
        </p:nvSpPr>
        <p:spPr>
          <a:xfrm>
            <a:off x="215516" y="260648"/>
            <a:ext cx="8712968" cy="6001643"/>
          </a:xfrm>
          <a:prstGeom prst="rect">
            <a:avLst/>
          </a:prstGeom>
        </p:spPr>
        <p:txBody>
          <a:bodyPr wrap="square">
            <a:spAutoFit/>
          </a:bodyPr>
          <a:lstStyle/>
          <a:p>
            <a:pPr marL="342900" lvl="0" indent="-342900" algn="just">
              <a:buFont typeface="Wingdings" panose="05000000000000000000" pitchFamily="2" charset="2"/>
              <a:buChar char="Ø"/>
            </a:pPr>
            <a:r>
              <a:rPr lang="tr-TR" sz="2400" dirty="0">
                <a:solidFill>
                  <a:schemeClr val="bg1"/>
                </a:solidFill>
                <a:latin typeface="Times New Roman" panose="02020603050405020304" pitchFamily="18" charset="0"/>
                <a:cs typeface="Times New Roman" panose="02020603050405020304" pitchFamily="18" charset="0"/>
              </a:rPr>
              <a:t>Anadolu'nun Güneybatısındaki antik bölgedir. Adını, yörenin yerli halkı olan ve </a:t>
            </a:r>
            <a:r>
              <a:rPr lang="tr-TR" sz="2400" b="1" dirty="0">
                <a:solidFill>
                  <a:schemeClr val="bg1"/>
                </a:solidFill>
                <a:latin typeface="Times New Roman" panose="02020603050405020304" pitchFamily="18" charset="0"/>
                <a:cs typeface="Times New Roman" panose="02020603050405020304" pitchFamily="18" charset="0"/>
              </a:rPr>
              <a:t>Karia dilini konuşan </a:t>
            </a:r>
            <a:r>
              <a:rPr lang="tr-TR" sz="2400" b="1" dirty="0" err="1">
                <a:solidFill>
                  <a:schemeClr val="bg1"/>
                </a:solidFill>
                <a:latin typeface="Times New Roman" panose="02020603050405020304" pitchFamily="18" charset="0"/>
                <a:cs typeface="Times New Roman" panose="02020603050405020304" pitchFamily="18" charset="0"/>
              </a:rPr>
              <a:t>Kar'lardan</a:t>
            </a:r>
            <a:r>
              <a:rPr lang="tr-TR" sz="2400" b="1" dirty="0">
                <a:solidFill>
                  <a:schemeClr val="bg1"/>
                </a:solidFill>
                <a:latin typeface="Times New Roman" panose="02020603050405020304" pitchFamily="18" charset="0"/>
                <a:cs typeface="Times New Roman" panose="02020603050405020304" pitchFamily="18" charset="0"/>
              </a:rPr>
              <a:t> </a:t>
            </a:r>
            <a:r>
              <a:rPr lang="tr-TR" sz="2400" dirty="0">
                <a:solidFill>
                  <a:schemeClr val="bg1"/>
                </a:solidFill>
                <a:latin typeface="Times New Roman" panose="02020603050405020304" pitchFamily="18" charset="0"/>
                <a:cs typeface="Times New Roman" panose="02020603050405020304" pitchFamily="18" charset="0"/>
              </a:rPr>
              <a:t>alır.  </a:t>
            </a:r>
          </a:p>
          <a:p>
            <a:pPr marL="342900" lvl="0" indent="-342900" algn="just">
              <a:buFont typeface="Wingdings" panose="05000000000000000000" pitchFamily="2" charset="2"/>
              <a:buChar char="Ø"/>
            </a:pPr>
            <a:r>
              <a:rPr lang="tr-TR" sz="2400" dirty="0" err="1">
                <a:solidFill>
                  <a:schemeClr val="bg1"/>
                </a:solidFill>
                <a:latin typeface="Times New Roman" panose="02020603050405020304" pitchFamily="18" charset="0"/>
                <a:cs typeface="Times New Roman" panose="02020603050405020304" pitchFamily="18" charset="0"/>
              </a:rPr>
              <a:t>Karyalıların</a:t>
            </a:r>
            <a:r>
              <a:rPr lang="tr-TR" sz="2400" dirty="0">
                <a:solidFill>
                  <a:schemeClr val="bg1"/>
                </a:solidFill>
                <a:latin typeface="Times New Roman" panose="02020603050405020304" pitchFamily="18" charset="0"/>
                <a:cs typeface="Times New Roman" panose="02020603050405020304" pitchFamily="18" charset="0"/>
              </a:rPr>
              <a:t> bölgede kurduğu önemli antik kentlerden biri de </a:t>
            </a:r>
            <a:r>
              <a:rPr lang="tr-TR" sz="2400" b="1" dirty="0" err="1">
                <a:solidFill>
                  <a:schemeClr val="bg1"/>
                </a:solidFill>
                <a:latin typeface="Times New Roman" panose="02020603050405020304" pitchFamily="18" charset="0"/>
                <a:cs typeface="Times New Roman" panose="02020603050405020304" pitchFamily="18" charset="0"/>
              </a:rPr>
              <a:t>Alabanda'dır</a:t>
            </a:r>
            <a:r>
              <a:rPr lang="tr-TR" sz="2400" b="1" dirty="0">
                <a:solidFill>
                  <a:schemeClr val="bg1"/>
                </a:solidFill>
                <a:latin typeface="Times New Roman" panose="02020603050405020304" pitchFamily="18" charset="0"/>
                <a:cs typeface="Times New Roman" panose="02020603050405020304" pitchFamily="18" charset="0"/>
              </a:rPr>
              <a:t>. </a:t>
            </a:r>
            <a:r>
              <a:rPr lang="tr-TR" sz="2400" dirty="0">
                <a:solidFill>
                  <a:schemeClr val="bg1"/>
                </a:solidFill>
                <a:latin typeface="Times New Roman" panose="02020603050405020304" pitchFamily="18" charset="0"/>
                <a:cs typeface="Times New Roman" panose="02020603050405020304" pitchFamily="18" charset="0"/>
              </a:rPr>
              <a:t>Mısır'daki piramitlerin üzerinde gördüğümüz Karca yazıtlar bize buradan giden paralı askerlerin olduğunu ve bunların sıla özlemi ile bu yazıları yazdığını göstermektedir. Hitit metinlerinde adı geçen bu kent, mimarlar ve hatipler yetiştirmiştir. Tarihçi Herodot'un. </a:t>
            </a:r>
            <a:r>
              <a:rPr lang="tr-TR" sz="2400" dirty="0" err="1">
                <a:solidFill>
                  <a:schemeClr val="bg1"/>
                </a:solidFill>
                <a:latin typeface="Times New Roman" panose="02020603050405020304" pitchFamily="18" charset="0"/>
                <a:cs typeface="Times New Roman" panose="02020603050405020304" pitchFamily="18" charset="0"/>
              </a:rPr>
              <a:t>Ciçero'nun</a:t>
            </a:r>
            <a:r>
              <a:rPr lang="tr-TR" sz="2400" dirty="0">
                <a:solidFill>
                  <a:schemeClr val="bg1"/>
                </a:solidFill>
                <a:latin typeface="Times New Roman" panose="02020603050405020304" pitchFamily="18" charset="0"/>
                <a:cs typeface="Times New Roman" panose="02020603050405020304" pitchFamily="18" charset="0"/>
              </a:rPr>
              <a:t> sık sık söz ettiği Alabanda, tüm genç kızların arp çaldığı, zengin ve kültür seviyesi yüksek bir kenttir" diye konuştu.</a:t>
            </a:r>
          </a:p>
          <a:p>
            <a:pPr marL="342900" indent="-342900" algn="just">
              <a:buFont typeface="Wingdings" panose="05000000000000000000" pitchFamily="2" charset="2"/>
              <a:buChar char="Ø"/>
            </a:pPr>
            <a:r>
              <a:rPr lang="tr-TR" sz="2400" dirty="0">
                <a:solidFill>
                  <a:schemeClr val="bg1"/>
                </a:solidFill>
                <a:latin typeface="Times New Roman" panose="02020603050405020304" pitchFamily="18" charset="0"/>
                <a:cs typeface="Times New Roman" panose="02020603050405020304" pitchFamily="18" charset="0"/>
              </a:rPr>
              <a:t>Dünyanın yedi harikasından biri sayılan, </a:t>
            </a:r>
            <a:r>
              <a:rPr lang="tr-TR" sz="2400" b="1" dirty="0">
                <a:solidFill>
                  <a:schemeClr val="bg1"/>
                </a:solidFill>
                <a:latin typeface="Times New Roman" panose="02020603050405020304" pitchFamily="18" charset="0"/>
                <a:cs typeface="Times New Roman" panose="02020603050405020304" pitchFamily="18" charset="0"/>
              </a:rPr>
              <a:t>Karia </a:t>
            </a:r>
            <a:r>
              <a:rPr lang="tr-TR" sz="2400" b="1" dirty="0" err="1">
                <a:solidFill>
                  <a:schemeClr val="bg1"/>
                </a:solidFill>
                <a:latin typeface="Times New Roman" panose="02020603050405020304" pitchFamily="18" charset="0"/>
                <a:cs typeface="Times New Roman" panose="02020603050405020304" pitchFamily="18" charset="0"/>
              </a:rPr>
              <a:t>Satrabı</a:t>
            </a:r>
            <a:r>
              <a:rPr lang="tr-TR" sz="2400" b="1" dirty="0">
                <a:solidFill>
                  <a:schemeClr val="bg1"/>
                </a:solidFill>
                <a:latin typeface="Times New Roman" panose="02020603050405020304" pitchFamily="18" charset="0"/>
                <a:cs typeface="Times New Roman" panose="02020603050405020304" pitchFamily="18" charset="0"/>
              </a:rPr>
              <a:t> </a:t>
            </a:r>
            <a:r>
              <a:rPr lang="tr-TR" sz="2400" b="1" dirty="0" err="1">
                <a:solidFill>
                  <a:schemeClr val="bg1"/>
                </a:solidFill>
                <a:latin typeface="Times New Roman" panose="02020603050405020304" pitchFamily="18" charset="0"/>
                <a:cs typeface="Times New Roman" panose="02020603050405020304" pitchFamily="18" charset="0"/>
              </a:rPr>
              <a:t>Mousalos'un</a:t>
            </a:r>
            <a:r>
              <a:rPr lang="tr-TR" sz="2400" b="1" dirty="0">
                <a:solidFill>
                  <a:schemeClr val="bg1"/>
                </a:solidFill>
                <a:latin typeface="Times New Roman" panose="02020603050405020304" pitchFamily="18" charset="0"/>
                <a:cs typeface="Times New Roman" panose="02020603050405020304" pitchFamily="18" charset="0"/>
              </a:rPr>
              <a:t> anıt mezarı </a:t>
            </a:r>
            <a:r>
              <a:rPr lang="tr-TR" sz="2400" b="1" dirty="0" err="1">
                <a:solidFill>
                  <a:schemeClr val="bg1"/>
                </a:solidFill>
                <a:latin typeface="Times New Roman" panose="02020603050405020304" pitchFamily="18" charset="0"/>
                <a:cs typeface="Times New Roman" panose="02020603050405020304" pitchFamily="18" charset="0"/>
              </a:rPr>
              <a:t>Mouselion</a:t>
            </a:r>
            <a:r>
              <a:rPr lang="tr-TR" sz="2400" b="1" dirty="0">
                <a:solidFill>
                  <a:schemeClr val="bg1"/>
                </a:solidFill>
                <a:latin typeface="Times New Roman" panose="02020603050405020304" pitchFamily="18" charset="0"/>
                <a:cs typeface="Times New Roman" panose="02020603050405020304" pitchFamily="18" charset="0"/>
              </a:rPr>
              <a:t>, MÖ 352’de </a:t>
            </a:r>
            <a:r>
              <a:rPr lang="tr-TR" sz="2400" b="1" dirty="0" err="1">
                <a:solidFill>
                  <a:schemeClr val="bg1"/>
                </a:solidFill>
                <a:latin typeface="Times New Roman" panose="02020603050405020304" pitchFamily="18" charset="0"/>
                <a:cs typeface="Times New Roman" panose="02020603050405020304" pitchFamily="18" charset="0"/>
              </a:rPr>
              <a:t>Mousalosun</a:t>
            </a:r>
            <a:r>
              <a:rPr lang="tr-TR" sz="2400" b="1" dirty="0">
                <a:solidFill>
                  <a:schemeClr val="bg1"/>
                </a:solidFill>
                <a:latin typeface="Times New Roman" panose="02020603050405020304" pitchFamily="18" charset="0"/>
                <a:cs typeface="Times New Roman" panose="02020603050405020304" pitchFamily="18" charset="0"/>
              </a:rPr>
              <a:t> ölümüyle karısı </a:t>
            </a:r>
            <a:r>
              <a:rPr lang="tr-TR" sz="2400" b="1" dirty="0" err="1">
                <a:solidFill>
                  <a:schemeClr val="bg1"/>
                </a:solidFill>
                <a:latin typeface="Times New Roman" panose="02020603050405020304" pitchFamily="18" charset="0"/>
                <a:cs typeface="Times New Roman" panose="02020603050405020304" pitchFamily="18" charset="0"/>
              </a:rPr>
              <a:t>Artemisia</a:t>
            </a:r>
            <a:r>
              <a:rPr lang="tr-TR" sz="2400" b="1" dirty="0">
                <a:solidFill>
                  <a:schemeClr val="bg1"/>
                </a:solidFill>
                <a:latin typeface="Times New Roman" panose="02020603050405020304" pitchFamily="18" charset="0"/>
                <a:cs typeface="Times New Roman" panose="02020603050405020304" pitchFamily="18" charset="0"/>
              </a:rPr>
              <a:t> tarafından sonradan Karia başkenti olan </a:t>
            </a:r>
            <a:r>
              <a:rPr lang="tr-TR" sz="2400" b="1" dirty="0" err="1">
                <a:solidFill>
                  <a:schemeClr val="bg1"/>
                </a:solidFill>
                <a:latin typeface="Times New Roman" panose="02020603050405020304" pitchFamily="18" charset="0"/>
                <a:cs typeface="Times New Roman" panose="02020603050405020304" pitchFamily="18" charset="0"/>
              </a:rPr>
              <a:t>Halikarnassos'ta</a:t>
            </a:r>
            <a:r>
              <a:rPr lang="tr-TR" sz="2400" b="1" dirty="0">
                <a:solidFill>
                  <a:schemeClr val="bg1"/>
                </a:solidFill>
                <a:latin typeface="Times New Roman" panose="02020603050405020304" pitchFamily="18" charset="0"/>
                <a:cs typeface="Times New Roman" panose="02020603050405020304" pitchFamily="18" charset="0"/>
              </a:rPr>
              <a:t> inşa ettirildi.</a:t>
            </a:r>
            <a:r>
              <a:rPr lang="tr-TR" sz="2400" dirty="0">
                <a:solidFill>
                  <a:schemeClr val="bg1"/>
                </a:solidFill>
                <a:latin typeface="Times New Roman" panose="02020603050405020304" pitchFamily="18" charset="0"/>
                <a:cs typeface="Times New Roman" panose="02020603050405020304" pitchFamily="18" charset="0"/>
              </a:rPr>
              <a:t> Büyük bir deprem ve Rodos Şövalyeleri’nin Karia'yı işgali sırasında yıkıldı ve taşları, bugünkü Bodrum Kalesi'nin yapımında kullanıldı.</a:t>
            </a:r>
          </a:p>
        </p:txBody>
      </p:sp>
    </p:spTree>
    <p:extLst>
      <p:ext uri="{BB962C8B-B14F-4D97-AF65-F5344CB8AC3E}">
        <p14:creationId xmlns:p14="http://schemas.microsoft.com/office/powerpoint/2010/main" val="389923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srcRect/>
          <a:stretch>
            <a:fillRect/>
          </a:stretch>
        </p:blipFill>
        <p:spPr bwMode="auto">
          <a:xfrm>
            <a:off x="214282" y="285728"/>
            <a:ext cx="4714908" cy="2133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285721" y="2428868"/>
            <a:ext cx="2928958" cy="2153029"/>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3214678" y="2428869"/>
            <a:ext cx="2347918" cy="214314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4857752" y="285728"/>
            <a:ext cx="4029075" cy="2143140"/>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a:srcRect/>
          <a:stretch>
            <a:fillRect/>
          </a:stretch>
        </p:blipFill>
        <p:spPr bwMode="auto">
          <a:xfrm>
            <a:off x="5572132" y="2428868"/>
            <a:ext cx="3286148" cy="214314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a:srcRect/>
          <a:stretch>
            <a:fillRect/>
          </a:stretch>
        </p:blipFill>
        <p:spPr bwMode="auto">
          <a:xfrm>
            <a:off x="285720" y="4572008"/>
            <a:ext cx="4572032" cy="2024471"/>
          </a:xfrm>
          <a:prstGeom prst="rect">
            <a:avLst/>
          </a:prstGeom>
          <a:noFill/>
          <a:ln w="9525">
            <a:noFill/>
            <a:miter lim="800000"/>
            <a:headEnd/>
            <a:tailEnd/>
          </a:ln>
          <a:effectLst/>
        </p:spPr>
      </p:pic>
      <p:pic>
        <p:nvPicPr>
          <p:cNvPr id="2056" name="Picture 8"/>
          <p:cNvPicPr>
            <a:picLocks noChangeAspect="1" noChangeArrowheads="1"/>
          </p:cNvPicPr>
          <p:nvPr/>
        </p:nvPicPr>
        <p:blipFill>
          <a:blip r:embed="rId9"/>
          <a:srcRect/>
          <a:stretch>
            <a:fillRect/>
          </a:stretch>
        </p:blipFill>
        <p:spPr bwMode="auto">
          <a:xfrm>
            <a:off x="4857752" y="4572008"/>
            <a:ext cx="4019550" cy="2000264"/>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1073</TotalTime>
  <Words>341</Words>
  <Application>Microsoft Office PowerPoint</Application>
  <PresentationFormat>Ekran Gösterisi (4:3)</PresentationFormat>
  <Paragraphs>32</Paragraphs>
  <Slides>11</Slides>
  <Notes>10</Notes>
  <HiddenSlides>2</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11</vt:i4>
      </vt:variant>
    </vt:vector>
  </HeadingPairs>
  <TitlesOfParts>
    <vt:vector size="20" baseType="lpstr">
      <vt:lpstr>Arial</vt:lpstr>
      <vt:lpstr>Calibri</vt:lpstr>
      <vt:lpstr>Constantia</vt:lpstr>
      <vt:lpstr>MS Mincho</vt:lpstr>
      <vt:lpstr>Times New Roman</vt:lpstr>
      <vt:lpstr>Verdana</vt:lpstr>
      <vt:lpstr>Wingdings</vt:lpstr>
      <vt:lpstr>Wingdings 2</vt:lpstr>
      <vt:lpstr>Kağıt</vt:lpstr>
      <vt:lpstr>ANADOLU UYGARLIKLARI</vt:lpstr>
      <vt:lpstr>BERGAMALILAR</vt:lpstr>
      <vt:lpstr>PowerPoint Sunusu</vt:lpstr>
      <vt:lpstr>PowerPoint Sunusu</vt:lpstr>
      <vt:lpstr>PowerPoint Sunusu</vt:lpstr>
      <vt:lpstr>PowerPoint Sunusu</vt:lpstr>
      <vt:lpstr>KARYALILAR</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HİTİLER(ETİLER)</dc:title>
  <dc:creator>Microsoft-PC</dc:creator>
  <cp:lastModifiedBy>Fuat Atasoy</cp:lastModifiedBy>
  <cp:revision>146</cp:revision>
  <dcterms:created xsi:type="dcterms:W3CDTF">2013-09-16T15:17:53Z</dcterms:created>
  <dcterms:modified xsi:type="dcterms:W3CDTF">2019-05-02T13:02:26Z</dcterms:modified>
</cp:coreProperties>
</file>