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8" r:id="rId3"/>
    <p:sldId id="259" r:id="rId4"/>
    <p:sldId id="319" r:id="rId5"/>
    <p:sldId id="322" r:id="rId6"/>
    <p:sldId id="321" r:id="rId7"/>
    <p:sldId id="323" r:id="rId8"/>
    <p:sldId id="324" r:id="rId9"/>
    <p:sldId id="325" r:id="rId10"/>
    <p:sldId id="326" r:id="rId11"/>
    <p:sldId id="327" r:id="rId12"/>
    <p:sldId id="328" r:id="rId13"/>
    <p:sldId id="364" r:id="rId14"/>
    <p:sldId id="365" r:id="rId15"/>
    <p:sldId id="366" r:id="rId16"/>
    <p:sldId id="367" r:id="rId17"/>
    <p:sldId id="368" r:id="rId18"/>
    <p:sldId id="362" r:id="rId19"/>
    <p:sldId id="329" r:id="rId20"/>
    <p:sldId id="361" r:id="rId21"/>
    <p:sldId id="330" r:id="rId22"/>
    <p:sldId id="331" r:id="rId23"/>
    <p:sldId id="332" r:id="rId24"/>
    <p:sldId id="333" r:id="rId25"/>
    <p:sldId id="334" r:id="rId26"/>
    <p:sldId id="379" r:id="rId27"/>
    <p:sldId id="380" r:id="rId28"/>
    <p:sldId id="382" r:id="rId29"/>
    <p:sldId id="383" r:id="rId30"/>
    <p:sldId id="335" r:id="rId31"/>
    <p:sldId id="336" r:id="rId32"/>
    <p:sldId id="337" r:id="rId33"/>
    <p:sldId id="338" r:id="rId34"/>
    <p:sldId id="341" r:id="rId35"/>
    <p:sldId id="342" r:id="rId36"/>
    <p:sldId id="372" r:id="rId37"/>
    <p:sldId id="373" r:id="rId38"/>
    <p:sldId id="374" r:id="rId39"/>
    <p:sldId id="375" r:id="rId40"/>
    <p:sldId id="376" r:id="rId41"/>
    <p:sldId id="377" r:id="rId42"/>
    <p:sldId id="378" r:id="rId43"/>
    <p:sldId id="343" r:id="rId44"/>
    <p:sldId id="344" r:id="rId45"/>
    <p:sldId id="345" r:id="rId46"/>
    <p:sldId id="346" r:id="rId47"/>
    <p:sldId id="347" r:id="rId48"/>
    <p:sldId id="360" r:id="rId49"/>
    <p:sldId id="350" r:id="rId50"/>
    <p:sldId id="352" r:id="rId51"/>
    <p:sldId id="351" r:id="rId52"/>
    <p:sldId id="353" r:id="rId53"/>
    <p:sldId id="354" r:id="rId54"/>
    <p:sldId id="356" r:id="rId55"/>
    <p:sldId id="355" r:id="rId56"/>
    <p:sldId id="358" r:id="rId57"/>
    <p:sldId id="357" r:id="rId58"/>
    <p:sldId id="359" r:id="rId59"/>
    <p:sldId id="363" r:id="rId60"/>
    <p:sldId id="320" r:id="rId6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20" autoAdjust="0"/>
  </p:normalViewPr>
  <p:slideViewPr>
    <p:cSldViewPr>
      <p:cViewPr varScale="1">
        <p:scale>
          <a:sx n="50" d="100"/>
          <a:sy n="50" d="100"/>
        </p:scale>
        <p:origin x="1411"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A4A267-361E-4047-9E25-6360DD5F7FD1}" type="datetimeFigureOut">
              <a:rPr lang="tr-TR" smtClean="0"/>
              <a:t>2.05.2019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32EDFD-D2D3-4ABC-8137-6715CFEE28C2}" type="slidenum">
              <a:rPr lang="tr-TR" smtClean="0"/>
              <a:t>‹#›</a:t>
            </a:fld>
            <a:endParaRPr lang="tr-TR"/>
          </a:p>
        </p:txBody>
      </p:sp>
    </p:spTree>
    <p:extLst>
      <p:ext uri="{BB962C8B-B14F-4D97-AF65-F5344CB8AC3E}">
        <p14:creationId xmlns:p14="http://schemas.microsoft.com/office/powerpoint/2010/main" val="252032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A77557F-03C5-4309-BF7A-BE91AE8EAC87}" type="slidenum">
              <a:rPr lang="tr-TR" smtClean="0"/>
              <a:pPr/>
              <a:t>1</a:t>
            </a:fld>
            <a:endParaRPr lang="tr-TR"/>
          </a:p>
        </p:txBody>
      </p:sp>
    </p:spTree>
    <p:extLst>
      <p:ext uri="{BB962C8B-B14F-4D97-AF65-F5344CB8AC3E}">
        <p14:creationId xmlns:p14="http://schemas.microsoft.com/office/powerpoint/2010/main" val="283128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732EDFD-D2D3-4ABC-8137-6715CFEE28C2}" type="slidenum">
              <a:rPr lang="tr-TR" smtClean="0"/>
              <a:t>59</a:t>
            </a:fld>
            <a:endParaRPr lang="tr-TR"/>
          </a:p>
        </p:txBody>
      </p:sp>
    </p:spTree>
    <p:extLst>
      <p:ext uri="{BB962C8B-B14F-4D97-AF65-F5344CB8AC3E}">
        <p14:creationId xmlns:p14="http://schemas.microsoft.com/office/powerpoint/2010/main" val="210418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lı Resim">
    <p:spTree>
      <p:nvGrpSpPr>
        <p:cNvPr id="1" name=""/>
        <p:cNvGrpSpPr/>
        <p:nvPr/>
      </p:nvGrpSpPr>
      <p:grpSpPr>
        <a:xfrm>
          <a:off x="0" y="0"/>
          <a:ext cx="0" cy="0"/>
          <a:chOff x="0" y="0"/>
          <a:chExt cx="0" cy="0"/>
        </a:xfrm>
      </p:grpSpPr>
      <p:sp>
        <p:nvSpPr>
          <p:cNvPr id="5" name="4 Dikdörtgen"/>
          <p:cNvSpPr>
            <a:spLocks noChangeArrowheads="1"/>
          </p:cNvSpPr>
          <p:nvPr/>
        </p:nvSpPr>
        <p:spPr bwMode="auto">
          <a:xfrm>
            <a:off x="0" y="3068960"/>
            <a:ext cx="1512000" cy="657353"/>
          </a:xfrm>
          <a:prstGeom prst="rect">
            <a:avLst/>
          </a:prstGeom>
          <a:solidFill>
            <a:schemeClr val="accent3">
              <a:lumMod val="60000"/>
              <a:lumOff val="40000"/>
            </a:schemeClr>
          </a:solidFill>
          <a:ln w="50800" cap="rnd" cmpd="dbl" algn="ctr">
            <a:noFill/>
            <a:miter lim="800000"/>
            <a:headEnd/>
            <a:tailEnd/>
          </a:ln>
        </p:spPr>
        <p:txBody>
          <a:bodyPr lIns="111063" tIns="55531" rIns="111063" bIns="55531" anchor="ctr"/>
          <a:lstStyle/>
          <a:p>
            <a:pPr algn="ctr" defTabSz="1111810" fontAlgn="auto">
              <a:spcBef>
                <a:spcPts val="0"/>
              </a:spcBef>
              <a:spcAft>
                <a:spcPts val="0"/>
              </a:spcAft>
              <a:defRPr/>
            </a:pPr>
            <a:endParaRPr lang="en-US" dirty="0">
              <a:solidFill>
                <a:schemeClr val="lt1"/>
              </a:solidFill>
              <a:latin typeface="+mn-lt"/>
              <a:cs typeface="+mn-cs"/>
            </a:endParaRPr>
          </a:p>
        </p:txBody>
      </p:sp>
      <p:sp>
        <p:nvSpPr>
          <p:cNvPr id="6" name="5 Dikdörtgen"/>
          <p:cNvSpPr>
            <a:spLocks noChangeArrowheads="1"/>
          </p:cNvSpPr>
          <p:nvPr/>
        </p:nvSpPr>
        <p:spPr bwMode="auto">
          <a:xfrm>
            <a:off x="1545866" y="3075929"/>
            <a:ext cx="7598142" cy="650384"/>
          </a:xfrm>
          <a:prstGeom prst="rect">
            <a:avLst/>
          </a:prstGeom>
          <a:solidFill>
            <a:schemeClr val="tx2">
              <a:lumMod val="60000"/>
              <a:lumOff val="40000"/>
            </a:schemeClr>
          </a:solidFill>
          <a:ln w="50800" cap="rnd" cmpd="dbl" algn="ctr">
            <a:noFill/>
            <a:miter lim="800000"/>
            <a:headEnd/>
            <a:tailEnd/>
          </a:ln>
        </p:spPr>
        <p:txBody>
          <a:bodyPr lIns="111063" tIns="55531" rIns="111063" bIns="55531" anchor="ctr"/>
          <a:lstStyle/>
          <a:p>
            <a:pPr algn="ctr" defTabSz="1111810" fontAlgn="auto">
              <a:spcBef>
                <a:spcPts val="0"/>
              </a:spcBef>
              <a:spcAft>
                <a:spcPts val="0"/>
              </a:spcAft>
              <a:defRPr/>
            </a:pPr>
            <a:endParaRPr lang="en-US" dirty="0">
              <a:solidFill>
                <a:schemeClr val="lt1"/>
              </a:solidFill>
              <a:latin typeface="+mn-lt"/>
              <a:cs typeface="+mn-cs"/>
            </a:endParaRPr>
          </a:p>
        </p:txBody>
      </p:sp>
      <p:sp>
        <p:nvSpPr>
          <p:cNvPr id="8" name="7 Dikdörtgen"/>
          <p:cNvSpPr/>
          <p:nvPr userDrawn="1"/>
        </p:nvSpPr>
        <p:spPr>
          <a:xfrm>
            <a:off x="1" y="3789040"/>
            <a:ext cx="9144000" cy="30689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7673" tIns="48836" rIns="97673" bIns="48836" anchor="ctr"/>
          <a:lstStyle/>
          <a:p>
            <a:pPr algn="ctr">
              <a:defRPr/>
            </a:pPr>
            <a:endParaRPr lang="tr-TR"/>
          </a:p>
        </p:txBody>
      </p:sp>
      <p:sp>
        <p:nvSpPr>
          <p:cNvPr id="4" name="3 Metin Yer Tutucusu"/>
          <p:cNvSpPr>
            <a:spLocks noGrp="1"/>
          </p:cNvSpPr>
          <p:nvPr>
            <p:ph type="body" sz="half" idx="2"/>
          </p:nvPr>
        </p:nvSpPr>
        <p:spPr>
          <a:xfrm>
            <a:off x="1600200" y="3823319"/>
            <a:ext cx="6716217" cy="685801"/>
          </a:xfrm>
          <a:prstGeom prst="rect">
            <a:avLst/>
          </a:prstGeom>
        </p:spPr>
        <p:txBody>
          <a:bodyPr/>
          <a:lstStyle>
            <a:lvl1pPr marL="0" indent="0">
              <a:buFontTx/>
              <a:buNone/>
              <a:defRPr sz="2100"/>
            </a:lvl1pPr>
            <a:lvl2pPr>
              <a:buFontTx/>
              <a:buNone/>
              <a:defRPr sz="1400"/>
            </a:lvl2pPr>
            <a:lvl3pPr>
              <a:buFontTx/>
              <a:buNone/>
              <a:defRPr sz="1200"/>
            </a:lvl3pPr>
            <a:lvl4pPr>
              <a:buFontTx/>
              <a:buNone/>
              <a:defRPr sz="1100"/>
            </a:lvl4pPr>
            <a:lvl5pPr>
              <a:buFontTx/>
              <a:buNone/>
              <a:defRPr sz="1100"/>
            </a:lvl5pPr>
          </a:lstStyle>
          <a:p>
            <a:pPr lvl="0"/>
            <a:r>
              <a:rPr lang="tr-TR"/>
              <a:t>Asıl metin stillerini düzenlemek için tıklatın</a:t>
            </a:r>
          </a:p>
        </p:txBody>
      </p:sp>
      <p:sp>
        <p:nvSpPr>
          <p:cNvPr id="2" name="1 Başlık"/>
          <p:cNvSpPr>
            <a:spLocks noGrp="1"/>
          </p:cNvSpPr>
          <p:nvPr>
            <p:ph type="title"/>
          </p:nvPr>
        </p:nvSpPr>
        <p:spPr>
          <a:xfrm>
            <a:off x="1687338" y="3160480"/>
            <a:ext cx="4252815" cy="434345"/>
          </a:xfrm>
          <a:prstGeom prst="rect">
            <a:avLst/>
          </a:prstGeom>
        </p:spPr>
        <p:txBody>
          <a:bodyPr/>
          <a:lstStyle>
            <a:lvl1pPr algn="l">
              <a:buNone/>
              <a:defRPr sz="3400" b="0">
                <a:solidFill>
                  <a:srgbClr val="FFFFFF"/>
                </a:solidFill>
              </a:defRPr>
            </a:lvl1pPr>
          </a:lstStyle>
          <a:p>
            <a:r>
              <a:rPr lang="tr-TR" dirty="0"/>
              <a:t>Asıl başlık stili için tıklatın</a:t>
            </a:r>
            <a:endParaRPr lang="en-US" dirty="0"/>
          </a:p>
        </p:txBody>
      </p:sp>
      <p:sp>
        <p:nvSpPr>
          <p:cNvPr id="9" name="11 Veri Yer Tutucusu"/>
          <p:cNvSpPr>
            <a:spLocks noGrp="1"/>
          </p:cNvSpPr>
          <p:nvPr>
            <p:ph type="dt" sz="half" idx="10"/>
          </p:nvPr>
        </p:nvSpPr>
        <p:spPr>
          <a:xfrm>
            <a:off x="6249018" y="6248990"/>
            <a:ext cx="2666185" cy="365128"/>
          </a:xfrm>
        </p:spPr>
        <p:txBody>
          <a:bodyPr/>
          <a:lstStyle>
            <a:lvl1pPr>
              <a:defRPr/>
            </a:lvl1pPr>
          </a:lstStyle>
          <a:p>
            <a:pPr>
              <a:defRPr/>
            </a:pPr>
            <a:fld id="{F4F5C2C6-4272-4991-B50C-12AA22C1C9DE}" type="datetime1">
              <a:rPr lang="tr-TR" smtClean="0"/>
              <a:pPr>
                <a:defRPr/>
              </a:pPr>
              <a:t>2.05.2019</a:t>
            </a:fld>
            <a:endParaRPr lang="tr-TR"/>
          </a:p>
        </p:txBody>
      </p:sp>
      <p:sp>
        <p:nvSpPr>
          <p:cNvPr id="10" name="13 Altbilgi Yer Tutucusu"/>
          <p:cNvSpPr>
            <a:spLocks noGrp="1"/>
          </p:cNvSpPr>
          <p:nvPr>
            <p:ph type="ftr" sz="quarter" idx="11"/>
          </p:nvPr>
        </p:nvSpPr>
        <p:spPr>
          <a:xfrm>
            <a:off x="1600272" y="6246202"/>
            <a:ext cx="4572001" cy="365128"/>
          </a:xfrm>
        </p:spPr>
        <p:txBody>
          <a:bodyPr/>
          <a:lstStyle>
            <a:lvl1pPr>
              <a:defRPr/>
            </a:lvl1pPr>
          </a:lstStyle>
          <a:p>
            <a:pPr>
              <a:defRPr/>
            </a:pPr>
            <a:endParaRPr lang="tr-TR" dirty="0"/>
          </a:p>
        </p:txBody>
      </p:sp>
      <p:sp>
        <p:nvSpPr>
          <p:cNvPr id="11" name="Unvan 1"/>
          <p:cNvSpPr txBox="1">
            <a:spLocks/>
          </p:cNvSpPr>
          <p:nvPr userDrawn="1"/>
        </p:nvSpPr>
        <p:spPr>
          <a:xfrm rot="19943020">
            <a:off x="23580" y="2740501"/>
            <a:ext cx="9096840" cy="1376998"/>
          </a:xfrm>
          <a:prstGeom prst="rect">
            <a:avLst/>
          </a:prstGeom>
          <a:noFill/>
          <a:ln>
            <a:noFill/>
          </a:ln>
        </p:spPr>
        <p:txBody>
          <a:bodyPr anchor="b">
            <a:normAutofit fontScale="77500" lnSpcReduction="20000"/>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tr-TR" sz="8800"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77334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
        <p:nvSpPr>
          <p:cNvPr id="5" name="Unvan 1"/>
          <p:cNvSpPr txBox="1">
            <a:spLocks/>
          </p:cNvSpPr>
          <p:nvPr userDrawn="1"/>
        </p:nvSpPr>
        <p:spPr>
          <a:xfrm rot="19943020">
            <a:off x="23580" y="2740501"/>
            <a:ext cx="9096840" cy="1376998"/>
          </a:xfrm>
          <a:prstGeom prst="rect">
            <a:avLst/>
          </a:prstGeom>
          <a:noFill/>
          <a:ln>
            <a:noFill/>
          </a:ln>
        </p:spPr>
        <p:txBody>
          <a:bodyPr anchor="b">
            <a:normAutofit fontScale="77500" lnSpcReduction="20000"/>
          </a:bodyPr>
          <a:ls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tr-TR" sz="8800"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2.05.2019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Veri Yer Tutucusu"/>
          <p:cNvSpPr>
            <a:spLocks noGrp="1"/>
          </p:cNvSpPr>
          <p:nvPr>
            <p:ph type="dt" sz="quarter" idx="10"/>
          </p:nvPr>
        </p:nvSpPr>
        <p:spPr>
          <a:xfrm>
            <a:off x="7589478" y="6381328"/>
            <a:ext cx="1230994" cy="365128"/>
          </a:xfrm>
        </p:spPr>
        <p:txBody>
          <a:bodyPr/>
          <a:lstStyle/>
          <a:p>
            <a:pPr>
              <a:defRPr/>
            </a:pPr>
            <a:fld id="{83B264C0-35AC-412E-9356-0C6C68E5B980}" type="datetime1">
              <a:rPr lang="tr-TR" smtClean="0">
                <a:effectLst>
                  <a:outerShdw blurRad="38100" dist="38100" dir="2700000" algn="tl">
                    <a:srgbClr val="000000">
                      <a:alpha val="43137"/>
                    </a:srgbClr>
                  </a:outerShdw>
                </a:effectLst>
              </a:rPr>
              <a:pPr>
                <a:defRPr/>
              </a:pPr>
              <a:t>2.05.2019</a:t>
            </a:fld>
            <a:endParaRPr lang="tr-TR" dirty="0">
              <a:effectLst>
                <a:outerShdw blurRad="38100" dist="38100" dir="2700000" algn="tl">
                  <a:srgbClr val="000000">
                    <a:alpha val="43137"/>
                  </a:srgbClr>
                </a:outerShdw>
              </a:effectLst>
            </a:endParaRPr>
          </a:p>
        </p:txBody>
      </p:sp>
      <p:sp>
        <p:nvSpPr>
          <p:cNvPr id="6" name="5 Altbilgi Yer Tutucusu"/>
          <p:cNvSpPr>
            <a:spLocks noGrp="1"/>
          </p:cNvSpPr>
          <p:nvPr>
            <p:ph type="ftr" sz="quarter" idx="11"/>
          </p:nvPr>
        </p:nvSpPr>
        <p:spPr>
          <a:xfrm>
            <a:off x="107505" y="6381328"/>
            <a:ext cx="1812772" cy="365128"/>
          </a:xfrm>
        </p:spPr>
        <p:txBody>
          <a:bodyPr/>
          <a:lstStyle/>
          <a:p>
            <a:pPr>
              <a:defRPr/>
            </a:pPr>
            <a:endParaRPr lang="tr-TR" dirty="0">
              <a:effectLst>
                <a:outerShdw blurRad="38100" dist="38100" dir="2700000" algn="tl">
                  <a:srgbClr val="000000">
                    <a:alpha val="43137"/>
                  </a:srgbClr>
                </a:outerShdw>
              </a:effectLst>
            </a:endParaRPr>
          </a:p>
        </p:txBody>
      </p:sp>
      <p:sp>
        <p:nvSpPr>
          <p:cNvPr id="9" name="8 Dikdörtgen"/>
          <p:cNvSpPr/>
          <p:nvPr/>
        </p:nvSpPr>
        <p:spPr>
          <a:xfrm>
            <a:off x="2123728" y="3068960"/>
            <a:ext cx="6775728" cy="661720"/>
          </a:xfrm>
          <a:prstGeom prst="rect">
            <a:avLst/>
          </a:prstGeom>
          <a:noFill/>
        </p:spPr>
        <p:txBody>
          <a:bodyPr wrap="square" lIns="97673" tIns="0" rIns="97673" bIns="0" anchor="ctr" anchorCtr="0">
            <a:spAutoFit/>
            <a:scene3d>
              <a:camera prst="orthographicFront"/>
              <a:lightRig rig="soft" dir="t">
                <a:rot lat="0" lon="0" rev="10800000"/>
              </a:lightRig>
            </a:scene3d>
            <a:sp3d>
              <a:bevelT w="27940" h="12700"/>
              <a:contourClr>
                <a:srgbClr val="DDDDDD"/>
              </a:contourClr>
            </a:sp3d>
          </a:bodyPr>
          <a:lstStyle/>
          <a:p>
            <a:pPr algn="ctr">
              <a:defRPr/>
            </a:pPr>
            <a:r>
              <a:rPr lang="tr-TR" sz="4300" b="1" spc="161" dirty="0">
                <a:ln w="11430"/>
                <a:solidFill>
                  <a:srgbClr val="F8F8F8"/>
                </a:solidFill>
                <a:effectLst>
                  <a:outerShdw blurRad="38100" dist="38100" dir="2700000" algn="tl">
                    <a:srgbClr val="000000">
                      <a:alpha val="43137"/>
                    </a:srgbClr>
                  </a:outerShdw>
                </a:effectLst>
              </a:rPr>
              <a:t>ÖNBÜRO YÖNETİMİ</a:t>
            </a:r>
          </a:p>
        </p:txBody>
      </p:sp>
      <p:sp>
        <p:nvSpPr>
          <p:cNvPr id="7" name="1 Başlık"/>
          <p:cNvSpPr txBox="1">
            <a:spLocks/>
          </p:cNvSpPr>
          <p:nvPr/>
        </p:nvSpPr>
        <p:spPr bwMode="auto">
          <a:xfrm>
            <a:off x="1429893" y="404664"/>
            <a:ext cx="6245961" cy="23146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673" tIns="48836" rIns="97673" bIns="48836">
            <a:spAutoFit/>
          </a:bodyPr>
          <a:lstStyle>
            <a:defPPr>
              <a:defRPr lang="tr-TR"/>
            </a:defPPr>
            <a:lvl1pPr algn="ctr">
              <a:lnSpc>
                <a:spcPct val="150000"/>
              </a:lnSpc>
              <a:defRPr sz="43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0000" endA="300" endPos="50000" dist="29997" dir="5400000" sy="-100000" algn="bl" rotWithShape="0"/>
                </a:effectLst>
              </a:defRPr>
            </a:lvl1pPr>
          </a:lstStyle>
          <a:p>
            <a:r>
              <a:rPr lang="tr-TR" sz="3200" dirty="0">
                <a:effectLst>
                  <a:outerShdw blurRad="50800" algn="tl" rotWithShape="0">
                    <a:srgbClr val="000000"/>
                  </a:outerShdw>
                  <a:reflection blurRad="12700" stA="17000" endPos="50000" dist="50800" dir="5400000" sy="-100000" algn="bl" rotWithShape="0"/>
                </a:effectLst>
              </a:rPr>
              <a:t>Ankara Üniversitesi </a:t>
            </a:r>
          </a:p>
          <a:p>
            <a:r>
              <a:rPr lang="tr-TR" sz="3200" dirty="0">
                <a:effectLst>
                  <a:outerShdw blurRad="50800" algn="tl" rotWithShape="0">
                    <a:srgbClr val="000000"/>
                  </a:outerShdw>
                  <a:reflection blurRad="12700" stA="17000" endPos="50000" dist="50800" dir="5400000" sy="-100000" algn="bl" rotWithShape="0"/>
                </a:effectLst>
              </a:rPr>
              <a:t>Beypazarı Meslek Yüksekokulu</a:t>
            </a:r>
          </a:p>
          <a:p>
            <a:r>
              <a:rPr lang="tr-TR" sz="3200" dirty="0">
                <a:effectLst>
                  <a:outerShdw blurRad="50800" algn="tl" rotWithShape="0">
                    <a:srgbClr val="000000"/>
                  </a:outerShdw>
                  <a:reflection blurRad="12700" stA="17000" endPos="50000" dist="50800" dir="5400000" sy="-100000" algn="bl" rotWithShape="0"/>
                </a:effectLst>
              </a:rPr>
              <a:t>Turizm ve Otel İşletmeciliği</a:t>
            </a:r>
          </a:p>
        </p:txBody>
      </p:sp>
      <p:sp>
        <p:nvSpPr>
          <p:cNvPr id="3" name="Dikdörtgen 2"/>
          <p:cNvSpPr/>
          <p:nvPr/>
        </p:nvSpPr>
        <p:spPr>
          <a:xfrm>
            <a:off x="107504" y="4437112"/>
            <a:ext cx="9036496" cy="1815882"/>
          </a:xfrm>
          <a:prstGeom prst="rect">
            <a:avLst/>
          </a:prstGeom>
        </p:spPr>
        <p:txBody>
          <a:bodyPr wrap="square">
            <a:spAutoFit/>
          </a:bodyPr>
          <a:lstStyle/>
          <a:p>
            <a:r>
              <a:rPr lang="tr-TR" sz="2800" b="1" dirty="0"/>
              <a:t>Dersin kodu: </a:t>
            </a:r>
            <a:r>
              <a:rPr lang="tr-TR" sz="2800" dirty="0" smtClean="0"/>
              <a:t>BTO249</a:t>
            </a:r>
            <a:endParaRPr lang="tr-TR" sz="2800" dirty="0"/>
          </a:p>
          <a:p>
            <a:r>
              <a:rPr lang="tr-TR" sz="2800" b="1" dirty="0"/>
              <a:t>Sorumlu:</a:t>
            </a:r>
            <a:r>
              <a:rPr lang="tr-TR" sz="2800" dirty="0"/>
              <a:t> </a:t>
            </a:r>
            <a:r>
              <a:rPr lang="tr-TR" sz="2800" dirty="0" err="1"/>
              <a:t>Öğr</a:t>
            </a:r>
            <a:r>
              <a:rPr lang="tr-TR" sz="2800" dirty="0"/>
              <a:t>. Gör. Fuat ATASOY</a:t>
            </a:r>
          </a:p>
          <a:p>
            <a:r>
              <a:rPr lang="tr-TR" sz="2800" b="1" dirty="0"/>
              <a:t>Ünite:</a:t>
            </a:r>
            <a:r>
              <a:rPr lang="tr-TR" sz="2800" dirty="0"/>
              <a:t> 5</a:t>
            </a:r>
          </a:p>
          <a:p>
            <a:r>
              <a:rPr lang="tr-TR" sz="2800" b="1" dirty="0"/>
              <a:t>Ünitenin adı: </a:t>
            </a:r>
            <a:r>
              <a:rPr lang="tr-TR" sz="2800" dirty="0"/>
              <a:t>Satılabilir Oda Sayısı ve </a:t>
            </a:r>
            <a:r>
              <a:rPr lang="tr-TR" sz="2800" dirty="0" err="1"/>
              <a:t>Forecast</a:t>
            </a:r>
            <a:r>
              <a:rPr lang="tr-TR" sz="2800" dirty="0"/>
              <a:t> Hazırlama</a:t>
            </a:r>
          </a:p>
        </p:txBody>
      </p:sp>
    </p:spTree>
    <p:custDataLst>
      <p:tags r:id="rId1"/>
    </p:custDataLst>
    <p:extLst>
      <p:ext uri="{BB962C8B-B14F-4D97-AF65-F5344CB8AC3E}">
        <p14:creationId xmlns:p14="http://schemas.microsoft.com/office/powerpoint/2010/main" val="10084056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260648"/>
            <a:ext cx="8784976" cy="5837495"/>
          </a:xfrm>
          <a:prstGeom prst="rect">
            <a:avLst/>
          </a:prstGeom>
        </p:spPr>
        <p:txBody>
          <a:bodyPr wrap="square">
            <a:spAutoFit/>
          </a:bodyPr>
          <a:lstStyle/>
          <a:p>
            <a:pPr marR="6350" algn="just">
              <a:lnSpc>
                <a:spcPts val="1610"/>
              </a:lnSpc>
              <a:spcBef>
                <a:spcPts val="865"/>
              </a:spcBef>
              <a:spcAft>
                <a:spcPts val="0"/>
              </a:spcAft>
            </a:pPr>
            <a:r>
              <a:rPr lang="tr-TR" sz="2400" b="1" dirty="0">
                <a:solidFill>
                  <a:srgbClr val="FF0000"/>
                </a:solidFill>
                <a:latin typeface="Times New Roman" panose="02020603050405020304" pitchFamily="18" charset="0"/>
                <a:ea typeface="Times New Roman"/>
                <a:cs typeface="Times New Roman" panose="02020603050405020304" pitchFamily="18" charset="0"/>
              </a:rPr>
              <a:t>Buna göre yeni durum (2. senaryo) şu şekilde gerçekleşecektir:</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 İptal rezervasyonlar = Giriş Sayısı x İptal Rezervasyon Oranı</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155 X 0,05</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7,75 </a:t>
            </a:r>
          </a:p>
          <a:p>
            <a:pPr marR="6985" algn="just">
              <a:spcAft>
                <a:spcPts val="0"/>
              </a:spcAft>
            </a:pPr>
            <a:endParaRPr lang="tr-TR" dirty="0">
              <a:latin typeface="Times New Roman" panose="02020603050405020304" pitchFamily="18" charset="0"/>
              <a:ea typeface="Times New Roman"/>
              <a:cs typeface="Times New Roman" panose="02020603050405020304" pitchFamily="18" charset="0"/>
            </a:endParaRP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 Gerçekleşmeyen Rezervasyonlar = Giriş Sayısı x Gerçekleşmeyen Rezervasyon  Oranı</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155 X 0,09</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13,95</a:t>
            </a:r>
          </a:p>
          <a:p>
            <a:pPr marR="6985" algn="just">
              <a:spcAft>
                <a:spcPts val="0"/>
              </a:spcAft>
            </a:pPr>
            <a:endParaRPr lang="tr-TR" dirty="0">
              <a:latin typeface="Times New Roman" panose="02020603050405020304" pitchFamily="18" charset="0"/>
              <a:ea typeface="Times New Roman"/>
              <a:cs typeface="Times New Roman" panose="02020603050405020304" pitchFamily="18" charset="0"/>
            </a:endParaRP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 Erken Çıkışlar = Dolu Oda Sayısı x Erken Çıkış Oranı</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60 X 0,05</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3</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 Uzatma (</a:t>
            </a:r>
            <a:r>
              <a:rPr lang="tr-TR" dirty="0" err="1">
                <a:latin typeface="Times New Roman" panose="02020603050405020304" pitchFamily="18" charset="0"/>
                <a:ea typeface="Times New Roman"/>
                <a:cs typeface="Times New Roman" panose="02020603050405020304" pitchFamily="18" charset="0"/>
              </a:rPr>
              <a:t>extension</a:t>
            </a:r>
            <a:r>
              <a:rPr lang="tr-TR" dirty="0">
                <a:latin typeface="Times New Roman" panose="02020603050405020304" pitchFamily="18" charset="0"/>
                <a:ea typeface="Times New Roman"/>
                <a:cs typeface="Times New Roman" panose="02020603050405020304" pitchFamily="18" charset="0"/>
              </a:rPr>
              <a:t>) Sayısı = Normal Çıkış Sayısı x Uzatma Oranı</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140 X 0,02</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2,8</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 </a:t>
            </a:r>
            <a:r>
              <a:rPr lang="tr-TR" dirty="0" err="1">
                <a:latin typeface="Times New Roman" panose="02020603050405020304" pitchFamily="18" charset="0"/>
                <a:ea typeface="Times New Roman"/>
                <a:cs typeface="Times New Roman" panose="02020603050405020304" pitchFamily="18" charset="0"/>
              </a:rPr>
              <a:t>Walk</a:t>
            </a:r>
            <a:r>
              <a:rPr lang="tr-TR" dirty="0">
                <a:latin typeface="Times New Roman" panose="02020603050405020304" pitchFamily="18" charset="0"/>
                <a:ea typeface="Times New Roman"/>
                <a:cs typeface="Times New Roman" panose="02020603050405020304" pitchFamily="18" charset="0"/>
              </a:rPr>
              <a:t>-in (kapı) Müşterisi = Giriş Sayısı x </a:t>
            </a:r>
            <a:r>
              <a:rPr lang="tr-TR" dirty="0" err="1">
                <a:latin typeface="Times New Roman" panose="02020603050405020304" pitchFamily="18" charset="0"/>
                <a:ea typeface="Times New Roman"/>
                <a:cs typeface="Times New Roman" panose="02020603050405020304" pitchFamily="18" charset="0"/>
              </a:rPr>
              <a:t>Walk</a:t>
            </a:r>
            <a:r>
              <a:rPr lang="tr-TR" dirty="0">
                <a:latin typeface="Times New Roman" panose="02020603050405020304" pitchFamily="18" charset="0"/>
                <a:ea typeface="Times New Roman"/>
                <a:cs typeface="Times New Roman" panose="02020603050405020304" pitchFamily="18" charset="0"/>
              </a:rPr>
              <a:t>-in Oranı</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155 X 0,03</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4,65 </a:t>
            </a:r>
          </a:p>
        </p:txBody>
      </p:sp>
    </p:spTree>
    <p:extLst>
      <p:ext uri="{BB962C8B-B14F-4D97-AF65-F5344CB8AC3E}">
        <p14:creationId xmlns:p14="http://schemas.microsoft.com/office/powerpoint/2010/main" val="421303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212406949"/>
              </p:ext>
            </p:extLst>
          </p:nvPr>
        </p:nvGraphicFramePr>
        <p:xfrm>
          <a:off x="539553" y="1340768"/>
          <a:ext cx="7920879" cy="4999679"/>
        </p:xfrm>
        <a:graphic>
          <a:graphicData uri="http://schemas.openxmlformats.org/drawingml/2006/table">
            <a:tbl>
              <a:tblPr firstRow="1" firstCol="1" lastRow="1" lastCol="1" bandRow="1" bandCol="1">
                <a:tableStyleId>{5C22544A-7EE6-4342-B048-85BDC9FD1C3A}</a:tableStyleId>
              </a:tblPr>
              <a:tblGrid>
                <a:gridCol w="3456384">
                  <a:extLst>
                    <a:ext uri="{9D8B030D-6E8A-4147-A177-3AD203B41FA5}">
                      <a16:colId xmlns:a16="http://schemas.microsoft.com/office/drawing/2014/main" val="20000"/>
                    </a:ext>
                  </a:extLst>
                </a:gridCol>
                <a:gridCol w="2330760">
                  <a:extLst>
                    <a:ext uri="{9D8B030D-6E8A-4147-A177-3AD203B41FA5}">
                      <a16:colId xmlns:a16="http://schemas.microsoft.com/office/drawing/2014/main" val="20001"/>
                    </a:ext>
                  </a:extLst>
                </a:gridCol>
                <a:gridCol w="2133735">
                  <a:extLst>
                    <a:ext uri="{9D8B030D-6E8A-4147-A177-3AD203B41FA5}">
                      <a16:colId xmlns:a16="http://schemas.microsoft.com/office/drawing/2014/main" val="20002"/>
                    </a:ext>
                  </a:extLst>
                </a:gridCol>
              </a:tblGrid>
              <a:tr h="493250">
                <a:tc>
                  <a:txBody>
                    <a:bodyPr/>
                    <a:lstStyle/>
                    <a:p>
                      <a:pPr>
                        <a:spcAft>
                          <a:spcPts val="0"/>
                        </a:spcAft>
                      </a:pPr>
                      <a:r>
                        <a:rPr lang="tr-TR" sz="1600" dirty="0">
                          <a:effectLst/>
                          <a:latin typeface="Times New Roman" panose="02020603050405020304" pitchFamily="18" charset="0"/>
                          <a:cs typeface="Times New Roman" panose="02020603050405020304" pitchFamily="18" charset="0"/>
                        </a:rPr>
                        <a:t> </a:t>
                      </a:r>
                    </a:p>
                    <a:p>
                      <a:pPr>
                        <a:spcAft>
                          <a:spcPts val="0"/>
                        </a:spcAft>
                      </a:pPr>
                      <a:r>
                        <a:rPr lang="tr-TR" sz="1600" dirty="0">
                          <a:effectLst/>
                          <a:latin typeface="Times New Roman" panose="02020603050405020304" pitchFamily="18" charset="0"/>
                          <a:cs typeface="Times New Roman" panose="02020603050405020304" pitchFamily="18" charset="0"/>
                        </a:rPr>
                        <a:t>İptaller (% 5)</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R="176530"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 </a:t>
                      </a:r>
                    </a:p>
                    <a:p>
                      <a:pPr marR="176530"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155 x 0.05</a:t>
                      </a:r>
                      <a:endParaRPr lang="tr-TR" sz="1800" b="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endParaRPr lang="tr-TR" sz="1800" spc="-30" dirty="0">
                        <a:effectLst/>
                        <a:latin typeface="Times New Roman" panose="02020603050405020304" pitchFamily="18" charset="0"/>
                        <a:cs typeface="Times New Roman" panose="02020603050405020304" pitchFamily="18" charset="0"/>
                      </a:endParaRPr>
                    </a:p>
                    <a:p>
                      <a:pPr algn="ctr">
                        <a:spcAft>
                          <a:spcPts val="0"/>
                        </a:spcAft>
                      </a:pPr>
                      <a:r>
                        <a:rPr lang="tr-TR" sz="1800" spc="-30" dirty="0">
                          <a:effectLst/>
                          <a:latin typeface="Times New Roman" panose="02020603050405020304" pitchFamily="18" charset="0"/>
                          <a:cs typeface="Times New Roman" panose="02020603050405020304" pitchFamily="18" charset="0"/>
                        </a:rPr>
                        <a:t>= 7,75</a:t>
                      </a:r>
                      <a:endParaRPr lang="tr-TR"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93250">
                <a:tc>
                  <a:txBody>
                    <a:bodyPr/>
                    <a:lstStyle/>
                    <a:p>
                      <a:pPr>
                        <a:spcAft>
                          <a:spcPts val="0"/>
                        </a:spcAft>
                      </a:pPr>
                      <a:r>
                        <a:rPr lang="tr-TR" sz="1600" dirty="0">
                          <a:effectLst/>
                          <a:latin typeface="Times New Roman" panose="02020603050405020304" pitchFamily="18" charset="0"/>
                          <a:cs typeface="Times New Roman" panose="02020603050405020304" pitchFamily="18" charset="0"/>
                        </a:rPr>
                        <a:t> </a:t>
                      </a:r>
                    </a:p>
                    <a:p>
                      <a:pPr>
                        <a:spcAft>
                          <a:spcPts val="0"/>
                        </a:spcAft>
                      </a:pPr>
                      <a:r>
                        <a:rPr lang="tr-TR" sz="1600" dirty="0">
                          <a:effectLst/>
                          <a:latin typeface="Times New Roman" panose="02020603050405020304" pitchFamily="18" charset="0"/>
                          <a:cs typeface="Times New Roman" panose="02020603050405020304" pitchFamily="18" charset="0"/>
                        </a:rPr>
                        <a:t>Gerçekleşmeyen Rezervasyonlar (% 9)</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R="176530" algn="ctr">
                        <a:spcAft>
                          <a:spcPts val="0"/>
                        </a:spcAft>
                      </a:pPr>
                      <a:r>
                        <a:rPr lang="tr-TR" sz="1800" b="1" spc="55" dirty="0">
                          <a:solidFill>
                            <a:srgbClr val="FFFF00"/>
                          </a:solidFill>
                          <a:effectLst/>
                          <a:latin typeface="Times New Roman" panose="02020603050405020304" pitchFamily="18" charset="0"/>
                          <a:cs typeface="Times New Roman" panose="02020603050405020304" pitchFamily="18" charset="0"/>
                        </a:rPr>
                        <a:t> </a:t>
                      </a:r>
                      <a:endParaRPr lang="tr-TR" sz="1800" b="1" dirty="0">
                        <a:solidFill>
                          <a:srgbClr val="FFFF00"/>
                        </a:solidFill>
                        <a:effectLst/>
                        <a:latin typeface="Times New Roman" panose="02020603050405020304" pitchFamily="18" charset="0"/>
                        <a:cs typeface="Times New Roman" panose="02020603050405020304" pitchFamily="18" charset="0"/>
                      </a:endParaRPr>
                    </a:p>
                    <a:p>
                      <a:pPr marR="176530" algn="ctr">
                        <a:spcAft>
                          <a:spcPts val="0"/>
                        </a:spcAft>
                      </a:pPr>
                      <a:r>
                        <a:rPr lang="tr-TR" sz="1800" b="1" spc="55" dirty="0">
                          <a:solidFill>
                            <a:srgbClr val="FFFF00"/>
                          </a:solidFill>
                          <a:effectLst/>
                          <a:latin typeface="Times New Roman" panose="02020603050405020304" pitchFamily="18" charset="0"/>
                          <a:cs typeface="Times New Roman" panose="02020603050405020304" pitchFamily="18" charset="0"/>
                        </a:rPr>
                        <a:t>155 x 0.09</a:t>
                      </a:r>
                      <a:endParaRPr lang="tr-TR" sz="1800" b="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endParaRPr lang="tr-TR" sz="1800" spc="-30" dirty="0">
                        <a:effectLst/>
                        <a:latin typeface="Times New Roman" panose="02020603050405020304" pitchFamily="18" charset="0"/>
                        <a:cs typeface="Times New Roman" panose="02020603050405020304" pitchFamily="18" charset="0"/>
                      </a:endParaRPr>
                    </a:p>
                    <a:p>
                      <a:pPr algn="ctr">
                        <a:spcAft>
                          <a:spcPts val="0"/>
                        </a:spcAft>
                      </a:pPr>
                      <a:r>
                        <a:rPr lang="tr-TR" sz="1800" spc="-30" dirty="0">
                          <a:effectLst/>
                          <a:latin typeface="Times New Roman" panose="02020603050405020304" pitchFamily="18" charset="0"/>
                          <a:cs typeface="Times New Roman" panose="02020603050405020304" pitchFamily="18" charset="0"/>
                        </a:rPr>
                        <a:t>= 13,95</a:t>
                      </a:r>
                      <a:endParaRPr lang="tr-TR"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93250">
                <a:tc>
                  <a:txBody>
                    <a:bodyPr/>
                    <a:lstStyle/>
                    <a:p>
                      <a:pPr>
                        <a:spcAft>
                          <a:spcPts val="0"/>
                        </a:spcAft>
                      </a:pPr>
                      <a:r>
                        <a:rPr lang="tr-TR" sz="1600" spc="-5" dirty="0">
                          <a:effectLst/>
                          <a:latin typeface="Times New Roman" panose="02020603050405020304" pitchFamily="18" charset="0"/>
                          <a:cs typeface="Times New Roman" panose="02020603050405020304" pitchFamily="18" charset="0"/>
                        </a:rPr>
                        <a:t> </a:t>
                      </a:r>
                      <a:endParaRPr lang="tr-TR" sz="1600" dirty="0">
                        <a:effectLst/>
                        <a:latin typeface="Times New Roman" panose="02020603050405020304" pitchFamily="18" charset="0"/>
                        <a:cs typeface="Times New Roman" panose="02020603050405020304" pitchFamily="18" charset="0"/>
                      </a:endParaRPr>
                    </a:p>
                    <a:p>
                      <a:pPr>
                        <a:spcAft>
                          <a:spcPts val="0"/>
                        </a:spcAft>
                      </a:pPr>
                      <a:r>
                        <a:rPr lang="tr-TR" sz="1600" spc="-5" dirty="0">
                          <a:effectLst/>
                          <a:latin typeface="Times New Roman" panose="02020603050405020304" pitchFamily="18" charset="0"/>
                          <a:cs typeface="Times New Roman" panose="02020603050405020304" pitchFamily="18" charset="0"/>
                        </a:rPr>
                        <a:t>Erken Çıkışlar (% 5)</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 </a:t>
                      </a:r>
                    </a:p>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140 x 0.05</a:t>
                      </a:r>
                      <a:endParaRPr lang="tr-TR" sz="1800" b="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lnSpc>
                          <a:spcPts val="2450"/>
                        </a:lnSpc>
                        <a:spcAft>
                          <a:spcPts val="0"/>
                        </a:spcAft>
                      </a:pPr>
                      <a:endParaRPr lang="tr-TR" sz="1800" spc="-30" dirty="0">
                        <a:effectLst/>
                        <a:latin typeface="Times New Roman" panose="02020603050405020304" pitchFamily="18" charset="0"/>
                        <a:cs typeface="Times New Roman" panose="02020603050405020304" pitchFamily="18" charset="0"/>
                      </a:endParaRPr>
                    </a:p>
                    <a:p>
                      <a:pPr algn="ctr">
                        <a:lnSpc>
                          <a:spcPts val="2450"/>
                        </a:lnSpc>
                        <a:spcAft>
                          <a:spcPts val="0"/>
                        </a:spcAft>
                      </a:pPr>
                      <a:r>
                        <a:rPr lang="tr-TR" sz="1800" spc="-30" dirty="0">
                          <a:effectLst/>
                          <a:latin typeface="Times New Roman" panose="02020603050405020304" pitchFamily="18" charset="0"/>
                          <a:cs typeface="Times New Roman" panose="02020603050405020304" pitchFamily="18" charset="0"/>
                        </a:rPr>
                        <a:t>= 3</a:t>
                      </a:r>
                      <a:endParaRPr lang="tr-TR"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93250">
                <a:tc>
                  <a:txBody>
                    <a:bodyPr/>
                    <a:lstStyle/>
                    <a:p>
                      <a:pPr>
                        <a:spcAft>
                          <a:spcPts val="0"/>
                        </a:spcAft>
                      </a:pPr>
                      <a:r>
                        <a:rPr lang="tr-TR" sz="1600">
                          <a:effectLst/>
                          <a:latin typeface="Times New Roman" panose="02020603050405020304" pitchFamily="18" charset="0"/>
                          <a:cs typeface="Times New Roman" panose="02020603050405020304" pitchFamily="18" charset="0"/>
                        </a:rPr>
                        <a:t> </a:t>
                      </a:r>
                      <a:endParaRPr lang="tr-TR" sz="16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 </a:t>
                      </a:r>
                    </a:p>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Ara Toplam</a:t>
                      </a:r>
                      <a:endParaRPr lang="tr-TR" sz="1800" b="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R="6350" algn="ctr">
                        <a:lnSpc>
                          <a:spcPts val="1610"/>
                        </a:lnSpc>
                        <a:spcBef>
                          <a:spcPts val="865"/>
                        </a:spcBef>
                        <a:spcAft>
                          <a:spcPts val="0"/>
                        </a:spcAft>
                      </a:pPr>
                      <a:endParaRPr lang="tr-TR" sz="1800" dirty="0">
                        <a:effectLst/>
                        <a:latin typeface="Times New Roman" panose="02020603050405020304" pitchFamily="18" charset="0"/>
                        <a:cs typeface="Times New Roman" panose="02020603050405020304" pitchFamily="18" charset="0"/>
                      </a:endParaRPr>
                    </a:p>
                    <a:p>
                      <a:pPr marR="6350" algn="ctr">
                        <a:lnSpc>
                          <a:spcPts val="1610"/>
                        </a:lnSpc>
                        <a:spcBef>
                          <a:spcPts val="865"/>
                        </a:spcBef>
                        <a:spcAft>
                          <a:spcPts val="0"/>
                        </a:spcAft>
                      </a:pPr>
                      <a:r>
                        <a:rPr lang="tr-TR" sz="1800" dirty="0">
                          <a:effectLst/>
                          <a:latin typeface="Times New Roman" panose="02020603050405020304" pitchFamily="18" charset="0"/>
                          <a:cs typeface="Times New Roman" panose="02020603050405020304" pitchFamily="18" charset="0"/>
                        </a:rPr>
                        <a:t>24,7 ( - )</a:t>
                      </a:r>
                      <a:endParaRPr lang="tr-TR"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93250">
                <a:tc>
                  <a:txBody>
                    <a:bodyPr/>
                    <a:lstStyle/>
                    <a:p>
                      <a:pPr>
                        <a:spcAft>
                          <a:spcPts val="0"/>
                        </a:spcAft>
                      </a:pPr>
                      <a:r>
                        <a:rPr lang="tr-TR" sz="1600">
                          <a:effectLst/>
                          <a:latin typeface="Times New Roman" panose="02020603050405020304" pitchFamily="18" charset="0"/>
                          <a:cs typeface="Times New Roman" panose="02020603050405020304" pitchFamily="18" charset="0"/>
                        </a:rPr>
                        <a:t> </a:t>
                      </a:r>
                    </a:p>
                    <a:p>
                      <a:pPr>
                        <a:spcAft>
                          <a:spcPts val="0"/>
                        </a:spcAft>
                      </a:pPr>
                      <a:r>
                        <a:rPr lang="tr-TR" sz="1600">
                          <a:effectLst/>
                          <a:latin typeface="Times New Roman" panose="02020603050405020304" pitchFamily="18" charset="0"/>
                          <a:cs typeface="Times New Roman" panose="02020603050405020304" pitchFamily="18" charset="0"/>
                        </a:rPr>
                        <a:t>Uzatma (extension) (% 2)</a:t>
                      </a:r>
                      <a:endParaRPr lang="tr-TR" sz="16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 </a:t>
                      </a:r>
                    </a:p>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140 x 0,02</a:t>
                      </a:r>
                      <a:endParaRPr lang="tr-TR" sz="1800" b="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lnSpc>
                          <a:spcPts val="2450"/>
                        </a:lnSpc>
                        <a:spcAft>
                          <a:spcPts val="0"/>
                        </a:spcAft>
                      </a:pPr>
                      <a:endParaRPr lang="tr-TR" sz="1800" dirty="0">
                        <a:effectLst/>
                        <a:latin typeface="Times New Roman" panose="02020603050405020304" pitchFamily="18" charset="0"/>
                        <a:cs typeface="Times New Roman" panose="02020603050405020304" pitchFamily="18" charset="0"/>
                      </a:endParaRPr>
                    </a:p>
                    <a:p>
                      <a:pPr algn="ctr">
                        <a:lnSpc>
                          <a:spcPts val="2450"/>
                        </a:lnSpc>
                        <a:spcAft>
                          <a:spcPts val="0"/>
                        </a:spcAft>
                      </a:pPr>
                      <a:r>
                        <a:rPr lang="tr-TR" sz="1800" dirty="0">
                          <a:effectLst/>
                          <a:latin typeface="Times New Roman" panose="02020603050405020304" pitchFamily="18" charset="0"/>
                          <a:cs typeface="Times New Roman" panose="02020603050405020304" pitchFamily="18" charset="0"/>
                        </a:rPr>
                        <a:t>= 2,8</a:t>
                      </a:r>
                      <a:endParaRPr lang="tr-TR"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93250">
                <a:tc>
                  <a:txBody>
                    <a:bodyPr/>
                    <a:lstStyle/>
                    <a:p>
                      <a:pPr>
                        <a:spcAft>
                          <a:spcPts val="0"/>
                        </a:spcAft>
                      </a:pPr>
                      <a:r>
                        <a:rPr lang="tr-TR" sz="1600">
                          <a:effectLst/>
                          <a:latin typeface="Times New Roman" panose="02020603050405020304" pitchFamily="18" charset="0"/>
                          <a:cs typeface="Times New Roman" panose="02020603050405020304" pitchFamily="18" charset="0"/>
                        </a:rPr>
                        <a:t> </a:t>
                      </a:r>
                    </a:p>
                    <a:p>
                      <a:pPr>
                        <a:spcAft>
                          <a:spcPts val="0"/>
                        </a:spcAft>
                      </a:pPr>
                      <a:r>
                        <a:rPr lang="tr-TR" sz="1600">
                          <a:effectLst/>
                          <a:latin typeface="Times New Roman" panose="02020603050405020304" pitchFamily="18" charset="0"/>
                          <a:cs typeface="Times New Roman" panose="02020603050405020304" pitchFamily="18" charset="0"/>
                        </a:rPr>
                        <a:t>Walk-in (rezervasyonsuz) (% 3)</a:t>
                      </a:r>
                      <a:endParaRPr lang="tr-TR" sz="16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 </a:t>
                      </a:r>
                    </a:p>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155 x 0,03</a:t>
                      </a:r>
                      <a:endParaRPr lang="tr-TR" sz="1800" b="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lnSpc>
                          <a:spcPts val="2450"/>
                        </a:lnSpc>
                        <a:spcAft>
                          <a:spcPts val="0"/>
                        </a:spcAft>
                      </a:pPr>
                      <a:endParaRPr lang="tr-TR" sz="1800" dirty="0">
                        <a:effectLst/>
                        <a:latin typeface="Times New Roman" panose="02020603050405020304" pitchFamily="18" charset="0"/>
                        <a:cs typeface="Times New Roman" panose="02020603050405020304" pitchFamily="18" charset="0"/>
                      </a:endParaRPr>
                    </a:p>
                    <a:p>
                      <a:pPr algn="ctr">
                        <a:lnSpc>
                          <a:spcPts val="2450"/>
                        </a:lnSpc>
                        <a:spcAft>
                          <a:spcPts val="0"/>
                        </a:spcAft>
                      </a:pPr>
                      <a:r>
                        <a:rPr lang="tr-TR" sz="1800" dirty="0">
                          <a:effectLst/>
                          <a:latin typeface="Times New Roman" panose="02020603050405020304" pitchFamily="18" charset="0"/>
                          <a:cs typeface="Times New Roman" panose="02020603050405020304" pitchFamily="18" charset="0"/>
                        </a:rPr>
                        <a:t>= 4,65</a:t>
                      </a:r>
                      <a:endParaRPr lang="tr-TR"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93250">
                <a:tc>
                  <a:txBody>
                    <a:bodyPr/>
                    <a:lstStyle/>
                    <a:p>
                      <a:pPr marR="6350">
                        <a:lnSpc>
                          <a:spcPts val="1610"/>
                        </a:lnSpc>
                        <a:spcBef>
                          <a:spcPts val="865"/>
                        </a:spcBef>
                        <a:spcAft>
                          <a:spcPts val="0"/>
                        </a:spcAft>
                      </a:pPr>
                      <a:r>
                        <a:rPr lang="tr-TR" sz="1600">
                          <a:effectLst/>
                          <a:latin typeface="Times New Roman" panose="02020603050405020304" pitchFamily="18" charset="0"/>
                          <a:cs typeface="Times New Roman" panose="02020603050405020304" pitchFamily="18" charset="0"/>
                        </a:rPr>
                        <a:t> </a:t>
                      </a:r>
                      <a:endParaRPr lang="tr-TR" sz="16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 </a:t>
                      </a:r>
                    </a:p>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Ara Toplam</a:t>
                      </a:r>
                      <a:endParaRPr lang="tr-TR" sz="1800" b="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lnSpc>
                          <a:spcPts val="2450"/>
                        </a:lnSpc>
                        <a:spcAft>
                          <a:spcPts val="0"/>
                        </a:spcAft>
                      </a:pPr>
                      <a:endParaRPr lang="tr-TR" sz="1800" dirty="0">
                        <a:effectLst/>
                        <a:latin typeface="Times New Roman" panose="02020603050405020304" pitchFamily="18" charset="0"/>
                        <a:cs typeface="Times New Roman" panose="02020603050405020304" pitchFamily="18" charset="0"/>
                      </a:endParaRPr>
                    </a:p>
                    <a:p>
                      <a:pPr algn="ctr">
                        <a:lnSpc>
                          <a:spcPts val="2450"/>
                        </a:lnSpc>
                        <a:spcAft>
                          <a:spcPts val="0"/>
                        </a:spcAft>
                      </a:pPr>
                      <a:r>
                        <a:rPr lang="tr-TR" sz="1800" dirty="0">
                          <a:effectLst/>
                          <a:latin typeface="Times New Roman" panose="02020603050405020304" pitchFamily="18" charset="0"/>
                          <a:cs typeface="Times New Roman" panose="02020603050405020304" pitchFamily="18" charset="0"/>
                        </a:rPr>
                        <a:t>7,45 ( + )</a:t>
                      </a:r>
                      <a:endParaRPr lang="tr-TR"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734003">
                <a:tc>
                  <a:txBody>
                    <a:bodyPr/>
                    <a:lstStyle/>
                    <a:p>
                      <a:pPr>
                        <a:spcAft>
                          <a:spcPts val="0"/>
                        </a:spcAft>
                      </a:pPr>
                      <a:r>
                        <a:rPr lang="tr-TR" sz="1600">
                          <a:effectLst/>
                          <a:latin typeface="Times New Roman" panose="02020603050405020304" pitchFamily="18" charset="0"/>
                          <a:cs typeface="Times New Roman" panose="02020603050405020304" pitchFamily="18" charset="0"/>
                        </a:rPr>
                        <a:t> </a:t>
                      </a:r>
                    </a:p>
                    <a:p>
                      <a:pPr>
                        <a:spcAft>
                          <a:spcPts val="0"/>
                        </a:spcAft>
                      </a:pPr>
                      <a:r>
                        <a:rPr lang="tr-TR" sz="1600">
                          <a:effectLst/>
                          <a:latin typeface="Times New Roman" panose="02020603050405020304" pitchFamily="18" charset="0"/>
                          <a:cs typeface="Times New Roman" panose="02020603050405020304" pitchFamily="18" charset="0"/>
                        </a:rPr>
                        <a:t>Düzeltme ( + / - )</a:t>
                      </a:r>
                      <a:endParaRPr lang="tr-TR" sz="16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 </a:t>
                      </a:r>
                      <a:endParaRPr lang="tr-TR" sz="1800" b="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lnSpc>
                          <a:spcPts val="2450"/>
                        </a:lnSpc>
                        <a:spcAft>
                          <a:spcPts val="0"/>
                        </a:spcAft>
                      </a:pPr>
                      <a:r>
                        <a:rPr lang="tr-TR" sz="1800" dirty="0">
                          <a:effectLst/>
                          <a:latin typeface="Times New Roman" panose="02020603050405020304" pitchFamily="18" charset="0"/>
                          <a:cs typeface="Times New Roman" panose="02020603050405020304" pitchFamily="18" charset="0"/>
                        </a:rPr>
                        <a:t>17,25</a:t>
                      </a:r>
                    </a:p>
                    <a:p>
                      <a:pPr algn="ctr">
                        <a:lnSpc>
                          <a:spcPts val="2450"/>
                        </a:lnSpc>
                        <a:spcAft>
                          <a:spcPts val="0"/>
                        </a:spcAft>
                      </a:pPr>
                      <a:r>
                        <a:rPr lang="tr-TR" sz="1800" dirty="0">
                          <a:effectLst/>
                          <a:latin typeface="Times New Roman" panose="02020603050405020304" pitchFamily="18" charset="0"/>
                          <a:cs typeface="Times New Roman" panose="02020603050405020304" pitchFamily="18" charset="0"/>
                        </a:rPr>
                        <a:t>≈ 17 ( - )</a:t>
                      </a:r>
                      <a:endParaRPr lang="tr-TR"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3" name="Dikdörtgen 2"/>
          <p:cNvSpPr/>
          <p:nvPr/>
        </p:nvSpPr>
        <p:spPr>
          <a:xfrm>
            <a:off x="395536" y="332656"/>
            <a:ext cx="8064896" cy="830997"/>
          </a:xfrm>
          <a:prstGeom prst="rect">
            <a:avLst/>
          </a:prstGeom>
        </p:spPr>
        <p:txBody>
          <a:bodyPr wrap="square">
            <a:spAutoFit/>
          </a:bodyPr>
          <a:lstStyle/>
          <a:p>
            <a:pPr algn="just"/>
            <a:r>
              <a:rPr lang="tr-TR" sz="2400" b="1" dirty="0">
                <a:latin typeface="Times New Roman" panose="02020603050405020304" pitchFamily="18" charset="0"/>
                <a:cs typeface="Times New Roman" panose="02020603050405020304" pitchFamily="18" charset="0"/>
              </a:rPr>
              <a:t>Yeni gelişmelere göre 1. senaryonun bir takım güncellemelerle yeniden düzenlenmesi gerekecektir.</a:t>
            </a:r>
          </a:p>
        </p:txBody>
      </p:sp>
    </p:spTree>
    <p:extLst>
      <p:ext uri="{BB962C8B-B14F-4D97-AF65-F5344CB8AC3E}">
        <p14:creationId xmlns:p14="http://schemas.microsoft.com/office/powerpoint/2010/main" val="192424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576541571"/>
              </p:ext>
            </p:extLst>
          </p:nvPr>
        </p:nvGraphicFramePr>
        <p:xfrm>
          <a:off x="395536" y="188640"/>
          <a:ext cx="8352928" cy="4876800"/>
        </p:xfrm>
        <a:graphic>
          <a:graphicData uri="http://schemas.openxmlformats.org/drawingml/2006/table">
            <a:tbl>
              <a:tblPr firstRow="1" firstCol="1" lastRow="1" lastCol="1" bandRow="1" bandCol="1">
                <a:tableStyleId>{5C22544A-7EE6-4342-B048-85BDC9FD1C3A}</a:tableStyleId>
              </a:tblPr>
              <a:tblGrid>
                <a:gridCol w="5673686">
                  <a:extLst>
                    <a:ext uri="{9D8B030D-6E8A-4147-A177-3AD203B41FA5}">
                      <a16:colId xmlns:a16="http://schemas.microsoft.com/office/drawing/2014/main" val="20000"/>
                    </a:ext>
                  </a:extLst>
                </a:gridCol>
                <a:gridCol w="2679242">
                  <a:extLst>
                    <a:ext uri="{9D8B030D-6E8A-4147-A177-3AD203B41FA5}">
                      <a16:colId xmlns:a16="http://schemas.microsoft.com/office/drawing/2014/main" val="20001"/>
                    </a:ext>
                  </a:extLst>
                </a:gridCol>
              </a:tblGrid>
              <a:tr h="170180">
                <a:tc>
                  <a:txBody>
                    <a:bodyPr/>
                    <a:lstStyle/>
                    <a:p>
                      <a:pPr>
                        <a:spcAft>
                          <a:spcPts val="0"/>
                        </a:spcAft>
                      </a:pPr>
                      <a:r>
                        <a:rPr lang="tr-TR" sz="2000" dirty="0">
                          <a:effectLst/>
                          <a:latin typeface="Times New Roman" panose="02020603050405020304" pitchFamily="18" charset="0"/>
                          <a:cs typeface="Times New Roman" panose="02020603050405020304" pitchFamily="18" charset="0"/>
                        </a:rPr>
                        <a:t> </a:t>
                      </a:r>
                    </a:p>
                    <a:p>
                      <a:pPr>
                        <a:spcAft>
                          <a:spcPts val="0"/>
                        </a:spcAft>
                      </a:pPr>
                      <a:r>
                        <a:rPr lang="tr-TR" sz="2000" dirty="0">
                          <a:effectLst/>
                          <a:latin typeface="Times New Roman" panose="02020603050405020304" pitchFamily="18" charset="0"/>
                          <a:cs typeface="Times New Roman" panose="02020603050405020304" pitchFamily="18" charset="0"/>
                        </a:rPr>
                        <a:t>Bugünkü dolu oda sayısı (+)</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2000">
                          <a:effectLst/>
                          <a:latin typeface="Times New Roman" panose="02020603050405020304" pitchFamily="18" charset="0"/>
                          <a:cs typeface="Times New Roman" panose="02020603050405020304" pitchFamily="18" charset="0"/>
                        </a:rPr>
                        <a:t> </a:t>
                      </a:r>
                    </a:p>
                    <a:p>
                      <a:pPr algn="ctr">
                        <a:spcAft>
                          <a:spcPts val="0"/>
                        </a:spcAft>
                      </a:pPr>
                      <a:r>
                        <a:rPr lang="tr-TR" sz="2000">
                          <a:effectLst/>
                          <a:latin typeface="Times New Roman" panose="02020603050405020304" pitchFamily="18" charset="0"/>
                          <a:cs typeface="Times New Roman" panose="02020603050405020304" pitchFamily="18" charset="0"/>
                        </a:rPr>
                        <a:t>200</a:t>
                      </a:r>
                      <a:endParaRPr lang="tr-TR" sz="20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61290">
                <a:tc>
                  <a:txBody>
                    <a:bodyPr/>
                    <a:lstStyle/>
                    <a:p>
                      <a:pPr>
                        <a:spcAft>
                          <a:spcPts val="0"/>
                        </a:spcAft>
                      </a:pPr>
                      <a:r>
                        <a:rPr lang="tr-TR" sz="2000" dirty="0">
                          <a:effectLst/>
                          <a:latin typeface="Times New Roman" panose="02020603050405020304" pitchFamily="18" charset="0"/>
                          <a:cs typeface="Times New Roman" panose="02020603050405020304" pitchFamily="18" charset="0"/>
                        </a:rPr>
                        <a:t> </a:t>
                      </a:r>
                    </a:p>
                    <a:p>
                      <a:pPr>
                        <a:spcAft>
                          <a:spcPts val="0"/>
                        </a:spcAft>
                      </a:pPr>
                      <a:r>
                        <a:rPr lang="tr-TR" sz="2000" dirty="0">
                          <a:effectLst/>
                          <a:latin typeface="Times New Roman" panose="02020603050405020304" pitchFamily="18" charset="0"/>
                          <a:cs typeface="Times New Roman" panose="02020603050405020304" pitchFamily="18" charset="0"/>
                        </a:rPr>
                        <a:t>Çıkış sayısı (-)</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2000">
                          <a:effectLst/>
                          <a:latin typeface="Times New Roman" panose="02020603050405020304" pitchFamily="18" charset="0"/>
                          <a:cs typeface="Times New Roman" panose="02020603050405020304" pitchFamily="18" charset="0"/>
                        </a:rPr>
                        <a:t> </a:t>
                      </a:r>
                    </a:p>
                    <a:p>
                      <a:pPr algn="ctr">
                        <a:spcAft>
                          <a:spcPts val="0"/>
                        </a:spcAft>
                      </a:pPr>
                      <a:r>
                        <a:rPr lang="tr-TR" sz="2000">
                          <a:effectLst/>
                          <a:latin typeface="Times New Roman" panose="02020603050405020304" pitchFamily="18" charset="0"/>
                          <a:cs typeface="Times New Roman" panose="02020603050405020304" pitchFamily="18" charset="0"/>
                        </a:rPr>
                        <a:t>140</a:t>
                      </a:r>
                      <a:endParaRPr lang="tr-TR" sz="20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61290">
                <a:tc>
                  <a:txBody>
                    <a:bodyPr/>
                    <a:lstStyle/>
                    <a:p>
                      <a:pPr>
                        <a:spcAft>
                          <a:spcPts val="0"/>
                        </a:spcAft>
                      </a:pPr>
                      <a:r>
                        <a:rPr lang="tr-TR" sz="2000" dirty="0">
                          <a:effectLst/>
                          <a:latin typeface="Times New Roman" panose="02020603050405020304" pitchFamily="18" charset="0"/>
                          <a:cs typeface="Times New Roman" panose="02020603050405020304" pitchFamily="18" charset="0"/>
                        </a:rPr>
                        <a:t> </a:t>
                      </a:r>
                    </a:p>
                    <a:p>
                      <a:pPr>
                        <a:spcAft>
                          <a:spcPts val="0"/>
                        </a:spcAft>
                      </a:pPr>
                      <a:r>
                        <a:rPr lang="tr-TR" sz="2000" dirty="0">
                          <a:effectLst/>
                          <a:latin typeface="Times New Roman" panose="02020603050405020304" pitchFamily="18" charset="0"/>
                          <a:cs typeface="Times New Roman" panose="02020603050405020304" pitchFamily="18" charset="0"/>
                        </a:rPr>
                        <a:t>Dolu oda sayısı (=)</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2000">
                          <a:effectLst/>
                          <a:latin typeface="Times New Roman" panose="02020603050405020304" pitchFamily="18" charset="0"/>
                          <a:cs typeface="Times New Roman" panose="02020603050405020304" pitchFamily="18" charset="0"/>
                        </a:rPr>
                        <a:t> </a:t>
                      </a:r>
                    </a:p>
                    <a:p>
                      <a:pPr algn="ctr">
                        <a:spcAft>
                          <a:spcPts val="0"/>
                        </a:spcAft>
                      </a:pPr>
                      <a:r>
                        <a:rPr lang="tr-TR" sz="2000">
                          <a:effectLst/>
                          <a:latin typeface="Times New Roman" panose="02020603050405020304" pitchFamily="18" charset="0"/>
                          <a:cs typeface="Times New Roman" panose="02020603050405020304" pitchFamily="18" charset="0"/>
                        </a:rPr>
                        <a:t>60</a:t>
                      </a:r>
                      <a:endParaRPr lang="tr-TR" sz="20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61290">
                <a:tc>
                  <a:txBody>
                    <a:bodyPr/>
                    <a:lstStyle/>
                    <a:p>
                      <a:pPr>
                        <a:spcAft>
                          <a:spcPts val="0"/>
                        </a:spcAft>
                      </a:pPr>
                      <a:r>
                        <a:rPr lang="tr-TR" sz="2000" dirty="0">
                          <a:effectLst/>
                          <a:latin typeface="Times New Roman" panose="02020603050405020304" pitchFamily="18" charset="0"/>
                          <a:cs typeface="Times New Roman" panose="02020603050405020304" pitchFamily="18" charset="0"/>
                        </a:rPr>
                        <a:t> </a:t>
                      </a:r>
                    </a:p>
                    <a:p>
                      <a:pPr>
                        <a:spcAft>
                          <a:spcPts val="0"/>
                        </a:spcAft>
                      </a:pPr>
                      <a:r>
                        <a:rPr lang="tr-TR" sz="2000" dirty="0">
                          <a:effectLst/>
                          <a:latin typeface="Times New Roman" panose="02020603050405020304" pitchFamily="18" charset="0"/>
                          <a:cs typeface="Times New Roman" panose="02020603050405020304" pitchFamily="18" charset="0"/>
                        </a:rPr>
                        <a:t>Giriş sayısı(+)</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2000">
                          <a:effectLst/>
                          <a:latin typeface="Times New Roman" panose="02020603050405020304" pitchFamily="18" charset="0"/>
                          <a:cs typeface="Times New Roman" panose="02020603050405020304" pitchFamily="18" charset="0"/>
                        </a:rPr>
                        <a:t> </a:t>
                      </a:r>
                    </a:p>
                    <a:p>
                      <a:pPr algn="ctr">
                        <a:spcAft>
                          <a:spcPts val="0"/>
                        </a:spcAft>
                      </a:pPr>
                      <a:r>
                        <a:rPr lang="tr-TR" sz="2000">
                          <a:effectLst/>
                          <a:latin typeface="Times New Roman" panose="02020603050405020304" pitchFamily="18" charset="0"/>
                          <a:cs typeface="Times New Roman" panose="02020603050405020304" pitchFamily="18" charset="0"/>
                        </a:rPr>
                        <a:t>155</a:t>
                      </a:r>
                      <a:endParaRPr lang="tr-TR" sz="20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61290">
                <a:tc>
                  <a:txBody>
                    <a:bodyPr/>
                    <a:lstStyle/>
                    <a:p>
                      <a:pPr>
                        <a:spcAft>
                          <a:spcPts val="0"/>
                        </a:spcAft>
                      </a:pPr>
                      <a:r>
                        <a:rPr lang="tr-TR" sz="2000" dirty="0">
                          <a:effectLst/>
                          <a:latin typeface="Times New Roman" panose="02020603050405020304" pitchFamily="18" charset="0"/>
                          <a:cs typeface="Times New Roman" panose="02020603050405020304" pitchFamily="18" charset="0"/>
                        </a:rPr>
                        <a:t> </a:t>
                      </a:r>
                    </a:p>
                    <a:p>
                      <a:pPr>
                        <a:spcAft>
                          <a:spcPts val="0"/>
                        </a:spcAft>
                      </a:pPr>
                      <a:r>
                        <a:rPr lang="tr-TR" sz="2000" dirty="0">
                          <a:effectLst/>
                          <a:latin typeface="Times New Roman" panose="02020603050405020304" pitchFamily="18" charset="0"/>
                          <a:cs typeface="Times New Roman" panose="02020603050405020304" pitchFamily="18" charset="0"/>
                        </a:rPr>
                        <a:t>Toplam dolu oda sayısı</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2000">
                          <a:effectLst/>
                          <a:latin typeface="Times New Roman" panose="02020603050405020304" pitchFamily="18" charset="0"/>
                          <a:cs typeface="Times New Roman" panose="02020603050405020304" pitchFamily="18" charset="0"/>
                        </a:rPr>
                        <a:t> </a:t>
                      </a:r>
                    </a:p>
                    <a:p>
                      <a:pPr algn="ctr">
                        <a:spcAft>
                          <a:spcPts val="0"/>
                        </a:spcAft>
                      </a:pPr>
                      <a:r>
                        <a:rPr lang="tr-TR" sz="2000">
                          <a:effectLst/>
                          <a:latin typeface="Times New Roman" panose="02020603050405020304" pitchFamily="18" charset="0"/>
                          <a:cs typeface="Times New Roman" panose="02020603050405020304" pitchFamily="18" charset="0"/>
                        </a:rPr>
                        <a:t>215</a:t>
                      </a:r>
                      <a:endParaRPr lang="tr-TR" sz="20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61290">
                <a:tc>
                  <a:txBody>
                    <a:bodyPr/>
                    <a:lstStyle/>
                    <a:p>
                      <a:pPr>
                        <a:spcAft>
                          <a:spcPts val="0"/>
                        </a:spcAft>
                      </a:pPr>
                      <a:r>
                        <a:rPr lang="tr-TR" sz="2000" dirty="0">
                          <a:effectLst/>
                          <a:latin typeface="Times New Roman" panose="02020603050405020304" pitchFamily="18" charset="0"/>
                          <a:cs typeface="Times New Roman" panose="02020603050405020304" pitchFamily="18" charset="0"/>
                        </a:rPr>
                        <a:t> </a:t>
                      </a:r>
                    </a:p>
                    <a:p>
                      <a:pPr>
                        <a:spcAft>
                          <a:spcPts val="0"/>
                        </a:spcAft>
                      </a:pPr>
                      <a:r>
                        <a:rPr lang="tr-TR" sz="2000" dirty="0">
                          <a:effectLst/>
                          <a:latin typeface="Times New Roman" panose="02020603050405020304" pitchFamily="18" charset="0"/>
                          <a:cs typeface="Times New Roman" panose="02020603050405020304" pitchFamily="18" charset="0"/>
                        </a:rPr>
                        <a:t>Toplam Oda Sayısı</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2000" dirty="0">
                          <a:effectLst/>
                          <a:latin typeface="Times New Roman" panose="02020603050405020304" pitchFamily="18" charset="0"/>
                          <a:cs typeface="Times New Roman" panose="02020603050405020304" pitchFamily="18" charset="0"/>
                        </a:rPr>
                        <a:t> </a:t>
                      </a:r>
                    </a:p>
                    <a:p>
                      <a:pPr algn="ctr">
                        <a:spcAft>
                          <a:spcPts val="0"/>
                        </a:spcAft>
                      </a:pPr>
                      <a:r>
                        <a:rPr lang="tr-TR" sz="2000" dirty="0">
                          <a:effectLst/>
                          <a:latin typeface="Times New Roman" panose="02020603050405020304" pitchFamily="18" charset="0"/>
                          <a:cs typeface="Times New Roman" panose="02020603050405020304" pitchFamily="18" charset="0"/>
                        </a:rPr>
                        <a:t>500</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161290">
                <a:tc>
                  <a:txBody>
                    <a:bodyPr/>
                    <a:lstStyle/>
                    <a:p>
                      <a:pPr>
                        <a:spcAft>
                          <a:spcPts val="0"/>
                        </a:spcAft>
                      </a:pPr>
                      <a:r>
                        <a:rPr lang="tr-TR" sz="2000">
                          <a:effectLst/>
                          <a:latin typeface="Times New Roman" panose="02020603050405020304" pitchFamily="18" charset="0"/>
                          <a:cs typeface="Times New Roman" panose="02020603050405020304" pitchFamily="18" charset="0"/>
                        </a:rPr>
                        <a:t> </a:t>
                      </a:r>
                    </a:p>
                    <a:p>
                      <a:pPr>
                        <a:spcAft>
                          <a:spcPts val="0"/>
                        </a:spcAft>
                      </a:pPr>
                      <a:r>
                        <a:rPr lang="tr-TR" sz="2000">
                          <a:effectLst/>
                          <a:latin typeface="Times New Roman" panose="02020603050405020304" pitchFamily="18" charset="0"/>
                          <a:cs typeface="Times New Roman" panose="02020603050405020304" pitchFamily="18" charset="0"/>
                        </a:rPr>
                        <a:t>Düzeltme ( + / - )</a:t>
                      </a:r>
                      <a:endParaRPr lang="tr-TR"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2000" dirty="0">
                          <a:effectLst/>
                          <a:latin typeface="Times New Roman" panose="02020603050405020304" pitchFamily="18" charset="0"/>
                          <a:cs typeface="Times New Roman" panose="02020603050405020304" pitchFamily="18" charset="0"/>
                        </a:rPr>
                        <a:t> </a:t>
                      </a:r>
                    </a:p>
                    <a:p>
                      <a:pPr algn="ctr">
                        <a:spcAft>
                          <a:spcPts val="0"/>
                        </a:spcAft>
                      </a:pPr>
                      <a:r>
                        <a:rPr lang="tr-TR" sz="2000" dirty="0">
                          <a:effectLst/>
                          <a:latin typeface="Times New Roman" panose="02020603050405020304" pitchFamily="18" charset="0"/>
                          <a:cs typeface="Times New Roman" panose="02020603050405020304" pitchFamily="18" charset="0"/>
                        </a:rPr>
                        <a:t>17</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170180">
                <a:tc>
                  <a:txBody>
                    <a:bodyPr/>
                    <a:lstStyle/>
                    <a:p>
                      <a:pPr>
                        <a:spcAft>
                          <a:spcPts val="0"/>
                        </a:spcAft>
                      </a:pPr>
                      <a:r>
                        <a:rPr lang="tr-TR" sz="2000">
                          <a:effectLst/>
                          <a:latin typeface="Times New Roman" panose="02020603050405020304" pitchFamily="18" charset="0"/>
                          <a:cs typeface="Times New Roman" panose="02020603050405020304" pitchFamily="18" charset="0"/>
                        </a:rPr>
                        <a:t> </a:t>
                      </a:r>
                    </a:p>
                    <a:p>
                      <a:pPr>
                        <a:spcAft>
                          <a:spcPts val="0"/>
                        </a:spcAft>
                      </a:pPr>
                      <a:r>
                        <a:rPr lang="tr-TR" sz="2000">
                          <a:effectLst/>
                          <a:latin typeface="Times New Roman" panose="02020603050405020304" pitchFamily="18" charset="0"/>
                          <a:cs typeface="Times New Roman" panose="02020603050405020304" pitchFamily="18" charset="0"/>
                        </a:rPr>
                        <a:t>Satılabilir oda sayısı</a:t>
                      </a:r>
                      <a:endParaRPr lang="tr-TR"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2000" dirty="0">
                          <a:effectLst/>
                          <a:latin typeface="Times New Roman" panose="02020603050405020304" pitchFamily="18" charset="0"/>
                          <a:cs typeface="Times New Roman" panose="02020603050405020304" pitchFamily="18" charset="0"/>
                        </a:rPr>
                        <a:t> </a:t>
                      </a:r>
                    </a:p>
                    <a:p>
                      <a:pPr algn="ctr">
                        <a:spcAft>
                          <a:spcPts val="0"/>
                        </a:spcAft>
                      </a:pPr>
                      <a:r>
                        <a:rPr lang="tr-TR" sz="2000" dirty="0">
                          <a:effectLst/>
                          <a:latin typeface="Times New Roman" panose="02020603050405020304" pitchFamily="18" charset="0"/>
                          <a:cs typeface="Times New Roman" panose="02020603050405020304" pitchFamily="18" charset="0"/>
                        </a:rPr>
                        <a:t>302</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
        <p:nvSpPr>
          <p:cNvPr id="4" name="Dikdörtgen 3"/>
          <p:cNvSpPr/>
          <p:nvPr/>
        </p:nvSpPr>
        <p:spPr>
          <a:xfrm>
            <a:off x="179512" y="5229200"/>
            <a:ext cx="8712968" cy="1446550"/>
          </a:xfrm>
          <a:prstGeom prst="rect">
            <a:avLst/>
          </a:prstGeom>
        </p:spPr>
        <p:txBody>
          <a:bodyPr wrap="square">
            <a:spAutoFit/>
          </a:bodyPr>
          <a:lstStyle/>
          <a:p>
            <a:pPr algn="just"/>
            <a:r>
              <a:rPr lang="tr-TR" sz="2200" dirty="0">
                <a:latin typeface="Times New Roman" panose="02020603050405020304" pitchFamily="18" charset="0"/>
                <a:cs typeface="Times New Roman" panose="02020603050405020304" pitchFamily="18" charset="0"/>
              </a:rPr>
              <a:t>2. Senaryoya göre son durum yukarıdaki gibi güncellenecektir. Yeni duruma göre satılabilir oda sayısı (500-215 )</a:t>
            </a:r>
            <a:r>
              <a:rPr lang="tr-TR" sz="2200" b="1" dirty="0">
                <a:latin typeface="Times New Roman" panose="02020603050405020304" pitchFamily="18" charset="0"/>
                <a:cs typeface="Times New Roman" panose="02020603050405020304" pitchFamily="18" charset="0"/>
              </a:rPr>
              <a:t>285</a:t>
            </a:r>
            <a:r>
              <a:rPr lang="tr-TR" sz="2200" dirty="0">
                <a:latin typeface="Times New Roman" panose="02020603050405020304" pitchFamily="18" charset="0"/>
                <a:cs typeface="Times New Roman" panose="02020603050405020304" pitchFamily="18" charset="0"/>
              </a:rPr>
              <a:t>’ten </a:t>
            </a:r>
            <a:r>
              <a:rPr lang="tr-TR" sz="2200" b="1" dirty="0">
                <a:latin typeface="Times New Roman" panose="02020603050405020304" pitchFamily="18" charset="0"/>
                <a:cs typeface="Times New Roman" panose="02020603050405020304" pitchFamily="18" charset="0"/>
              </a:rPr>
              <a:t>302</a:t>
            </a:r>
            <a:r>
              <a:rPr lang="tr-TR" sz="2200" dirty="0">
                <a:latin typeface="Times New Roman" panose="02020603050405020304" pitchFamily="18" charset="0"/>
                <a:cs typeface="Times New Roman" panose="02020603050405020304" pitchFamily="18" charset="0"/>
              </a:rPr>
              <a:t>’ye çıkmıştır. Oysa detay durumundaki değişkenleri dikkate almasaydık </a:t>
            </a:r>
            <a:r>
              <a:rPr lang="tr-TR" sz="2200" b="1" dirty="0">
                <a:latin typeface="Times New Roman" panose="02020603050405020304" pitchFamily="18" charset="0"/>
                <a:cs typeface="Times New Roman" panose="02020603050405020304" pitchFamily="18" charset="0"/>
              </a:rPr>
              <a:t>17</a:t>
            </a:r>
            <a:r>
              <a:rPr lang="tr-TR" sz="2200" dirty="0">
                <a:latin typeface="Times New Roman" panose="02020603050405020304" pitchFamily="18" charset="0"/>
                <a:cs typeface="Times New Roman" panose="02020603050405020304" pitchFamily="18" charset="0"/>
              </a:rPr>
              <a:t> oda talep görmesi halinde elimizde boş kalacak ve bu durumdan gelir kaybına uğrayacaktık.</a:t>
            </a:r>
          </a:p>
        </p:txBody>
      </p:sp>
    </p:spTree>
    <p:extLst>
      <p:ext uri="{BB962C8B-B14F-4D97-AF65-F5344CB8AC3E}">
        <p14:creationId xmlns:p14="http://schemas.microsoft.com/office/powerpoint/2010/main" val="3740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933838549"/>
              </p:ext>
            </p:extLst>
          </p:nvPr>
        </p:nvGraphicFramePr>
        <p:xfrm>
          <a:off x="179512" y="2708920"/>
          <a:ext cx="8712968" cy="3600401"/>
        </p:xfrm>
        <a:graphic>
          <a:graphicData uri="http://schemas.openxmlformats.org/drawingml/2006/table">
            <a:tbl>
              <a:tblPr>
                <a:tableStyleId>{5C22544A-7EE6-4342-B048-85BDC9FD1C3A}</a:tableStyleId>
              </a:tblPr>
              <a:tblGrid>
                <a:gridCol w="5580216">
                  <a:extLst>
                    <a:ext uri="{9D8B030D-6E8A-4147-A177-3AD203B41FA5}">
                      <a16:colId xmlns:a16="http://schemas.microsoft.com/office/drawing/2014/main" val="20000"/>
                    </a:ext>
                  </a:extLst>
                </a:gridCol>
                <a:gridCol w="3132752">
                  <a:extLst>
                    <a:ext uri="{9D8B030D-6E8A-4147-A177-3AD203B41FA5}">
                      <a16:colId xmlns:a16="http://schemas.microsoft.com/office/drawing/2014/main" val="20001"/>
                    </a:ext>
                  </a:extLst>
                </a:gridCol>
              </a:tblGrid>
              <a:tr h="556151">
                <a:tc>
                  <a:txBody>
                    <a:bodyPr/>
                    <a:lstStyle/>
                    <a:p>
                      <a:pPr>
                        <a:spcAft>
                          <a:spcPts val="0"/>
                        </a:spcAft>
                      </a:pPr>
                      <a:r>
                        <a:rPr lang="tr-TR" sz="2400" dirty="0">
                          <a:effectLst/>
                        </a:rPr>
                        <a:t>Bugünkü dolu oda sayısı (+)</a:t>
                      </a:r>
                      <a:endParaRPr lang="tr-TR" sz="2400" dirty="0">
                        <a:effectLst/>
                        <a:latin typeface="Calibri"/>
                        <a:ea typeface="Times New Roman"/>
                        <a:cs typeface="Times New Roman"/>
                      </a:endParaRPr>
                    </a:p>
                  </a:txBody>
                  <a:tcPr marL="25400" marR="25400" marT="0" marB="0"/>
                </a:tc>
                <a:tc>
                  <a:txBody>
                    <a:bodyPr/>
                    <a:lstStyle/>
                    <a:p>
                      <a:pPr algn="ctr">
                        <a:spcAft>
                          <a:spcPts val="0"/>
                        </a:spcAft>
                      </a:pPr>
                      <a:r>
                        <a:rPr lang="tr-TR" sz="2400" dirty="0">
                          <a:effectLst/>
                        </a:rPr>
                        <a:t>170</a:t>
                      </a:r>
                      <a:endParaRPr lang="tr-TR" sz="2400" dirty="0">
                        <a:effectLst/>
                        <a:latin typeface="Calibri"/>
                        <a:ea typeface="Times New Roman"/>
                        <a:cs typeface="Times New Roman"/>
                      </a:endParaRPr>
                    </a:p>
                  </a:txBody>
                  <a:tcPr marL="25400" marR="25400" marT="0" marB="0"/>
                </a:tc>
                <a:extLst>
                  <a:ext uri="{0D108BD9-81ED-4DB2-BD59-A6C34878D82A}">
                    <a16:rowId xmlns:a16="http://schemas.microsoft.com/office/drawing/2014/main" val="10000"/>
                  </a:ext>
                </a:extLst>
              </a:tr>
              <a:tr h="560317">
                <a:tc>
                  <a:txBody>
                    <a:bodyPr/>
                    <a:lstStyle/>
                    <a:p>
                      <a:pPr>
                        <a:spcAft>
                          <a:spcPts val="0"/>
                        </a:spcAft>
                      </a:pPr>
                      <a:r>
                        <a:rPr lang="tr-TR" sz="2400" dirty="0">
                          <a:effectLst/>
                        </a:rPr>
                        <a:t>Çıkış sayısı (-)</a:t>
                      </a:r>
                      <a:endParaRPr lang="tr-TR" sz="2400" dirty="0">
                        <a:effectLst/>
                        <a:latin typeface="Calibri"/>
                        <a:ea typeface="Times New Roman"/>
                        <a:cs typeface="Times New Roman"/>
                      </a:endParaRPr>
                    </a:p>
                  </a:txBody>
                  <a:tcPr marL="25400" marR="25400" marT="0" marB="0"/>
                </a:tc>
                <a:tc>
                  <a:txBody>
                    <a:bodyPr/>
                    <a:lstStyle/>
                    <a:p>
                      <a:pPr algn="ctr">
                        <a:spcAft>
                          <a:spcPts val="0"/>
                        </a:spcAft>
                      </a:pPr>
                      <a:r>
                        <a:rPr lang="tr-TR" sz="2400" dirty="0">
                          <a:effectLst/>
                        </a:rPr>
                        <a:t>90</a:t>
                      </a:r>
                      <a:endParaRPr lang="tr-TR" sz="2400" dirty="0">
                        <a:effectLst/>
                        <a:latin typeface="Calibri"/>
                        <a:ea typeface="Times New Roman"/>
                        <a:cs typeface="Times New Roman"/>
                      </a:endParaRPr>
                    </a:p>
                  </a:txBody>
                  <a:tcPr marL="25400" marR="25400" marT="0" marB="0"/>
                </a:tc>
                <a:extLst>
                  <a:ext uri="{0D108BD9-81ED-4DB2-BD59-A6C34878D82A}">
                    <a16:rowId xmlns:a16="http://schemas.microsoft.com/office/drawing/2014/main" val="10001"/>
                  </a:ext>
                </a:extLst>
              </a:tr>
              <a:tr h="544694">
                <a:tc>
                  <a:txBody>
                    <a:bodyPr/>
                    <a:lstStyle/>
                    <a:p>
                      <a:pPr>
                        <a:spcAft>
                          <a:spcPts val="0"/>
                        </a:spcAft>
                      </a:pPr>
                      <a:r>
                        <a:rPr lang="tr-TR" sz="2400">
                          <a:effectLst/>
                        </a:rPr>
                        <a:t>Dolu oda sayısı (=)</a:t>
                      </a:r>
                      <a:endParaRPr lang="tr-TR" sz="2400">
                        <a:effectLst/>
                        <a:latin typeface="Calibri"/>
                        <a:ea typeface="Times New Roman"/>
                        <a:cs typeface="Times New Roman"/>
                      </a:endParaRPr>
                    </a:p>
                  </a:txBody>
                  <a:tcPr marL="25400" marR="25400" marT="0" marB="0"/>
                </a:tc>
                <a:tc>
                  <a:txBody>
                    <a:bodyPr/>
                    <a:lstStyle/>
                    <a:p>
                      <a:pPr algn="ctr">
                        <a:spcAft>
                          <a:spcPts val="0"/>
                        </a:spcAft>
                      </a:pPr>
                      <a:r>
                        <a:rPr lang="tr-TR" sz="2400" dirty="0">
                          <a:effectLst/>
                        </a:rPr>
                        <a:t>80</a:t>
                      </a:r>
                      <a:endParaRPr lang="tr-TR" sz="2400" dirty="0">
                        <a:effectLst/>
                        <a:latin typeface="Calibri"/>
                        <a:ea typeface="Times New Roman"/>
                        <a:cs typeface="Times New Roman"/>
                      </a:endParaRPr>
                    </a:p>
                  </a:txBody>
                  <a:tcPr marL="25400" marR="25400" marT="0" marB="0"/>
                </a:tc>
                <a:extLst>
                  <a:ext uri="{0D108BD9-81ED-4DB2-BD59-A6C34878D82A}">
                    <a16:rowId xmlns:a16="http://schemas.microsoft.com/office/drawing/2014/main" val="10002"/>
                  </a:ext>
                </a:extLst>
              </a:tr>
              <a:tr h="566566">
                <a:tc>
                  <a:txBody>
                    <a:bodyPr/>
                    <a:lstStyle/>
                    <a:p>
                      <a:pPr>
                        <a:spcAft>
                          <a:spcPts val="0"/>
                        </a:spcAft>
                      </a:pPr>
                      <a:r>
                        <a:rPr lang="tr-TR" sz="2400">
                          <a:effectLst/>
                        </a:rPr>
                        <a:t>Giriş sayısı (+)</a:t>
                      </a:r>
                      <a:endParaRPr lang="tr-TR" sz="2400">
                        <a:effectLst/>
                        <a:latin typeface="Calibri"/>
                        <a:ea typeface="Times New Roman"/>
                        <a:cs typeface="Times New Roman"/>
                      </a:endParaRPr>
                    </a:p>
                  </a:txBody>
                  <a:tcPr marL="25400" marR="25400" marT="0" marB="0"/>
                </a:tc>
                <a:tc>
                  <a:txBody>
                    <a:bodyPr/>
                    <a:lstStyle/>
                    <a:p>
                      <a:pPr algn="ctr">
                        <a:spcAft>
                          <a:spcPts val="0"/>
                        </a:spcAft>
                      </a:pPr>
                      <a:r>
                        <a:rPr lang="tr-TR" sz="2400" dirty="0">
                          <a:effectLst/>
                        </a:rPr>
                        <a:t>75</a:t>
                      </a:r>
                      <a:endParaRPr lang="tr-TR" sz="2400" dirty="0">
                        <a:effectLst/>
                        <a:latin typeface="Calibri"/>
                        <a:ea typeface="Times New Roman"/>
                        <a:cs typeface="Times New Roman"/>
                      </a:endParaRPr>
                    </a:p>
                  </a:txBody>
                  <a:tcPr marL="25400" marR="25400" marT="0" marB="0"/>
                </a:tc>
                <a:extLst>
                  <a:ext uri="{0D108BD9-81ED-4DB2-BD59-A6C34878D82A}">
                    <a16:rowId xmlns:a16="http://schemas.microsoft.com/office/drawing/2014/main" val="10003"/>
                  </a:ext>
                </a:extLst>
              </a:tr>
              <a:tr h="556151">
                <a:tc>
                  <a:txBody>
                    <a:bodyPr/>
                    <a:lstStyle/>
                    <a:p>
                      <a:pPr>
                        <a:spcAft>
                          <a:spcPts val="0"/>
                        </a:spcAft>
                      </a:pPr>
                      <a:r>
                        <a:rPr lang="tr-TR" sz="2400" dirty="0">
                          <a:effectLst/>
                        </a:rPr>
                        <a:t>Toplam dolu oda sayısı (-)</a:t>
                      </a:r>
                      <a:endParaRPr lang="tr-TR" sz="2400" dirty="0">
                        <a:effectLst/>
                        <a:latin typeface="Calibri"/>
                        <a:ea typeface="Times New Roman"/>
                        <a:cs typeface="Times New Roman"/>
                      </a:endParaRPr>
                    </a:p>
                  </a:txBody>
                  <a:tcPr marL="25400" marR="25400" marT="0" marB="0"/>
                </a:tc>
                <a:tc>
                  <a:txBody>
                    <a:bodyPr/>
                    <a:lstStyle/>
                    <a:p>
                      <a:pPr algn="ctr">
                        <a:spcAft>
                          <a:spcPts val="0"/>
                        </a:spcAft>
                      </a:pPr>
                      <a:r>
                        <a:rPr lang="tr-TR" sz="2400" dirty="0">
                          <a:effectLst/>
                        </a:rPr>
                        <a:t>155</a:t>
                      </a:r>
                      <a:endParaRPr lang="tr-TR" sz="2400" dirty="0">
                        <a:effectLst/>
                        <a:latin typeface="Calibri"/>
                        <a:ea typeface="Times New Roman"/>
                        <a:cs typeface="Times New Roman"/>
                      </a:endParaRPr>
                    </a:p>
                  </a:txBody>
                  <a:tcPr marL="25400" marR="25400" marT="0" marB="0"/>
                </a:tc>
                <a:extLst>
                  <a:ext uri="{0D108BD9-81ED-4DB2-BD59-A6C34878D82A}">
                    <a16:rowId xmlns:a16="http://schemas.microsoft.com/office/drawing/2014/main" val="10004"/>
                  </a:ext>
                </a:extLst>
              </a:tr>
              <a:tr h="408261">
                <a:tc>
                  <a:txBody>
                    <a:bodyPr/>
                    <a:lstStyle/>
                    <a:p>
                      <a:pPr>
                        <a:spcAft>
                          <a:spcPts val="0"/>
                        </a:spcAft>
                      </a:pPr>
                      <a:r>
                        <a:rPr lang="tr-TR" sz="2400">
                          <a:effectLst/>
                        </a:rPr>
                        <a:t>Toplam Oda Sayısı</a:t>
                      </a:r>
                      <a:endParaRPr lang="tr-TR" sz="2400">
                        <a:effectLst/>
                        <a:latin typeface="Calibri"/>
                        <a:ea typeface="Times New Roman"/>
                        <a:cs typeface="Times New Roman"/>
                      </a:endParaRPr>
                    </a:p>
                  </a:txBody>
                  <a:tcPr marL="25400" marR="25400" marT="0" marB="0"/>
                </a:tc>
                <a:tc>
                  <a:txBody>
                    <a:bodyPr/>
                    <a:lstStyle/>
                    <a:p>
                      <a:pPr algn="ctr">
                        <a:spcAft>
                          <a:spcPts val="0"/>
                        </a:spcAft>
                      </a:pPr>
                      <a:r>
                        <a:rPr lang="tr-TR" sz="2400" dirty="0">
                          <a:effectLst/>
                        </a:rPr>
                        <a:t>300</a:t>
                      </a:r>
                      <a:endParaRPr lang="tr-TR" sz="2400" dirty="0">
                        <a:effectLst/>
                        <a:latin typeface="Calibri"/>
                        <a:ea typeface="Times New Roman"/>
                        <a:cs typeface="Times New Roman"/>
                      </a:endParaRPr>
                    </a:p>
                  </a:txBody>
                  <a:tcPr marL="25400" marR="25400" marT="0" marB="0"/>
                </a:tc>
                <a:extLst>
                  <a:ext uri="{0D108BD9-81ED-4DB2-BD59-A6C34878D82A}">
                    <a16:rowId xmlns:a16="http://schemas.microsoft.com/office/drawing/2014/main" val="10005"/>
                  </a:ext>
                </a:extLst>
              </a:tr>
              <a:tr h="408261">
                <a:tc>
                  <a:txBody>
                    <a:bodyPr/>
                    <a:lstStyle/>
                    <a:p>
                      <a:pPr>
                        <a:spcAft>
                          <a:spcPts val="0"/>
                        </a:spcAft>
                      </a:pPr>
                      <a:r>
                        <a:rPr lang="tr-TR" sz="2400" b="1" dirty="0">
                          <a:effectLst/>
                        </a:rPr>
                        <a:t>Satılabilir oda sayısı</a:t>
                      </a:r>
                      <a:endParaRPr lang="tr-TR" sz="2400" b="1" dirty="0">
                        <a:effectLst/>
                        <a:latin typeface="Calibri"/>
                        <a:ea typeface="Times New Roman"/>
                        <a:cs typeface="Times New Roman"/>
                      </a:endParaRPr>
                    </a:p>
                  </a:txBody>
                  <a:tcPr marL="25400" marR="25400" marT="0" marB="0"/>
                </a:tc>
                <a:tc>
                  <a:txBody>
                    <a:bodyPr/>
                    <a:lstStyle/>
                    <a:p>
                      <a:pPr algn="ctr">
                        <a:spcAft>
                          <a:spcPts val="0"/>
                        </a:spcAft>
                      </a:pPr>
                      <a:r>
                        <a:rPr lang="tr-TR" sz="2400" dirty="0">
                          <a:effectLst/>
                        </a:rPr>
                        <a:t>145</a:t>
                      </a:r>
                      <a:endParaRPr lang="tr-TR" sz="2400" dirty="0">
                        <a:effectLst/>
                        <a:latin typeface="Calibri"/>
                        <a:ea typeface="Times New Roman"/>
                        <a:cs typeface="Times New Roman"/>
                      </a:endParaRPr>
                    </a:p>
                  </a:txBody>
                  <a:tcPr marL="25400" marR="25400" marT="0" marB="0"/>
                </a:tc>
                <a:extLst>
                  <a:ext uri="{0D108BD9-81ED-4DB2-BD59-A6C34878D82A}">
                    <a16:rowId xmlns:a16="http://schemas.microsoft.com/office/drawing/2014/main" val="10006"/>
                  </a:ext>
                </a:extLst>
              </a:tr>
            </a:tbl>
          </a:graphicData>
        </a:graphic>
      </p:graphicFrame>
      <p:sp>
        <p:nvSpPr>
          <p:cNvPr id="4" name="Dikdörtgen 3"/>
          <p:cNvSpPr/>
          <p:nvPr/>
        </p:nvSpPr>
        <p:spPr>
          <a:xfrm>
            <a:off x="179512" y="404664"/>
            <a:ext cx="8784976" cy="1815882"/>
          </a:xfrm>
          <a:prstGeom prst="rect">
            <a:avLst/>
          </a:prstGeom>
        </p:spPr>
        <p:txBody>
          <a:bodyPr wrap="square">
            <a:spAutoFit/>
          </a:bodyPr>
          <a:lstStyle/>
          <a:p>
            <a:pPr algn="just"/>
            <a:r>
              <a:rPr lang="tr-TR" sz="2800" b="1" dirty="0">
                <a:solidFill>
                  <a:srgbClr val="FF0000"/>
                </a:solidFill>
                <a:latin typeface="Times New Roman" panose="02020603050405020304" pitchFamily="18" charset="0"/>
                <a:cs typeface="Times New Roman" panose="02020603050405020304" pitchFamily="18" charset="0"/>
              </a:rPr>
              <a:t>Senaryo – 3: </a:t>
            </a:r>
            <a:r>
              <a:rPr lang="tr-TR" sz="2800" dirty="0">
                <a:latin typeface="Times New Roman" panose="02020603050405020304" pitchFamily="18" charset="0"/>
                <a:cs typeface="Times New Roman" panose="02020603050405020304" pitchFamily="18" charset="0"/>
              </a:rPr>
              <a:t>Kale oteli 300 odalıdır. 170 odası doludur. Bir sonraki gün 90 oda çıkış, 75 oda giriş beklenmektedir. </a:t>
            </a:r>
          </a:p>
          <a:p>
            <a:pPr algn="just"/>
            <a:endParaRPr lang="tr-TR" sz="2800" dirty="0">
              <a:latin typeface="Times New Roman" panose="02020603050405020304" pitchFamily="18" charset="0"/>
              <a:cs typeface="Times New Roman" panose="02020603050405020304" pitchFamily="18" charset="0"/>
            </a:endParaRPr>
          </a:p>
          <a:p>
            <a:pPr algn="just"/>
            <a:r>
              <a:rPr lang="tr-TR" sz="2800" b="1" dirty="0">
                <a:solidFill>
                  <a:srgbClr val="7030A0"/>
                </a:solidFill>
                <a:latin typeface="Times New Roman" panose="02020603050405020304" pitchFamily="18" charset="0"/>
                <a:cs typeface="Times New Roman" panose="02020603050405020304" pitchFamily="18" charset="0"/>
              </a:rPr>
              <a:t>Satılabilir oda sayısı nedir?</a:t>
            </a:r>
          </a:p>
        </p:txBody>
      </p:sp>
    </p:spTree>
    <p:extLst>
      <p:ext uri="{BB962C8B-B14F-4D97-AF65-F5344CB8AC3E}">
        <p14:creationId xmlns:p14="http://schemas.microsoft.com/office/powerpoint/2010/main" val="2198225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79512" y="260648"/>
            <a:ext cx="8640960" cy="7232749"/>
          </a:xfrm>
          <a:prstGeom prst="rect">
            <a:avLst/>
          </a:prstGeom>
        </p:spPr>
        <p:txBody>
          <a:bodyPr wrap="square">
            <a:spAutoFit/>
          </a:bodyPr>
          <a:lstStyle/>
          <a:p>
            <a:pPr algn="just"/>
            <a:r>
              <a:rPr lang="tr-TR" sz="2800" b="1" dirty="0">
                <a:solidFill>
                  <a:srgbClr val="FF0000"/>
                </a:solidFill>
                <a:latin typeface="Times New Roman" panose="02020603050405020304" pitchFamily="18" charset="0"/>
                <a:cs typeface="Times New Roman" panose="02020603050405020304" pitchFamily="18" charset="0"/>
              </a:rPr>
              <a:t>Senaryo – 4: </a:t>
            </a:r>
            <a:r>
              <a:rPr lang="tr-TR" sz="2800" dirty="0">
                <a:latin typeface="Times New Roman" panose="02020603050405020304" pitchFamily="18" charset="0"/>
                <a:cs typeface="Times New Roman" panose="02020603050405020304" pitchFamily="18" charset="0"/>
              </a:rPr>
              <a:t>Kale oteli 300 odalıdır. 170 odası doludur. Bir sonraki gün 90 oda çıkış, 75 oda giriş beklenmektedir. </a:t>
            </a:r>
          </a:p>
          <a:p>
            <a:pPr algn="just"/>
            <a:endParaRPr lang="tr-TR" sz="2800" b="1" dirty="0">
              <a:solidFill>
                <a:srgbClr val="FF0000"/>
              </a:solidFill>
              <a:latin typeface="Times New Roman" panose="02020603050405020304" pitchFamily="18" charset="0"/>
              <a:cs typeface="Times New Roman" panose="02020603050405020304" pitchFamily="18" charset="0"/>
            </a:endParaRPr>
          </a:p>
          <a:p>
            <a:pPr algn="just"/>
            <a:r>
              <a:rPr lang="tr-TR" sz="2800" b="1" dirty="0">
                <a:solidFill>
                  <a:srgbClr val="FF0000"/>
                </a:solidFill>
                <a:latin typeface="Times New Roman" panose="02020603050405020304" pitchFamily="18" charset="0"/>
                <a:cs typeface="Times New Roman" panose="02020603050405020304" pitchFamily="18" charset="0"/>
              </a:rPr>
              <a:t>Fakat; </a:t>
            </a:r>
            <a:r>
              <a:rPr lang="tr-TR" sz="2800" dirty="0">
                <a:latin typeface="Times New Roman" panose="02020603050405020304" pitchFamily="18" charset="0"/>
                <a:cs typeface="Times New Roman" panose="02020603050405020304" pitchFamily="18" charset="0"/>
              </a:rPr>
              <a:t>Kale otelinde bir önceki yıl aynı gün rezervasyonların %7’si iptal edilmiş( </a:t>
            </a:r>
            <a:r>
              <a:rPr lang="tr-TR" sz="2800" dirty="0" err="1">
                <a:latin typeface="Times New Roman" panose="02020603050405020304" pitchFamily="18" charset="0"/>
                <a:cs typeface="Times New Roman" panose="02020603050405020304" pitchFamily="18" charset="0"/>
              </a:rPr>
              <a:t>cancellation</a:t>
            </a:r>
            <a:r>
              <a:rPr lang="tr-TR" sz="2800" dirty="0">
                <a:latin typeface="Times New Roman" panose="02020603050405020304" pitchFamily="18" charset="0"/>
                <a:cs typeface="Times New Roman" panose="02020603050405020304" pitchFamily="18" charset="0"/>
              </a:rPr>
              <a:t>), % 10'u gerçekleşmemiş (</a:t>
            </a:r>
            <a:r>
              <a:rPr lang="tr-TR" sz="2800" dirty="0" err="1">
                <a:latin typeface="Times New Roman" panose="02020603050405020304" pitchFamily="18" charset="0"/>
                <a:cs typeface="Times New Roman" panose="02020603050405020304" pitchFamily="18" charset="0"/>
              </a:rPr>
              <a:t>no-show</a:t>
            </a:r>
            <a:r>
              <a:rPr lang="tr-TR" sz="2800" dirty="0">
                <a:latin typeface="Times New Roman" panose="02020603050405020304" pitchFamily="18" charset="0"/>
                <a:cs typeface="Times New Roman" panose="02020603050405020304" pitchFamily="18" charset="0"/>
              </a:rPr>
              <a:t>) ve kalmakta olan odalardan % 8’i erken (</a:t>
            </a:r>
            <a:r>
              <a:rPr lang="tr-TR" sz="2800" dirty="0" err="1">
                <a:latin typeface="Times New Roman" panose="02020603050405020304" pitchFamily="18" charset="0"/>
                <a:cs typeface="Times New Roman" panose="02020603050405020304" pitchFamily="18" charset="0"/>
              </a:rPr>
              <a:t>early</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check-out</a:t>
            </a:r>
            <a:r>
              <a:rPr lang="tr-TR" sz="2800" dirty="0">
                <a:latin typeface="Times New Roman" panose="02020603050405020304" pitchFamily="18" charset="0"/>
                <a:cs typeface="Times New Roman" panose="02020603050405020304" pitchFamily="18" charset="0"/>
              </a:rPr>
              <a:t>) ayrılmıştır. Çıkış yapması beklenen odalardan % 5’i konaklamasını uzatmış (</a:t>
            </a:r>
            <a:r>
              <a:rPr lang="tr-TR" sz="2800" dirty="0" err="1">
                <a:latin typeface="Times New Roman" panose="02020603050405020304" pitchFamily="18" charset="0"/>
                <a:cs typeface="Times New Roman" panose="02020603050405020304" pitchFamily="18" charset="0"/>
              </a:rPr>
              <a:t>extention</a:t>
            </a:r>
            <a:r>
              <a:rPr lang="tr-TR" sz="2800" dirty="0">
                <a:latin typeface="Times New Roman" panose="02020603050405020304" pitchFamily="18" charset="0"/>
                <a:cs typeface="Times New Roman" panose="02020603050405020304" pitchFamily="18" charset="0"/>
              </a:rPr>
              <a:t>) ve % 9 oranında kapı müşterisi (</a:t>
            </a:r>
            <a:r>
              <a:rPr lang="tr-TR" sz="2800" dirty="0" err="1">
                <a:latin typeface="Times New Roman" panose="02020603050405020304" pitchFamily="18" charset="0"/>
                <a:cs typeface="Times New Roman" panose="02020603050405020304" pitchFamily="18" charset="0"/>
              </a:rPr>
              <a:t>walk</a:t>
            </a:r>
            <a:r>
              <a:rPr lang="tr-TR" sz="2800" dirty="0">
                <a:latin typeface="Times New Roman" panose="02020603050405020304" pitchFamily="18" charset="0"/>
                <a:cs typeface="Times New Roman" panose="02020603050405020304" pitchFamily="18" charset="0"/>
              </a:rPr>
              <a:t>-in) giriş yapmıştır.</a:t>
            </a:r>
          </a:p>
          <a:p>
            <a:pPr algn="just"/>
            <a:endParaRPr lang="tr-TR" sz="2800" dirty="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algn="just"/>
            <a:r>
              <a:rPr lang="tr-TR" sz="2800" b="1" dirty="0">
                <a:solidFill>
                  <a:srgbClr val="7030A0"/>
                </a:solidFill>
                <a:latin typeface="Times New Roman" panose="02020603050405020304" pitchFamily="18" charset="0"/>
                <a:cs typeface="Times New Roman" panose="02020603050405020304" pitchFamily="18" charset="0"/>
              </a:rPr>
              <a:t>Yukarıdaki yeni duruma göre satılabilir oda sayısı nedir?</a:t>
            </a:r>
          </a:p>
          <a:p>
            <a:endParaRPr lang="tr-TR" sz="2400" dirty="0"/>
          </a:p>
          <a:p>
            <a:endParaRPr lang="tr-TR" sz="2400" dirty="0"/>
          </a:p>
          <a:p>
            <a:endParaRPr lang="tr-TR" sz="2400" dirty="0"/>
          </a:p>
        </p:txBody>
      </p:sp>
    </p:spTree>
    <p:extLst>
      <p:ext uri="{BB962C8B-B14F-4D97-AF65-F5344CB8AC3E}">
        <p14:creationId xmlns:p14="http://schemas.microsoft.com/office/powerpoint/2010/main" val="2156475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260648"/>
            <a:ext cx="8784976" cy="5560497"/>
          </a:xfrm>
          <a:prstGeom prst="rect">
            <a:avLst/>
          </a:prstGeom>
        </p:spPr>
        <p:txBody>
          <a:bodyPr wrap="square">
            <a:spAutoFit/>
          </a:bodyPr>
          <a:lstStyle/>
          <a:p>
            <a:pPr marR="6350" algn="just">
              <a:lnSpc>
                <a:spcPts val="1610"/>
              </a:lnSpc>
              <a:spcBef>
                <a:spcPts val="865"/>
              </a:spcBef>
              <a:spcAft>
                <a:spcPts val="0"/>
              </a:spcAft>
            </a:pPr>
            <a:r>
              <a:rPr lang="tr-TR" sz="2400" b="1" dirty="0">
                <a:solidFill>
                  <a:srgbClr val="FF0000"/>
                </a:solidFill>
                <a:latin typeface="Times New Roman" panose="02020603050405020304" pitchFamily="18" charset="0"/>
                <a:ea typeface="Times New Roman"/>
                <a:cs typeface="Times New Roman" panose="02020603050405020304" pitchFamily="18" charset="0"/>
              </a:rPr>
              <a:t>Buna göre yeni durum (4. senaryo) şu şekilde gerçekleşecektir:</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 İptal rezervasyonlar = Giriş Sayısı x İptal Rezervasyon Oranı</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75 X 0,07</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5,25 </a:t>
            </a:r>
          </a:p>
          <a:p>
            <a:pPr marR="6985" algn="just">
              <a:spcAft>
                <a:spcPts val="0"/>
              </a:spcAft>
            </a:pPr>
            <a:endParaRPr lang="tr-TR" dirty="0">
              <a:latin typeface="Times New Roman" panose="02020603050405020304" pitchFamily="18" charset="0"/>
              <a:ea typeface="Times New Roman"/>
              <a:cs typeface="Times New Roman" panose="02020603050405020304" pitchFamily="18" charset="0"/>
            </a:endParaRP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 Gerçekleşmeyen Rezervasyonlar = Giriş Sayısı x Gerçekleşmeyen Rezervasyon  Oranı</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75X 0,1</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7,5</a:t>
            </a:r>
          </a:p>
          <a:p>
            <a:pPr marR="6985" algn="just">
              <a:spcAft>
                <a:spcPts val="0"/>
              </a:spcAft>
            </a:pPr>
            <a:endParaRPr lang="tr-TR" dirty="0">
              <a:latin typeface="Times New Roman" panose="02020603050405020304" pitchFamily="18" charset="0"/>
              <a:ea typeface="Times New Roman"/>
              <a:cs typeface="Times New Roman" panose="02020603050405020304" pitchFamily="18" charset="0"/>
            </a:endParaRP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 Erken Çıkışlar = Dolu Oda Sayısı x Erken Çıkış Oranı</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80 X 0,08</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6,4</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 Uzatma (</a:t>
            </a:r>
            <a:r>
              <a:rPr lang="tr-TR" dirty="0" err="1">
                <a:latin typeface="Times New Roman" panose="02020603050405020304" pitchFamily="18" charset="0"/>
                <a:ea typeface="Times New Roman"/>
                <a:cs typeface="Times New Roman" panose="02020603050405020304" pitchFamily="18" charset="0"/>
              </a:rPr>
              <a:t>extension</a:t>
            </a:r>
            <a:r>
              <a:rPr lang="tr-TR" dirty="0">
                <a:latin typeface="Times New Roman" panose="02020603050405020304" pitchFamily="18" charset="0"/>
                <a:ea typeface="Times New Roman"/>
                <a:cs typeface="Times New Roman" panose="02020603050405020304" pitchFamily="18" charset="0"/>
              </a:rPr>
              <a:t>) Sayısı = Normal Çıkış Sayısı x Uzatma Oranı</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90 X 0,05</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4,5</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 </a:t>
            </a:r>
            <a:r>
              <a:rPr lang="tr-TR" dirty="0" err="1">
                <a:latin typeface="Times New Roman" panose="02020603050405020304" pitchFamily="18" charset="0"/>
                <a:ea typeface="Times New Roman"/>
                <a:cs typeface="Times New Roman" panose="02020603050405020304" pitchFamily="18" charset="0"/>
              </a:rPr>
              <a:t>Walk</a:t>
            </a:r>
            <a:r>
              <a:rPr lang="tr-TR" dirty="0">
                <a:latin typeface="Times New Roman" panose="02020603050405020304" pitchFamily="18" charset="0"/>
                <a:ea typeface="Times New Roman"/>
                <a:cs typeface="Times New Roman" panose="02020603050405020304" pitchFamily="18" charset="0"/>
              </a:rPr>
              <a:t>-in (kapı) Müşterisi = Giriş Sayısı x </a:t>
            </a:r>
            <a:r>
              <a:rPr lang="tr-TR" dirty="0" err="1">
                <a:latin typeface="Times New Roman" panose="02020603050405020304" pitchFamily="18" charset="0"/>
                <a:ea typeface="Times New Roman"/>
                <a:cs typeface="Times New Roman" panose="02020603050405020304" pitchFamily="18" charset="0"/>
              </a:rPr>
              <a:t>Walk</a:t>
            </a:r>
            <a:r>
              <a:rPr lang="tr-TR" dirty="0">
                <a:latin typeface="Times New Roman" panose="02020603050405020304" pitchFamily="18" charset="0"/>
                <a:ea typeface="Times New Roman"/>
                <a:cs typeface="Times New Roman" panose="02020603050405020304" pitchFamily="18" charset="0"/>
              </a:rPr>
              <a:t>-in Oranı</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75 X 0,09</a:t>
            </a:r>
          </a:p>
          <a:p>
            <a:pPr marR="6985" algn="just">
              <a:spcAft>
                <a:spcPts val="0"/>
              </a:spcAft>
            </a:pPr>
            <a:r>
              <a:rPr lang="tr-TR" dirty="0">
                <a:latin typeface="Times New Roman" panose="02020603050405020304" pitchFamily="18" charset="0"/>
                <a:ea typeface="Times New Roman"/>
                <a:cs typeface="Times New Roman" panose="02020603050405020304" pitchFamily="18" charset="0"/>
              </a:rPr>
              <a:t>			 = 6,75 </a:t>
            </a:r>
          </a:p>
        </p:txBody>
      </p:sp>
    </p:spTree>
    <p:extLst>
      <p:ext uri="{BB962C8B-B14F-4D97-AF65-F5344CB8AC3E}">
        <p14:creationId xmlns:p14="http://schemas.microsoft.com/office/powerpoint/2010/main" val="1095171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711728735"/>
              </p:ext>
            </p:extLst>
          </p:nvPr>
        </p:nvGraphicFramePr>
        <p:xfrm>
          <a:off x="539553" y="1340768"/>
          <a:ext cx="7920879" cy="4999679"/>
        </p:xfrm>
        <a:graphic>
          <a:graphicData uri="http://schemas.openxmlformats.org/drawingml/2006/table">
            <a:tbl>
              <a:tblPr firstRow="1" firstCol="1" lastRow="1" lastCol="1" bandRow="1" bandCol="1">
                <a:tableStyleId>{5C22544A-7EE6-4342-B048-85BDC9FD1C3A}</a:tableStyleId>
              </a:tblPr>
              <a:tblGrid>
                <a:gridCol w="3456384">
                  <a:extLst>
                    <a:ext uri="{9D8B030D-6E8A-4147-A177-3AD203B41FA5}">
                      <a16:colId xmlns:a16="http://schemas.microsoft.com/office/drawing/2014/main" val="20000"/>
                    </a:ext>
                  </a:extLst>
                </a:gridCol>
                <a:gridCol w="2330760">
                  <a:extLst>
                    <a:ext uri="{9D8B030D-6E8A-4147-A177-3AD203B41FA5}">
                      <a16:colId xmlns:a16="http://schemas.microsoft.com/office/drawing/2014/main" val="20001"/>
                    </a:ext>
                  </a:extLst>
                </a:gridCol>
                <a:gridCol w="2133735">
                  <a:extLst>
                    <a:ext uri="{9D8B030D-6E8A-4147-A177-3AD203B41FA5}">
                      <a16:colId xmlns:a16="http://schemas.microsoft.com/office/drawing/2014/main" val="20002"/>
                    </a:ext>
                  </a:extLst>
                </a:gridCol>
              </a:tblGrid>
              <a:tr h="493250">
                <a:tc>
                  <a:txBody>
                    <a:bodyPr/>
                    <a:lstStyle/>
                    <a:p>
                      <a:pPr>
                        <a:spcAft>
                          <a:spcPts val="0"/>
                        </a:spcAft>
                      </a:pPr>
                      <a:r>
                        <a:rPr lang="tr-TR" sz="1600" dirty="0">
                          <a:effectLst/>
                          <a:latin typeface="Times New Roman" panose="02020603050405020304" pitchFamily="18" charset="0"/>
                          <a:cs typeface="Times New Roman" panose="02020603050405020304" pitchFamily="18" charset="0"/>
                        </a:rPr>
                        <a:t> </a:t>
                      </a:r>
                    </a:p>
                    <a:p>
                      <a:pPr>
                        <a:spcAft>
                          <a:spcPts val="0"/>
                        </a:spcAft>
                      </a:pPr>
                      <a:r>
                        <a:rPr lang="tr-TR" sz="1600" dirty="0">
                          <a:effectLst/>
                          <a:latin typeface="Times New Roman" panose="02020603050405020304" pitchFamily="18" charset="0"/>
                          <a:cs typeface="Times New Roman" panose="02020603050405020304" pitchFamily="18" charset="0"/>
                        </a:rPr>
                        <a:t>İptaller (% 7)</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R="176530"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 </a:t>
                      </a:r>
                    </a:p>
                    <a:p>
                      <a:pPr marR="176530"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75x 0.07</a:t>
                      </a:r>
                      <a:endParaRPr lang="tr-TR" sz="1800" b="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endParaRPr lang="tr-TR" sz="1800" spc="-30" dirty="0">
                        <a:effectLst/>
                        <a:latin typeface="Times New Roman" panose="02020603050405020304" pitchFamily="18" charset="0"/>
                        <a:cs typeface="Times New Roman" panose="02020603050405020304" pitchFamily="18" charset="0"/>
                      </a:endParaRPr>
                    </a:p>
                    <a:p>
                      <a:pPr algn="ctr">
                        <a:spcAft>
                          <a:spcPts val="0"/>
                        </a:spcAft>
                      </a:pPr>
                      <a:r>
                        <a:rPr lang="tr-TR" sz="1800" spc="-30" dirty="0">
                          <a:effectLst/>
                          <a:latin typeface="Times New Roman" panose="02020603050405020304" pitchFamily="18" charset="0"/>
                          <a:cs typeface="Times New Roman" panose="02020603050405020304" pitchFamily="18" charset="0"/>
                        </a:rPr>
                        <a:t>= 5,25</a:t>
                      </a:r>
                      <a:endParaRPr lang="tr-TR"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93250">
                <a:tc>
                  <a:txBody>
                    <a:bodyPr/>
                    <a:lstStyle/>
                    <a:p>
                      <a:pPr>
                        <a:spcAft>
                          <a:spcPts val="0"/>
                        </a:spcAft>
                      </a:pPr>
                      <a:r>
                        <a:rPr lang="tr-TR" sz="1600" dirty="0">
                          <a:effectLst/>
                          <a:latin typeface="Times New Roman" panose="02020603050405020304" pitchFamily="18" charset="0"/>
                          <a:cs typeface="Times New Roman" panose="02020603050405020304" pitchFamily="18" charset="0"/>
                        </a:rPr>
                        <a:t> </a:t>
                      </a:r>
                    </a:p>
                    <a:p>
                      <a:pPr>
                        <a:spcAft>
                          <a:spcPts val="0"/>
                        </a:spcAft>
                      </a:pPr>
                      <a:r>
                        <a:rPr lang="tr-TR" sz="1600" dirty="0">
                          <a:effectLst/>
                          <a:latin typeface="Times New Roman" panose="02020603050405020304" pitchFamily="18" charset="0"/>
                          <a:cs typeface="Times New Roman" panose="02020603050405020304" pitchFamily="18" charset="0"/>
                        </a:rPr>
                        <a:t>Gerçekleşmeyen Rezervasyonlar (% 10)</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R="176530" algn="ctr">
                        <a:spcAft>
                          <a:spcPts val="0"/>
                        </a:spcAft>
                      </a:pPr>
                      <a:r>
                        <a:rPr lang="tr-TR" sz="1800" b="1" spc="55" dirty="0">
                          <a:solidFill>
                            <a:srgbClr val="FFFF00"/>
                          </a:solidFill>
                          <a:effectLst/>
                          <a:latin typeface="Times New Roman" panose="02020603050405020304" pitchFamily="18" charset="0"/>
                          <a:cs typeface="Times New Roman" panose="02020603050405020304" pitchFamily="18" charset="0"/>
                        </a:rPr>
                        <a:t> </a:t>
                      </a:r>
                      <a:endParaRPr lang="tr-TR" sz="1800" b="1" dirty="0">
                        <a:solidFill>
                          <a:srgbClr val="FFFF00"/>
                        </a:solidFill>
                        <a:effectLst/>
                        <a:latin typeface="Times New Roman" panose="02020603050405020304" pitchFamily="18" charset="0"/>
                        <a:cs typeface="Times New Roman" panose="02020603050405020304" pitchFamily="18" charset="0"/>
                      </a:endParaRPr>
                    </a:p>
                    <a:p>
                      <a:pPr marR="176530" algn="ctr">
                        <a:spcAft>
                          <a:spcPts val="0"/>
                        </a:spcAft>
                      </a:pPr>
                      <a:r>
                        <a:rPr lang="tr-TR" sz="1800" b="1" spc="55" dirty="0">
                          <a:solidFill>
                            <a:srgbClr val="FFFF00"/>
                          </a:solidFill>
                          <a:effectLst/>
                          <a:latin typeface="Times New Roman" panose="02020603050405020304" pitchFamily="18" charset="0"/>
                          <a:cs typeface="Times New Roman" panose="02020603050405020304" pitchFamily="18" charset="0"/>
                        </a:rPr>
                        <a:t>75 x 0.1</a:t>
                      </a:r>
                      <a:endParaRPr lang="tr-TR" sz="1800" b="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endParaRPr lang="tr-TR" sz="1800" spc="-30" dirty="0">
                        <a:effectLst/>
                        <a:latin typeface="Times New Roman" panose="02020603050405020304" pitchFamily="18" charset="0"/>
                        <a:cs typeface="Times New Roman" panose="02020603050405020304" pitchFamily="18" charset="0"/>
                      </a:endParaRPr>
                    </a:p>
                    <a:p>
                      <a:pPr algn="ctr">
                        <a:spcAft>
                          <a:spcPts val="0"/>
                        </a:spcAft>
                      </a:pPr>
                      <a:r>
                        <a:rPr lang="tr-TR" sz="1800" spc="-30" dirty="0">
                          <a:effectLst/>
                          <a:latin typeface="Times New Roman" panose="02020603050405020304" pitchFamily="18" charset="0"/>
                          <a:cs typeface="Times New Roman" panose="02020603050405020304" pitchFamily="18" charset="0"/>
                        </a:rPr>
                        <a:t>= 7,5</a:t>
                      </a:r>
                      <a:endParaRPr lang="tr-TR"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93250">
                <a:tc>
                  <a:txBody>
                    <a:bodyPr/>
                    <a:lstStyle/>
                    <a:p>
                      <a:pPr>
                        <a:spcAft>
                          <a:spcPts val="0"/>
                        </a:spcAft>
                      </a:pPr>
                      <a:r>
                        <a:rPr lang="tr-TR" sz="1600" spc="-5" dirty="0">
                          <a:effectLst/>
                          <a:latin typeface="Times New Roman" panose="02020603050405020304" pitchFamily="18" charset="0"/>
                          <a:cs typeface="Times New Roman" panose="02020603050405020304" pitchFamily="18" charset="0"/>
                        </a:rPr>
                        <a:t> </a:t>
                      </a:r>
                      <a:endParaRPr lang="tr-TR" sz="1600" dirty="0">
                        <a:effectLst/>
                        <a:latin typeface="Times New Roman" panose="02020603050405020304" pitchFamily="18" charset="0"/>
                        <a:cs typeface="Times New Roman" panose="02020603050405020304" pitchFamily="18" charset="0"/>
                      </a:endParaRPr>
                    </a:p>
                    <a:p>
                      <a:pPr>
                        <a:spcAft>
                          <a:spcPts val="0"/>
                        </a:spcAft>
                      </a:pPr>
                      <a:r>
                        <a:rPr lang="tr-TR" sz="1600" spc="-5" dirty="0">
                          <a:effectLst/>
                          <a:latin typeface="Times New Roman" panose="02020603050405020304" pitchFamily="18" charset="0"/>
                          <a:cs typeface="Times New Roman" panose="02020603050405020304" pitchFamily="18" charset="0"/>
                        </a:rPr>
                        <a:t>Erken Çıkışlar (% 8)</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 </a:t>
                      </a:r>
                    </a:p>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80 x 0.08</a:t>
                      </a:r>
                      <a:endParaRPr lang="tr-TR" sz="1800" b="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lnSpc>
                          <a:spcPts val="2450"/>
                        </a:lnSpc>
                        <a:spcAft>
                          <a:spcPts val="0"/>
                        </a:spcAft>
                      </a:pPr>
                      <a:endParaRPr lang="tr-TR" sz="1800" spc="-30" dirty="0">
                        <a:effectLst/>
                        <a:latin typeface="Times New Roman" panose="02020603050405020304" pitchFamily="18" charset="0"/>
                        <a:cs typeface="Times New Roman" panose="02020603050405020304" pitchFamily="18" charset="0"/>
                      </a:endParaRPr>
                    </a:p>
                    <a:p>
                      <a:pPr algn="ctr">
                        <a:lnSpc>
                          <a:spcPts val="2450"/>
                        </a:lnSpc>
                        <a:spcAft>
                          <a:spcPts val="0"/>
                        </a:spcAft>
                      </a:pPr>
                      <a:r>
                        <a:rPr lang="tr-TR" sz="1800" spc="-30" dirty="0">
                          <a:effectLst/>
                          <a:latin typeface="Times New Roman" panose="02020603050405020304" pitchFamily="18" charset="0"/>
                          <a:cs typeface="Times New Roman" panose="02020603050405020304" pitchFamily="18" charset="0"/>
                        </a:rPr>
                        <a:t>= 6,4</a:t>
                      </a:r>
                      <a:endParaRPr lang="tr-TR"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93250">
                <a:tc>
                  <a:txBody>
                    <a:bodyPr/>
                    <a:lstStyle/>
                    <a:p>
                      <a:pPr>
                        <a:spcAft>
                          <a:spcPts val="0"/>
                        </a:spcAft>
                      </a:pPr>
                      <a:r>
                        <a:rPr lang="tr-TR" sz="1600">
                          <a:effectLst/>
                          <a:latin typeface="Times New Roman" panose="02020603050405020304" pitchFamily="18" charset="0"/>
                          <a:cs typeface="Times New Roman" panose="02020603050405020304" pitchFamily="18" charset="0"/>
                        </a:rPr>
                        <a:t> </a:t>
                      </a:r>
                      <a:endParaRPr lang="tr-TR" sz="16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 </a:t>
                      </a:r>
                    </a:p>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Ara Toplam</a:t>
                      </a:r>
                      <a:endParaRPr lang="tr-TR" sz="1800" b="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R="6350" algn="ctr">
                        <a:lnSpc>
                          <a:spcPts val="1610"/>
                        </a:lnSpc>
                        <a:spcBef>
                          <a:spcPts val="865"/>
                        </a:spcBef>
                        <a:spcAft>
                          <a:spcPts val="0"/>
                        </a:spcAft>
                      </a:pPr>
                      <a:endParaRPr lang="tr-TR" sz="1800" dirty="0">
                        <a:effectLst/>
                        <a:latin typeface="Times New Roman" panose="02020603050405020304" pitchFamily="18" charset="0"/>
                        <a:cs typeface="Times New Roman" panose="02020603050405020304" pitchFamily="18" charset="0"/>
                      </a:endParaRPr>
                    </a:p>
                    <a:p>
                      <a:pPr marR="6350" algn="ctr">
                        <a:lnSpc>
                          <a:spcPts val="1610"/>
                        </a:lnSpc>
                        <a:spcBef>
                          <a:spcPts val="865"/>
                        </a:spcBef>
                        <a:spcAft>
                          <a:spcPts val="0"/>
                        </a:spcAft>
                      </a:pPr>
                      <a:r>
                        <a:rPr lang="tr-TR" sz="1800" dirty="0">
                          <a:effectLst/>
                          <a:latin typeface="Times New Roman" panose="02020603050405020304" pitchFamily="18" charset="0"/>
                          <a:cs typeface="Times New Roman" panose="02020603050405020304" pitchFamily="18" charset="0"/>
                        </a:rPr>
                        <a:t>19,15 ( - )</a:t>
                      </a:r>
                      <a:endParaRPr lang="tr-TR"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93250">
                <a:tc>
                  <a:txBody>
                    <a:bodyPr/>
                    <a:lstStyle/>
                    <a:p>
                      <a:pPr>
                        <a:spcAft>
                          <a:spcPts val="0"/>
                        </a:spcAft>
                      </a:pPr>
                      <a:r>
                        <a:rPr lang="tr-TR" sz="1600" dirty="0">
                          <a:effectLst/>
                          <a:latin typeface="Times New Roman" panose="02020603050405020304" pitchFamily="18" charset="0"/>
                          <a:cs typeface="Times New Roman" panose="02020603050405020304" pitchFamily="18" charset="0"/>
                        </a:rPr>
                        <a:t> </a:t>
                      </a:r>
                    </a:p>
                    <a:p>
                      <a:pPr>
                        <a:spcAft>
                          <a:spcPts val="0"/>
                        </a:spcAft>
                      </a:pPr>
                      <a:r>
                        <a:rPr lang="tr-TR" sz="1600" dirty="0">
                          <a:effectLst/>
                          <a:latin typeface="Times New Roman" panose="02020603050405020304" pitchFamily="18" charset="0"/>
                          <a:cs typeface="Times New Roman" panose="02020603050405020304" pitchFamily="18" charset="0"/>
                        </a:rPr>
                        <a:t>Uzatma (</a:t>
                      </a:r>
                      <a:r>
                        <a:rPr lang="tr-TR" sz="1600" dirty="0" err="1">
                          <a:effectLst/>
                          <a:latin typeface="Times New Roman" panose="02020603050405020304" pitchFamily="18" charset="0"/>
                          <a:cs typeface="Times New Roman" panose="02020603050405020304" pitchFamily="18" charset="0"/>
                        </a:rPr>
                        <a:t>extension</a:t>
                      </a:r>
                      <a:r>
                        <a:rPr lang="tr-TR" sz="1600" dirty="0">
                          <a:effectLst/>
                          <a:latin typeface="Times New Roman" panose="02020603050405020304" pitchFamily="18" charset="0"/>
                          <a:cs typeface="Times New Roman" panose="02020603050405020304" pitchFamily="18" charset="0"/>
                        </a:rPr>
                        <a:t>) (% 5)</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 </a:t>
                      </a:r>
                    </a:p>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90x 0,05</a:t>
                      </a:r>
                      <a:endParaRPr lang="tr-TR" sz="1800" b="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lnSpc>
                          <a:spcPts val="2450"/>
                        </a:lnSpc>
                        <a:spcAft>
                          <a:spcPts val="0"/>
                        </a:spcAft>
                      </a:pPr>
                      <a:endParaRPr lang="tr-TR" sz="1800" dirty="0">
                        <a:effectLst/>
                        <a:latin typeface="Times New Roman" panose="02020603050405020304" pitchFamily="18" charset="0"/>
                        <a:cs typeface="Times New Roman" panose="02020603050405020304" pitchFamily="18" charset="0"/>
                      </a:endParaRPr>
                    </a:p>
                    <a:p>
                      <a:pPr algn="ctr">
                        <a:lnSpc>
                          <a:spcPts val="2450"/>
                        </a:lnSpc>
                        <a:spcAft>
                          <a:spcPts val="0"/>
                        </a:spcAft>
                      </a:pPr>
                      <a:r>
                        <a:rPr lang="tr-TR" sz="1800" dirty="0">
                          <a:effectLst/>
                          <a:latin typeface="Times New Roman" panose="02020603050405020304" pitchFamily="18" charset="0"/>
                          <a:cs typeface="Times New Roman" panose="02020603050405020304" pitchFamily="18" charset="0"/>
                        </a:rPr>
                        <a:t>= 4,5</a:t>
                      </a:r>
                      <a:endParaRPr lang="tr-TR"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93250">
                <a:tc>
                  <a:txBody>
                    <a:bodyPr/>
                    <a:lstStyle/>
                    <a:p>
                      <a:pPr>
                        <a:spcAft>
                          <a:spcPts val="0"/>
                        </a:spcAft>
                      </a:pPr>
                      <a:r>
                        <a:rPr lang="tr-TR" sz="1600" dirty="0">
                          <a:effectLst/>
                          <a:latin typeface="Times New Roman" panose="02020603050405020304" pitchFamily="18" charset="0"/>
                          <a:cs typeface="Times New Roman" panose="02020603050405020304" pitchFamily="18" charset="0"/>
                        </a:rPr>
                        <a:t> </a:t>
                      </a:r>
                    </a:p>
                    <a:p>
                      <a:pPr>
                        <a:spcAft>
                          <a:spcPts val="0"/>
                        </a:spcAft>
                      </a:pPr>
                      <a:r>
                        <a:rPr lang="tr-TR" sz="1600" dirty="0" err="1">
                          <a:effectLst/>
                          <a:latin typeface="Times New Roman" panose="02020603050405020304" pitchFamily="18" charset="0"/>
                          <a:cs typeface="Times New Roman" panose="02020603050405020304" pitchFamily="18" charset="0"/>
                        </a:rPr>
                        <a:t>Walk</a:t>
                      </a:r>
                      <a:r>
                        <a:rPr lang="tr-TR" sz="1600" dirty="0">
                          <a:effectLst/>
                          <a:latin typeface="Times New Roman" panose="02020603050405020304" pitchFamily="18" charset="0"/>
                          <a:cs typeface="Times New Roman" panose="02020603050405020304" pitchFamily="18" charset="0"/>
                        </a:rPr>
                        <a:t>-in (rezervasyonsuz) (% 9)</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 </a:t>
                      </a:r>
                    </a:p>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75x 0,09</a:t>
                      </a:r>
                      <a:endParaRPr lang="tr-TR" sz="1800" b="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lnSpc>
                          <a:spcPts val="2450"/>
                        </a:lnSpc>
                        <a:spcAft>
                          <a:spcPts val="0"/>
                        </a:spcAft>
                      </a:pPr>
                      <a:endParaRPr lang="tr-TR" sz="1800" dirty="0">
                        <a:effectLst/>
                        <a:latin typeface="Times New Roman" panose="02020603050405020304" pitchFamily="18" charset="0"/>
                        <a:cs typeface="Times New Roman" panose="02020603050405020304" pitchFamily="18" charset="0"/>
                      </a:endParaRPr>
                    </a:p>
                    <a:p>
                      <a:pPr algn="ctr">
                        <a:lnSpc>
                          <a:spcPts val="2450"/>
                        </a:lnSpc>
                        <a:spcAft>
                          <a:spcPts val="0"/>
                        </a:spcAft>
                      </a:pPr>
                      <a:r>
                        <a:rPr lang="tr-TR" sz="1800" dirty="0">
                          <a:effectLst/>
                          <a:latin typeface="Times New Roman" panose="02020603050405020304" pitchFamily="18" charset="0"/>
                          <a:cs typeface="Times New Roman" panose="02020603050405020304" pitchFamily="18" charset="0"/>
                        </a:rPr>
                        <a:t>= 6,75</a:t>
                      </a:r>
                      <a:endParaRPr lang="tr-TR"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93250">
                <a:tc>
                  <a:txBody>
                    <a:bodyPr/>
                    <a:lstStyle/>
                    <a:p>
                      <a:pPr marR="6350">
                        <a:lnSpc>
                          <a:spcPts val="1610"/>
                        </a:lnSpc>
                        <a:spcBef>
                          <a:spcPts val="865"/>
                        </a:spcBef>
                        <a:spcAft>
                          <a:spcPts val="0"/>
                        </a:spcAft>
                      </a:pPr>
                      <a:r>
                        <a:rPr lang="tr-TR" sz="1600">
                          <a:effectLst/>
                          <a:latin typeface="Times New Roman" panose="02020603050405020304" pitchFamily="18" charset="0"/>
                          <a:cs typeface="Times New Roman" panose="02020603050405020304" pitchFamily="18" charset="0"/>
                        </a:rPr>
                        <a:t> </a:t>
                      </a:r>
                      <a:endParaRPr lang="tr-TR" sz="16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 </a:t>
                      </a:r>
                    </a:p>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Ara Toplam</a:t>
                      </a:r>
                      <a:endParaRPr lang="tr-TR" sz="1800" b="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lnSpc>
                          <a:spcPts val="2450"/>
                        </a:lnSpc>
                        <a:spcAft>
                          <a:spcPts val="0"/>
                        </a:spcAft>
                      </a:pPr>
                      <a:endParaRPr lang="tr-TR" sz="1800" dirty="0">
                        <a:effectLst/>
                        <a:latin typeface="Times New Roman" panose="02020603050405020304" pitchFamily="18" charset="0"/>
                        <a:cs typeface="Times New Roman" panose="02020603050405020304" pitchFamily="18" charset="0"/>
                      </a:endParaRPr>
                    </a:p>
                    <a:p>
                      <a:pPr algn="ctr">
                        <a:lnSpc>
                          <a:spcPts val="2450"/>
                        </a:lnSpc>
                        <a:spcAft>
                          <a:spcPts val="0"/>
                        </a:spcAft>
                      </a:pPr>
                      <a:r>
                        <a:rPr lang="tr-TR" sz="1800" dirty="0">
                          <a:effectLst/>
                          <a:latin typeface="Times New Roman" panose="02020603050405020304" pitchFamily="18" charset="0"/>
                          <a:cs typeface="Times New Roman" panose="02020603050405020304" pitchFamily="18" charset="0"/>
                        </a:rPr>
                        <a:t>11,25 ( + )</a:t>
                      </a:r>
                      <a:endParaRPr lang="tr-TR"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734003">
                <a:tc>
                  <a:txBody>
                    <a:bodyPr/>
                    <a:lstStyle/>
                    <a:p>
                      <a:pPr>
                        <a:spcAft>
                          <a:spcPts val="0"/>
                        </a:spcAft>
                      </a:pPr>
                      <a:r>
                        <a:rPr lang="tr-TR" sz="1600">
                          <a:effectLst/>
                          <a:latin typeface="Times New Roman" panose="02020603050405020304" pitchFamily="18" charset="0"/>
                          <a:cs typeface="Times New Roman" panose="02020603050405020304" pitchFamily="18" charset="0"/>
                        </a:rPr>
                        <a:t> </a:t>
                      </a:r>
                    </a:p>
                    <a:p>
                      <a:pPr>
                        <a:spcAft>
                          <a:spcPts val="0"/>
                        </a:spcAft>
                      </a:pPr>
                      <a:r>
                        <a:rPr lang="tr-TR" sz="1600">
                          <a:effectLst/>
                          <a:latin typeface="Times New Roman" panose="02020603050405020304" pitchFamily="18" charset="0"/>
                          <a:cs typeface="Times New Roman" panose="02020603050405020304" pitchFamily="18" charset="0"/>
                        </a:rPr>
                        <a:t>Düzeltme ( + / - )</a:t>
                      </a:r>
                      <a:endParaRPr lang="tr-TR" sz="16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tr-TR" sz="1800" b="1" dirty="0">
                          <a:solidFill>
                            <a:srgbClr val="FFFF00"/>
                          </a:solidFill>
                          <a:effectLst/>
                          <a:latin typeface="Times New Roman" panose="02020603050405020304" pitchFamily="18" charset="0"/>
                          <a:cs typeface="Times New Roman" panose="02020603050405020304" pitchFamily="18" charset="0"/>
                        </a:rPr>
                        <a:t> </a:t>
                      </a:r>
                      <a:endParaRPr lang="tr-TR" sz="1800" b="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lnSpc>
                          <a:spcPts val="2450"/>
                        </a:lnSpc>
                        <a:spcAft>
                          <a:spcPts val="0"/>
                        </a:spcAft>
                      </a:pPr>
                      <a:r>
                        <a:rPr lang="tr-TR" sz="1800" dirty="0">
                          <a:effectLst/>
                          <a:latin typeface="Times New Roman" panose="02020603050405020304" pitchFamily="18" charset="0"/>
                          <a:cs typeface="Times New Roman" panose="02020603050405020304" pitchFamily="18" charset="0"/>
                        </a:rPr>
                        <a:t>7,9</a:t>
                      </a:r>
                    </a:p>
                    <a:p>
                      <a:pPr algn="ctr">
                        <a:lnSpc>
                          <a:spcPts val="2450"/>
                        </a:lnSpc>
                        <a:spcAft>
                          <a:spcPts val="0"/>
                        </a:spcAft>
                      </a:pPr>
                      <a:r>
                        <a:rPr lang="tr-TR" sz="1800" dirty="0">
                          <a:effectLst/>
                          <a:latin typeface="Times New Roman" panose="02020603050405020304" pitchFamily="18" charset="0"/>
                          <a:cs typeface="Times New Roman" panose="02020603050405020304" pitchFamily="18" charset="0"/>
                        </a:rPr>
                        <a:t>≈ 8 ( - )</a:t>
                      </a:r>
                      <a:endParaRPr lang="tr-TR"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3" name="Dikdörtgen 2"/>
          <p:cNvSpPr/>
          <p:nvPr/>
        </p:nvSpPr>
        <p:spPr>
          <a:xfrm>
            <a:off x="395536" y="332656"/>
            <a:ext cx="8064896" cy="830997"/>
          </a:xfrm>
          <a:prstGeom prst="rect">
            <a:avLst/>
          </a:prstGeom>
        </p:spPr>
        <p:txBody>
          <a:bodyPr wrap="square">
            <a:spAutoFit/>
          </a:bodyPr>
          <a:lstStyle/>
          <a:p>
            <a:pPr algn="just"/>
            <a:r>
              <a:rPr lang="tr-TR" sz="2400" b="1" dirty="0">
                <a:latin typeface="Times New Roman" panose="02020603050405020304" pitchFamily="18" charset="0"/>
                <a:cs typeface="Times New Roman" panose="02020603050405020304" pitchFamily="18" charset="0"/>
              </a:rPr>
              <a:t>Yeni gelişmelere göre 3. senaryonun bir takım güncellemelerle yeniden düzenlenmesi gerekecektir.</a:t>
            </a:r>
          </a:p>
        </p:txBody>
      </p:sp>
    </p:spTree>
    <p:extLst>
      <p:ext uri="{BB962C8B-B14F-4D97-AF65-F5344CB8AC3E}">
        <p14:creationId xmlns:p14="http://schemas.microsoft.com/office/powerpoint/2010/main" val="2238267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3600335177"/>
              </p:ext>
            </p:extLst>
          </p:nvPr>
        </p:nvGraphicFramePr>
        <p:xfrm>
          <a:off x="395536" y="188640"/>
          <a:ext cx="8352928" cy="4876800"/>
        </p:xfrm>
        <a:graphic>
          <a:graphicData uri="http://schemas.openxmlformats.org/drawingml/2006/table">
            <a:tbl>
              <a:tblPr firstRow="1" firstCol="1" lastRow="1" lastCol="1" bandRow="1" bandCol="1">
                <a:tableStyleId>{5C22544A-7EE6-4342-B048-85BDC9FD1C3A}</a:tableStyleId>
              </a:tblPr>
              <a:tblGrid>
                <a:gridCol w="5673686">
                  <a:extLst>
                    <a:ext uri="{9D8B030D-6E8A-4147-A177-3AD203B41FA5}">
                      <a16:colId xmlns:a16="http://schemas.microsoft.com/office/drawing/2014/main" val="20000"/>
                    </a:ext>
                  </a:extLst>
                </a:gridCol>
                <a:gridCol w="2679242">
                  <a:extLst>
                    <a:ext uri="{9D8B030D-6E8A-4147-A177-3AD203B41FA5}">
                      <a16:colId xmlns:a16="http://schemas.microsoft.com/office/drawing/2014/main" val="20001"/>
                    </a:ext>
                  </a:extLst>
                </a:gridCol>
              </a:tblGrid>
              <a:tr h="170180">
                <a:tc>
                  <a:txBody>
                    <a:bodyPr/>
                    <a:lstStyle/>
                    <a:p>
                      <a:pPr>
                        <a:spcAft>
                          <a:spcPts val="0"/>
                        </a:spcAft>
                      </a:pPr>
                      <a:r>
                        <a:rPr lang="tr-TR" sz="2000" dirty="0">
                          <a:effectLst/>
                          <a:latin typeface="Times New Roman" panose="02020603050405020304" pitchFamily="18" charset="0"/>
                          <a:cs typeface="Times New Roman" panose="02020603050405020304" pitchFamily="18" charset="0"/>
                        </a:rPr>
                        <a:t> </a:t>
                      </a:r>
                    </a:p>
                    <a:p>
                      <a:pPr>
                        <a:spcAft>
                          <a:spcPts val="0"/>
                        </a:spcAft>
                      </a:pPr>
                      <a:r>
                        <a:rPr lang="tr-TR" sz="2000" dirty="0">
                          <a:effectLst/>
                          <a:latin typeface="Times New Roman" panose="02020603050405020304" pitchFamily="18" charset="0"/>
                          <a:cs typeface="Times New Roman" panose="02020603050405020304" pitchFamily="18" charset="0"/>
                        </a:rPr>
                        <a:t>Bugünkü dolu oda sayısı (+)</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2000" dirty="0">
                          <a:effectLst/>
                          <a:latin typeface="Times New Roman" panose="02020603050405020304" pitchFamily="18" charset="0"/>
                          <a:cs typeface="Times New Roman" panose="02020603050405020304" pitchFamily="18" charset="0"/>
                        </a:rPr>
                        <a:t> </a:t>
                      </a:r>
                    </a:p>
                    <a:p>
                      <a:pPr algn="ctr">
                        <a:spcAft>
                          <a:spcPts val="0"/>
                        </a:spcAft>
                      </a:pPr>
                      <a:r>
                        <a:rPr lang="tr-TR" sz="2000" dirty="0">
                          <a:effectLst/>
                          <a:latin typeface="Times New Roman" panose="02020603050405020304" pitchFamily="18" charset="0"/>
                          <a:cs typeface="Times New Roman" panose="02020603050405020304" pitchFamily="18" charset="0"/>
                        </a:rPr>
                        <a:t>170</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61290">
                <a:tc>
                  <a:txBody>
                    <a:bodyPr/>
                    <a:lstStyle/>
                    <a:p>
                      <a:pPr>
                        <a:spcAft>
                          <a:spcPts val="0"/>
                        </a:spcAft>
                      </a:pPr>
                      <a:r>
                        <a:rPr lang="tr-TR" sz="2000" dirty="0">
                          <a:effectLst/>
                          <a:latin typeface="Times New Roman" panose="02020603050405020304" pitchFamily="18" charset="0"/>
                          <a:cs typeface="Times New Roman" panose="02020603050405020304" pitchFamily="18" charset="0"/>
                        </a:rPr>
                        <a:t> </a:t>
                      </a:r>
                    </a:p>
                    <a:p>
                      <a:pPr>
                        <a:spcAft>
                          <a:spcPts val="0"/>
                        </a:spcAft>
                      </a:pPr>
                      <a:r>
                        <a:rPr lang="tr-TR" sz="2000" dirty="0">
                          <a:effectLst/>
                          <a:latin typeface="Times New Roman" panose="02020603050405020304" pitchFamily="18" charset="0"/>
                          <a:cs typeface="Times New Roman" panose="02020603050405020304" pitchFamily="18" charset="0"/>
                        </a:rPr>
                        <a:t>Çıkış sayısı (-)</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2000" dirty="0">
                          <a:effectLst/>
                          <a:latin typeface="Times New Roman" panose="02020603050405020304" pitchFamily="18" charset="0"/>
                          <a:cs typeface="Times New Roman" panose="02020603050405020304" pitchFamily="18" charset="0"/>
                        </a:rPr>
                        <a:t> </a:t>
                      </a:r>
                    </a:p>
                    <a:p>
                      <a:pPr algn="ctr">
                        <a:spcAft>
                          <a:spcPts val="0"/>
                        </a:spcAft>
                      </a:pPr>
                      <a:r>
                        <a:rPr lang="tr-TR" sz="2000" dirty="0">
                          <a:effectLst/>
                          <a:latin typeface="Times New Roman" panose="02020603050405020304" pitchFamily="18" charset="0"/>
                          <a:cs typeface="Times New Roman" panose="02020603050405020304" pitchFamily="18" charset="0"/>
                        </a:rPr>
                        <a:t>90</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61290">
                <a:tc>
                  <a:txBody>
                    <a:bodyPr/>
                    <a:lstStyle/>
                    <a:p>
                      <a:pPr>
                        <a:spcAft>
                          <a:spcPts val="0"/>
                        </a:spcAft>
                      </a:pPr>
                      <a:r>
                        <a:rPr lang="tr-TR" sz="2000" dirty="0">
                          <a:effectLst/>
                          <a:latin typeface="Times New Roman" panose="02020603050405020304" pitchFamily="18" charset="0"/>
                          <a:cs typeface="Times New Roman" panose="02020603050405020304" pitchFamily="18" charset="0"/>
                        </a:rPr>
                        <a:t> </a:t>
                      </a:r>
                    </a:p>
                    <a:p>
                      <a:pPr>
                        <a:spcAft>
                          <a:spcPts val="0"/>
                        </a:spcAft>
                      </a:pPr>
                      <a:r>
                        <a:rPr lang="tr-TR" sz="2000" dirty="0">
                          <a:effectLst/>
                          <a:latin typeface="Times New Roman" panose="02020603050405020304" pitchFamily="18" charset="0"/>
                          <a:cs typeface="Times New Roman" panose="02020603050405020304" pitchFamily="18" charset="0"/>
                        </a:rPr>
                        <a:t>Dolu oda sayısı (=)</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2000" dirty="0">
                          <a:effectLst/>
                          <a:latin typeface="Times New Roman" panose="02020603050405020304" pitchFamily="18" charset="0"/>
                          <a:cs typeface="Times New Roman" panose="02020603050405020304" pitchFamily="18" charset="0"/>
                        </a:rPr>
                        <a:t> </a:t>
                      </a:r>
                    </a:p>
                    <a:p>
                      <a:pPr algn="ctr">
                        <a:spcAft>
                          <a:spcPts val="0"/>
                        </a:spcAft>
                      </a:pPr>
                      <a:r>
                        <a:rPr lang="tr-TR" sz="2000" dirty="0">
                          <a:effectLst/>
                          <a:latin typeface="Times New Roman" panose="02020603050405020304" pitchFamily="18" charset="0"/>
                          <a:cs typeface="Times New Roman" panose="02020603050405020304" pitchFamily="18" charset="0"/>
                        </a:rPr>
                        <a:t>80</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61290">
                <a:tc>
                  <a:txBody>
                    <a:bodyPr/>
                    <a:lstStyle/>
                    <a:p>
                      <a:pPr>
                        <a:spcAft>
                          <a:spcPts val="0"/>
                        </a:spcAft>
                      </a:pPr>
                      <a:r>
                        <a:rPr lang="tr-TR" sz="2000" dirty="0">
                          <a:effectLst/>
                          <a:latin typeface="Times New Roman" panose="02020603050405020304" pitchFamily="18" charset="0"/>
                          <a:cs typeface="Times New Roman" panose="02020603050405020304" pitchFamily="18" charset="0"/>
                        </a:rPr>
                        <a:t> </a:t>
                      </a:r>
                    </a:p>
                    <a:p>
                      <a:pPr>
                        <a:spcAft>
                          <a:spcPts val="0"/>
                        </a:spcAft>
                      </a:pPr>
                      <a:r>
                        <a:rPr lang="tr-TR" sz="2000" dirty="0">
                          <a:effectLst/>
                          <a:latin typeface="Times New Roman" panose="02020603050405020304" pitchFamily="18" charset="0"/>
                          <a:cs typeface="Times New Roman" panose="02020603050405020304" pitchFamily="18" charset="0"/>
                        </a:rPr>
                        <a:t>Giriş sayısı(+)</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2000" dirty="0">
                          <a:effectLst/>
                          <a:latin typeface="Times New Roman" panose="02020603050405020304" pitchFamily="18" charset="0"/>
                          <a:cs typeface="Times New Roman" panose="02020603050405020304" pitchFamily="18" charset="0"/>
                        </a:rPr>
                        <a:t> </a:t>
                      </a:r>
                    </a:p>
                    <a:p>
                      <a:pPr algn="ctr">
                        <a:spcAft>
                          <a:spcPts val="0"/>
                        </a:spcAft>
                      </a:pPr>
                      <a:r>
                        <a:rPr lang="tr-TR" sz="2000" dirty="0">
                          <a:effectLst/>
                          <a:latin typeface="Times New Roman" panose="02020603050405020304" pitchFamily="18" charset="0"/>
                          <a:cs typeface="Times New Roman" panose="02020603050405020304" pitchFamily="18" charset="0"/>
                        </a:rPr>
                        <a:t>75</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61290">
                <a:tc>
                  <a:txBody>
                    <a:bodyPr/>
                    <a:lstStyle/>
                    <a:p>
                      <a:pPr>
                        <a:spcAft>
                          <a:spcPts val="0"/>
                        </a:spcAft>
                      </a:pPr>
                      <a:r>
                        <a:rPr lang="tr-TR" sz="2000" dirty="0">
                          <a:effectLst/>
                          <a:latin typeface="Times New Roman" panose="02020603050405020304" pitchFamily="18" charset="0"/>
                          <a:cs typeface="Times New Roman" panose="02020603050405020304" pitchFamily="18" charset="0"/>
                        </a:rPr>
                        <a:t> </a:t>
                      </a:r>
                    </a:p>
                    <a:p>
                      <a:pPr>
                        <a:spcAft>
                          <a:spcPts val="0"/>
                        </a:spcAft>
                      </a:pPr>
                      <a:r>
                        <a:rPr lang="tr-TR" sz="2000" dirty="0">
                          <a:effectLst/>
                          <a:latin typeface="Times New Roman" panose="02020603050405020304" pitchFamily="18" charset="0"/>
                          <a:cs typeface="Times New Roman" panose="02020603050405020304" pitchFamily="18" charset="0"/>
                        </a:rPr>
                        <a:t>Toplam dolu oda sayısı</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2000" dirty="0">
                          <a:effectLst/>
                          <a:latin typeface="Times New Roman" panose="02020603050405020304" pitchFamily="18" charset="0"/>
                          <a:cs typeface="Times New Roman" panose="02020603050405020304" pitchFamily="18" charset="0"/>
                        </a:rPr>
                        <a:t> </a:t>
                      </a:r>
                    </a:p>
                    <a:p>
                      <a:pPr algn="ctr">
                        <a:spcAft>
                          <a:spcPts val="0"/>
                        </a:spcAft>
                      </a:pPr>
                      <a:r>
                        <a:rPr lang="tr-TR" sz="2000" dirty="0">
                          <a:effectLst/>
                          <a:latin typeface="Times New Roman" panose="02020603050405020304" pitchFamily="18" charset="0"/>
                          <a:cs typeface="Times New Roman" panose="02020603050405020304" pitchFamily="18" charset="0"/>
                        </a:rPr>
                        <a:t>155</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61290">
                <a:tc>
                  <a:txBody>
                    <a:bodyPr/>
                    <a:lstStyle/>
                    <a:p>
                      <a:pPr>
                        <a:spcAft>
                          <a:spcPts val="0"/>
                        </a:spcAft>
                      </a:pPr>
                      <a:r>
                        <a:rPr lang="tr-TR" sz="2000" dirty="0">
                          <a:effectLst/>
                          <a:latin typeface="Times New Roman" panose="02020603050405020304" pitchFamily="18" charset="0"/>
                          <a:cs typeface="Times New Roman" panose="02020603050405020304" pitchFamily="18" charset="0"/>
                        </a:rPr>
                        <a:t> </a:t>
                      </a:r>
                    </a:p>
                    <a:p>
                      <a:pPr>
                        <a:spcAft>
                          <a:spcPts val="0"/>
                        </a:spcAft>
                      </a:pPr>
                      <a:r>
                        <a:rPr lang="tr-TR" sz="2000" dirty="0">
                          <a:effectLst/>
                          <a:latin typeface="Times New Roman" panose="02020603050405020304" pitchFamily="18" charset="0"/>
                          <a:cs typeface="Times New Roman" panose="02020603050405020304" pitchFamily="18" charset="0"/>
                        </a:rPr>
                        <a:t>Toplam Oda Sayısı</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2000" dirty="0">
                          <a:effectLst/>
                          <a:latin typeface="Times New Roman" panose="02020603050405020304" pitchFamily="18" charset="0"/>
                          <a:cs typeface="Times New Roman" panose="02020603050405020304" pitchFamily="18" charset="0"/>
                        </a:rPr>
                        <a:t> </a:t>
                      </a:r>
                    </a:p>
                    <a:p>
                      <a:pPr algn="ctr">
                        <a:spcAft>
                          <a:spcPts val="0"/>
                        </a:spcAft>
                      </a:pPr>
                      <a:r>
                        <a:rPr lang="tr-TR" sz="2000" dirty="0">
                          <a:effectLst/>
                          <a:latin typeface="Times New Roman" panose="02020603050405020304" pitchFamily="18" charset="0"/>
                          <a:cs typeface="Times New Roman" panose="02020603050405020304" pitchFamily="18" charset="0"/>
                        </a:rPr>
                        <a:t>300</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161290">
                <a:tc>
                  <a:txBody>
                    <a:bodyPr/>
                    <a:lstStyle/>
                    <a:p>
                      <a:pPr>
                        <a:spcAft>
                          <a:spcPts val="0"/>
                        </a:spcAft>
                      </a:pPr>
                      <a:r>
                        <a:rPr lang="tr-TR" sz="2000">
                          <a:effectLst/>
                          <a:latin typeface="Times New Roman" panose="02020603050405020304" pitchFamily="18" charset="0"/>
                          <a:cs typeface="Times New Roman" panose="02020603050405020304" pitchFamily="18" charset="0"/>
                        </a:rPr>
                        <a:t> </a:t>
                      </a:r>
                    </a:p>
                    <a:p>
                      <a:pPr>
                        <a:spcAft>
                          <a:spcPts val="0"/>
                        </a:spcAft>
                      </a:pPr>
                      <a:r>
                        <a:rPr lang="tr-TR" sz="2000">
                          <a:effectLst/>
                          <a:latin typeface="Times New Roman" panose="02020603050405020304" pitchFamily="18" charset="0"/>
                          <a:cs typeface="Times New Roman" panose="02020603050405020304" pitchFamily="18" charset="0"/>
                        </a:rPr>
                        <a:t>Düzeltme ( + / - )</a:t>
                      </a:r>
                      <a:endParaRPr lang="tr-TR"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2000" dirty="0">
                          <a:effectLst/>
                          <a:latin typeface="Times New Roman" panose="02020603050405020304" pitchFamily="18" charset="0"/>
                          <a:cs typeface="Times New Roman" panose="02020603050405020304" pitchFamily="18" charset="0"/>
                        </a:rPr>
                        <a:t> </a:t>
                      </a:r>
                    </a:p>
                    <a:p>
                      <a:pPr algn="ctr">
                        <a:spcAft>
                          <a:spcPts val="0"/>
                        </a:spcAft>
                      </a:pPr>
                      <a:r>
                        <a:rPr lang="tr-TR" sz="2000" dirty="0">
                          <a:effectLst/>
                          <a:latin typeface="Times New Roman" panose="02020603050405020304" pitchFamily="18" charset="0"/>
                          <a:cs typeface="Times New Roman" panose="02020603050405020304" pitchFamily="18" charset="0"/>
                        </a:rPr>
                        <a:t>8</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170180">
                <a:tc>
                  <a:txBody>
                    <a:bodyPr/>
                    <a:lstStyle/>
                    <a:p>
                      <a:pPr>
                        <a:spcAft>
                          <a:spcPts val="0"/>
                        </a:spcAft>
                      </a:pPr>
                      <a:r>
                        <a:rPr lang="tr-TR" sz="2000">
                          <a:effectLst/>
                          <a:latin typeface="Times New Roman" panose="02020603050405020304" pitchFamily="18" charset="0"/>
                          <a:cs typeface="Times New Roman" panose="02020603050405020304" pitchFamily="18" charset="0"/>
                        </a:rPr>
                        <a:t> </a:t>
                      </a:r>
                    </a:p>
                    <a:p>
                      <a:pPr>
                        <a:spcAft>
                          <a:spcPts val="0"/>
                        </a:spcAft>
                      </a:pPr>
                      <a:r>
                        <a:rPr lang="tr-TR" sz="2000">
                          <a:effectLst/>
                          <a:latin typeface="Times New Roman" panose="02020603050405020304" pitchFamily="18" charset="0"/>
                          <a:cs typeface="Times New Roman" panose="02020603050405020304" pitchFamily="18" charset="0"/>
                        </a:rPr>
                        <a:t>Satılabilir oda sayısı</a:t>
                      </a:r>
                      <a:endParaRPr lang="tr-TR" sz="20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2000" dirty="0">
                          <a:effectLst/>
                          <a:latin typeface="Times New Roman" panose="02020603050405020304" pitchFamily="18" charset="0"/>
                          <a:cs typeface="Times New Roman" panose="02020603050405020304" pitchFamily="18" charset="0"/>
                        </a:rPr>
                        <a:t> </a:t>
                      </a:r>
                    </a:p>
                    <a:p>
                      <a:pPr algn="ctr">
                        <a:spcAft>
                          <a:spcPts val="0"/>
                        </a:spcAft>
                      </a:pPr>
                      <a:r>
                        <a:rPr lang="tr-TR" sz="2000" dirty="0">
                          <a:effectLst/>
                          <a:latin typeface="Times New Roman" panose="02020603050405020304" pitchFamily="18" charset="0"/>
                          <a:cs typeface="Times New Roman" panose="02020603050405020304" pitchFamily="18" charset="0"/>
                        </a:rPr>
                        <a:t>153</a:t>
                      </a:r>
                      <a:endParaRPr lang="tr-TR" sz="20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
        <p:nvSpPr>
          <p:cNvPr id="4" name="Dikdörtgen 3"/>
          <p:cNvSpPr/>
          <p:nvPr/>
        </p:nvSpPr>
        <p:spPr>
          <a:xfrm>
            <a:off x="179512" y="5229200"/>
            <a:ext cx="8712968" cy="1446550"/>
          </a:xfrm>
          <a:prstGeom prst="rect">
            <a:avLst/>
          </a:prstGeom>
        </p:spPr>
        <p:txBody>
          <a:bodyPr wrap="square">
            <a:spAutoFit/>
          </a:bodyPr>
          <a:lstStyle/>
          <a:p>
            <a:pPr algn="just"/>
            <a:r>
              <a:rPr lang="tr-TR" sz="2200" dirty="0">
                <a:latin typeface="Times New Roman" panose="02020603050405020304" pitchFamily="18" charset="0"/>
                <a:cs typeface="Times New Roman" panose="02020603050405020304" pitchFamily="18" charset="0"/>
              </a:rPr>
              <a:t>3. Senaryoya göre son durum yukarıdaki gibi güncellenecektir. Yeni duruma göre satılabilir oda sayısı (300-155 ) 145’ten </a:t>
            </a:r>
            <a:r>
              <a:rPr lang="tr-TR" sz="2200" b="1" dirty="0">
                <a:latin typeface="Times New Roman" panose="02020603050405020304" pitchFamily="18" charset="0"/>
                <a:cs typeface="Times New Roman" panose="02020603050405020304" pitchFamily="18" charset="0"/>
              </a:rPr>
              <a:t>153</a:t>
            </a:r>
            <a:r>
              <a:rPr lang="tr-TR" sz="2200" dirty="0">
                <a:latin typeface="Times New Roman" panose="02020603050405020304" pitchFamily="18" charset="0"/>
                <a:cs typeface="Times New Roman" panose="02020603050405020304" pitchFamily="18" charset="0"/>
              </a:rPr>
              <a:t>’ye çıkmıştır. Oysa detay durumundaki değişkenleri dikkate almasaydık </a:t>
            </a:r>
            <a:r>
              <a:rPr lang="tr-TR" sz="2200" b="1" dirty="0">
                <a:latin typeface="Times New Roman" panose="02020603050405020304" pitchFamily="18" charset="0"/>
                <a:cs typeface="Times New Roman" panose="02020603050405020304" pitchFamily="18" charset="0"/>
              </a:rPr>
              <a:t>8</a:t>
            </a:r>
            <a:r>
              <a:rPr lang="tr-TR" sz="2200" dirty="0">
                <a:latin typeface="Times New Roman" panose="02020603050405020304" pitchFamily="18" charset="0"/>
                <a:cs typeface="Times New Roman" panose="02020603050405020304" pitchFamily="18" charset="0"/>
              </a:rPr>
              <a:t> oda talep görmesi halinde elimizde boş kalacak ve bu durumdan gelir kaybına uğrayacaktık.</a:t>
            </a:r>
          </a:p>
        </p:txBody>
      </p:sp>
    </p:spTree>
    <p:extLst>
      <p:ext uri="{BB962C8B-B14F-4D97-AF65-F5344CB8AC3E}">
        <p14:creationId xmlns:p14="http://schemas.microsoft.com/office/powerpoint/2010/main" val="3882997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9AFB44B-664A-4010-B7E7-7FABE71A5E05}"/>
              </a:ext>
            </a:extLst>
          </p:cNvPr>
          <p:cNvPicPr>
            <a:picLocks noChangeAspect="1"/>
          </p:cNvPicPr>
          <p:nvPr/>
        </p:nvPicPr>
        <p:blipFill>
          <a:blip r:embed="rId2"/>
          <a:stretch>
            <a:fillRect/>
          </a:stretch>
        </p:blipFill>
        <p:spPr>
          <a:xfrm>
            <a:off x="27992" y="0"/>
            <a:ext cx="9088016" cy="6858000"/>
          </a:xfrm>
          <a:prstGeom prst="rect">
            <a:avLst/>
          </a:prstGeom>
        </p:spPr>
      </p:pic>
    </p:spTree>
    <p:extLst>
      <p:ext uri="{BB962C8B-B14F-4D97-AF65-F5344CB8AC3E}">
        <p14:creationId xmlns:p14="http://schemas.microsoft.com/office/powerpoint/2010/main" val="3743695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404664"/>
            <a:ext cx="8568952" cy="6370975"/>
          </a:xfrm>
          <a:prstGeom prst="rect">
            <a:avLst/>
          </a:prstGeom>
        </p:spPr>
        <p:txBody>
          <a:bodyPr wrap="square">
            <a:spAutoFit/>
          </a:bodyPr>
          <a:lstStyle/>
          <a:p>
            <a:pPr algn="just"/>
            <a:r>
              <a:rPr lang="tr-TR" sz="2800" b="1" dirty="0">
                <a:solidFill>
                  <a:srgbClr val="FF0000"/>
                </a:solidFill>
                <a:latin typeface="Times New Roman" panose="02020603050405020304" pitchFamily="18" charset="0"/>
                <a:cs typeface="Times New Roman" panose="02020603050405020304" pitchFamily="18" charset="0"/>
              </a:rPr>
              <a:t>5.2. </a:t>
            </a:r>
            <a:r>
              <a:rPr lang="tr-TR" sz="2800" b="1" dirty="0" err="1">
                <a:solidFill>
                  <a:srgbClr val="FF0000"/>
                </a:solidFill>
                <a:latin typeface="Times New Roman" panose="02020603050405020304" pitchFamily="18" charset="0"/>
                <a:cs typeface="Times New Roman" panose="02020603050405020304" pitchFamily="18" charset="0"/>
              </a:rPr>
              <a:t>Tahminleme</a:t>
            </a:r>
            <a:r>
              <a:rPr lang="tr-TR" sz="2800" b="1" dirty="0">
                <a:solidFill>
                  <a:srgbClr val="FF0000"/>
                </a:solidFill>
                <a:latin typeface="Times New Roman" panose="02020603050405020304" pitchFamily="18" charset="0"/>
                <a:cs typeface="Times New Roman" panose="02020603050405020304" pitchFamily="18" charset="0"/>
              </a:rPr>
              <a:t> (</a:t>
            </a:r>
            <a:r>
              <a:rPr lang="tr-TR" sz="2800" b="1" dirty="0" err="1">
                <a:solidFill>
                  <a:srgbClr val="FF0000"/>
                </a:solidFill>
                <a:latin typeface="Times New Roman" panose="02020603050405020304" pitchFamily="18" charset="0"/>
                <a:cs typeface="Times New Roman" panose="02020603050405020304" pitchFamily="18" charset="0"/>
              </a:rPr>
              <a:t>Forecast</a:t>
            </a:r>
            <a:r>
              <a:rPr lang="tr-TR" sz="2800" b="1" dirty="0">
                <a:solidFill>
                  <a:srgbClr val="FF0000"/>
                </a:solidFill>
                <a:latin typeface="Times New Roman" panose="02020603050405020304" pitchFamily="18" charset="0"/>
                <a:cs typeface="Times New Roman" panose="02020603050405020304" pitchFamily="18" charset="0"/>
              </a:rPr>
              <a:t>)</a:t>
            </a:r>
          </a:p>
          <a:p>
            <a:pPr algn="just"/>
            <a:endParaRPr lang="tr-TR" sz="2000" dirty="0">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Gelecekteki tahmini oda talebinin önceden belirlenmesi işlemine </a:t>
            </a:r>
            <a:r>
              <a:rPr lang="tr-TR" sz="2800" dirty="0" err="1">
                <a:latin typeface="Times New Roman" panose="02020603050405020304" pitchFamily="18" charset="0"/>
                <a:cs typeface="Times New Roman" panose="02020603050405020304" pitchFamily="18" charset="0"/>
              </a:rPr>
              <a:t>tahminleme</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forecasting</a:t>
            </a:r>
            <a:r>
              <a:rPr lang="tr-TR" sz="2800" dirty="0">
                <a:latin typeface="Times New Roman" panose="02020603050405020304" pitchFamily="18" charset="0"/>
                <a:cs typeface="Times New Roman" panose="02020603050405020304" pitchFamily="18" charset="0"/>
              </a:rPr>
              <a:t>) ve hazırlanan rapora </a:t>
            </a:r>
            <a:r>
              <a:rPr lang="tr-TR" sz="2800" dirty="0" err="1">
                <a:latin typeface="Times New Roman" panose="02020603050405020304" pitchFamily="18" charset="0"/>
                <a:cs typeface="Times New Roman" panose="02020603050405020304" pitchFamily="18" charset="0"/>
              </a:rPr>
              <a:t>forecast</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forkast</a:t>
            </a:r>
            <a:r>
              <a:rPr lang="tr-TR" sz="2800" dirty="0">
                <a:latin typeface="Times New Roman" panose="02020603050405020304" pitchFamily="18" charset="0"/>
                <a:cs typeface="Times New Roman" panose="02020603050405020304" pitchFamily="18" charset="0"/>
              </a:rPr>
              <a:t>) denmektedir. Kavram olarak turizm dilinde de aynen kullanılmaktadır. </a:t>
            </a:r>
            <a:r>
              <a:rPr lang="tr-TR" sz="2800" dirty="0" err="1">
                <a:latin typeface="Times New Roman" panose="02020603050405020304" pitchFamily="18" charset="0"/>
                <a:cs typeface="Times New Roman" panose="02020603050405020304" pitchFamily="18" charset="0"/>
              </a:rPr>
              <a:t>Tahminleme</a:t>
            </a:r>
            <a:r>
              <a:rPr lang="tr-TR" sz="2800" dirty="0">
                <a:latin typeface="Times New Roman" panose="02020603050405020304" pitchFamily="18" charset="0"/>
                <a:cs typeface="Times New Roman" panose="02020603050405020304" pitchFamily="18" charset="0"/>
              </a:rPr>
              <a:t>, geleneksel anlamda </a:t>
            </a:r>
            <a:r>
              <a:rPr lang="tr-TR" sz="2800" dirty="0" err="1">
                <a:latin typeface="Times New Roman" panose="02020603050405020304" pitchFamily="18" charset="0"/>
                <a:cs typeface="Times New Roman" panose="02020603050405020304" pitchFamily="18" charset="0"/>
              </a:rPr>
              <a:t>önbüro</a:t>
            </a:r>
            <a:r>
              <a:rPr lang="tr-TR" sz="2800" dirty="0">
                <a:latin typeface="Times New Roman" panose="02020603050405020304" pitchFamily="18" charset="0"/>
                <a:cs typeface="Times New Roman" panose="02020603050405020304" pitchFamily="18" charset="0"/>
              </a:rPr>
              <a:t> yönetimi için işlevsel bir öneme sahiptir.  </a:t>
            </a:r>
          </a:p>
          <a:p>
            <a:pPr algn="just"/>
            <a:endParaRPr lang="tr-TR" sz="2800" dirty="0">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Getiri yönetimi uygulamasında ise bütün işlemler </a:t>
            </a:r>
            <a:r>
              <a:rPr lang="tr-TR" sz="2800" dirty="0" err="1">
                <a:latin typeface="Times New Roman" panose="02020603050405020304" pitchFamily="18" charset="0"/>
                <a:cs typeface="Times New Roman" panose="02020603050405020304" pitchFamily="18" charset="0"/>
              </a:rPr>
              <a:t>tahminleme</a:t>
            </a:r>
            <a:r>
              <a:rPr lang="tr-TR" sz="2800" dirty="0">
                <a:latin typeface="Times New Roman" panose="02020603050405020304" pitchFamily="18" charset="0"/>
                <a:cs typeface="Times New Roman" panose="02020603050405020304" pitchFamily="18" charset="0"/>
              </a:rPr>
              <a:t> üzerinden yapılmaktadır. </a:t>
            </a:r>
            <a:r>
              <a:rPr lang="tr-TR" sz="2800" dirty="0" err="1">
                <a:latin typeface="Times New Roman" panose="02020603050405020304" pitchFamily="18" charset="0"/>
                <a:cs typeface="Times New Roman" panose="02020603050405020304" pitchFamily="18" charset="0"/>
              </a:rPr>
              <a:t>Önbüro</a:t>
            </a:r>
            <a:r>
              <a:rPr lang="tr-TR" sz="2800" dirty="0">
                <a:latin typeface="Times New Roman" panose="02020603050405020304" pitchFamily="18" charset="0"/>
                <a:cs typeface="Times New Roman" panose="02020603050405020304" pitchFamily="18" charset="0"/>
              </a:rPr>
              <a:t> bilgisayar sistemi geleceğe yönelik mevcut rezervasyonları (talebi) vermektedir. Bu veriler geleceğin tahmin edilmesinde kullanılabilir. Fakat </a:t>
            </a:r>
            <a:r>
              <a:rPr lang="tr-TR" sz="2800" dirty="0" err="1">
                <a:latin typeface="Times New Roman" panose="02020603050405020304" pitchFamily="18" charset="0"/>
                <a:cs typeface="Times New Roman" panose="02020603050405020304" pitchFamily="18" charset="0"/>
              </a:rPr>
              <a:t>tahminleme</a:t>
            </a:r>
            <a:r>
              <a:rPr lang="tr-TR" sz="2800" dirty="0">
                <a:latin typeface="Times New Roman" panose="02020603050405020304" pitchFamily="18" charset="0"/>
                <a:cs typeface="Times New Roman" panose="02020603050405020304" pitchFamily="18" charset="0"/>
              </a:rPr>
              <a:t> geliştirilmesi gereken oldukça güç fakat zorunlu gerekliliktir. </a:t>
            </a:r>
          </a:p>
          <a:p>
            <a:endParaRPr lang="tr-TR" sz="2400" dirty="0"/>
          </a:p>
        </p:txBody>
      </p:sp>
    </p:spTree>
    <p:extLst>
      <p:ext uri="{BB962C8B-B14F-4D97-AF65-F5344CB8AC3E}">
        <p14:creationId xmlns:p14="http://schemas.microsoft.com/office/powerpoint/2010/main" val="78892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764704"/>
            <a:ext cx="8820472" cy="4832092"/>
          </a:xfrm>
          <a:prstGeom prst="rect">
            <a:avLst/>
          </a:prstGeom>
        </p:spPr>
        <p:txBody>
          <a:bodyPr wrap="square">
            <a:spAutoFit/>
          </a:bodyPr>
          <a:lstStyle/>
          <a:p>
            <a:pPr algn="ctr"/>
            <a:r>
              <a:rPr lang="tr-TR" sz="2800" b="1" dirty="0">
                <a:latin typeface="Times New Roman" panose="02020603050405020304" pitchFamily="18" charset="0"/>
                <a:cs typeface="Times New Roman" panose="02020603050405020304" pitchFamily="18" charset="0"/>
              </a:rPr>
              <a:t>ÜNİTEDE ELE ALINAN KONULAR</a:t>
            </a:r>
          </a:p>
          <a:p>
            <a:pPr algn="ctr"/>
            <a:endParaRPr lang="tr-TR" sz="2800" dirty="0">
              <a:latin typeface="Times New Roman" panose="02020603050405020304" pitchFamily="18" charset="0"/>
              <a:cs typeface="Times New Roman" panose="02020603050405020304" pitchFamily="18" charset="0"/>
            </a:endParaRPr>
          </a:p>
          <a:p>
            <a:r>
              <a:rPr lang="tr-TR" sz="2800" dirty="0">
                <a:latin typeface="Times New Roman" panose="02020603050405020304" pitchFamily="18" charset="0"/>
                <a:cs typeface="Times New Roman" panose="02020603050405020304" pitchFamily="18" charset="0"/>
              </a:rPr>
              <a:t> 5. SATILABİLİR ODA SAYISI VE FORECAST HAZIRLAMA </a:t>
            </a:r>
          </a:p>
          <a:p>
            <a:r>
              <a:rPr lang="tr-TR" sz="2800" dirty="0">
                <a:latin typeface="Times New Roman" panose="02020603050405020304" pitchFamily="18" charset="0"/>
                <a:cs typeface="Times New Roman" panose="02020603050405020304" pitchFamily="18" charset="0"/>
              </a:rPr>
              <a:t>5.1. Satılabilir Oda Sayısının Bulunması</a:t>
            </a:r>
          </a:p>
          <a:p>
            <a:r>
              <a:rPr lang="tr-TR" sz="2800" dirty="0">
                <a:latin typeface="Times New Roman" panose="02020603050405020304" pitchFamily="18" charset="0"/>
                <a:cs typeface="Times New Roman" panose="02020603050405020304" pitchFamily="18" charset="0"/>
              </a:rPr>
              <a:t>5.2. </a:t>
            </a:r>
            <a:r>
              <a:rPr lang="tr-TR" sz="2800" dirty="0" err="1">
                <a:latin typeface="Times New Roman" panose="02020603050405020304" pitchFamily="18" charset="0"/>
                <a:cs typeface="Times New Roman" panose="02020603050405020304" pitchFamily="18" charset="0"/>
              </a:rPr>
              <a:t>Tahminleme</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Forecast</a:t>
            </a:r>
            <a:r>
              <a:rPr lang="tr-TR" sz="2800" dirty="0">
                <a:latin typeface="Times New Roman" panose="02020603050405020304" pitchFamily="18" charset="0"/>
                <a:cs typeface="Times New Roman" panose="02020603050405020304" pitchFamily="18" charset="0"/>
              </a:rPr>
              <a:t>)</a:t>
            </a:r>
          </a:p>
          <a:p>
            <a:r>
              <a:rPr lang="tr-TR" sz="2800" dirty="0">
                <a:latin typeface="Times New Roman" panose="02020603050405020304" pitchFamily="18" charset="0"/>
                <a:cs typeface="Times New Roman" panose="02020603050405020304" pitchFamily="18" charset="0"/>
              </a:rPr>
              <a:t>5.2.1. Tahminde Bulunma Verileri</a:t>
            </a:r>
          </a:p>
          <a:p>
            <a:r>
              <a:rPr lang="tr-TR" sz="2800" dirty="0">
                <a:latin typeface="Times New Roman" panose="02020603050405020304" pitchFamily="18" charset="0"/>
                <a:cs typeface="Times New Roman" panose="02020603050405020304" pitchFamily="18" charset="0"/>
              </a:rPr>
              <a:t>5.2.2. </a:t>
            </a:r>
            <a:r>
              <a:rPr lang="tr-TR" sz="2800" dirty="0" err="1">
                <a:latin typeface="Times New Roman" panose="02020603050405020304" pitchFamily="18" charset="0"/>
                <a:cs typeface="Times New Roman" panose="02020603050405020304" pitchFamily="18" charset="0"/>
              </a:rPr>
              <a:t>Tahminleme</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Forecast</a:t>
            </a:r>
            <a:r>
              <a:rPr lang="tr-TR" sz="2800" dirty="0">
                <a:latin typeface="Times New Roman" panose="02020603050405020304" pitchFamily="18" charset="0"/>
                <a:cs typeface="Times New Roman" panose="02020603050405020304" pitchFamily="18" charset="0"/>
              </a:rPr>
              <a:t>) Dönemleri </a:t>
            </a:r>
          </a:p>
          <a:p>
            <a:r>
              <a:rPr lang="tr-TR" sz="2800" dirty="0">
                <a:latin typeface="Times New Roman" panose="02020603050405020304" pitchFamily="18" charset="0"/>
                <a:cs typeface="Times New Roman" panose="02020603050405020304" pitchFamily="18" charset="0"/>
              </a:rPr>
              <a:t>5.2.2.1. Kısa Dönemli Tahminler </a:t>
            </a:r>
          </a:p>
          <a:p>
            <a:r>
              <a:rPr lang="tr-TR" sz="2800" dirty="0">
                <a:latin typeface="Times New Roman" panose="02020603050405020304" pitchFamily="18" charset="0"/>
                <a:cs typeface="Times New Roman" panose="02020603050405020304" pitchFamily="18" charset="0"/>
              </a:rPr>
              <a:t>5.2.2.2. Orta Dönemli Tahminler</a:t>
            </a:r>
          </a:p>
          <a:p>
            <a:r>
              <a:rPr lang="tr-TR" sz="2800" dirty="0">
                <a:latin typeface="Times New Roman" panose="02020603050405020304" pitchFamily="18" charset="0"/>
                <a:cs typeface="Times New Roman" panose="02020603050405020304" pitchFamily="18" charset="0"/>
              </a:rPr>
              <a:t>5.2.2.3. Uzun Dönemli Tahminler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3605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0E9B8E6-E488-42D6-8E7F-68D400117F4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30071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756" y="260648"/>
            <a:ext cx="8964488" cy="5970865"/>
          </a:xfrm>
          <a:prstGeom prst="rect">
            <a:avLst/>
          </a:prstGeom>
        </p:spPr>
        <p:txBody>
          <a:bodyPr wrap="square">
            <a:spAutoFit/>
          </a:bodyPr>
          <a:lstStyle/>
          <a:p>
            <a:pPr algn="just"/>
            <a:r>
              <a:rPr lang="tr-TR" sz="2800" dirty="0">
                <a:latin typeface="Times New Roman" panose="02020603050405020304" pitchFamily="18" charset="0"/>
                <a:cs typeface="Times New Roman" panose="02020603050405020304" pitchFamily="18" charset="0"/>
              </a:rPr>
              <a:t>Ön Büro ve Satış departmanının kısa vadeli önemli bir planlaması gelecek tarihlerde satış için oda satış tahmininde bulunmaktır. Doluluk tahmini (</a:t>
            </a:r>
            <a:r>
              <a:rPr lang="tr-TR" sz="2800" b="1" dirty="0" err="1">
                <a:solidFill>
                  <a:srgbClr val="FF0000"/>
                </a:solidFill>
                <a:latin typeface="Times New Roman" panose="02020603050405020304" pitchFamily="18" charset="0"/>
                <a:cs typeface="Times New Roman" panose="02020603050405020304" pitchFamily="18" charset="0"/>
              </a:rPr>
              <a:t>occupancy</a:t>
            </a:r>
            <a:r>
              <a:rPr lang="tr-TR" sz="2800" b="1" dirty="0">
                <a:solidFill>
                  <a:srgbClr val="FF0000"/>
                </a:solidFill>
                <a:latin typeface="Times New Roman" panose="02020603050405020304" pitchFamily="18" charset="0"/>
                <a:cs typeface="Times New Roman" panose="02020603050405020304" pitchFamily="18" charset="0"/>
              </a:rPr>
              <a:t> </a:t>
            </a:r>
            <a:r>
              <a:rPr lang="tr-TR" sz="2800" b="1" dirty="0" err="1">
                <a:solidFill>
                  <a:srgbClr val="FF0000"/>
                </a:solidFill>
                <a:latin typeface="Times New Roman" panose="02020603050405020304" pitchFamily="18" charset="0"/>
                <a:cs typeface="Times New Roman" panose="02020603050405020304" pitchFamily="18" charset="0"/>
              </a:rPr>
              <a:t>forecast</a:t>
            </a:r>
            <a:r>
              <a:rPr lang="tr-TR" sz="2800" dirty="0">
                <a:latin typeface="Times New Roman" panose="02020603050405020304" pitchFamily="18" charset="0"/>
                <a:cs typeface="Times New Roman" panose="02020603050405020304" pitchFamily="18" charset="0"/>
              </a:rPr>
              <a:t>) olarak da bahsedilebilecek bu konuda tahminlere göre tüm departmanlarda gerekecek personel sayısı o dönem için belirlenir. </a:t>
            </a:r>
          </a:p>
          <a:p>
            <a:endParaRPr lang="tr-TR" sz="2800" dirty="0">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Tahminde bulunma geliştirilmesi zor bir beceridir. Bunun için; </a:t>
            </a:r>
          </a:p>
          <a:p>
            <a:pPr marL="342900" indent="-342900">
              <a:buFontTx/>
              <a:buChar char="-"/>
            </a:pPr>
            <a:r>
              <a:rPr lang="tr-TR" sz="2800" dirty="0">
                <a:solidFill>
                  <a:srgbClr val="00B050"/>
                </a:solidFill>
                <a:latin typeface="Times New Roman" panose="02020603050405020304" pitchFamily="18" charset="0"/>
                <a:cs typeface="Times New Roman" panose="02020603050405020304" pitchFamily="18" charset="0"/>
              </a:rPr>
              <a:t>tecrübe, </a:t>
            </a:r>
          </a:p>
          <a:p>
            <a:pPr marL="342900" indent="-342900">
              <a:buFontTx/>
              <a:buChar char="-"/>
            </a:pPr>
            <a:r>
              <a:rPr lang="tr-TR" sz="2800" dirty="0">
                <a:solidFill>
                  <a:srgbClr val="00B050"/>
                </a:solidFill>
                <a:latin typeface="Times New Roman" panose="02020603050405020304" pitchFamily="18" charset="0"/>
                <a:cs typeface="Times New Roman" panose="02020603050405020304" pitchFamily="18" charset="0"/>
              </a:rPr>
              <a:t>etkili kayıt tutma ve </a:t>
            </a:r>
          </a:p>
          <a:p>
            <a:pPr marL="342900" indent="-342900">
              <a:buFontTx/>
              <a:buChar char="-"/>
            </a:pPr>
            <a:r>
              <a:rPr lang="tr-TR" sz="2800" dirty="0">
                <a:solidFill>
                  <a:srgbClr val="00B050"/>
                </a:solidFill>
                <a:latin typeface="Times New Roman" panose="02020603050405020304" pitchFamily="18" charset="0"/>
                <a:cs typeface="Times New Roman" panose="02020603050405020304" pitchFamily="18" charset="0"/>
              </a:rPr>
              <a:t>doğru sayım metotlarına </a:t>
            </a:r>
          </a:p>
          <a:p>
            <a:r>
              <a:rPr lang="tr-TR" sz="2800" dirty="0">
                <a:latin typeface="Times New Roman" panose="02020603050405020304" pitchFamily="18" charset="0"/>
                <a:cs typeface="Times New Roman" panose="02020603050405020304" pitchFamily="18" charset="0"/>
              </a:rPr>
              <a:t>				gerek vardır. </a:t>
            </a:r>
          </a:p>
          <a:p>
            <a:endParaRPr lang="tr-TR" dirty="0"/>
          </a:p>
        </p:txBody>
      </p:sp>
    </p:spTree>
    <p:extLst>
      <p:ext uri="{BB962C8B-B14F-4D97-AF65-F5344CB8AC3E}">
        <p14:creationId xmlns:p14="http://schemas.microsoft.com/office/powerpoint/2010/main" val="2605560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88640"/>
            <a:ext cx="8856983" cy="6463308"/>
          </a:xfrm>
          <a:prstGeom prst="rect">
            <a:avLst/>
          </a:prstGeom>
        </p:spPr>
        <p:txBody>
          <a:bodyPr wrap="square">
            <a:spAutoFit/>
          </a:bodyPr>
          <a:lstStyle/>
          <a:p>
            <a:r>
              <a:rPr lang="tr-TR" sz="2000" b="1" dirty="0">
                <a:latin typeface="Times New Roman" panose="02020603050405020304" pitchFamily="18" charset="0"/>
                <a:cs typeface="Times New Roman" panose="02020603050405020304" pitchFamily="18" charset="0"/>
              </a:rPr>
              <a:t>Deneyimli bir </a:t>
            </a:r>
            <a:r>
              <a:rPr lang="tr-TR" sz="2000" b="1" dirty="0" err="1">
                <a:latin typeface="Times New Roman" panose="02020603050405020304" pitchFamily="18" charset="0"/>
                <a:cs typeface="Times New Roman" panose="02020603050405020304" pitchFamily="18" charset="0"/>
              </a:rPr>
              <a:t>önbüro</a:t>
            </a:r>
            <a:r>
              <a:rPr lang="tr-TR" sz="2000" b="1" dirty="0">
                <a:latin typeface="Times New Roman" panose="02020603050405020304" pitchFamily="18" charset="0"/>
                <a:cs typeface="Times New Roman" panose="02020603050405020304" pitchFamily="18" charset="0"/>
              </a:rPr>
              <a:t> yöneticisi gelecekteki oda talebini tahmin ederken şunlara dikkat etmelidir:</a:t>
            </a:r>
          </a:p>
          <a:p>
            <a:pPr marL="285750" indent="-285750">
              <a:buFontTx/>
              <a:buChar char="-"/>
            </a:pPr>
            <a:r>
              <a:rPr lang="tr-TR" sz="2200" dirty="0">
                <a:latin typeface="Times New Roman" panose="02020603050405020304" pitchFamily="18" charset="0"/>
                <a:cs typeface="Times New Roman" panose="02020603050405020304" pitchFamily="18" charset="0"/>
              </a:rPr>
              <a:t>Otel ve çevre koşulları hakkında bilgi,</a:t>
            </a:r>
          </a:p>
          <a:p>
            <a:pPr marL="285750" indent="-285750">
              <a:buFontTx/>
              <a:buChar char="-"/>
            </a:pPr>
            <a:r>
              <a:rPr lang="tr-TR" sz="2200" dirty="0">
                <a:latin typeface="Times New Roman" panose="02020603050405020304" pitchFamily="18" charset="0"/>
                <a:cs typeface="Times New Roman" panose="02020603050405020304" pitchFamily="18" charset="0"/>
              </a:rPr>
              <a:t>Otelin içinde bulunduğu pazarın profili. </a:t>
            </a:r>
          </a:p>
          <a:p>
            <a:pPr marL="285750" indent="-285750">
              <a:buFontTx/>
              <a:buChar char="-"/>
            </a:pPr>
            <a:r>
              <a:rPr lang="tr-TR" sz="2200" dirty="0">
                <a:latin typeface="Times New Roman" panose="02020603050405020304" pitchFamily="18" charset="0"/>
                <a:cs typeface="Times New Roman" panose="02020603050405020304" pitchFamily="18" charset="0"/>
              </a:rPr>
              <a:t>Otelin bulunduğu bölgedeki talebi etkileyen özel olayların listesi,</a:t>
            </a:r>
          </a:p>
          <a:p>
            <a:pPr marL="285750" indent="-285750">
              <a:buFontTx/>
              <a:buChar char="-"/>
            </a:pPr>
            <a:r>
              <a:rPr lang="tr-TR" sz="2200" dirty="0">
                <a:latin typeface="Times New Roman" panose="02020603050405020304" pitchFamily="18" charset="0"/>
                <a:cs typeface="Times New Roman" panose="02020603050405020304" pitchFamily="18" charset="0"/>
              </a:rPr>
              <a:t>Değişik rezervasyon taleplerinin grup profili,</a:t>
            </a:r>
          </a:p>
          <a:p>
            <a:pPr marL="285750" indent="-285750">
              <a:buFontTx/>
              <a:buChar char="-"/>
            </a:pPr>
            <a:r>
              <a:rPr lang="tr-TR" sz="2200" dirty="0">
                <a:latin typeface="Times New Roman" panose="02020603050405020304" pitchFamily="18" charset="0"/>
                <a:cs typeface="Times New Roman" panose="02020603050405020304" pitchFamily="18" charset="0"/>
              </a:rPr>
              <a:t>Geçmiş yıllardaki aynı döneme ilişkin doluluk oranları,</a:t>
            </a:r>
          </a:p>
          <a:p>
            <a:pPr marL="285750" indent="-285750">
              <a:buFontTx/>
              <a:buChar char="-"/>
            </a:pPr>
            <a:r>
              <a:rPr lang="tr-TR" sz="2200" dirty="0">
                <a:latin typeface="Times New Roman" panose="02020603050405020304" pitchFamily="18" charset="0"/>
                <a:cs typeface="Times New Roman" panose="02020603050405020304" pitchFamily="18" charset="0"/>
              </a:rPr>
              <a:t>Şu andaki rezervasyonlu odaların yüzdesi, iptal tarihleri,</a:t>
            </a:r>
          </a:p>
          <a:p>
            <a:pPr marL="285750" indent="-285750">
              <a:buFontTx/>
              <a:buChar char="-"/>
            </a:pPr>
            <a:r>
              <a:rPr lang="tr-TR" sz="2200" dirty="0">
                <a:latin typeface="Times New Roman" panose="02020603050405020304" pitchFamily="18" charset="0"/>
                <a:cs typeface="Times New Roman" panose="02020603050405020304" pitchFamily="18" charset="0"/>
              </a:rPr>
              <a:t>Otel ve çevresi hakkında yeterli bilgi,</a:t>
            </a:r>
          </a:p>
          <a:p>
            <a:pPr marL="285750" indent="-285750">
              <a:buFontTx/>
              <a:buChar char="-"/>
            </a:pPr>
            <a:r>
              <a:rPr lang="tr-TR" sz="2200" dirty="0">
                <a:latin typeface="Times New Roman" panose="02020603050405020304" pitchFamily="18" charset="0"/>
                <a:cs typeface="Times New Roman" panose="02020603050405020304" pitchFamily="18" charset="0"/>
              </a:rPr>
              <a:t>Otelin geçmiş ve gelecekle ilgili doluluk bilgileri,</a:t>
            </a:r>
          </a:p>
          <a:p>
            <a:pPr marL="285750" indent="-285750">
              <a:buFontTx/>
              <a:buChar char="-"/>
            </a:pPr>
            <a:r>
              <a:rPr lang="tr-TR" sz="2200" dirty="0">
                <a:latin typeface="Times New Roman" panose="02020603050405020304" pitchFamily="18" charset="0"/>
                <a:cs typeface="Times New Roman" panose="02020603050405020304" pitchFamily="18" charset="0"/>
              </a:rPr>
              <a:t>Rezervasyon trendlerindeki gelişme ve değişiklikler, alınan rezervasyonların kaydı,</a:t>
            </a:r>
          </a:p>
          <a:p>
            <a:pPr marL="285750" indent="-285750">
              <a:buFontTx/>
              <a:buChar char="-"/>
            </a:pPr>
            <a:r>
              <a:rPr lang="tr-TR" sz="2200" dirty="0">
                <a:latin typeface="Times New Roman" panose="02020603050405020304" pitchFamily="18" charset="0"/>
                <a:cs typeface="Times New Roman" panose="02020603050405020304" pitchFamily="18" charset="0"/>
              </a:rPr>
              <a:t>Tahminde dönemiyle ilgili çevrede planlanmış önemli olaylar, toplantılar,</a:t>
            </a:r>
          </a:p>
          <a:p>
            <a:pPr marL="285750" indent="-285750">
              <a:buFontTx/>
              <a:buChar char="-"/>
            </a:pPr>
            <a:r>
              <a:rPr lang="tr-TR" sz="2200" dirty="0">
                <a:latin typeface="Times New Roman" panose="02020603050405020304" pitchFamily="18" charset="0"/>
                <a:cs typeface="Times New Roman" panose="02020603050405020304" pitchFamily="18" charset="0"/>
              </a:rPr>
              <a:t>Tahminde bulunulan dönemde yer ayırmak isteyen özel grupların profili,</a:t>
            </a:r>
          </a:p>
          <a:p>
            <a:pPr marL="285750" indent="-285750">
              <a:buFontTx/>
              <a:buChar char="-"/>
            </a:pPr>
            <a:r>
              <a:rPr lang="tr-TR" sz="2200" dirty="0">
                <a:latin typeface="Times New Roman" panose="02020603050405020304" pitchFamily="18" charset="0"/>
                <a:cs typeface="Times New Roman" panose="02020603050405020304" pitchFamily="18" charset="0"/>
              </a:rPr>
              <a:t>Özel tarihlerde yapılmış garantisiz ve garantili rezervasyonların sayısı ile </a:t>
            </a:r>
            <a:r>
              <a:rPr lang="tr-TR" sz="2200" dirty="0" err="1">
                <a:latin typeface="Times New Roman" panose="02020603050405020304" pitchFamily="18" charset="0"/>
                <a:cs typeface="Times New Roman" panose="02020603050405020304" pitchFamily="18" charset="0"/>
              </a:rPr>
              <a:t>no-show</a:t>
            </a:r>
            <a:r>
              <a:rPr lang="tr-TR" sz="2200" dirty="0">
                <a:latin typeface="Times New Roman" panose="02020603050405020304" pitchFamily="18" charset="0"/>
                <a:cs typeface="Times New Roman" panose="02020603050405020304" pitchFamily="18" charset="0"/>
              </a:rPr>
              <a:t> ve son dakika iptallerinin sayısı,</a:t>
            </a:r>
          </a:p>
          <a:p>
            <a:pPr marL="285750" indent="-285750">
              <a:buFontTx/>
              <a:buChar char="-"/>
            </a:pPr>
            <a:r>
              <a:rPr lang="tr-TR" sz="2200" dirty="0">
                <a:latin typeface="Times New Roman" panose="02020603050405020304" pitchFamily="18" charset="0"/>
                <a:cs typeface="Times New Roman" panose="02020603050405020304" pitchFamily="18" charset="0"/>
              </a:rPr>
              <a:t>O güne kadar rezerve edilen oda yüzdesi ve tahminde bulunulacak dönem içinde bu odaların iptal oranları, </a:t>
            </a:r>
            <a:r>
              <a:rPr lang="tr-TR" sz="2200" dirty="0" err="1">
                <a:latin typeface="Times New Roman" panose="02020603050405020304" pitchFamily="18" charset="0"/>
                <a:cs typeface="Times New Roman" panose="02020603050405020304" pitchFamily="18" charset="0"/>
              </a:rPr>
              <a:t>last</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minute</a:t>
            </a:r>
            <a:r>
              <a:rPr lang="tr-TR" sz="2200" dirty="0">
                <a:latin typeface="Times New Roman" panose="02020603050405020304" pitchFamily="18" charset="0"/>
                <a:cs typeface="Times New Roman" panose="02020603050405020304" pitchFamily="18" charset="0"/>
              </a:rPr>
              <a:t> satışlar,</a:t>
            </a:r>
          </a:p>
          <a:p>
            <a:pPr marL="285750" indent="-285750">
              <a:buFontTx/>
              <a:buChar char="-"/>
            </a:pPr>
            <a:r>
              <a:rPr lang="tr-TR" sz="2200" dirty="0">
                <a:latin typeface="Times New Roman" panose="02020603050405020304" pitchFamily="18" charset="0"/>
                <a:cs typeface="Times New Roman" panose="02020603050405020304" pitchFamily="18" charset="0"/>
              </a:rPr>
              <a:t>Otelin modernizasyon ve yenileme planları.</a:t>
            </a:r>
          </a:p>
        </p:txBody>
      </p:sp>
    </p:spTree>
    <p:extLst>
      <p:ext uri="{BB962C8B-B14F-4D97-AF65-F5344CB8AC3E}">
        <p14:creationId xmlns:p14="http://schemas.microsoft.com/office/powerpoint/2010/main" val="2897928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480" y="127657"/>
            <a:ext cx="8790991" cy="6540252"/>
          </a:xfrm>
          <a:prstGeom prst="rect">
            <a:avLst/>
          </a:prstGeom>
        </p:spPr>
        <p:txBody>
          <a:bodyPr wrap="square">
            <a:spAutoFit/>
          </a:bodyPr>
          <a:lstStyle/>
          <a:p>
            <a:pPr algn="just"/>
            <a:r>
              <a:rPr lang="tr-TR" sz="2400" dirty="0" err="1">
                <a:latin typeface="Times New Roman" panose="02020603050405020304" pitchFamily="18" charset="0"/>
                <a:cs typeface="Times New Roman" panose="02020603050405020304" pitchFamily="18" charset="0"/>
              </a:rPr>
              <a:t>Tahminleme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önbüro</a:t>
            </a:r>
            <a:r>
              <a:rPr lang="tr-TR" sz="2400" dirty="0">
                <a:latin typeface="Times New Roman" panose="02020603050405020304" pitchFamily="18" charset="0"/>
                <a:cs typeface="Times New Roman" panose="02020603050405020304" pitchFamily="18" charset="0"/>
              </a:rPr>
              <a:t> yönetiminde süreklilik isteyen bir konudur. </a:t>
            </a:r>
            <a:r>
              <a:rPr lang="tr-TR" sz="2400" dirty="0" err="1">
                <a:latin typeface="Times New Roman" panose="02020603050405020304" pitchFamily="18" charset="0"/>
                <a:cs typeface="Times New Roman" panose="02020603050405020304" pitchFamily="18" charset="0"/>
              </a:rPr>
              <a:t>Önbüro</a:t>
            </a:r>
            <a:r>
              <a:rPr lang="tr-TR" sz="2400" dirty="0">
                <a:latin typeface="Times New Roman" panose="02020603050405020304" pitchFamily="18" charset="0"/>
                <a:cs typeface="Times New Roman" panose="02020603050405020304" pitchFamily="18" charset="0"/>
              </a:rPr>
              <a:t> yöneticisi oda kapasitesini her gün gözetim altında bulundurmak ve bilgileri güncellemek durumundadır. Böylece, gün içindeki ve ileriye yönelik talebe nasıl yanıt vereceğini bilir. Kapasitenin atıl kalmasını engelleyebildiği gibi müşterinin kapıda kalmasını da önleyebilir. </a:t>
            </a:r>
          </a:p>
          <a:p>
            <a:pPr algn="just"/>
            <a:endParaRPr lang="tr-TR" sz="1100" dirty="0">
              <a:latin typeface="Times New Roman" panose="02020603050405020304" pitchFamily="18" charset="0"/>
              <a:cs typeface="Times New Roman" panose="02020603050405020304" pitchFamily="18" charset="0"/>
            </a:endParaRPr>
          </a:p>
          <a:p>
            <a:pPr algn="just"/>
            <a:r>
              <a:rPr lang="tr-TR" sz="2400" dirty="0" err="1">
                <a:latin typeface="Times New Roman" panose="02020603050405020304" pitchFamily="18" charset="0"/>
                <a:cs typeface="Times New Roman" panose="02020603050405020304" pitchFamily="18" charset="0"/>
              </a:rPr>
              <a:t>Tahminleme</a:t>
            </a:r>
            <a:r>
              <a:rPr lang="tr-TR" sz="2400" dirty="0">
                <a:latin typeface="Times New Roman" panose="02020603050405020304" pitchFamily="18" charset="0"/>
                <a:cs typeface="Times New Roman" panose="02020603050405020304" pitchFamily="18" charset="0"/>
              </a:rPr>
              <a:t> ve satılabilir oda sayısının bulunması iş hacmini gösterir. İş hacmine göre </a:t>
            </a:r>
            <a:r>
              <a:rPr lang="tr-TR" sz="2400" dirty="0" err="1">
                <a:latin typeface="Times New Roman" panose="02020603050405020304" pitchFamily="18" charset="0"/>
                <a:cs typeface="Times New Roman" panose="02020603050405020304" pitchFamily="18" charset="0"/>
              </a:rPr>
              <a:t>önbüro</a:t>
            </a:r>
            <a:r>
              <a:rPr lang="tr-TR" sz="2400" dirty="0">
                <a:latin typeface="Times New Roman" panose="02020603050405020304" pitchFamily="18" charset="0"/>
                <a:cs typeface="Times New Roman" panose="02020603050405020304" pitchFamily="18" charset="0"/>
              </a:rPr>
              <a:t>, işgücü programlamasını ve faaliyet programlarını rahatça yapabilecektir.</a:t>
            </a:r>
          </a:p>
          <a:p>
            <a:pPr algn="just"/>
            <a:endParaRPr lang="tr-TR" sz="1200" dirty="0">
              <a:latin typeface="Times New Roman" panose="02020603050405020304" pitchFamily="18" charset="0"/>
              <a:cs typeface="Times New Roman" panose="02020603050405020304" pitchFamily="18" charset="0"/>
            </a:endParaRPr>
          </a:p>
          <a:p>
            <a:pPr algn="just"/>
            <a:r>
              <a:rPr lang="tr-TR" sz="2400" dirty="0" err="1">
                <a:latin typeface="Times New Roman" panose="02020603050405020304" pitchFamily="18" charset="0"/>
                <a:cs typeface="Times New Roman" panose="02020603050405020304" pitchFamily="18" charset="0"/>
              </a:rPr>
              <a:t>Tahminleme</a:t>
            </a:r>
            <a:r>
              <a:rPr lang="tr-TR" sz="2400" dirty="0">
                <a:latin typeface="Times New Roman" panose="02020603050405020304" pitchFamily="18" charset="0"/>
                <a:cs typeface="Times New Roman" panose="02020603050405020304" pitchFamily="18" charset="0"/>
              </a:rPr>
              <a:t> raporları otelin diğer bölümleri için de önemlidir. Kat hizmetleri, restoran ve mutfağın planlama çabalarına yardımcı olur. </a:t>
            </a:r>
          </a:p>
          <a:p>
            <a:pPr algn="just"/>
            <a:endParaRPr lang="tr-TR" sz="12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İşletme yöneticileri, ileriye dönük sağlıklı planlar hazırlayabilmeleri için geçmiş dönemlerdeki faaliyetlerini değerlendirmeleri gerekir. Değerlendirmenin yapılabilmesi için de iki farklı bilgiye sahip olmak yeterlidir. Bu bilgiler </a:t>
            </a:r>
            <a:r>
              <a:rPr lang="tr-TR" sz="2400" b="1" dirty="0">
                <a:solidFill>
                  <a:srgbClr val="FF0000"/>
                </a:solidFill>
                <a:latin typeface="Times New Roman" panose="02020603050405020304" pitchFamily="18" charset="0"/>
                <a:cs typeface="Times New Roman" panose="02020603050405020304" pitchFamily="18" charset="0"/>
              </a:rPr>
              <a:t>satılan oda sayısı </a:t>
            </a:r>
            <a:r>
              <a:rPr lang="tr-TR" sz="2400" dirty="0">
                <a:latin typeface="Times New Roman" panose="02020603050405020304" pitchFamily="18" charset="0"/>
                <a:cs typeface="Times New Roman" panose="02020603050405020304" pitchFamily="18" charset="0"/>
              </a:rPr>
              <a:t>ve elde edilen </a:t>
            </a:r>
            <a:r>
              <a:rPr lang="tr-TR" sz="2400" b="1" dirty="0">
                <a:solidFill>
                  <a:srgbClr val="FF0000"/>
                </a:solidFill>
                <a:latin typeface="Times New Roman" panose="02020603050405020304" pitchFamily="18" charset="0"/>
                <a:cs typeface="Times New Roman" panose="02020603050405020304" pitchFamily="18" charset="0"/>
              </a:rPr>
              <a:t>gelir miktarıdır</a:t>
            </a:r>
            <a:r>
              <a:rPr lang="tr-TR"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11928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404664"/>
            <a:ext cx="8784976" cy="5262979"/>
          </a:xfrm>
          <a:prstGeom prst="rect">
            <a:avLst/>
          </a:prstGeom>
        </p:spPr>
        <p:txBody>
          <a:bodyPr wrap="square">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5.2.1. Tahminde Bulunma Verileri</a:t>
            </a:r>
          </a:p>
          <a:p>
            <a:endParaRPr lang="tr-TR" sz="2800" dirty="0">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Geçmiş doluluk verileri tahminde bulunmak için çok önemlidir. Tahminde bulunmayı kolaylaştırmak için şu günlük doluluk verilerinin kayda geçmesi gerekmektedir:</a:t>
            </a:r>
          </a:p>
          <a:p>
            <a:pPr algn="just"/>
            <a:endParaRPr lang="tr-TR" sz="28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tr-TR" sz="2800" dirty="0">
                <a:latin typeface="Times New Roman" panose="02020603050405020304" pitchFamily="18" charset="0"/>
                <a:cs typeface="Times New Roman" panose="02020603050405020304" pitchFamily="18" charset="0"/>
              </a:rPr>
              <a:t>Varışlar (</a:t>
            </a:r>
            <a:r>
              <a:rPr lang="tr-TR" sz="2800" dirty="0" err="1">
                <a:latin typeface="Times New Roman" panose="02020603050405020304" pitchFamily="18" charset="0"/>
                <a:cs typeface="Times New Roman" panose="02020603050405020304" pitchFamily="18" charset="0"/>
              </a:rPr>
              <a:t>arrivals</a:t>
            </a:r>
            <a:r>
              <a:rPr lang="tr-TR" sz="2800" dirty="0">
                <a:latin typeface="Times New Roman" panose="02020603050405020304" pitchFamily="18" charset="0"/>
                <a:cs typeface="Times New Roman" panose="02020603050405020304" pitchFamily="18" charset="0"/>
              </a:rPr>
              <a:t>)</a:t>
            </a:r>
          </a:p>
          <a:p>
            <a:pPr marL="342900" indent="-342900">
              <a:buFont typeface="Wingdings" pitchFamily="2" charset="2"/>
              <a:buChar char="Ø"/>
            </a:pPr>
            <a:r>
              <a:rPr lang="tr-TR" sz="2800" dirty="0">
                <a:latin typeface="Times New Roman" panose="02020603050405020304" pitchFamily="18" charset="0"/>
                <a:cs typeface="Times New Roman" panose="02020603050405020304" pitchFamily="18" charset="0"/>
              </a:rPr>
              <a:t>Kapı girişli odalar (</a:t>
            </a:r>
            <a:r>
              <a:rPr lang="tr-TR" sz="2800" dirty="0" err="1">
                <a:latin typeface="Times New Roman" panose="02020603050405020304" pitchFamily="18" charset="0"/>
                <a:cs typeface="Times New Roman" panose="02020603050405020304" pitchFamily="18" charset="0"/>
              </a:rPr>
              <a:t>walk</a:t>
            </a:r>
            <a:r>
              <a:rPr lang="tr-TR" sz="2800" dirty="0">
                <a:latin typeface="Times New Roman" panose="02020603050405020304" pitchFamily="18" charset="0"/>
                <a:cs typeface="Times New Roman" panose="02020603050405020304" pitchFamily="18" charset="0"/>
              </a:rPr>
              <a:t>-in)</a:t>
            </a:r>
          </a:p>
          <a:p>
            <a:pPr marL="342900" indent="-342900">
              <a:buFont typeface="Wingdings" pitchFamily="2" charset="2"/>
              <a:buChar char="Ø"/>
            </a:pPr>
            <a:r>
              <a:rPr lang="tr-TR" sz="2800" dirty="0">
                <a:latin typeface="Times New Roman" panose="02020603050405020304" pitchFamily="18" charset="0"/>
                <a:cs typeface="Times New Roman" panose="02020603050405020304" pitchFamily="18" charset="0"/>
              </a:rPr>
              <a:t>Kalışını uzatanların sayısı (</a:t>
            </a:r>
            <a:r>
              <a:rPr lang="tr-TR" sz="2800" dirty="0" err="1">
                <a:latin typeface="Times New Roman" panose="02020603050405020304" pitchFamily="18" charset="0"/>
                <a:cs typeface="Times New Roman" panose="02020603050405020304" pitchFamily="18" charset="0"/>
              </a:rPr>
              <a:t>overstay</a:t>
            </a:r>
            <a:r>
              <a:rPr lang="tr-TR" sz="2800" dirty="0">
                <a:latin typeface="Times New Roman" panose="02020603050405020304" pitchFamily="18" charset="0"/>
                <a:cs typeface="Times New Roman" panose="02020603050405020304" pitchFamily="18" charset="0"/>
              </a:rPr>
              <a:t>)</a:t>
            </a:r>
          </a:p>
          <a:p>
            <a:pPr marL="342900" indent="-342900">
              <a:buFont typeface="Wingdings" pitchFamily="2" charset="2"/>
              <a:buChar char="Ø"/>
            </a:pPr>
            <a:r>
              <a:rPr lang="tr-TR" sz="2800" dirty="0">
                <a:latin typeface="Times New Roman" panose="02020603050405020304" pitchFamily="18" charset="0"/>
                <a:cs typeface="Times New Roman" panose="02020603050405020304" pitchFamily="18" charset="0"/>
              </a:rPr>
              <a:t>Gelmeyen odalar (</a:t>
            </a:r>
            <a:r>
              <a:rPr lang="tr-TR" sz="2800" dirty="0" err="1">
                <a:latin typeface="Times New Roman" panose="02020603050405020304" pitchFamily="18" charset="0"/>
                <a:cs typeface="Times New Roman" panose="02020603050405020304" pitchFamily="18" charset="0"/>
              </a:rPr>
              <a:t>no-show</a:t>
            </a:r>
            <a:r>
              <a:rPr lang="tr-TR" sz="2800" dirty="0">
                <a:latin typeface="Times New Roman" panose="02020603050405020304" pitchFamily="18" charset="0"/>
                <a:cs typeface="Times New Roman" panose="02020603050405020304" pitchFamily="18" charset="0"/>
              </a:rPr>
              <a:t>)</a:t>
            </a:r>
          </a:p>
          <a:p>
            <a:pPr marL="342900" indent="-342900">
              <a:buFont typeface="Wingdings" pitchFamily="2" charset="2"/>
              <a:buChar char="Ø"/>
            </a:pPr>
            <a:r>
              <a:rPr lang="tr-TR" sz="2800" dirty="0">
                <a:latin typeface="Times New Roman" panose="02020603050405020304" pitchFamily="18" charset="0"/>
                <a:cs typeface="Times New Roman" panose="02020603050405020304" pitchFamily="18" charset="0"/>
              </a:rPr>
              <a:t>Erken çıkışlılar (</a:t>
            </a:r>
            <a:r>
              <a:rPr lang="tr-TR" sz="2800" dirty="0" err="1">
                <a:latin typeface="Times New Roman" panose="02020603050405020304" pitchFamily="18" charset="0"/>
                <a:cs typeface="Times New Roman" panose="02020603050405020304" pitchFamily="18" charset="0"/>
              </a:rPr>
              <a:t>early</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check-out</a:t>
            </a:r>
            <a:r>
              <a:rPr lang="tr-TR" sz="2800" dirty="0">
                <a:latin typeface="Times New Roman" panose="02020603050405020304" pitchFamily="18" charset="0"/>
                <a:cs typeface="Times New Roman" panose="02020603050405020304" pitchFamily="18" charset="0"/>
              </a:rPr>
              <a:t>)</a:t>
            </a:r>
          </a:p>
          <a:p>
            <a:pPr marL="342900" indent="-342900">
              <a:buFont typeface="Wingdings" pitchFamily="2" charset="2"/>
              <a:buChar char="Ø"/>
            </a:pPr>
            <a:r>
              <a:rPr lang="tr-TR" sz="2800" dirty="0">
                <a:latin typeface="Times New Roman" panose="02020603050405020304" pitchFamily="18" charset="0"/>
                <a:cs typeface="Times New Roman" panose="02020603050405020304" pitchFamily="18" charset="0"/>
              </a:rPr>
              <a:t>Çıkan odalar (</a:t>
            </a:r>
            <a:r>
              <a:rPr lang="tr-TR" sz="2800" dirty="0" err="1">
                <a:latin typeface="Times New Roman" panose="02020603050405020304" pitchFamily="18" charset="0"/>
                <a:cs typeface="Times New Roman" panose="02020603050405020304" pitchFamily="18" charset="0"/>
              </a:rPr>
              <a:t>check-out</a:t>
            </a:r>
            <a:r>
              <a:rPr lang="tr-TR" sz="2800" dirty="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416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476672"/>
            <a:ext cx="8640960" cy="5632311"/>
          </a:xfrm>
          <a:prstGeom prst="rect">
            <a:avLst/>
          </a:prstGeom>
        </p:spPr>
        <p:txBody>
          <a:bodyPr wrap="square">
            <a:spAutoFit/>
          </a:bodyPr>
          <a:lstStyle/>
          <a:p>
            <a:r>
              <a:rPr lang="tr-TR" sz="3600" b="1" dirty="0">
                <a:solidFill>
                  <a:srgbClr val="FF0000"/>
                </a:solidFill>
                <a:latin typeface="Times New Roman" panose="02020603050405020304" pitchFamily="18" charset="0"/>
                <a:cs typeface="Times New Roman" panose="02020603050405020304" pitchFamily="18" charset="0"/>
              </a:rPr>
              <a:t>Ön büro operasyonunda önem taşıyan oranlar vardır. Bunlar;</a:t>
            </a:r>
          </a:p>
          <a:p>
            <a:endParaRPr lang="tr-TR" sz="36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tr-TR" sz="3600" dirty="0">
                <a:latin typeface="Times New Roman" panose="02020603050405020304" pitchFamily="18" charset="0"/>
                <a:cs typeface="Times New Roman" panose="02020603050405020304" pitchFamily="18" charset="0"/>
              </a:rPr>
              <a:t>No-</a:t>
            </a:r>
            <a:r>
              <a:rPr lang="tr-TR" sz="3600" dirty="0" err="1">
                <a:latin typeface="Times New Roman" panose="02020603050405020304" pitchFamily="18" charset="0"/>
                <a:cs typeface="Times New Roman" panose="02020603050405020304" pitchFamily="18" charset="0"/>
              </a:rPr>
              <a:t>show</a:t>
            </a:r>
            <a:r>
              <a:rPr lang="tr-TR" sz="3600" dirty="0">
                <a:latin typeface="Times New Roman" panose="02020603050405020304" pitchFamily="18" charset="0"/>
                <a:cs typeface="Times New Roman" panose="02020603050405020304" pitchFamily="18" charset="0"/>
              </a:rPr>
              <a:t> Yüzdesi</a:t>
            </a:r>
          </a:p>
          <a:p>
            <a:pPr marL="342900" indent="-342900">
              <a:buFont typeface="Wingdings" pitchFamily="2" charset="2"/>
              <a:buChar char="Ø"/>
            </a:pPr>
            <a:r>
              <a:rPr lang="tr-TR" sz="3600" dirty="0" err="1">
                <a:latin typeface="Times New Roman" panose="02020603050405020304" pitchFamily="18" charset="0"/>
                <a:cs typeface="Times New Roman" panose="02020603050405020304" pitchFamily="18" charset="0"/>
              </a:rPr>
              <a:t>Walk-in’ler</a:t>
            </a:r>
            <a:r>
              <a:rPr lang="tr-TR" sz="3600" dirty="0">
                <a:latin typeface="Times New Roman" panose="02020603050405020304" pitchFamily="18" charset="0"/>
                <a:cs typeface="Times New Roman" panose="02020603050405020304" pitchFamily="18" charset="0"/>
              </a:rPr>
              <a:t> Yüzdesi </a:t>
            </a:r>
          </a:p>
          <a:p>
            <a:pPr marL="342900" indent="-342900">
              <a:buFont typeface="Wingdings" pitchFamily="2" charset="2"/>
              <a:buChar char="Ø"/>
            </a:pPr>
            <a:r>
              <a:rPr lang="tr-TR" sz="3600" dirty="0" err="1">
                <a:latin typeface="Times New Roman" panose="02020603050405020304" pitchFamily="18" charset="0"/>
                <a:cs typeface="Times New Roman" panose="02020603050405020304" pitchFamily="18" charset="0"/>
              </a:rPr>
              <a:t>Extension</a:t>
            </a:r>
            <a:r>
              <a:rPr lang="tr-TR" sz="3600" dirty="0">
                <a:latin typeface="Times New Roman" panose="02020603050405020304" pitchFamily="18" charset="0"/>
                <a:cs typeface="Times New Roman" panose="02020603050405020304" pitchFamily="18" charset="0"/>
              </a:rPr>
              <a:t> odaların Yüzdesi (</a:t>
            </a:r>
            <a:r>
              <a:rPr lang="tr-TR" sz="3600" dirty="0" err="1">
                <a:latin typeface="Times New Roman" panose="02020603050405020304" pitchFamily="18" charset="0"/>
                <a:cs typeface="Times New Roman" panose="02020603050405020304" pitchFamily="18" charset="0"/>
              </a:rPr>
              <a:t>Overstays</a:t>
            </a:r>
            <a:r>
              <a:rPr lang="tr-TR" sz="3600" dirty="0">
                <a:latin typeface="Times New Roman" panose="02020603050405020304" pitchFamily="18" charset="0"/>
                <a:cs typeface="Times New Roman" panose="02020603050405020304" pitchFamily="18" charset="0"/>
              </a:rPr>
              <a:t>)</a:t>
            </a:r>
          </a:p>
          <a:p>
            <a:pPr marL="342900" indent="-342900">
              <a:buFont typeface="Wingdings" pitchFamily="2" charset="2"/>
              <a:buChar char="Ø"/>
            </a:pPr>
            <a:r>
              <a:rPr lang="tr-TR" sz="3600" dirty="0">
                <a:latin typeface="Times New Roman" panose="02020603050405020304" pitchFamily="18" charset="0"/>
                <a:cs typeface="Times New Roman" panose="02020603050405020304" pitchFamily="18" charset="0"/>
              </a:rPr>
              <a:t>Erken Çıkış (</a:t>
            </a:r>
            <a:r>
              <a:rPr lang="tr-TR" sz="3600" dirty="0" err="1">
                <a:latin typeface="Times New Roman" panose="02020603050405020304" pitchFamily="18" charset="0"/>
                <a:cs typeface="Times New Roman" panose="02020603050405020304" pitchFamily="18" charset="0"/>
              </a:rPr>
              <a:t>Early</a:t>
            </a:r>
            <a:r>
              <a:rPr lang="tr-TR" sz="3600" dirty="0">
                <a:latin typeface="Times New Roman" panose="02020603050405020304" pitchFamily="18" charset="0"/>
                <a:cs typeface="Times New Roman" panose="02020603050405020304" pitchFamily="18" charset="0"/>
              </a:rPr>
              <a:t> </a:t>
            </a:r>
            <a:r>
              <a:rPr lang="tr-TR" sz="3600" dirty="0" err="1">
                <a:latin typeface="Times New Roman" panose="02020603050405020304" pitchFamily="18" charset="0"/>
                <a:cs typeface="Times New Roman" panose="02020603050405020304" pitchFamily="18" charset="0"/>
              </a:rPr>
              <a:t>check-out</a:t>
            </a:r>
            <a:r>
              <a:rPr lang="tr-TR" sz="3600" dirty="0">
                <a:latin typeface="Times New Roman" panose="02020603050405020304" pitchFamily="18" charset="0"/>
                <a:cs typeface="Times New Roman" panose="02020603050405020304" pitchFamily="18" charset="0"/>
              </a:rPr>
              <a:t>) Yüzdesi</a:t>
            </a:r>
          </a:p>
          <a:p>
            <a:endParaRPr lang="tr-TR" sz="3600" dirty="0">
              <a:latin typeface="Times New Roman" panose="02020603050405020304" pitchFamily="18" charset="0"/>
              <a:cs typeface="Times New Roman" panose="02020603050405020304" pitchFamily="18" charset="0"/>
            </a:endParaRPr>
          </a:p>
          <a:p>
            <a:endParaRPr lang="tr-TR" sz="3600" b="1" dirty="0">
              <a:latin typeface="Times New Roman" panose="02020603050405020304" pitchFamily="18" charset="0"/>
              <a:cs typeface="Times New Roman" panose="02020603050405020304" pitchFamily="18" charset="0"/>
            </a:endParaRPr>
          </a:p>
          <a:p>
            <a:endParaRPr lang="tr-TR" b="1" dirty="0"/>
          </a:p>
          <a:p>
            <a:endParaRPr lang="tr-TR" dirty="0"/>
          </a:p>
        </p:txBody>
      </p:sp>
    </p:spTree>
    <p:extLst>
      <p:ext uri="{BB962C8B-B14F-4D97-AF65-F5344CB8AC3E}">
        <p14:creationId xmlns:p14="http://schemas.microsoft.com/office/powerpoint/2010/main" val="403710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AAE5C6F-3355-46AB-8115-316785372AC3}"/>
              </a:ext>
            </a:extLst>
          </p:cNvPr>
          <p:cNvSpPr/>
          <p:nvPr/>
        </p:nvSpPr>
        <p:spPr>
          <a:xfrm>
            <a:off x="0" y="1052736"/>
            <a:ext cx="8900743" cy="4524315"/>
          </a:xfrm>
          <a:prstGeom prst="rect">
            <a:avLst/>
          </a:prstGeom>
        </p:spPr>
        <p:txBody>
          <a:bodyPr wrap="square">
            <a:spAutoFit/>
          </a:bodyPr>
          <a:lstStyle/>
          <a:p>
            <a:pPr algn="just"/>
            <a:r>
              <a:rPr lang="tr-TR" sz="2400" b="1" dirty="0">
                <a:solidFill>
                  <a:srgbClr val="000000"/>
                </a:solidFill>
                <a:latin typeface="Times New Roman" panose="02020603050405020304" pitchFamily="18" charset="0"/>
                <a:cs typeface="Times New Roman" panose="02020603050405020304" pitchFamily="18" charset="0"/>
              </a:rPr>
              <a:t>No-</a:t>
            </a:r>
            <a:r>
              <a:rPr lang="tr-TR" sz="2400" b="1" dirty="0" err="1">
                <a:solidFill>
                  <a:srgbClr val="000000"/>
                </a:solidFill>
                <a:latin typeface="Times New Roman" panose="02020603050405020304" pitchFamily="18" charset="0"/>
                <a:cs typeface="Times New Roman" panose="02020603050405020304" pitchFamily="18" charset="0"/>
              </a:rPr>
              <a:t>show</a:t>
            </a:r>
            <a:r>
              <a:rPr lang="tr-TR" sz="2400" b="1" dirty="0">
                <a:solidFill>
                  <a:srgbClr val="000000"/>
                </a:solidFill>
                <a:latin typeface="Times New Roman" panose="02020603050405020304" pitchFamily="18" charset="0"/>
                <a:cs typeface="Times New Roman" panose="02020603050405020304" pitchFamily="18" charset="0"/>
              </a:rPr>
              <a:t> Yüzdesi: </a:t>
            </a:r>
            <a:r>
              <a:rPr lang="tr-TR" sz="2400" dirty="0">
                <a:solidFill>
                  <a:srgbClr val="000000"/>
                </a:solidFill>
                <a:latin typeface="Times New Roman" panose="02020603050405020304" pitchFamily="18" charset="0"/>
                <a:cs typeface="Times New Roman" panose="02020603050405020304" pitchFamily="18" charset="0"/>
              </a:rPr>
              <a:t>No-</a:t>
            </a:r>
            <a:r>
              <a:rPr lang="tr-TR" sz="2400" dirty="0" err="1">
                <a:solidFill>
                  <a:srgbClr val="000000"/>
                </a:solidFill>
                <a:latin typeface="Times New Roman" panose="02020603050405020304" pitchFamily="18" charset="0"/>
                <a:cs typeface="Times New Roman" panose="02020603050405020304" pitchFamily="18" charset="0"/>
              </a:rPr>
              <a:t>show</a:t>
            </a:r>
            <a:r>
              <a:rPr lang="tr-TR" sz="2400" dirty="0">
                <a:solidFill>
                  <a:srgbClr val="000000"/>
                </a:solidFill>
                <a:latin typeface="Times New Roman" panose="02020603050405020304" pitchFamily="18" charset="0"/>
                <a:cs typeface="Times New Roman" panose="02020603050405020304" pitchFamily="18" charset="0"/>
              </a:rPr>
              <a:t>, otele belirtilen günde gelmeyen misafir</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için oda fiyatının </a:t>
            </a:r>
            <a:r>
              <a:rPr lang="tr-TR" sz="2400" dirty="0" err="1">
                <a:solidFill>
                  <a:srgbClr val="000000"/>
                </a:solidFill>
                <a:latin typeface="Times New Roman" panose="02020603050405020304" pitchFamily="18" charset="0"/>
                <a:cs typeface="Times New Roman" panose="02020603050405020304" pitchFamily="18" charset="0"/>
              </a:rPr>
              <a:t>charge</a:t>
            </a:r>
            <a:r>
              <a:rPr lang="tr-TR" sz="2400" dirty="0">
                <a:solidFill>
                  <a:srgbClr val="000000"/>
                </a:solidFill>
                <a:latin typeface="Times New Roman" panose="02020603050405020304" pitchFamily="18" charset="0"/>
                <a:cs typeface="Times New Roman" panose="02020603050405020304" pitchFamily="18" charset="0"/>
              </a:rPr>
              <a:t> edilmesidir. No-</a:t>
            </a:r>
            <a:r>
              <a:rPr lang="tr-TR" sz="2400" dirty="0" err="1">
                <a:solidFill>
                  <a:srgbClr val="000000"/>
                </a:solidFill>
                <a:latin typeface="Times New Roman" panose="02020603050405020304" pitchFamily="18" charset="0"/>
                <a:cs typeface="Times New Roman" panose="02020603050405020304" pitchFamily="18" charset="0"/>
              </a:rPr>
              <a:t>show</a:t>
            </a:r>
            <a:r>
              <a:rPr lang="tr-TR" sz="2400" dirty="0">
                <a:solidFill>
                  <a:srgbClr val="000000"/>
                </a:solidFill>
                <a:latin typeface="Times New Roman" panose="02020603050405020304" pitchFamily="18" charset="0"/>
                <a:cs typeface="Times New Roman" panose="02020603050405020304" pitchFamily="18" charset="0"/>
              </a:rPr>
              <a:t> yüzdesi fazla ise tedbir</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alınır. Bu yüzdeye göre ilave rezervasyon ve </a:t>
            </a:r>
            <a:r>
              <a:rPr lang="tr-TR" sz="2400" dirty="0" err="1">
                <a:solidFill>
                  <a:srgbClr val="000000"/>
                </a:solidFill>
                <a:latin typeface="Times New Roman" panose="02020603050405020304" pitchFamily="18" charset="0"/>
                <a:cs typeface="Times New Roman" panose="02020603050405020304" pitchFamily="18" charset="0"/>
              </a:rPr>
              <a:t>walk</a:t>
            </a:r>
            <a:r>
              <a:rPr lang="tr-TR" sz="2400" dirty="0">
                <a:solidFill>
                  <a:srgbClr val="000000"/>
                </a:solidFill>
                <a:latin typeface="Times New Roman" panose="02020603050405020304" pitchFamily="18" charset="0"/>
                <a:cs typeface="Times New Roman" panose="02020603050405020304" pitchFamily="18" charset="0"/>
              </a:rPr>
              <a:t>-in misafirleri kabul</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etme söz konusu olur. No-</a:t>
            </a:r>
            <a:r>
              <a:rPr lang="tr-TR" sz="2400" dirty="0" err="1">
                <a:solidFill>
                  <a:srgbClr val="000000"/>
                </a:solidFill>
                <a:latin typeface="Times New Roman" panose="02020603050405020304" pitchFamily="18" charset="0"/>
                <a:cs typeface="Times New Roman" panose="02020603050405020304" pitchFamily="18" charset="0"/>
              </a:rPr>
              <a:t>show</a:t>
            </a:r>
            <a:r>
              <a:rPr lang="tr-TR" sz="2400" dirty="0">
                <a:solidFill>
                  <a:srgbClr val="000000"/>
                </a:solidFill>
                <a:latin typeface="Times New Roman" panose="02020603050405020304" pitchFamily="18" charset="0"/>
                <a:cs typeface="Times New Roman" panose="02020603050405020304" pitchFamily="18" charset="0"/>
              </a:rPr>
              <a:t> yüzdesi, </a:t>
            </a:r>
            <a:r>
              <a:rPr lang="tr-TR" sz="2400" dirty="0" err="1">
                <a:solidFill>
                  <a:srgbClr val="000000"/>
                </a:solidFill>
                <a:latin typeface="Times New Roman" panose="02020603050405020304" pitchFamily="18" charset="0"/>
                <a:cs typeface="Times New Roman" panose="02020603050405020304" pitchFamily="18" charset="0"/>
              </a:rPr>
              <a:t>no-show</a:t>
            </a:r>
            <a:r>
              <a:rPr lang="tr-TR" sz="2400" dirty="0">
                <a:solidFill>
                  <a:srgbClr val="000000"/>
                </a:solidFill>
                <a:latin typeface="Times New Roman" panose="02020603050405020304" pitchFamily="18" charset="0"/>
                <a:cs typeface="Times New Roman" panose="02020603050405020304" pitchFamily="18" charset="0"/>
              </a:rPr>
              <a:t> sayısı belirli bir</a:t>
            </a:r>
            <a:br>
              <a:rPr lang="tr-TR" sz="2400" dirty="0">
                <a:solidFill>
                  <a:srgbClr val="000000"/>
                </a:solidFill>
                <a:latin typeface="Times New Roman" panose="02020603050405020304" pitchFamily="18" charset="0"/>
                <a:cs typeface="Times New Roman" panose="02020603050405020304" pitchFamily="18" charset="0"/>
              </a:rPr>
            </a:br>
            <a:r>
              <a:rPr lang="tr-TR" sz="2400" dirty="0" err="1">
                <a:solidFill>
                  <a:srgbClr val="000000"/>
                </a:solidFill>
                <a:latin typeface="Times New Roman" panose="02020603050405020304" pitchFamily="18" charset="0"/>
                <a:cs typeface="Times New Roman" panose="02020603050405020304" pitchFamily="18" charset="0"/>
              </a:rPr>
              <a:t>tarihde</a:t>
            </a:r>
            <a:r>
              <a:rPr lang="tr-TR" sz="2400" dirty="0">
                <a:solidFill>
                  <a:srgbClr val="000000"/>
                </a:solidFill>
                <a:latin typeface="Times New Roman" panose="02020603050405020304" pitchFamily="18" charset="0"/>
                <a:cs typeface="Times New Roman" panose="02020603050405020304" pitchFamily="18" charset="0"/>
              </a:rPr>
              <a:t> alınan tüm rezervasyonlara bölünerek bulunur. Garantili</a:t>
            </a:r>
            <a:br>
              <a:rPr lang="tr-TR" sz="2400" dirty="0">
                <a:solidFill>
                  <a:srgbClr val="000000"/>
                </a:solidFill>
                <a:latin typeface="Times New Roman" panose="02020603050405020304" pitchFamily="18" charset="0"/>
                <a:cs typeface="Times New Roman" panose="02020603050405020304" pitchFamily="18" charset="0"/>
              </a:rPr>
            </a:br>
            <a:r>
              <a:rPr lang="tr-TR" sz="2400" dirty="0">
                <a:solidFill>
                  <a:srgbClr val="000000"/>
                </a:solidFill>
                <a:latin typeface="Times New Roman" panose="02020603050405020304" pitchFamily="18" charset="0"/>
                <a:cs typeface="Times New Roman" panose="02020603050405020304" pitchFamily="18" charset="0"/>
              </a:rPr>
              <a:t>rezervasyonlarda </a:t>
            </a:r>
            <a:r>
              <a:rPr lang="tr-TR" sz="2400" dirty="0" err="1">
                <a:solidFill>
                  <a:srgbClr val="000000"/>
                </a:solidFill>
                <a:latin typeface="Times New Roman" panose="02020603050405020304" pitchFamily="18" charset="0"/>
                <a:cs typeface="Times New Roman" panose="02020603050405020304" pitchFamily="18" charset="0"/>
              </a:rPr>
              <a:t>no-show</a:t>
            </a:r>
            <a:r>
              <a:rPr lang="tr-TR" sz="2400" dirty="0">
                <a:solidFill>
                  <a:srgbClr val="000000"/>
                </a:solidFill>
                <a:latin typeface="Times New Roman" panose="02020603050405020304" pitchFamily="18" charset="0"/>
                <a:cs typeface="Times New Roman" panose="02020603050405020304" pitchFamily="18" charset="0"/>
              </a:rPr>
              <a:t> yüzdesi daha azdır. Garantisizlerde ise</a:t>
            </a:r>
            <a:r>
              <a:rPr lang="tr-TR" sz="2400" dirty="0">
                <a:latin typeface="Times New Roman" panose="02020603050405020304" pitchFamily="18" charset="0"/>
                <a:cs typeface="Times New Roman" panose="02020603050405020304" pitchFamily="18" charset="0"/>
              </a:rPr>
              <a:t>  müşterinin bir zorunluğu olmadığından daha yüksektir. Anlaşmalı</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a:t>
            </a:r>
            <a:r>
              <a:rPr lang="tr-TR" sz="2400" dirty="0" err="1">
                <a:latin typeface="Times New Roman" panose="02020603050405020304" pitchFamily="18" charset="0"/>
                <a:cs typeface="Times New Roman" panose="02020603050405020304" pitchFamily="18" charset="0"/>
              </a:rPr>
              <a:t>corporate</a:t>
            </a:r>
            <a:r>
              <a:rPr lang="tr-TR" sz="2400" dirty="0">
                <a:latin typeface="Times New Roman" panose="02020603050405020304" pitchFamily="18" charset="0"/>
                <a:cs typeface="Times New Roman" panose="02020603050405020304" pitchFamily="18" charset="0"/>
              </a:rPr>
              <a:t>) gruplar diğer geçici </a:t>
            </a:r>
            <a:r>
              <a:rPr lang="tr-TR" sz="2400" dirty="0" err="1">
                <a:latin typeface="Times New Roman" panose="02020603050405020304" pitchFamily="18" charset="0"/>
                <a:cs typeface="Times New Roman" panose="02020603050405020304" pitchFamily="18" charset="0"/>
              </a:rPr>
              <a:t>business</a:t>
            </a:r>
            <a:r>
              <a:rPr lang="tr-TR" sz="2400" dirty="0">
                <a:latin typeface="Times New Roman" panose="02020603050405020304" pitchFamily="18" charset="0"/>
                <a:cs typeface="Times New Roman" panose="02020603050405020304" pitchFamily="18" charset="0"/>
              </a:rPr>
              <a:t> müşterilerden daha az </a:t>
            </a:r>
            <a:r>
              <a:rPr lang="tr-TR" sz="2400" dirty="0" err="1">
                <a:latin typeface="Times New Roman" panose="02020603050405020304" pitchFamily="18" charset="0"/>
                <a:cs typeface="Times New Roman" panose="02020603050405020304" pitchFamily="18" charset="0"/>
              </a:rPr>
              <a:t>noshow’a</a:t>
            </a:r>
            <a:r>
              <a:rPr lang="tr-TR" sz="2400" dirty="0">
                <a:latin typeface="Times New Roman" panose="02020603050405020304" pitchFamily="18" charset="0"/>
                <a:cs typeface="Times New Roman" panose="02020603050405020304" pitchFamily="18" charset="0"/>
              </a:rPr>
              <a:t> düşerler. Dolayısıyla </a:t>
            </a:r>
            <a:r>
              <a:rPr lang="tr-TR" sz="2400" dirty="0" err="1">
                <a:latin typeface="Times New Roman" panose="02020603050405020304" pitchFamily="18" charset="0"/>
                <a:cs typeface="Times New Roman" panose="02020603050405020304" pitchFamily="18" charset="0"/>
              </a:rPr>
              <a:t>no-show’un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business</a:t>
            </a:r>
            <a:r>
              <a:rPr lang="tr-TR" sz="2400" dirty="0">
                <a:latin typeface="Times New Roman" panose="02020603050405020304" pitchFamily="18" charset="0"/>
                <a:cs typeface="Times New Roman" panose="02020603050405020304" pitchFamily="18" charset="0"/>
              </a:rPr>
              <a:t> mix ile de ilgisi</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vardır.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02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AC6040A-05D2-4644-BFC2-A98940643FCA}"/>
              </a:ext>
            </a:extLst>
          </p:cNvPr>
          <p:cNvSpPr/>
          <p:nvPr/>
        </p:nvSpPr>
        <p:spPr>
          <a:xfrm>
            <a:off x="197768" y="1196752"/>
            <a:ext cx="8748464" cy="3539430"/>
          </a:xfrm>
          <a:prstGeom prst="rect">
            <a:avLst/>
          </a:prstGeom>
        </p:spPr>
        <p:txBody>
          <a:bodyPr wrap="square">
            <a:spAutoFit/>
          </a:bodyPr>
          <a:lstStyle/>
          <a:p>
            <a:pPr algn="ctr"/>
            <a:r>
              <a:rPr lang="tr-TR" sz="3200" b="1" dirty="0" err="1">
                <a:solidFill>
                  <a:srgbClr val="000000"/>
                </a:solidFill>
                <a:latin typeface="Times New Roman" panose="02020603050405020304" pitchFamily="18" charset="0"/>
                <a:cs typeface="Times New Roman" panose="02020603050405020304" pitchFamily="18" charset="0"/>
              </a:rPr>
              <a:t>Walk-in’ler</a:t>
            </a:r>
            <a:r>
              <a:rPr lang="tr-TR" sz="3200" b="1" dirty="0">
                <a:solidFill>
                  <a:srgbClr val="000000"/>
                </a:solidFill>
                <a:latin typeface="Times New Roman" panose="02020603050405020304" pitchFamily="18" charset="0"/>
                <a:cs typeface="Times New Roman" panose="02020603050405020304" pitchFamily="18" charset="0"/>
              </a:rPr>
              <a:t> Yüzdesi: </a:t>
            </a:r>
            <a:r>
              <a:rPr lang="tr-TR" sz="3200" dirty="0">
                <a:solidFill>
                  <a:srgbClr val="000000"/>
                </a:solidFill>
                <a:latin typeface="Times New Roman" panose="02020603050405020304" pitchFamily="18" charset="0"/>
                <a:cs typeface="Times New Roman" panose="02020603050405020304" pitchFamily="18" charset="0"/>
              </a:rPr>
              <a:t>Belli bir tarihte </a:t>
            </a:r>
            <a:r>
              <a:rPr lang="tr-TR" sz="3200" dirty="0" err="1">
                <a:solidFill>
                  <a:srgbClr val="000000"/>
                </a:solidFill>
                <a:latin typeface="Times New Roman" panose="02020603050405020304" pitchFamily="18" charset="0"/>
                <a:cs typeface="Times New Roman" panose="02020603050405020304" pitchFamily="18" charset="0"/>
              </a:rPr>
              <a:t>walk</a:t>
            </a:r>
            <a:r>
              <a:rPr lang="tr-TR" sz="3200" dirty="0">
                <a:solidFill>
                  <a:srgbClr val="000000"/>
                </a:solidFill>
                <a:latin typeface="Times New Roman" panose="02020603050405020304" pitchFamily="18" charset="0"/>
                <a:cs typeface="Times New Roman" panose="02020603050405020304" pitchFamily="18" charset="0"/>
              </a:rPr>
              <a:t>-in gelen oda sayısının o tarihte otele giriş yapan toplam oda sayısına bölünmesi ile bulunur. </a:t>
            </a:r>
            <a:r>
              <a:rPr lang="tr-TR" sz="3200" dirty="0" err="1">
                <a:solidFill>
                  <a:srgbClr val="000000"/>
                </a:solidFill>
                <a:latin typeface="Times New Roman" panose="02020603050405020304" pitchFamily="18" charset="0"/>
                <a:cs typeface="Times New Roman" panose="02020603050405020304" pitchFamily="18" charset="0"/>
              </a:rPr>
              <a:t>Walk</a:t>
            </a:r>
            <a:r>
              <a:rPr lang="tr-TR" sz="3200" dirty="0">
                <a:solidFill>
                  <a:srgbClr val="000000"/>
                </a:solidFill>
                <a:latin typeface="Times New Roman" panose="02020603050405020304" pitchFamily="18" charset="0"/>
                <a:cs typeface="Times New Roman" panose="02020603050405020304" pitchFamily="18" charset="0"/>
              </a:rPr>
              <a:t>-in oda sayısının fazla olması tahminde bulunmayı zorlaştırır. Ancak </a:t>
            </a:r>
            <a:r>
              <a:rPr lang="tr-TR" sz="3200" dirty="0" err="1">
                <a:solidFill>
                  <a:srgbClr val="000000"/>
                </a:solidFill>
                <a:latin typeface="Times New Roman" panose="02020603050405020304" pitchFamily="18" charset="0"/>
                <a:cs typeface="Times New Roman" panose="02020603050405020304" pitchFamily="18" charset="0"/>
              </a:rPr>
              <a:t>walk-in’ler</a:t>
            </a:r>
            <a:r>
              <a:rPr lang="tr-TR" sz="3200" dirty="0">
                <a:solidFill>
                  <a:srgbClr val="000000"/>
                </a:solidFill>
                <a:latin typeface="Times New Roman" panose="02020603050405020304" pitchFamily="18" charset="0"/>
                <a:cs typeface="Times New Roman" panose="02020603050405020304" pitchFamily="18" charset="0"/>
              </a:rPr>
              <a:t> doluluğu artırdıkları gibi geliri de artırırlar.</a:t>
            </a:r>
            <a:r>
              <a:rPr lang="tr-TR" sz="3200" dirty="0">
                <a:latin typeface="Times New Roman" panose="02020603050405020304" pitchFamily="18" charset="0"/>
                <a:cs typeface="Times New Roman" panose="02020603050405020304" pitchFamily="18" charset="0"/>
              </a:rPr>
              <a:t> </a:t>
            </a:r>
            <a:br>
              <a:rPr lang="tr-TR" sz="3200" dirty="0">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975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8320223-030F-44E1-9D6E-226C6BD35CD2}"/>
              </a:ext>
            </a:extLst>
          </p:cNvPr>
          <p:cNvSpPr/>
          <p:nvPr/>
        </p:nvSpPr>
        <p:spPr>
          <a:xfrm>
            <a:off x="215516" y="692696"/>
            <a:ext cx="8712968" cy="4524315"/>
          </a:xfrm>
          <a:prstGeom prst="rect">
            <a:avLst/>
          </a:prstGeom>
        </p:spPr>
        <p:txBody>
          <a:bodyPr wrap="square">
            <a:spAutoFit/>
          </a:bodyPr>
          <a:lstStyle/>
          <a:p>
            <a:pPr algn="ctr"/>
            <a:r>
              <a:rPr lang="tr-TR" sz="2400" b="1" dirty="0" err="1">
                <a:solidFill>
                  <a:srgbClr val="000000"/>
                </a:solidFill>
                <a:latin typeface="Times New Roman" panose="02020603050405020304" pitchFamily="18" charset="0"/>
                <a:cs typeface="Times New Roman" panose="02020603050405020304" pitchFamily="18" charset="0"/>
              </a:rPr>
              <a:t>Extension</a:t>
            </a:r>
            <a:r>
              <a:rPr lang="tr-TR" sz="2400" b="1" dirty="0">
                <a:solidFill>
                  <a:srgbClr val="000000"/>
                </a:solidFill>
                <a:latin typeface="Times New Roman" panose="02020603050405020304" pitchFamily="18" charset="0"/>
                <a:cs typeface="Times New Roman" panose="02020603050405020304" pitchFamily="18" charset="0"/>
              </a:rPr>
              <a:t> odaların Yüzdesi </a:t>
            </a:r>
            <a:r>
              <a:rPr lang="tr-TR" sz="2400" b="1" i="1" dirty="0">
                <a:solidFill>
                  <a:srgbClr val="000000"/>
                </a:solidFill>
                <a:latin typeface="Times New Roman" panose="02020603050405020304" pitchFamily="18" charset="0"/>
                <a:cs typeface="Times New Roman" panose="02020603050405020304" pitchFamily="18" charset="0"/>
              </a:rPr>
              <a:t>(</a:t>
            </a:r>
            <a:r>
              <a:rPr lang="tr-TR" sz="2400" b="1" i="1" dirty="0" err="1">
                <a:solidFill>
                  <a:srgbClr val="000000"/>
                </a:solidFill>
                <a:latin typeface="Times New Roman" panose="02020603050405020304" pitchFamily="18" charset="0"/>
                <a:cs typeface="Times New Roman" panose="02020603050405020304" pitchFamily="18" charset="0"/>
              </a:rPr>
              <a:t>Overstays</a:t>
            </a:r>
            <a:r>
              <a:rPr lang="tr-TR" sz="2400" b="1" i="1" dirty="0">
                <a:solidFill>
                  <a:srgbClr val="000000"/>
                </a:solidFill>
                <a:latin typeface="Times New Roman" panose="02020603050405020304" pitchFamily="18" charset="0"/>
                <a:cs typeface="Times New Roman" panose="02020603050405020304" pitchFamily="18" charset="0"/>
              </a:rPr>
              <a:t>): </a:t>
            </a:r>
            <a:r>
              <a:rPr lang="tr-TR" sz="2400" dirty="0">
                <a:solidFill>
                  <a:srgbClr val="000000"/>
                </a:solidFill>
                <a:latin typeface="Times New Roman" panose="02020603050405020304" pitchFamily="18" charset="0"/>
                <a:cs typeface="Times New Roman" panose="02020603050405020304" pitchFamily="18" charset="0"/>
              </a:rPr>
              <a:t>Belli bir tarihte </a:t>
            </a:r>
            <a:r>
              <a:rPr lang="tr-TR" sz="2400" dirty="0" err="1">
                <a:solidFill>
                  <a:srgbClr val="000000"/>
                </a:solidFill>
                <a:latin typeface="Times New Roman" panose="02020603050405020304" pitchFamily="18" charset="0"/>
                <a:cs typeface="Times New Roman" panose="02020603050405020304" pitchFamily="18" charset="0"/>
              </a:rPr>
              <a:t>overstay</a:t>
            </a:r>
            <a:r>
              <a:rPr lang="tr-TR" sz="2400" dirty="0">
                <a:solidFill>
                  <a:srgbClr val="000000"/>
                </a:solidFill>
                <a:latin typeface="Times New Roman" panose="02020603050405020304" pitchFamily="18" charset="0"/>
                <a:cs typeface="Times New Roman" panose="02020603050405020304" pitchFamily="18" charset="0"/>
              </a:rPr>
              <a:t> odaların sayısı, toplam </a:t>
            </a:r>
            <a:r>
              <a:rPr lang="tr-TR" sz="2400" dirty="0" err="1">
                <a:solidFill>
                  <a:srgbClr val="000000"/>
                </a:solidFill>
                <a:latin typeface="Times New Roman" panose="02020603050405020304" pitchFamily="18" charset="0"/>
                <a:cs typeface="Times New Roman" panose="02020603050405020304" pitchFamily="18" charset="0"/>
              </a:rPr>
              <a:t>check-out</a:t>
            </a:r>
            <a:r>
              <a:rPr lang="tr-TR" sz="2400" dirty="0">
                <a:solidFill>
                  <a:srgbClr val="000000"/>
                </a:solidFill>
                <a:latin typeface="Times New Roman" panose="02020603050405020304" pitchFamily="18" charset="0"/>
                <a:cs typeface="Times New Roman" panose="02020603050405020304" pitchFamily="18" charset="0"/>
              </a:rPr>
              <a:t> odaların sayısına bölünerek </a:t>
            </a:r>
            <a:r>
              <a:rPr lang="tr-TR" sz="2400" dirty="0" err="1">
                <a:solidFill>
                  <a:srgbClr val="000000"/>
                </a:solidFill>
                <a:latin typeface="Times New Roman" panose="02020603050405020304" pitchFamily="18" charset="0"/>
                <a:cs typeface="Times New Roman" panose="02020603050405020304" pitchFamily="18" charset="0"/>
              </a:rPr>
              <a:t>overstay</a:t>
            </a:r>
            <a:r>
              <a:rPr lang="tr-TR" sz="2400" dirty="0">
                <a:solidFill>
                  <a:srgbClr val="000000"/>
                </a:solidFill>
                <a:latin typeface="Times New Roman" panose="02020603050405020304" pitchFamily="18" charset="0"/>
                <a:cs typeface="Times New Roman" panose="02020603050405020304" pitchFamily="18" charset="0"/>
              </a:rPr>
              <a:t> yüzdesi bulunur. Giriş anında misafirlerin çıkış tarihleri kesinlikle alınmalıdır. Otelin dolu olduğu tarihlerde misafirlerin uzatma talebinin kabul edilemeyeceği düşünülerek otelin yoğun doluluğunda kesin çıkış tarihi önemlidir. Özellikle üst kategorilerdeki sınırlı sayıdaki odaların misafirleri uzatma nedeniyle odalarını terk etmezlerse bu odalara yeni gelecek rezervasyonlu misafirlerle otel sorun yaşamak zorunda kalır. </a:t>
            </a:r>
            <a:r>
              <a:rPr lang="tr-TR" sz="2400" dirty="0" err="1">
                <a:solidFill>
                  <a:srgbClr val="000000"/>
                </a:solidFill>
                <a:latin typeface="Times New Roman" panose="02020603050405020304" pitchFamily="18" charset="0"/>
                <a:cs typeface="Times New Roman" panose="02020603050405020304" pitchFamily="18" charset="0"/>
              </a:rPr>
              <a:t>Overstay</a:t>
            </a:r>
            <a:r>
              <a:rPr lang="tr-TR" sz="2400" dirty="0">
                <a:solidFill>
                  <a:srgbClr val="000000"/>
                </a:solidFill>
                <a:latin typeface="Times New Roman" panose="02020603050405020304" pitchFamily="18" charset="0"/>
                <a:cs typeface="Times New Roman" panose="02020603050405020304" pitchFamily="18" charset="0"/>
              </a:rPr>
              <a:t> ile </a:t>
            </a:r>
            <a:r>
              <a:rPr lang="tr-TR" sz="2400" dirty="0" err="1">
                <a:solidFill>
                  <a:srgbClr val="000000"/>
                </a:solidFill>
                <a:latin typeface="Times New Roman" panose="02020603050405020304" pitchFamily="18" charset="0"/>
                <a:cs typeface="Times New Roman" panose="02020603050405020304" pitchFamily="18" charset="0"/>
              </a:rPr>
              <a:t>stayover</a:t>
            </a:r>
            <a:r>
              <a:rPr lang="tr-TR" sz="2400" dirty="0">
                <a:solidFill>
                  <a:srgbClr val="000000"/>
                </a:solidFill>
                <a:latin typeface="Times New Roman" panose="02020603050405020304" pitchFamily="18" charset="0"/>
                <a:cs typeface="Times New Roman" panose="02020603050405020304" pitchFamily="18" charset="0"/>
              </a:rPr>
              <a:t> kavramlarını da karıştırmamaya dikkat edilmelidir. </a:t>
            </a:r>
            <a:r>
              <a:rPr lang="tr-TR" sz="2400" dirty="0" err="1">
                <a:solidFill>
                  <a:srgbClr val="000000"/>
                </a:solidFill>
                <a:latin typeface="Times New Roman" panose="02020603050405020304" pitchFamily="18" charset="0"/>
                <a:cs typeface="Times New Roman" panose="02020603050405020304" pitchFamily="18" charset="0"/>
              </a:rPr>
              <a:t>Stayover</a:t>
            </a:r>
            <a:r>
              <a:rPr lang="tr-TR" sz="2400" dirty="0">
                <a:solidFill>
                  <a:srgbClr val="000000"/>
                </a:solidFill>
                <a:latin typeface="Times New Roman" panose="02020603050405020304" pitchFamily="18" charset="0"/>
                <a:cs typeface="Times New Roman" panose="02020603050405020304" pitchFamily="18" charset="0"/>
              </a:rPr>
              <a:t>; giriş (</a:t>
            </a:r>
            <a:r>
              <a:rPr lang="tr-TR" sz="2400" dirty="0" err="1">
                <a:solidFill>
                  <a:srgbClr val="000000"/>
                </a:solidFill>
                <a:latin typeface="Times New Roman" panose="02020603050405020304" pitchFamily="18" charset="0"/>
                <a:cs typeface="Times New Roman" panose="02020603050405020304" pitchFamily="18" charset="0"/>
              </a:rPr>
              <a:t>check</a:t>
            </a:r>
            <a:r>
              <a:rPr lang="tr-TR" sz="2400" dirty="0">
                <a:solidFill>
                  <a:srgbClr val="000000"/>
                </a:solidFill>
                <a:latin typeface="Times New Roman" panose="02020603050405020304" pitchFamily="18" charset="0"/>
                <a:cs typeface="Times New Roman" panose="02020603050405020304" pitchFamily="18" charset="0"/>
              </a:rPr>
              <a:t>-in)de ayrılış tarihi belirtilmemiş olan odalardır.</a:t>
            </a: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9955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076CE75-BBCF-4BED-B935-FB4B603F3C5F}"/>
              </a:ext>
            </a:extLst>
          </p:cNvPr>
          <p:cNvSpPr/>
          <p:nvPr/>
        </p:nvSpPr>
        <p:spPr>
          <a:xfrm>
            <a:off x="377788" y="920621"/>
            <a:ext cx="8388424" cy="5016758"/>
          </a:xfrm>
          <a:prstGeom prst="rect">
            <a:avLst/>
          </a:prstGeom>
        </p:spPr>
        <p:txBody>
          <a:bodyPr wrap="square">
            <a:spAutoFit/>
          </a:bodyPr>
          <a:lstStyle/>
          <a:p>
            <a:pPr algn="ctr"/>
            <a:r>
              <a:rPr lang="tr-TR" sz="3200" b="1" dirty="0">
                <a:solidFill>
                  <a:srgbClr val="000000"/>
                </a:solidFill>
                <a:latin typeface="Times New Roman" panose="02020603050405020304" pitchFamily="18" charset="0"/>
                <a:cs typeface="Times New Roman" panose="02020603050405020304" pitchFamily="18" charset="0"/>
              </a:rPr>
              <a:t>Erken Çıkış </a:t>
            </a:r>
            <a:r>
              <a:rPr lang="tr-TR" sz="3200" b="1" i="1" dirty="0">
                <a:solidFill>
                  <a:srgbClr val="000000"/>
                </a:solidFill>
                <a:latin typeface="Times New Roman" panose="02020603050405020304" pitchFamily="18" charset="0"/>
                <a:cs typeface="Times New Roman" panose="02020603050405020304" pitchFamily="18" charset="0"/>
              </a:rPr>
              <a:t>(</a:t>
            </a:r>
            <a:r>
              <a:rPr lang="tr-TR" sz="3200" b="1" i="1" dirty="0" err="1">
                <a:solidFill>
                  <a:srgbClr val="000000"/>
                </a:solidFill>
                <a:latin typeface="Times New Roman" panose="02020603050405020304" pitchFamily="18" charset="0"/>
                <a:cs typeface="Times New Roman" panose="02020603050405020304" pitchFamily="18" charset="0"/>
              </a:rPr>
              <a:t>Early</a:t>
            </a:r>
            <a:r>
              <a:rPr lang="tr-TR" sz="3200" b="1" i="1" dirty="0">
                <a:solidFill>
                  <a:srgbClr val="000000"/>
                </a:solidFill>
                <a:latin typeface="Times New Roman" panose="02020603050405020304" pitchFamily="18" charset="0"/>
                <a:cs typeface="Times New Roman" panose="02020603050405020304" pitchFamily="18" charset="0"/>
              </a:rPr>
              <a:t> </a:t>
            </a:r>
            <a:r>
              <a:rPr lang="tr-TR" sz="3200" b="1" i="1" dirty="0" err="1">
                <a:solidFill>
                  <a:srgbClr val="000000"/>
                </a:solidFill>
                <a:latin typeface="Times New Roman" panose="02020603050405020304" pitchFamily="18" charset="0"/>
                <a:cs typeface="Times New Roman" panose="02020603050405020304" pitchFamily="18" charset="0"/>
              </a:rPr>
              <a:t>check-out</a:t>
            </a:r>
            <a:r>
              <a:rPr lang="tr-TR" sz="3200" b="1" i="1" dirty="0">
                <a:solidFill>
                  <a:srgbClr val="000000"/>
                </a:solidFill>
                <a:latin typeface="Times New Roman" panose="02020603050405020304" pitchFamily="18" charset="0"/>
                <a:cs typeface="Times New Roman" panose="02020603050405020304" pitchFamily="18" charset="0"/>
              </a:rPr>
              <a:t>, </a:t>
            </a:r>
            <a:r>
              <a:rPr lang="tr-TR" sz="3200" b="1" i="1" dirty="0" err="1">
                <a:solidFill>
                  <a:srgbClr val="000000"/>
                </a:solidFill>
                <a:latin typeface="Times New Roman" panose="02020603050405020304" pitchFamily="18" charset="0"/>
                <a:cs typeface="Times New Roman" panose="02020603050405020304" pitchFamily="18" charset="0"/>
              </a:rPr>
              <a:t>Understays</a:t>
            </a:r>
            <a:r>
              <a:rPr lang="tr-TR" sz="3200" b="1" i="1" dirty="0">
                <a:solidFill>
                  <a:srgbClr val="000000"/>
                </a:solidFill>
                <a:latin typeface="Times New Roman" panose="02020603050405020304" pitchFamily="18" charset="0"/>
                <a:cs typeface="Times New Roman" panose="02020603050405020304" pitchFamily="18" charset="0"/>
              </a:rPr>
              <a:t>) </a:t>
            </a:r>
            <a:r>
              <a:rPr lang="tr-TR" sz="3200" b="1" dirty="0">
                <a:solidFill>
                  <a:srgbClr val="000000"/>
                </a:solidFill>
                <a:latin typeface="Times New Roman" panose="02020603050405020304" pitchFamily="18" charset="0"/>
                <a:cs typeface="Times New Roman" panose="02020603050405020304" pitchFamily="18" charset="0"/>
              </a:rPr>
              <a:t>Yüzdesi: </a:t>
            </a:r>
          </a:p>
          <a:p>
            <a:pPr algn="ctr"/>
            <a:r>
              <a:rPr lang="tr-TR" sz="3200" dirty="0">
                <a:solidFill>
                  <a:srgbClr val="000000"/>
                </a:solidFill>
                <a:latin typeface="Times New Roman" panose="02020603050405020304" pitchFamily="18" charset="0"/>
                <a:cs typeface="Times New Roman" panose="02020603050405020304" pitchFamily="18" charset="0"/>
              </a:rPr>
              <a:t>Belli bir tarihte erken ayrılan odaların toplamı, toplam çıkış odaların sayısına bölünerek bulunur. Erken ayrılan odalar otel için bir kayıp nedenidir. Misafirlerin neden ayrıldıklarını bilmek gerekir. Ayrıca erken ayrılan odaların tüm bölümler tarafından </a:t>
            </a:r>
            <a:r>
              <a:rPr lang="tr-TR" sz="3200" dirty="0" err="1">
                <a:solidFill>
                  <a:srgbClr val="000000"/>
                </a:solidFill>
                <a:latin typeface="Times New Roman" panose="02020603050405020304" pitchFamily="18" charset="0"/>
                <a:cs typeface="Times New Roman" panose="02020603050405020304" pitchFamily="18" charset="0"/>
              </a:rPr>
              <a:t>check-out</a:t>
            </a:r>
            <a:r>
              <a:rPr lang="tr-TR" sz="3200" dirty="0">
                <a:solidFill>
                  <a:srgbClr val="000000"/>
                </a:solidFill>
                <a:latin typeface="Times New Roman" panose="02020603050405020304" pitchFamily="18" charset="0"/>
                <a:cs typeface="Times New Roman" panose="02020603050405020304" pitchFamily="18" charset="0"/>
              </a:rPr>
              <a:t> olduğu bilinmeli ve kayıtlardan çıkarılmalıdır</a:t>
            </a:r>
            <a:r>
              <a:rPr lang="tr-TR" sz="3200" dirty="0">
                <a:latin typeface="Times New Roman" panose="02020603050405020304" pitchFamily="18" charset="0"/>
                <a:cs typeface="Times New Roman" panose="02020603050405020304" pitchFamily="18" charset="0"/>
              </a:rPr>
              <a:t> </a:t>
            </a:r>
            <a:br>
              <a:rPr lang="tr-TR" sz="3200" dirty="0">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2293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496" y="836712"/>
            <a:ext cx="8856984" cy="4524315"/>
          </a:xfrm>
          <a:prstGeom prst="rect">
            <a:avLst/>
          </a:prstGeom>
        </p:spPr>
        <p:txBody>
          <a:bodyPr wrap="square">
            <a:spAutoFit/>
          </a:bodyPr>
          <a:lstStyle/>
          <a:p>
            <a:pPr algn="ctr">
              <a:spcAft>
                <a:spcPts val="0"/>
              </a:spcAft>
            </a:pPr>
            <a:r>
              <a:rPr lang="tr-TR" sz="3200" b="1" dirty="0">
                <a:latin typeface="Times New Roman" panose="02020603050405020304" pitchFamily="18" charset="0"/>
                <a:ea typeface="Times New Roman"/>
                <a:cs typeface="Times New Roman" panose="02020603050405020304" pitchFamily="18" charset="0"/>
              </a:rPr>
              <a:t>ÖĞRENME HEDEFLERİ</a:t>
            </a:r>
            <a:endParaRPr lang="tr-TR" sz="3200" dirty="0">
              <a:latin typeface="Times New Roman" panose="02020603050405020304" pitchFamily="18" charset="0"/>
              <a:ea typeface="Times New Roman"/>
              <a:cs typeface="Times New Roman" panose="02020603050405020304" pitchFamily="18" charset="0"/>
            </a:endParaRPr>
          </a:p>
          <a:p>
            <a:pPr>
              <a:spcAft>
                <a:spcPts val="0"/>
              </a:spcAft>
            </a:pPr>
            <a:r>
              <a:rPr lang="tr-TR" sz="3200" dirty="0">
                <a:latin typeface="Times New Roman" panose="02020603050405020304" pitchFamily="18" charset="0"/>
                <a:ea typeface="Times New Roman"/>
                <a:cs typeface="Times New Roman" panose="02020603050405020304" pitchFamily="18" charset="0"/>
              </a:rPr>
              <a:t> </a:t>
            </a:r>
          </a:p>
          <a:p>
            <a:pPr>
              <a:spcAft>
                <a:spcPts val="0"/>
              </a:spcAft>
            </a:pPr>
            <a:r>
              <a:rPr lang="tr-TR" sz="3200" dirty="0">
                <a:latin typeface="Times New Roman" panose="02020603050405020304" pitchFamily="18" charset="0"/>
                <a:ea typeface="Times New Roman"/>
                <a:cs typeface="Times New Roman" panose="02020603050405020304" pitchFamily="18" charset="0"/>
              </a:rPr>
              <a:t>Bu üniteyi bitirdikten sonra,</a:t>
            </a:r>
          </a:p>
          <a:p>
            <a:pPr>
              <a:spcAft>
                <a:spcPts val="0"/>
              </a:spcAft>
            </a:pPr>
            <a:r>
              <a:rPr lang="tr-TR" sz="3200" dirty="0">
                <a:latin typeface="Times New Roman" panose="02020603050405020304" pitchFamily="18" charset="0"/>
                <a:ea typeface="Times New Roman"/>
                <a:cs typeface="Times New Roman" panose="02020603050405020304" pitchFamily="18" charset="0"/>
              </a:rPr>
              <a:t> </a:t>
            </a:r>
          </a:p>
          <a:p>
            <a:pPr marL="342900" lvl="0" indent="-342900">
              <a:buFont typeface="Arial" pitchFamily="34" charset="0"/>
              <a:buChar char="•"/>
            </a:pPr>
            <a:r>
              <a:rPr lang="tr-TR" sz="3200" dirty="0">
                <a:latin typeface="Times New Roman" panose="02020603050405020304" pitchFamily="18" charset="0"/>
                <a:cs typeface="Times New Roman" panose="02020603050405020304" pitchFamily="18" charset="0"/>
              </a:rPr>
              <a:t>Satılabilir oda sayısının hesaplanmasını,</a:t>
            </a:r>
          </a:p>
          <a:p>
            <a:pPr marL="342900" lvl="0" indent="-342900">
              <a:buFont typeface="Arial" pitchFamily="34" charset="0"/>
              <a:buChar char="•"/>
            </a:pPr>
            <a:r>
              <a:rPr lang="tr-TR" sz="3200" dirty="0">
                <a:latin typeface="Times New Roman" panose="02020603050405020304" pitchFamily="18" charset="0"/>
                <a:cs typeface="Times New Roman" panose="02020603050405020304" pitchFamily="18" charset="0"/>
              </a:rPr>
              <a:t>Kısa, orta ve uzun vadeli </a:t>
            </a:r>
            <a:r>
              <a:rPr lang="tr-TR" sz="3200" dirty="0" err="1">
                <a:latin typeface="Times New Roman" panose="02020603050405020304" pitchFamily="18" charset="0"/>
                <a:cs typeface="Times New Roman" panose="02020603050405020304" pitchFamily="18" charset="0"/>
              </a:rPr>
              <a:t>tahminleme</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forecast</a:t>
            </a:r>
            <a:r>
              <a:rPr lang="tr-TR" sz="3200" dirty="0">
                <a:latin typeface="Times New Roman" panose="02020603050405020304" pitchFamily="18" charset="0"/>
                <a:cs typeface="Times New Roman" panose="02020603050405020304" pitchFamily="18" charset="0"/>
              </a:rPr>
              <a:t>) dönemlerini,</a:t>
            </a:r>
          </a:p>
          <a:p>
            <a:pPr marL="342900" lvl="0" indent="-342900">
              <a:buFont typeface="Arial" pitchFamily="34" charset="0"/>
              <a:buChar char="•"/>
            </a:pPr>
            <a:r>
              <a:rPr lang="tr-TR" sz="3200" dirty="0" err="1">
                <a:latin typeface="Times New Roman" panose="02020603050405020304" pitchFamily="18" charset="0"/>
                <a:cs typeface="Times New Roman" panose="02020603050405020304" pitchFamily="18" charset="0"/>
              </a:rPr>
              <a:t>Tahminlemelerin</a:t>
            </a:r>
            <a:r>
              <a:rPr lang="tr-TR" sz="3200" dirty="0">
                <a:latin typeface="Times New Roman" panose="02020603050405020304" pitchFamily="18" charset="0"/>
                <a:cs typeface="Times New Roman" panose="02020603050405020304" pitchFamily="18" charset="0"/>
              </a:rPr>
              <a:t> nasıl bulunduğunu öğrenmiş olacaksınız.</a:t>
            </a:r>
          </a:p>
        </p:txBody>
      </p:sp>
    </p:spTree>
    <p:extLst>
      <p:ext uri="{BB962C8B-B14F-4D97-AF65-F5344CB8AC3E}">
        <p14:creationId xmlns:p14="http://schemas.microsoft.com/office/powerpoint/2010/main" val="2586932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897244406"/>
              </p:ext>
            </p:extLst>
          </p:nvPr>
        </p:nvGraphicFramePr>
        <p:xfrm>
          <a:off x="251520" y="1295400"/>
          <a:ext cx="8712968" cy="4149824"/>
        </p:xfrm>
        <a:graphic>
          <a:graphicData uri="http://schemas.openxmlformats.org/drawingml/2006/table">
            <a:tbl>
              <a:tblPr firstRow="1" firstCol="1" bandRow="1">
                <a:tableStyleId>{5C22544A-7EE6-4342-B048-85BDC9FD1C3A}</a:tableStyleId>
              </a:tblPr>
              <a:tblGrid>
                <a:gridCol w="3319856">
                  <a:extLst>
                    <a:ext uri="{9D8B030D-6E8A-4147-A177-3AD203B41FA5}">
                      <a16:colId xmlns:a16="http://schemas.microsoft.com/office/drawing/2014/main" val="20000"/>
                    </a:ext>
                  </a:extLst>
                </a:gridCol>
                <a:gridCol w="5393112">
                  <a:extLst>
                    <a:ext uri="{9D8B030D-6E8A-4147-A177-3AD203B41FA5}">
                      <a16:colId xmlns:a16="http://schemas.microsoft.com/office/drawing/2014/main" val="20001"/>
                    </a:ext>
                  </a:extLst>
                </a:gridCol>
              </a:tblGrid>
              <a:tr h="2074912">
                <a:tc>
                  <a:txBody>
                    <a:bodyPr/>
                    <a:lstStyle/>
                    <a:p>
                      <a:pPr>
                        <a:spcAft>
                          <a:spcPts val="0"/>
                        </a:spcAft>
                      </a:pPr>
                      <a:r>
                        <a:rPr lang="tr-TR" sz="2000" b="1" dirty="0">
                          <a:effectLst/>
                          <a:latin typeface="Times New Roman" panose="02020603050405020304" pitchFamily="18" charset="0"/>
                          <a:cs typeface="Times New Roman" panose="02020603050405020304" pitchFamily="18" charset="0"/>
                        </a:rPr>
                        <a:t> </a:t>
                      </a:r>
                    </a:p>
                    <a:p>
                      <a:pPr>
                        <a:spcAft>
                          <a:spcPts val="0"/>
                        </a:spcAft>
                      </a:pPr>
                      <a:r>
                        <a:rPr lang="tr-TR" sz="2000" b="1" dirty="0">
                          <a:effectLst/>
                          <a:latin typeface="Times New Roman" panose="02020603050405020304" pitchFamily="18" charset="0"/>
                          <a:cs typeface="Times New Roman" panose="02020603050405020304" pitchFamily="18" charset="0"/>
                        </a:rPr>
                        <a:t>1. Kısa dönemli tahminler:</a:t>
                      </a:r>
                      <a:endParaRPr lang="tr-TR" sz="2000" b="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tr-TR" sz="2000" b="1" dirty="0">
                          <a:effectLst/>
                          <a:latin typeface="Times New Roman" panose="02020603050405020304" pitchFamily="18" charset="0"/>
                          <a:cs typeface="Times New Roman" panose="02020603050405020304" pitchFamily="18" charset="0"/>
                        </a:rPr>
                        <a:t> </a:t>
                      </a:r>
                    </a:p>
                    <a:p>
                      <a:pPr>
                        <a:spcAft>
                          <a:spcPts val="0"/>
                        </a:spcAft>
                      </a:pPr>
                      <a:r>
                        <a:rPr lang="tr-TR" sz="2000" b="1" dirty="0">
                          <a:effectLst/>
                          <a:latin typeface="Times New Roman" panose="02020603050405020304" pitchFamily="18" charset="0"/>
                          <a:cs typeface="Times New Roman" panose="02020603050405020304" pitchFamily="18" charset="0"/>
                        </a:rPr>
                        <a:t>- Üç günlük tahmin (Three </a:t>
                      </a:r>
                      <a:r>
                        <a:rPr lang="tr-TR" sz="2000" b="1" dirty="0" err="1">
                          <a:effectLst/>
                          <a:latin typeface="Times New Roman" panose="02020603050405020304" pitchFamily="18" charset="0"/>
                          <a:cs typeface="Times New Roman" panose="02020603050405020304" pitchFamily="18" charset="0"/>
                        </a:rPr>
                        <a:t>Days</a:t>
                      </a:r>
                      <a:r>
                        <a:rPr lang="tr-TR" sz="2000" b="1" dirty="0">
                          <a:effectLst/>
                          <a:latin typeface="Times New Roman" panose="02020603050405020304" pitchFamily="18" charset="0"/>
                          <a:cs typeface="Times New Roman" panose="02020603050405020304" pitchFamily="18" charset="0"/>
                        </a:rPr>
                        <a:t> </a:t>
                      </a:r>
                      <a:r>
                        <a:rPr lang="tr-TR" sz="2000" b="1" dirty="0" err="1">
                          <a:effectLst/>
                          <a:latin typeface="Times New Roman" panose="02020603050405020304" pitchFamily="18" charset="0"/>
                          <a:cs typeface="Times New Roman" panose="02020603050405020304" pitchFamily="18" charset="0"/>
                        </a:rPr>
                        <a:t>Forecast</a:t>
                      </a:r>
                      <a:r>
                        <a:rPr lang="tr-TR" sz="2000" b="1" dirty="0">
                          <a:effectLst/>
                          <a:latin typeface="Times New Roman" panose="02020603050405020304" pitchFamily="18" charset="0"/>
                          <a:cs typeface="Times New Roman" panose="02020603050405020304" pitchFamily="18" charset="0"/>
                        </a:rPr>
                        <a:t>)</a:t>
                      </a:r>
                    </a:p>
                    <a:p>
                      <a:pPr>
                        <a:spcAft>
                          <a:spcPts val="0"/>
                        </a:spcAft>
                      </a:pPr>
                      <a:r>
                        <a:rPr lang="tr-TR" sz="2000" b="1" dirty="0">
                          <a:effectLst/>
                          <a:latin typeface="Times New Roman" panose="02020603050405020304" pitchFamily="18" charset="0"/>
                          <a:cs typeface="Times New Roman" panose="02020603050405020304" pitchFamily="18" charset="0"/>
                        </a:rPr>
                        <a:t>- 5 günlük tahminler (</a:t>
                      </a:r>
                      <a:r>
                        <a:rPr lang="tr-TR" sz="2000" b="1" dirty="0" err="1">
                          <a:effectLst/>
                          <a:latin typeface="Times New Roman" panose="02020603050405020304" pitchFamily="18" charset="0"/>
                          <a:cs typeface="Times New Roman" panose="02020603050405020304" pitchFamily="18" charset="0"/>
                        </a:rPr>
                        <a:t>Five</a:t>
                      </a:r>
                      <a:r>
                        <a:rPr lang="tr-TR" sz="2000" b="1" dirty="0">
                          <a:effectLst/>
                          <a:latin typeface="Times New Roman" panose="02020603050405020304" pitchFamily="18" charset="0"/>
                          <a:cs typeface="Times New Roman" panose="02020603050405020304" pitchFamily="18" charset="0"/>
                        </a:rPr>
                        <a:t> </a:t>
                      </a:r>
                      <a:r>
                        <a:rPr lang="tr-TR" sz="2000" b="1" dirty="0" err="1">
                          <a:effectLst/>
                          <a:latin typeface="Times New Roman" panose="02020603050405020304" pitchFamily="18" charset="0"/>
                          <a:cs typeface="Times New Roman" panose="02020603050405020304" pitchFamily="18" charset="0"/>
                        </a:rPr>
                        <a:t>Days</a:t>
                      </a:r>
                      <a:r>
                        <a:rPr lang="tr-TR" sz="2000" b="1" dirty="0">
                          <a:effectLst/>
                          <a:latin typeface="Times New Roman" panose="02020603050405020304" pitchFamily="18" charset="0"/>
                          <a:cs typeface="Times New Roman" panose="02020603050405020304" pitchFamily="18" charset="0"/>
                        </a:rPr>
                        <a:t> </a:t>
                      </a:r>
                      <a:r>
                        <a:rPr lang="tr-TR" sz="2000" b="1" dirty="0" err="1">
                          <a:effectLst/>
                          <a:latin typeface="Times New Roman" panose="02020603050405020304" pitchFamily="18" charset="0"/>
                          <a:cs typeface="Times New Roman" panose="02020603050405020304" pitchFamily="18" charset="0"/>
                        </a:rPr>
                        <a:t>Forecast</a:t>
                      </a:r>
                      <a:r>
                        <a:rPr lang="tr-TR" sz="2000" b="1" dirty="0">
                          <a:effectLst/>
                          <a:latin typeface="Times New Roman" panose="02020603050405020304" pitchFamily="18" charset="0"/>
                          <a:cs typeface="Times New Roman" panose="02020603050405020304" pitchFamily="18" charset="0"/>
                        </a:rPr>
                        <a:t>)</a:t>
                      </a:r>
                    </a:p>
                    <a:p>
                      <a:pPr>
                        <a:spcAft>
                          <a:spcPts val="0"/>
                        </a:spcAft>
                      </a:pPr>
                      <a:r>
                        <a:rPr lang="tr-TR" sz="2000" b="1" dirty="0">
                          <a:effectLst/>
                          <a:latin typeface="Times New Roman" panose="02020603050405020304" pitchFamily="18" charset="0"/>
                          <a:cs typeface="Times New Roman" panose="02020603050405020304" pitchFamily="18" charset="0"/>
                        </a:rPr>
                        <a:t>- Haftalık tahminler (Seven </a:t>
                      </a:r>
                      <a:r>
                        <a:rPr lang="tr-TR" sz="2000" b="1" dirty="0" err="1">
                          <a:effectLst/>
                          <a:latin typeface="Times New Roman" panose="02020603050405020304" pitchFamily="18" charset="0"/>
                          <a:cs typeface="Times New Roman" panose="02020603050405020304" pitchFamily="18" charset="0"/>
                        </a:rPr>
                        <a:t>Days</a:t>
                      </a:r>
                      <a:r>
                        <a:rPr lang="tr-TR" sz="2000" b="1" dirty="0">
                          <a:effectLst/>
                          <a:latin typeface="Times New Roman" panose="02020603050405020304" pitchFamily="18" charset="0"/>
                          <a:cs typeface="Times New Roman" panose="02020603050405020304" pitchFamily="18" charset="0"/>
                        </a:rPr>
                        <a:t> </a:t>
                      </a:r>
                      <a:r>
                        <a:rPr lang="tr-TR" sz="2000" b="1" dirty="0" err="1">
                          <a:effectLst/>
                          <a:latin typeface="Times New Roman" panose="02020603050405020304" pitchFamily="18" charset="0"/>
                          <a:cs typeface="Times New Roman" panose="02020603050405020304" pitchFamily="18" charset="0"/>
                        </a:rPr>
                        <a:t>Forecast</a:t>
                      </a:r>
                      <a:r>
                        <a:rPr lang="tr-TR" sz="2000" b="1" dirty="0">
                          <a:effectLst/>
                          <a:latin typeface="Times New Roman" panose="02020603050405020304" pitchFamily="18" charset="0"/>
                          <a:cs typeface="Times New Roman" panose="02020603050405020304" pitchFamily="18" charset="0"/>
                        </a:rPr>
                        <a:t>)</a:t>
                      </a:r>
                    </a:p>
                    <a:p>
                      <a:pPr>
                        <a:spcAft>
                          <a:spcPts val="0"/>
                        </a:spcAft>
                      </a:pPr>
                      <a:r>
                        <a:rPr lang="tr-TR" sz="2000" b="1" dirty="0">
                          <a:effectLst/>
                          <a:latin typeface="Times New Roman" panose="02020603050405020304" pitchFamily="18" charset="0"/>
                          <a:cs typeface="Times New Roman" panose="02020603050405020304" pitchFamily="18" charset="0"/>
                        </a:rPr>
                        <a:t>- On günlük tahminler (Ten </a:t>
                      </a:r>
                      <a:r>
                        <a:rPr lang="tr-TR" sz="2000" b="1" dirty="0" err="1">
                          <a:effectLst/>
                          <a:latin typeface="Times New Roman" panose="02020603050405020304" pitchFamily="18" charset="0"/>
                          <a:cs typeface="Times New Roman" panose="02020603050405020304" pitchFamily="18" charset="0"/>
                        </a:rPr>
                        <a:t>Days</a:t>
                      </a:r>
                      <a:r>
                        <a:rPr lang="tr-TR" sz="2000" b="1" dirty="0">
                          <a:effectLst/>
                          <a:latin typeface="Times New Roman" panose="02020603050405020304" pitchFamily="18" charset="0"/>
                          <a:cs typeface="Times New Roman" panose="02020603050405020304" pitchFamily="18" charset="0"/>
                        </a:rPr>
                        <a:t> </a:t>
                      </a:r>
                      <a:r>
                        <a:rPr lang="tr-TR" sz="2000" b="1" dirty="0" err="1">
                          <a:effectLst/>
                          <a:latin typeface="Times New Roman" panose="02020603050405020304" pitchFamily="18" charset="0"/>
                          <a:cs typeface="Times New Roman" panose="02020603050405020304" pitchFamily="18" charset="0"/>
                        </a:rPr>
                        <a:t>Forecast</a:t>
                      </a:r>
                      <a:r>
                        <a:rPr lang="tr-TR" sz="2000" b="1" dirty="0">
                          <a:effectLst/>
                          <a:latin typeface="Times New Roman" panose="02020603050405020304" pitchFamily="18" charset="0"/>
                          <a:cs typeface="Times New Roman" panose="02020603050405020304" pitchFamily="18" charset="0"/>
                        </a:rPr>
                        <a:t>)</a:t>
                      </a:r>
                    </a:p>
                    <a:p>
                      <a:pPr>
                        <a:spcAft>
                          <a:spcPts val="0"/>
                        </a:spcAft>
                      </a:pPr>
                      <a:r>
                        <a:rPr lang="tr-TR" sz="2000" b="1" dirty="0">
                          <a:effectLst/>
                          <a:latin typeface="Times New Roman" panose="02020603050405020304" pitchFamily="18" charset="0"/>
                          <a:cs typeface="Times New Roman" panose="02020603050405020304" pitchFamily="18" charset="0"/>
                        </a:rPr>
                        <a:t> </a:t>
                      </a:r>
                      <a:endParaRPr lang="tr-TR" sz="2000" b="1"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37456">
                <a:tc>
                  <a:txBody>
                    <a:bodyPr/>
                    <a:lstStyle/>
                    <a:p>
                      <a:pPr>
                        <a:spcAft>
                          <a:spcPts val="0"/>
                        </a:spcAft>
                      </a:pPr>
                      <a:r>
                        <a:rPr lang="tr-TR" sz="2000" b="1">
                          <a:effectLst/>
                          <a:latin typeface="Times New Roman" panose="02020603050405020304" pitchFamily="18" charset="0"/>
                          <a:cs typeface="Times New Roman" panose="02020603050405020304" pitchFamily="18" charset="0"/>
                        </a:rPr>
                        <a:t> </a:t>
                      </a:r>
                    </a:p>
                    <a:p>
                      <a:pPr>
                        <a:spcAft>
                          <a:spcPts val="0"/>
                        </a:spcAft>
                      </a:pPr>
                      <a:r>
                        <a:rPr lang="tr-TR" sz="2000" b="1">
                          <a:effectLst/>
                          <a:latin typeface="Times New Roman" panose="02020603050405020304" pitchFamily="18" charset="0"/>
                          <a:cs typeface="Times New Roman" panose="02020603050405020304" pitchFamily="18" charset="0"/>
                        </a:rPr>
                        <a:t>2. Orta Dönemli Tahminler:</a:t>
                      </a:r>
                    </a:p>
                    <a:p>
                      <a:pPr>
                        <a:spcAft>
                          <a:spcPts val="0"/>
                        </a:spcAft>
                      </a:pPr>
                      <a:r>
                        <a:rPr lang="tr-TR" sz="2000" b="1">
                          <a:effectLst/>
                          <a:latin typeface="Times New Roman" panose="02020603050405020304" pitchFamily="18" charset="0"/>
                          <a:cs typeface="Times New Roman" panose="02020603050405020304" pitchFamily="18" charset="0"/>
                        </a:rPr>
                        <a:t> </a:t>
                      </a:r>
                      <a:endParaRPr lang="tr-TR" sz="20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tr-TR" sz="2000" b="1" dirty="0">
                          <a:effectLst/>
                          <a:latin typeface="Times New Roman" panose="02020603050405020304" pitchFamily="18" charset="0"/>
                          <a:cs typeface="Times New Roman" panose="02020603050405020304" pitchFamily="18" charset="0"/>
                        </a:rPr>
                        <a:t> </a:t>
                      </a:r>
                    </a:p>
                    <a:p>
                      <a:pPr>
                        <a:spcAft>
                          <a:spcPts val="0"/>
                        </a:spcAft>
                      </a:pPr>
                      <a:r>
                        <a:rPr lang="tr-TR" sz="2000" b="1" dirty="0">
                          <a:effectLst/>
                          <a:latin typeface="Times New Roman" panose="02020603050405020304" pitchFamily="18" charset="0"/>
                          <a:cs typeface="Times New Roman" panose="02020603050405020304" pitchFamily="18" charset="0"/>
                        </a:rPr>
                        <a:t>Aylık Tahminler (</a:t>
                      </a:r>
                      <a:r>
                        <a:rPr lang="tr-TR" sz="2000" b="1" dirty="0" err="1">
                          <a:effectLst/>
                          <a:latin typeface="Times New Roman" panose="02020603050405020304" pitchFamily="18" charset="0"/>
                          <a:cs typeface="Times New Roman" panose="02020603050405020304" pitchFamily="18" charset="0"/>
                        </a:rPr>
                        <a:t>Monthly</a:t>
                      </a:r>
                      <a:r>
                        <a:rPr lang="tr-TR" sz="2000" b="1" dirty="0">
                          <a:effectLst/>
                          <a:latin typeface="Times New Roman" panose="02020603050405020304" pitchFamily="18" charset="0"/>
                          <a:cs typeface="Times New Roman" panose="02020603050405020304" pitchFamily="18" charset="0"/>
                        </a:rPr>
                        <a:t> </a:t>
                      </a:r>
                      <a:r>
                        <a:rPr lang="tr-TR" sz="2000" b="1" dirty="0" err="1">
                          <a:effectLst/>
                          <a:latin typeface="Times New Roman" panose="02020603050405020304" pitchFamily="18" charset="0"/>
                          <a:cs typeface="Times New Roman" panose="02020603050405020304" pitchFamily="18" charset="0"/>
                        </a:rPr>
                        <a:t>Forecast</a:t>
                      </a:r>
                      <a:r>
                        <a:rPr lang="tr-TR" sz="2000" b="1" dirty="0">
                          <a:effectLst/>
                          <a:latin typeface="Times New Roman" panose="02020603050405020304" pitchFamily="18" charset="0"/>
                          <a:cs typeface="Times New Roman" panose="02020603050405020304" pitchFamily="18" charset="0"/>
                        </a:rPr>
                        <a:t>)</a:t>
                      </a:r>
                      <a:endParaRPr lang="tr-TR" sz="2000" b="1"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37456">
                <a:tc>
                  <a:txBody>
                    <a:bodyPr/>
                    <a:lstStyle/>
                    <a:p>
                      <a:pPr>
                        <a:spcAft>
                          <a:spcPts val="0"/>
                        </a:spcAft>
                      </a:pPr>
                      <a:r>
                        <a:rPr lang="tr-TR" sz="2000" b="1">
                          <a:effectLst/>
                          <a:latin typeface="Times New Roman" panose="02020603050405020304" pitchFamily="18" charset="0"/>
                          <a:cs typeface="Times New Roman" panose="02020603050405020304" pitchFamily="18" charset="0"/>
                        </a:rPr>
                        <a:t> </a:t>
                      </a:r>
                    </a:p>
                    <a:p>
                      <a:pPr>
                        <a:spcAft>
                          <a:spcPts val="0"/>
                        </a:spcAft>
                      </a:pPr>
                      <a:r>
                        <a:rPr lang="tr-TR" sz="2000" b="1">
                          <a:effectLst/>
                          <a:latin typeface="Times New Roman" panose="02020603050405020304" pitchFamily="18" charset="0"/>
                          <a:cs typeface="Times New Roman" panose="02020603050405020304" pitchFamily="18" charset="0"/>
                        </a:rPr>
                        <a:t>3. Uzun Dönemli Tahminler:</a:t>
                      </a:r>
                    </a:p>
                    <a:p>
                      <a:pPr>
                        <a:spcAft>
                          <a:spcPts val="0"/>
                        </a:spcAft>
                      </a:pPr>
                      <a:r>
                        <a:rPr lang="tr-TR" sz="2000" b="1">
                          <a:effectLst/>
                          <a:latin typeface="Times New Roman" panose="02020603050405020304" pitchFamily="18" charset="0"/>
                          <a:cs typeface="Times New Roman" panose="02020603050405020304" pitchFamily="18" charset="0"/>
                        </a:rPr>
                        <a:t> </a:t>
                      </a:r>
                      <a:endParaRPr lang="tr-TR" sz="20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tr-TR" sz="2000" b="1" dirty="0">
                          <a:effectLst/>
                          <a:latin typeface="Times New Roman" panose="02020603050405020304" pitchFamily="18" charset="0"/>
                          <a:cs typeface="Times New Roman" panose="02020603050405020304" pitchFamily="18" charset="0"/>
                        </a:rPr>
                        <a:t> </a:t>
                      </a:r>
                    </a:p>
                    <a:p>
                      <a:pPr>
                        <a:spcAft>
                          <a:spcPts val="0"/>
                        </a:spcAft>
                      </a:pPr>
                      <a:r>
                        <a:rPr lang="tr-TR" sz="2000" b="1" dirty="0">
                          <a:effectLst/>
                          <a:latin typeface="Times New Roman" panose="02020603050405020304" pitchFamily="18" charset="0"/>
                          <a:cs typeface="Times New Roman" panose="02020603050405020304" pitchFamily="18" charset="0"/>
                        </a:rPr>
                        <a:t>Yıllık Tahminler (</a:t>
                      </a:r>
                      <a:r>
                        <a:rPr lang="tr-TR" sz="2000" b="1" dirty="0" err="1">
                          <a:effectLst/>
                          <a:latin typeface="Times New Roman" panose="02020603050405020304" pitchFamily="18" charset="0"/>
                          <a:cs typeface="Times New Roman" panose="02020603050405020304" pitchFamily="18" charset="0"/>
                        </a:rPr>
                        <a:t>Annual</a:t>
                      </a:r>
                      <a:r>
                        <a:rPr lang="tr-TR" sz="2000" b="1" dirty="0">
                          <a:effectLst/>
                          <a:latin typeface="Times New Roman" panose="02020603050405020304" pitchFamily="18" charset="0"/>
                          <a:cs typeface="Times New Roman" panose="02020603050405020304" pitchFamily="18" charset="0"/>
                        </a:rPr>
                        <a:t> </a:t>
                      </a:r>
                      <a:r>
                        <a:rPr lang="tr-TR" sz="2000" b="1" dirty="0" err="1">
                          <a:effectLst/>
                          <a:latin typeface="Times New Roman" panose="02020603050405020304" pitchFamily="18" charset="0"/>
                          <a:cs typeface="Times New Roman" panose="02020603050405020304" pitchFamily="18" charset="0"/>
                        </a:rPr>
                        <a:t>Forecast</a:t>
                      </a:r>
                      <a:r>
                        <a:rPr lang="tr-TR" sz="2000" b="1" dirty="0">
                          <a:effectLst/>
                          <a:latin typeface="Times New Roman" panose="02020603050405020304" pitchFamily="18" charset="0"/>
                          <a:cs typeface="Times New Roman" panose="02020603050405020304" pitchFamily="18" charset="0"/>
                        </a:rPr>
                        <a:t>)</a:t>
                      </a:r>
                      <a:endParaRPr lang="tr-TR" sz="2000" b="1"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3" name="Dikdörtgen 2"/>
          <p:cNvSpPr/>
          <p:nvPr/>
        </p:nvSpPr>
        <p:spPr>
          <a:xfrm>
            <a:off x="1043608" y="404664"/>
            <a:ext cx="6840760" cy="523220"/>
          </a:xfrm>
          <a:prstGeom prst="rect">
            <a:avLst/>
          </a:prstGeom>
        </p:spPr>
        <p:txBody>
          <a:bodyPr wrap="square">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5.2.2. </a:t>
            </a:r>
            <a:r>
              <a:rPr lang="tr-TR" sz="2800" b="1" dirty="0" err="1">
                <a:solidFill>
                  <a:srgbClr val="FF0000"/>
                </a:solidFill>
                <a:latin typeface="Times New Roman" panose="02020603050405020304" pitchFamily="18" charset="0"/>
                <a:cs typeface="Times New Roman" panose="02020603050405020304" pitchFamily="18" charset="0"/>
              </a:rPr>
              <a:t>Tahminleme</a:t>
            </a:r>
            <a:r>
              <a:rPr lang="tr-TR" sz="2800" b="1" dirty="0">
                <a:solidFill>
                  <a:srgbClr val="FF0000"/>
                </a:solidFill>
                <a:latin typeface="Times New Roman" panose="02020603050405020304" pitchFamily="18" charset="0"/>
                <a:cs typeface="Times New Roman" panose="02020603050405020304" pitchFamily="18" charset="0"/>
              </a:rPr>
              <a:t> (</a:t>
            </a:r>
            <a:r>
              <a:rPr lang="tr-TR" sz="2800" b="1" dirty="0" err="1">
                <a:solidFill>
                  <a:srgbClr val="FF0000"/>
                </a:solidFill>
                <a:latin typeface="Times New Roman" panose="02020603050405020304" pitchFamily="18" charset="0"/>
                <a:cs typeface="Times New Roman" panose="02020603050405020304" pitchFamily="18" charset="0"/>
              </a:rPr>
              <a:t>Forecast</a:t>
            </a:r>
            <a:r>
              <a:rPr lang="tr-TR" sz="2800" b="1" dirty="0">
                <a:solidFill>
                  <a:srgbClr val="FF0000"/>
                </a:solidFill>
                <a:latin typeface="Times New Roman" panose="02020603050405020304" pitchFamily="18" charset="0"/>
                <a:cs typeface="Times New Roman" panose="02020603050405020304" pitchFamily="18" charset="0"/>
              </a:rPr>
              <a:t>) Dönemleri </a:t>
            </a:r>
          </a:p>
        </p:txBody>
      </p:sp>
    </p:spTree>
    <p:extLst>
      <p:ext uri="{BB962C8B-B14F-4D97-AF65-F5344CB8AC3E}">
        <p14:creationId xmlns:p14="http://schemas.microsoft.com/office/powerpoint/2010/main" val="926591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0516" y="260648"/>
            <a:ext cx="8457948" cy="6124754"/>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5.2.2.1. Kısa Dönemli Tahminler</a:t>
            </a:r>
          </a:p>
          <a:p>
            <a:pPr algn="ctr"/>
            <a:endParaRPr lang="tr-TR" sz="2400" dirty="0">
              <a:latin typeface="Times New Roman" panose="02020603050405020304" pitchFamily="18" charset="0"/>
              <a:cs typeface="Times New Roman" panose="02020603050405020304" pitchFamily="18" charset="0"/>
            </a:endParaRPr>
          </a:p>
          <a:p>
            <a:pPr algn="just"/>
            <a:r>
              <a:rPr lang="tr-TR" sz="2400" b="1" dirty="0">
                <a:latin typeface="Times New Roman" panose="02020603050405020304" pitchFamily="18" charset="0"/>
                <a:cs typeface="Times New Roman" panose="02020603050405020304" pitchFamily="18" charset="0"/>
              </a:rPr>
              <a:t>- Üç Günlük Tahmin (Three </a:t>
            </a:r>
            <a:r>
              <a:rPr lang="tr-TR" sz="2400" b="1" dirty="0" err="1">
                <a:latin typeface="Times New Roman" panose="02020603050405020304" pitchFamily="18" charset="0"/>
                <a:cs typeface="Times New Roman" panose="02020603050405020304" pitchFamily="18" charset="0"/>
              </a:rPr>
              <a:t>Days</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Forecast</a:t>
            </a:r>
            <a:r>
              <a:rPr lang="tr-TR" sz="2400" b="1"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Forecast</a:t>
            </a:r>
            <a:r>
              <a:rPr lang="tr-TR" sz="2400" dirty="0">
                <a:latin typeface="Times New Roman" panose="02020603050405020304" pitchFamily="18" charset="0"/>
                <a:cs typeface="Times New Roman" panose="02020603050405020304" pitchFamily="18" charset="0"/>
              </a:rPr>
              <a:t>, otelin beklediği iş miktarını gösteren tablodur. Üç günlük doluluk oranını döküm olarak veren rapora Three </a:t>
            </a:r>
            <a:r>
              <a:rPr lang="tr-TR" sz="2400" dirty="0" err="1">
                <a:latin typeface="Times New Roman" panose="02020603050405020304" pitchFamily="18" charset="0"/>
                <a:cs typeface="Times New Roman" panose="02020603050405020304" pitchFamily="18" charset="0"/>
              </a:rPr>
              <a:t>Days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Forecast</a:t>
            </a:r>
            <a:r>
              <a:rPr lang="tr-TR" sz="2400" dirty="0">
                <a:latin typeface="Times New Roman" panose="02020603050405020304" pitchFamily="18" charset="0"/>
                <a:cs typeface="Times New Roman" panose="02020603050405020304" pitchFamily="18" charset="0"/>
              </a:rPr>
              <a:t> denir. Üç günlük tahminler </a:t>
            </a:r>
            <a:r>
              <a:rPr lang="tr-TR" sz="2400" dirty="0">
                <a:solidFill>
                  <a:srgbClr val="FF0000"/>
                </a:solidFill>
                <a:latin typeface="Times New Roman" panose="02020603050405020304" pitchFamily="18" charset="0"/>
                <a:cs typeface="Times New Roman" panose="02020603050405020304" pitchFamily="18" charset="0"/>
              </a:rPr>
              <a:t>her gün sabah saatlerinde gelecek üç gün için </a:t>
            </a:r>
            <a:r>
              <a:rPr lang="tr-TR" sz="2400" dirty="0">
                <a:latin typeface="Times New Roman" panose="02020603050405020304" pitchFamily="18" charset="0"/>
                <a:cs typeface="Times New Roman" panose="02020603050405020304" pitchFamily="18" charset="0"/>
              </a:rPr>
              <a:t>yapılır. Üç günlük tahmin yakın bir tarihi verdiği için otelin doluluğu hakkında, daha kesin ve doğru bilgiler ile kolay bulunur. Sürekli yapıldığı için taze bilgiler verir. </a:t>
            </a:r>
          </a:p>
          <a:p>
            <a:pPr algn="just"/>
            <a:endParaRPr lang="tr-TR" sz="2400" dirty="0">
              <a:latin typeface="Times New Roman" panose="02020603050405020304" pitchFamily="18" charset="0"/>
              <a:cs typeface="Times New Roman" panose="02020603050405020304" pitchFamily="18" charset="0"/>
            </a:endParaRPr>
          </a:p>
          <a:p>
            <a:pPr algn="just"/>
            <a:r>
              <a:rPr lang="tr-TR" sz="2400" b="1" dirty="0">
                <a:latin typeface="Times New Roman" panose="02020603050405020304" pitchFamily="18" charset="0"/>
                <a:cs typeface="Times New Roman" panose="02020603050405020304" pitchFamily="18" charset="0"/>
              </a:rPr>
              <a:t>- Beş Günlük Tahmin (</a:t>
            </a:r>
            <a:r>
              <a:rPr lang="tr-TR" sz="2400" b="1" dirty="0" err="1">
                <a:latin typeface="Times New Roman" panose="02020603050405020304" pitchFamily="18" charset="0"/>
                <a:cs typeface="Times New Roman" panose="02020603050405020304" pitchFamily="18" charset="0"/>
              </a:rPr>
              <a:t>Five</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Days</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Forecast</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Beş günlük tahmin çalışması, odaların gelecek beş gün içindeki durumunu gerçeğe en yakın bir şekilde yansıtır. Bu raporlama tekniği </a:t>
            </a:r>
            <a:r>
              <a:rPr lang="tr-TR" sz="2400" dirty="0">
                <a:solidFill>
                  <a:srgbClr val="FF0000"/>
                </a:solidFill>
                <a:latin typeface="Times New Roman" panose="02020603050405020304" pitchFamily="18" charset="0"/>
                <a:cs typeface="Times New Roman" panose="02020603050405020304" pitchFamily="18" charset="0"/>
              </a:rPr>
              <a:t>oda sayısı 400'den fazla</a:t>
            </a:r>
            <a:r>
              <a:rPr lang="tr-TR" sz="2400" dirty="0">
                <a:latin typeface="Times New Roman" panose="02020603050405020304" pitchFamily="18" charset="0"/>
                <a:cs typeface="Times New Roman" panose="02020603050405020304" pitchFamily="18" charset="0"/>
              </a:rPr>
              <a:t> olan otellerde yapılmaktadır. Otel doluluğu ile daha kesin ve net bilgi, yakın bir tarihi verdiği için beş günlük </a:t>
            </a:r>
            <a:r>
              <a:rPr lang="tr-TR" sz="2400" dirty="0" err="1">
                <a:latin typeface="Times New Roman" panose="02020603050405020304" pitchFamily="18" charset="0"/>
                <a:cs typeface="Times New Roman" panose="02020603050405020304" pitchFamily="18" charset="0"/>
              </a:rPr>
              <a:t>tahminleme</a:t>
            </a:r>
            <a:r>
              <a:rPr lang="tr-TR" sz="2400" dirty="0">
                <a:latin typeface="Times New Roman" panose="02020603050405020304" pitchFamily="18" charset="0"/>
                <a:cs typeface="Times New Roman" panose="02020603050405020304" pitchFamily="18" charset="0"/>
              </a:rPr>
              <a:t> ile kolay bulunur. </a:t>
            </a:r>
          </a:p>
        </p:txBody>
      </p:sp>
    </p:spTree>
    <p:extLst>
      <p:ext uri="{BB962C8B-B14F-4D97-AF65-F5344CB8AC3E}">
        <p14:creationId xmlns:p14="http://schemas.microsoft.com/office/powerpoint/2010/main" val="1800802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751344"/>
            <a:ext cx="8064896" cy="4893647"/>
          </a:xfrm>
          <a:prstGeom prst="rect">
            <a:avLst/>
          </a:prstGeom>
        </p:spPr>
        <p:txBody>
          <a:bodyPr wrap="square">
            <a:spAutoFit/>
          </a:bodyPr>
          <a:lstStyle/>
          <a:p>
            <a:pPr algn="just"/>
            <a:r>
              <a:rPr lang="tr-TR" sz="2400" b="1" dirty="0">
                <a:latin typeface="Times New Roman" panose="02020603050405020304" pitchFamily="18" charset="0"/>
                <a:cs typeface="Times New Roman" panose="02020603050405020304" pitchFamily="18" charset="0"/>
              </a:rPr>
              <a:t>- Haftalık Tahminler (Seven </a:t>
            </a:r>
            <a:r>
              <a:rPr lang="tr-TR" sz="2400" b="1" dirty="0" err="1">
                <a:latin typeface="Times New Roman" panose="02020603050405020304" pitchFamily="18" charset="0"/>
                <a:cs typeface="Times New Roman" panose="02020603050405020304" pitchFamily="18" charset="0"/>
              </a:rPr>
              <a:t>Days</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Forecast</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Otel işletmelerinin yedi gün içerisinde rezervasyonlu ve rezervasyonsuz gelebilecek oda ve konuk sayısını tahmin etmeye yardımcı olur. Yedi günlük (haftalık) tahminler, </a:t>
            </a:r>
            <a:r>
              <a:rPr lang="tr-TR" sz="2400" dirty="0">
                <a:solidFill>
                  <a:srgbClr val="FF0000"/>
                </a:solidFill>
                <a:latin typeface="Times New Roman" panose="02020603050405020304" pitchFamily="18" charset="0"/>
                <a:cs typeface="Times New Roman" panose="02020603050405020304" pitchFamily="18" charset="0"/>
              </a:rPr>
              <a:t>münferit veya grup gecelemelerini gerçeğe en yakın </a:t>
            </a:r>
            <a:r>
              <a:rPr lang="tr-TR" sz="2400" dirty="0">
                <a:latin typeface="Times New Roman" panose="02020603050405020304" pitchFamily="18" charset="0"/>
                <a:cs typeface="Times New Roman" panose="02020603050405020304" pitchFamily="18" charset="0"/>
              </a:rPr>
              <a:t>bir şekilde istatistik verilerine göre tahmin eder.</a:t>
            </a:r>
          </a:p>
          <a:p>
            <a:pPr algn="just"/>
            <a:endParaRPr lang="tr-TR" sz="2400" dirty="0">
              <a:latin typeface="Times New Roman" panose="02020603050405020304" pitchFamily="18" charset="0"/>
              <a:cs typeface="Times New Roman" panose="02020603050405020304" pitchFamily="18" charset="0"/>
            </a:endParaRPr>
          </a:p>
          <a:p>
            <a:pPr algn="just"/>
            <a:r>
              <a:rPr lang="tr-TR" sz="2400" b="1" dirty="0">
                <a:latin typeface="Times New Roman" panose="02020603050405020304" pitchFamily="18" charset="0"/>
                <a:cs typeface="Times New Roman" panose="02020603050405020304" pitchFamily="18" charset="0"/>
              </a:rPr>
              <a:t>- On Günlük Tahminler (Ten </a:t>
            </a:r>
            <a:r>
              <a:rPr lang="tr-TR" sz="2400" b="1" dirty="0" err="1">
                <a:latin typeface="Times New Roman" panose="02020603050405020304" pitchFamily="18" charset="0"/>
                <a:cs typeface="Times New Roman" panose="02020603050405020304" pitchFamily="18" charset="0"/>
              </a:rPr>
              <a:t>Days</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Forecast</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Kısa dönemli tahmin raporlarının hazırlanmasından </a:t>
            </a:r>
            <a:r>
              <a:rPr lang="tr-TR" sz="2400" dirty="0" err="1">
                <a:latin typeface="Times New Roman" panose="02020603050405020304" pitchFamily="18" charset="0"/>
                <a:cs typeface="Times New Roman" panose="02020603050405020304" pitchFamily="18" charset="0"/>
              </a:rPr>
              <a:t>önbüro</a:t>
            </a:r>
            <a:r>
              <a:rPr lang="tr-TR" sz="2400" dirty="0">
                <a:latin typeface="Times New Roman" panose="02020603050405020304" pitchFamily="18" charset="0"/>
                <a:cs typeface="Times New Roman" panose="02020603050405020304" pitchFamily="18" charset="0"/>
              </a:rPr>
              <a:t> yöneticisi sorumludur. Bu tahminler, oteldeki </a:t>
            </a:r>
            <a:r>
              <a:rPr lang="tr-TR" sz="2400" dirty="0">
                <a:solidFill>
                  <a:srgbClr val="FF0000"/>
                </a:solidFill>
                <a:latin typeface="Times New Roman" panose="02020603050405020304" pitchFamily="18" charset="0"/>
                <a:cs typeface="Times New Roman" panose="02020603050405020304" pitchFamily="18" charset="0"/>
              </a:rPr>
              <a:t>yiyecek-içecek ve kat hizmetleri </a:t>
            </a:r>
            <a:r>
              <a:rPr lang="tr-TR" sz="2400" dirty="0">
                <a:latin typeface="Times New Roman" panose="02020603050405020304" pitchFamily="18" charset="0"/>
                <a:cs typeface="Times New Roman" panose="02020603050405020304" pitchFamily="18" charset="0"/>
              </a:rPr>
              <a:t>gibi diğer bölümlere dağıtılarak, diğer bölümlerin bahsi geçen günler için faaliyetlerini planlamalarına yardımcı olunur. </a:t>
            </a:r>
          </a:p>
        </p:txBody>
      </p:sp>
    </p:spTree>
    <p:extLst>
      <p:ext uri="{BB962C8B-B14F-4D97-AF65-F5344CB8AC3E}">
        <p14:creationId xmlns:p14="http://schemas.microsoft.com/office/powerpoint/2010/main" val="3272586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88640"/>
            <a:ext cx="8424936" cy="461665"/>
          </a:xfrm>
          <a:prstGeom prst="rect">
            <a:avLst/>
          </a:prstGeom>
        </p:spPr>
        <p:txBody>
          <a:bodyPr wrap="square">
            <a:spAutoFit/>
          </a:bodyPr>
          <a:lstStyle/>
          <a:p>
            <a:r>
              <a:rPr lang="tr-TR" sz="2400" b="1" dirty="0">
                <a:solidFill>
                  <a:srgbClr val="FF0000"/>
                </a:solidFill>
                <a:latin typeface="Times New Roman" panose="02020603050405020304" pitchFamily="18" charset="0"/>
                <a:cs typeface="Times New Roman" panose="02020603050405020304" pitchFamily="18" charset="0"/>
              </a:rPr>
              <a:t>Üç günlük tahmine Örnek;</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50304"/>
            <a:ext cx="8640960" cy="5659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835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712968"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604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91689"/>
            <a:ext cx="8640960" cy="413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251520" y="4941168"/>
            <a:ext cx="8640960" cy="1200329"/>
          </a:xfrm>
          <a:prstGeom prst="rect">
            <a:avLst/>
          </a:prstGeom>
        </p:spPr>
        <p:txBody>
          <a:bodyPr wrap="square">
            <a:spAutoFit/>
          </a:bodyPr>
          <a:lstStyle/>
          <a:p>
            <a:pPr algn="just"/>
            <a:r>
              <a:rPr lang="tr-TR" sz="2400" dirty="0">
                <a:latin typeface="Times New Roman" panose="02020603050405020304" pitchFamily="18" charset="0"/>
                <a:cs typeface="Times New Roman" panose="02020603050405020304" pitchFamily="18" charset="0"/>
              </a:rPr>
              <a:t>Dördüncü gün yapılacaksa bu günün işlemleri 3. günün üzerine diğer günün işlemleri gibi yapılır. Daha sonraki günlerde de aynı yol izlenerek hesaplama yapılır.</a:t>
            </a:r>
          </a:p>
        </p:txBody>
      </p:sp>
    </p:spTree>
    <p:extLst>
      <p:ext uri="{BB962C8B-B14F-4D97-AF65-F5344CB8AC3E}">
        <p14:creationId xmlns:p14="http://schemas.microsoft.com/office/powerpoint/2010/main" val="587813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AE8B5A1-1D12-4B2E-8661-EE94534E11B1}"/>
              </a:ext>
            </a:extLst>
          </p:cNvPr>
          <p:cNvPicPr>
            <a:picLocks noChangeAspect="1"/>
          </p:cNvPicPr>
          <p:nvPr/>
        </p:nvPicPr>
        <p:blipFill>
          <a:blip r:embed="rId2"/>
          <a:stretch>
            <a:fillRect/>
          </a:stretch>
        </p:blipFill>
        <p:spPr>
          <a:xfrm>
            <a:off x="4891" y="116632"/>
            <a:ext cx="9144000" cy="6552728"/>
          </a:xfrm>
          <a:prstGeom prst="rect">
            <a:avLst/>
          </a:prstGeom>
        </p:spPr>
      </p:pic>
    </p:spTree>
    <p:extLst>
      <p:ext uri="{BB962C8B-B14F-4D97-AF65-F5344CB8AC3E}">
        <p14:creationId xmlns:p14="http://schemas.microsoft.com/office/powerpoint/2010/main" val="757027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95327F0-A9A7-4B60-810D-B39A35A94F67}"/>
              </a:ext>
            </a:extLst>
          </p:cNvPr>
          <p:cNvPicPr>
            <a:picLocks noChangeAspect="1"/>
          </p:cNvPicPr>
          <p:nvPr/>
        </p:nvPicPr>
        <p:blipFill>
          <a:blip r:embed="rId2"/>
          <a:stretch>
            <a:fillRect/>
          </a:stretch>
        </p:blipFill>
        <p:spPr>
          <a:xfrm>
            <a:off x="0" y="332656"/>
            <a:ext cx="9144000" cy="6120680"/>
          </a:xfrm>
          <a:prstGeom prst="rect">
            <a:avLst/>
          </a:prstGeom>
        </p:spPr>
      </p:pic>
    </p:spTree>
    <p:extLst>
      <p:ext uri="{BB962C8B-B14F-4D97-AF65-F5344CB8AC3E}">
        <p14:creationId xmlns:p14="http://schemas.microsoft.com/office/powerpoint/2010/main" val="3485072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B880F8B-12F5-462B-8699-2A51FB22561C}"/>
              </a:ext>
            </a:extLst>
          </p:cNvPr>
          <p:cNvPicPr>
            <a:picLocks noChangeAspect="1"/>
          </p:cNvPicPr>
          <p:nvPr/>
        </p:nvPicPr>
        <p:blipFill>
          <a:blip r:embed="rId2"/>
          <a:stretch>
            <a:fillRect/>
          </a:stretch>
        </p:blipFill>
        <p:spPr>
          <a:xfrm>
            <a:off x="0" y="620688"/>
            <a:ext cx="9144000" cy="5112568"/>
          </a:xfrm>
          <a:prstGeom prst="rect">
            <a:avLst/>
          </a:prstGeom>
        </p:spPr>
      </p:pic>
    </p:spTree>
    <p:extLst>
      <p:ext uri="{BB962C8B-B14F-4D97-AF65-F5344CB8AC3E}">
        <p14:creationId xmlns:p14="http://schemas.microsoft.com/office/powerpoint/2010/main" val="1759531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6104878-FA3A-45DB-BF02-F328CF8179CB}"/>
              </a:ext>
            </a:extLst>
          </p:cNvPr>
          <p:cNvPicPr>
            <a:picLocks noChangeAspect="1"/>
          </p:cNvPicPr>
          <p:nvPr/>
        </p:nvPicPr>
        <p:blipFill>
          <a:blip r:embed="rId2"/>
          <a:stretch>
            <a:fillRect/>
          </a:stretch>
        </p:blipFill>
        <p:spPr>
          <a:xfrm>
            <a:off x="0" y="332656"/>
            <a:ext cx="9144000" cy="5904656"/>
          </a:xfrm>
          <a:prstGeom prst="rect">
            <a:avLst/>
          </a:prstGeom>
        </p:spPr>
      </p:pic>
    </p:spTree>
    <p:extLst>
      <p:ext uri="{BB962C8B-B14F-4D97-AF65-F5344CB8AC3E}">
        <p14:creationId xmlns:p14="http://schemas.microsoft.com/office/powerpoint/2010/main" val="101023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566678"/>
            <a:ext cx="8208912" cy="6001643"/>
          </a:xfrm>
          <a:prstGeom prst="rect">
            <a:avLst/>
          </a:prstGeom>
        </p:spPr>
        <p:txBody>
          <a:bodyPr wrap="square">
            <a:spAutoFit/>
          </a:bodyPr>
          <a:lstStyle/>
          <a:p>
            <a:pPr algn="ctr"/>
            <a:r>
              <a:rPr lang="tr-TR" sz="2400" b="1" dirty="0">
                <a:latin typeface="Times New Roman" panose="02020603050405020304" pitchFamily="18" charset="0"/>
                <a:cs typeface="Times New Roman" panose="02020603050405020304" pitchFamily="18" charset="0"/>
              </a:rPr>
              <a:t>5. SATILABİLİR ODA SAYISI VE FORECAST HAZIRLAMA </a:t>
            </a:r>
          </a:p>
          <a:p>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Otel işletmelerinde </a:t>
            </a:r>
            <a:r>
              <a:rPr lang="tr-TR" sz="2400" dirty="0" err="1">
                <a:latin typeface="Times New Roman" panose="02020603050405020304" pitchFamily="18" charset="0"/>
                <a:cs typeface="Times New Roman" panose="02020603050405020304" pitchFamily="18" charset="0"/>
              </a:rPr>
              <a:t>önbüronun</a:t>
            </a:r>
            <a:r>
              <a:rPr lang="tr-TR" sz="2400" dirty="0">
                <a:latin typeface="Times New Roman" panose="02020603050405020304" pitchFamily="18" charset="0"/>
                <a:cs typeface="Times New Roman" panose="02020603050405020304" pitchFamily="18" charset="0"/>
              </a:rPr>
              <a:t> hazırladığı raporlar günlük ve dönemsel faaliyetlerin planlanması ve performansın değerlendirilmesinde kullanılan önemli araçlardır. Bu raporlar yalnızca </a:t>
            </a:r>
            <a:r>
              <a:rPr lang="tr-TR" sz="2400" dirty="0" err="1">
                <a:latin typeface="Times New Roman" panose="02020603050405020304" pitchFamily="18" charset="0"/>
                <a:cs typeface="Times New Roman" panose="02020603050405020304" pitchFamily="18" charset="0"/>
              </a:rPr>
              <a:t>önbüro</a:t>
            </a:r>
            <a:r>
              <a:rPr lang="tr-TR" sz="2400" dirty="0">
                <a:latin typeface="Times New Roman" panose="02020603050405020304" pitchFamily="18" charset="0"/>
                <a:cs typeface="Times New Roman" panose="02020603050405020304" pitchFamily="18" charset="0"/>
              </a:rPr>
              <a:t> için değil, otel yönetimi ve diğer departmanlar için de önemlidir.</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Raporların hazırlanması geçmişe, içinde bulunan şimdiki zamana ve geleceğe yöneliktir. Gelecek ancak geçmiş ve şu anki bilgiler sonucunda tahmin edilecektir. Geleceğe yönelik çalışmalar içinde en dikkate değer çalışma odalara yönelik </a:t>
            </a:r>
            <a:r>
              <a:rPr lang="tr-TR" sz="2400" dirty="0" err="1">
                <a:latin typeface="Times New Roman" panose="02020603050405020304" pitchFamily="18" charset="0"/>
                <a:cs typeface="Times New Roman" panose="02020603050405020304" pitchFamily="18" charset="0"/>
              </a:rPr>
              <a:t>tahminleme</a:t>
            </a:r>
            <a:r>
              <a:rPr lang="tr-TR" sz="2400" dirty="0">
                <a:latin typeface="Times New Roman" panose="02020603050405020304" pitchFamily="18" charset="0"/>
                <a:cs typeface="Times New Roman" panose="02020603050405020304" pitchFamily="18" charset="0"/>
              </a:rPr>
              <a:t> </a:t>
            </a:r>
            <a:r>
              <a:rPr lang="tr-TR" sz="2400" b="1" dirty="0">
                <a:solidFill>
                  <a:srgbClr val="FF0000"/>
                </a:solidFill>
                <a:latin typeface="Times New Roman" panose="02020603050405020304" pitchFamily="18" charset="0"/>
                <a:cs typeface="Times New Roman" panose="02020603050405020304" pitchFamily="18" charset="0"/>
              </a:rPr>
              <a:t>(</a:t>
            </a:r>
            <a:r>
              <a:rPr lang="tr-TR" sz="2400" b="1" dirty="0" err="1">
                <a:solidFill>
                  <a:srgbClr val="FF0000"/>
                </a:solidFill>
                <a:latin typeface="Times New Roman" panose="02020603050405020304" pitchFamily="18" charset="0"/>
                <a:cs typeface="Times New Roman" panose="02020603050405020304" pitchFamily="18" charset="0"/>
              </a:rPr>
              <a:t>forecast</a:t>
            </a:r>
            <a:r>
              <a:rPr lang="tr-TR" sz="2400" b="1" dirty="0">
                <a:solidFill>
                  <a:srgbClr val="FF0000"/>
                </a:solidFill>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çalışmasıdır. Kısa, orta ve uzun dönemler olarak hazırlanmakta ve yönetim dahil özellikle faaliyet departmanlarının çalışmalarını düzenlemektedir.  </a:t>
            </a:r>
          </a:p>
        </p:txBody>
      </p:sp>
    </p:spTree>
    <p:extLst>
      <p:ext uri="{BB962C8B-B14F-4D97-AF65-F5344CB8AC3E}">
        <p14:creationId xmlns:p14="http://schemas.microsoft.com/office/powerpoint/2010/main" val="2583706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863E796-B2D6-456F-B35B-38E7317F3328}"/>
              </a:ext>
            </a:extLst>
          </p:cNvPr>
          <p:cNvPicPr>
            <a:picLocks noChangeAspect="1"/>
          </p:cNvPicPr>
          <p:nvPr/>
        </p:nvPicPr>
        <p:blipFill>
          <a:blip r:embed="rId2"/>
          <a:stretch>
            <a:fillRect/>
          </a:stretch>
        </p:blipFill>
        <p:spPr>
          <a:xfrm>
            <a:off x="0" y="692696"/>
            <a:ext cx="9144000" cy="5472608"/>
          </a:xfrm>
          <a:prstGeom prst="rect">
            <a:avLst/>
          </a:prstGeom>
        </p:spPr>
      </p:pic>
    </p:spTree>
    <p:extLst>
      <p:ext uri="{BB962C8B-B14F-4D97-AF65-F5344CB8AC3E}">
        <p14:creationId xmlns:p14="http://schemas.microsoft.com/office/powerpoint/2010/main" val="1470631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A380D26-AA7A-47BE-81AE-84011039B6B8}"/>
              </a:ext>
            </a:extLst>
          </p:cNvPr>
          <p:cNvPicPr>
            <a:picLocks noChangeAspect="1"/>
          </p:cNvPicPr>
          <p:nvPr/>
        </p:nvPicPr>
        <p:blipFill>
          <a:blip r:embed="rId2"/>
          <a:stretch>
            <a:fillRect/>
          </a:stretch>
        </p:blipFill>
        <p:spPr>
          <a:xfrm>
            <a:off x="251520" y="764704"/>
            <a:ext cx="8640960" cy="5328591"/>
          </a:xfrm>
          <a:prstGeom prst="rect">
            <a:avLst/>
          </a:prstGeom>
        </p:spPr>
      </p:pic>
    </p:spTree>
    <p:extLst>
      <p:ext uri="{BB962C8B-B14F-4D97-AF65-F5344CB8AC3E}">
        <p14:creationId xmlns:p14="http://schemas.microsoft.com/office/powerpoint/2010/main" val="2979960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EDEC180-90B8-44C1-9527-79C8452519BC}"/>
              </a:ext>
            </a:extLst>
          </p:cNvPr>
          <p:cNvPicPr>
            <a:picLocks noChangeAspect="1"/>
          </p:cNvPicPr>
          <p:nvPr/>
        </p:nvPicPr>
        <p:blipFill>
          <a:blip r:embed="rId2"/>
          <a:stretch>
            <a:fillRect/>
          </a:stretch>
        </p:blipFill>
        <p:spPr>
          <a:xfrm>
            <a:off x="107504" y="764704"/>
            <a:ext cx="8928992" cy="5112568"/>
          </a:xfrm>
          <a:prstGeom prst="rect">
            <a:avLst/>
          </a:prstGeom>
        </p:spPr>
      </p:pic>
    </p:spTree>
    <p:extLst>
      <p:ext uri="{BB962C8B-B14F-4D97-AF65-F5344CB8AC3E}">
        <p14:creationId xmlns:p14="http://schemas.microsoft.com/office/powerpoint/2010/main" val="1911532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46232" y="11219"/>
            <a:ext cx="6366128" cy="461665"/>
          </a:xfrm>
          <a:prstGeom prst="rect">
            <a:avLst/>
          </a:prstGeom>
        </p:spPr>
        <p:txBody>
          <a:bodyPr wrap="square">
            <a:spAutoFit/>
          </a:bodyPr>
          <a:lstStyle/>
          <a:p>
            <a:pPr algn="ctr"/>
            <a:r>
              <a:rPr lang="tr-TR" sz="2400" b="1" dirty="0"/>
              <a:t>On Günlük Satış Tahmin Raporu</a:t>
            </a:r>
          </a:p>
        </p:txBody>
      </p:sp>
      <p:graphicFrame>
        <p:nvGraphicFramePr>
          <p:cNvPr id="3" name="Tablo 2"/>
          <p:cNvGraphicFramePr>
            <a:graphicFrameLocks noGrp="1"/>
          </p:cNvGraphicFramePr>
          <p:nvPr>
            <p:extLst>
              <p:ext uri="{D42A27DB-BD31-4B8C-83A1-F6EECF244321}">
                <p14:modId xmlns:p14="http://schemas.microsoft.com/office/powerpoint/2010/main" val="277251883"/>
              </p:ext>
            </p:extLst>
          </p:nvPr>
        </p:nvGraphicFramePr>
        <p:xfrm>
          <a:off x="179512" y="650305"/>
          <a:ext cx="8640955" cy="6091061"/>
        </p:xfrm>
        <a:graphic>
          <a:graphicData uri="http://schemas.openxmlformats.org/drawingml/2006/table">
            <a:tbl>
              <a:tblPr/>
              <a:tblGrid>
                <a:gridCol w="3579332">
                  <a:extLst>
                    <a:ext uri="{9D8B030D-6E8A-4147-A177-3AD203B41FA5}">
                      <a16:colId xmlns:a16="http://schemas.microsoft.com/office/drawing/2014/main" val="20000"/>
                    </a:ext>
                  </a:extLst>
                </a:gridCol>
                <a:gridCol w="509418">
                  <a:extLst>
                    <a:ext uri="{9D8B030D-6E8A-4147-A177-3AD203B41FA5}">
                      <a16:colId xmlns:a16="http://schemas.microsoft.com/office/drawing/2014/main" val="20001"/>
                    </a:ext>
                  </a:extLst>
                </a:gridCol>
                <a:gridCol w="509418">
                  <a:extLst>
                    <a:ext uri="{9D8B030D-6E8A-4147-A177-3AD203B41FA5}">
                      <a16:colId xmlns:a16="http://schemas.microsoft.com/office/drawing/2014/main" val="20002"/>
                    </a:ext>
                  </a:extLst>
                </a:gridCol>
                <a:gridCol w="509418">
                  <a:extLst>
                    <a:ext uri="{9D8B030D-6E8A-4147-A177-3AD203B41FA5}">
                      <a16:colId xmlns:a16="http://schemas.microsoft.com/office/drawing/2014/main" val="20003"/>
                    </a:ext>
                  </a:extLst>
                </a:gridCol>
                <a:gridCol w="509418">
                  <a:extLst>
                    <a:ext uri="{9D8B030D-6E8A-4147-A177-3AD203B41FA5}">
                      <a16:colId xmlns:a16="http://schemas.microsoft.com/office/drawing/2014/main" val="20004"/>
                    </a:ext>
                  </a:extLst>
                </a:gridCol>
                <a:gridCol w="512291">
                  <a:extLst>
                    <a:ext uri="{9D8B030D-6E8A-4147-A177-3AD203B41FA5}">
                      <a16:colId xmlns:a16="http://schemas.microsoft.com/office/drawing/2014/main" val="20005"/>
                    </a:ext>
                  </a:extLst>
                </a:gridCol>
                <a:gridCol w="509418">
                  <a:extLst>
                    <a:ext uri="{9D8B030D-6E8A-4147-A177-3AD203B41FA5}">
                      <a16:colId xmlns:a16="http://schemas.microsoft.com/office/drawing/2014/main" val="20006"/>
                    </a:ext>
                  </a:extLst>
                </a:gridCol>
                <a:gridCol w="510376">
                  <a:extLst>
                    <a:ext uri="{9D8B030D-6E8A-4147-A177-3AD203B41FA5}">
                      <a16:colId xmlns:a16="http://schemas.microsoft.com/office/drawing/2014/main" val="20007"/>
                    </a:ext>
                  </a:extLst>
                </a:gridCol>
                <a:gridCol w="509418">
                  <a:extLst>
                    <a:ext uri="{9D8B030D-6E8A-4147-A177-3AD203B41FA5}">
                      <a16:colId xmlns:a16="http://schemas.microsoft.com/office/drawing/2014/main" val="20008"/>
                    </a:ext>
                  </a:extLst>
                </a:gridCol>
                <a:gridCol w="500800">
                  <a:extLst>
                    <a:ext uri="{9D8B030D-6E8A-4147-A177-3AD203B41FA5}">
                      <a16:colId xmlns:a16="http://schemas.microsoft.com/office/drawing/2014/main" val="20009"/>
                    </a:ext>
                  </a:extLst>
                </a:gridCol>
                <a:gridCol w="481648">
                  <a:extLst>
                    <a:ext uri="{9D8B030D-6E8A-4147-A177-3AD203B41FA5}">
                      <a16:colId xmlns:a16="http://schemas.microsoft.com/office/drawing/2014/main" val="20010"/>
                    </a:ext>
                  </a:extLst>
                </a:gridCol>
              </a:tblGrid>
              <a:tr h="1150404">
                <a:tc>
                  <a:txBody>
                    <a:bodyPr/>
                    <a:lstStyle/>
                    <a:p>
                      <a:pPr>
                        <a:spcAft>
                          <a:spcPts val="0"/>
                        </a:spcAft>
                      </a:pPr>
                      <a:r>
                        <a:rPr lang="tr-TR" sz="1600" b="1" dirty="0">
                          <a:effectLst/>
                          <a:latin typeface="Times New Roman"/>
                          <a:ea typeface="Times New Roman"/>
                          <a:cs typeface="Times New Roman"/>
                        </a:rPr>
                        <a:t> </a:t>
                      </a:r>
                      <a:endParaRPr lang="tr-TR" sz="1600" dirty="0">
                        <a:effectLst/>
                        <a:latin typeface="Calibri"/>
                        <a:ea typeface="Times New Roman"/>
                        <a:cs typeface="Times New Roman"/>
                      </a:endParaRPr>
                    </a:p>
                    <a:p>
                      <a:pPr>
                        <a:spcAft>
                          <a:spcPts val="0"/>
                        </a:spcAft>
                      </a:pPr>
                      <a:r>
                        <a:rPr lang="tr-TR" sz="1600" b="1" dirty="0">
                          <a:effectLst/>
                          <a:latin typeface="Times New Roman"/>
                          <a:ea typeface="Times New Roman"/>
                          <a:cs typeface="Times New Roman"/>
                        </a:rPr>
                        <a:t>Başlangıç Tarihi:</a:t>
                      </a:r>
                      <a:endParaRPr lang="tr-TR" sz="1600" dirty="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Cuma</a:t>
                      </a:r>
                      <a:endParaRPr lang="tr-TR" sz="1600">
                        <a:effectLst/>
                        <a:latin typeface="Calibri"/>
                        <a:ea typeface="Times New Roman"/>
                        <a:cs typeface="Times New Roman"/>
                      </a:endParaRPr>
                    </a:p>
                  </a:txBody>
                  <a:tcPr marL="25295" marR="2529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dirty="0">
                          <a:effectLst/>
                          <a:latin typeface="Times New Roman"/>
                          <a:ea typeface="Times New Roman"/>
                          <a:cs typeface="Times New Roman"/>
                        </a:rPr>
                        <a:t>Cumartesi</a:t>
                      </a:r>
                      <a:endParaRPr lang="tr-TR" sz="1600" dirty="0">
                        <a:effectLst/>
                        <a:latin typeface="Calibri"/>
                        <a:ea typeface="Times New Roman"/>
                        <a:cs typeface="Times New Roman"/>
                      </a:endParaRPr>
                    </a:p>
                  </a:txBody>
                  <a:tcPr marL="25295" marR="2529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Pazar</a:t>
                      </a:r>
                      <a:endParaRPr lang="tr-TR" sz="1600">
                        <a:effectLst/>
                        <a:latin typeface="Calibri"/>
                        <a:ea typeface="Times New Roman"/>
                        <a:cs typeface="Times New Roman"/>
                      </a:endParaRPr>
                    </a:p>
                  </a:txBody>
                  <a:tcPr marL="25295" marR="2529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Pazartesi</a:t>
                      </a:r>
                      <a:endParaRPr lang="tr-TR" sz="1600">
                        <a:effectLst/>
                        <a:latin typeface="Calibri"/>
                        <a:ea typeface="Times New Roman"/>
                        <a:cs typeface="Times New Roman"/>
                      </a:endParaRPr>
                    </a:p>
                  </a:txBody>
                  <a:tcPr marL="25295" marR="2529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Sah</a:t>
                      </a:r>
                      <a:endParaRPr lang="tr-TR" sz="1600">
                        <a:effectLst/>
                        <a:latin typeface="Calibri"/>
                        <a:ea typeface="Times New Roman"/>
                        <a:cs typeface="Times New Roman"/>
                      </a:endParaRPr>
                    </a:p>
                  </a:txBody>
                  <a:tcPr marL="25295" marR="2529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Çarşamba</a:t>
                      </a:r>
                      <a:endParaRPr lang="tr-TR" sz="1600">
                        <a:effectLst/>
                        <a:latin typeface="Calibri"/>
                        <a:ea typeface="Times New Roman"/>
                        <a:cs typeface="Times New Roman"/>
                      </a:endParaRPr>
                    </a:p>
                  </a:txBody>
                  <a:tcPr marL="25295" marR="2529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Perşembe</a:t>
                      </a:r>
                      <a:endParaRPr lang="tr-TR" sz="1600">
                        <a:effectLst/>
                        <a:latin typeface="Calibri"/>
                        <a:ea typeface="Times New Roman"/>
                        <a:cs typeface="Times New Roman"/>
                      </a:endParaRPr>
                    </a:p>
                  </a:txBody>
                  <a:tcPr marL="25295" marR="2529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Cuma</a:t>
                      </a:r>
                      <a:endParaRPr lang="tr-TR" sz="1600">
                        <a:effectLst/>
                        <a:latin typeface="Calibri"/>
                        <a:ea typeface="Times New Roman"/>
                        <a:cs typeface="Times New Roman"/>
                      </a:endParaRPr>
                    </a:p>
                  </a:txBody>
                  <a:tcPr marL="25295" marR="2529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Cumartesi</a:t>
                      </a:r>
                      <a:endParaRPr lang="tr-TR" sz="1600">
                        <a:effectLst/>
                        <a:latin typeface="Calibri"/>
                        <a:ea typeface="Times New Roman"/>
                        <a:cs typeface="Times New Roman"/>
                      </a:endParaRPr>
                    </a:p>
                  </a:txBody>
                  <a:tcPr marL="25295" marR="2529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Pazar</a:t>
                      </a:r>
                      <a:endParaRPr lang="tr-TR" sz="1600">
                        <a:effectLst/>
                        <a:latin typeface="Calibri"/>
                        <a:ea typeface="Times New Roman"/>
                        <a:cs typeface="Times New Roman"/>
                      </a:endParaRPr>
                    </a:p>
                  </a:txBody>
                  <a:tcPr marL="25295" marR="2529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81920">
                <a:tc>
                  <a:txBody>
                    <a:bodyPr/>
                    <a:lstStyle/>
                    <a:p>
                      <a:pPr>
                        <a:spcAft>
                          <a:spcPts val="0"/>
                        </a:spcAft>
                      </a:pPr>
                      <a:r>
                        <a:rPr lang="tr-TR" sz="1600" b="1">
                          <a:effectLst/>
                          <a:latin typeface="Times New Roman"/>
                          <a:ea typeface="Times New Roman"/>
                          <a:cs typeface="Times New Roman"/>
                        </a:rPr>
                        <a:t>Boş Oda Sayısı</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8652">
                <a:tc>
                  <a:txBody>
                    <a:bodyPr/>
                    <a:lstStyle/>
                    <a:p>
                      <a:pPr>
                        <a:spcAft>
                          <a:spcPts val="0"/>
                        </a:spcAft>
                      </a:pPr>
                      <a:r>
                        <a:rPr lang="tr-TR" sz="1600" b="1">
                          <a:effectLst/>
                          <a:latin typeface="Times New Roman"/>
                          <a:ea typeface="Times New Roman"/>
                          <a:cs typeface="Times New Roman"/>
                        </a:rPr>
                        <a:t>Tahmini Çıkışlar</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dirty="0">
                          <a:effectLst/>
                          <a:latin typeface="Times New Roman"/>
                          <a:ea typeface="Times New Roman"/>
                          <a:cs typeface="Times New Roman"/>
                        </a:rPr>
                        <a:t> </a:t>
                      </a:r>
                      <a:endParaRPr lang="tr-TR" sz="1600" dirty="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88652">
                <a:tc>
                  <a:txBody>
                    <a:bodyPr/>
                    <a:lstStyle/>
                    <a:p>
                      <a:pPr>
                        <a:spcAft>
                          <a:spcPts val="0"/>
                        </a:spcAft>
                      </a:pPr>
                      <a:r>
                        <a:rPr lang="tr-TR" sz="1600" b="1">
                          <a:effectLst/>
                          <a:latin typeface="Times New Roman"/>
                          <a:ea typeface="Times New Roman"/>
                          <a:cs typeface="Times New Roman"/>
                        </a:rPr>
                        <a:t>Rezervasyonlu Grup Girişi</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88652">
                <a:tc>
                  <a:txBody>
                    <a:bodyPr/>
                    <a:lstStyle/>
                    <a:p>
                      <a:pPr>
                        <a:spcAft>
                          <a:spcPts val="0"/>
                        </a:spcAft>
                      </a:pPr>
                      <a:r>
                        <a:rPr lang="tr-TR" sz="1600" b="1">
                          <a:effectLst/>
                          <a:latin typeface="Times New Roman"/>
                          <a:ea typeface="Times New Roman"/>
                          <a:cs typeface="Times New Roman"/>
                        </a:rPr>
                        <a:t>Rezervasyonlu Münferit Girişi</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88652">
                <a:tc>
                  <a:txBody>
                    <a:bodyPr/>
                    <a:lstStyle/>
                    <a:p>
                      <a:pPr>
                        <a:spcAft>
                          <a:spcPts val="0"/>
                        </a:spcAft>
                      </a:pPr>
                      <a:r>
                        <a:rPr lang="tr-TR" sz="1600" b="1">
                          <a:effectLst/>
                          <a:latin typeface="Times New Roman"/>
                          <a:ea typeface="Times New Roman"/>
                          <a:cs typeface="Times New Roman"/>
                        </a:rPr>
                        <a:t>Tahmini Ek Rezervasyon</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88652">
                <a:tc>
                  <a:txBody>
                    <a:bodyPr/>
                    <a:lstStyle/>
                    <a:p>
                      <a:pPr>
                        <a:spcAft>
                          <a:spcPts val="0"/>
                        </a:spcAft>
                      </a:pPr>
                      <a:r>
                        <a:rPr lang="tr-TR" sz="1600" b="1">
                          <a:effectLst/>
                          <a:latin typeface="Times New Roman"/>
                          <a:ea typeface="Times New Roman"/>
                          <a:cs typeface="Times New Roman"/>
                        </a:rPr>
                        <a:t>Kapı Müşterisi (Walk-in)</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88652">
                <a:tc>
                  <a:txBody>
                    <a:bodyPr/>
                    <a:lstStyle/>
                    <a:p>
                      <a:pPr>
                        <a:spcAft>
                          <a:spcPts val="0"/>
                        </a:spcAft>
                      </a:pPr>
                      <a:r>
                        <a:rPr lang="tr-TR" sz="1600" b="1" dirty="0">
                          <a:effectLst/>
                          <a:latin typeface="Times New Roman"/>
                          <a:ea typeface="Times New Roman"/>
                          <a:cs typeface="Times New Roman"/>
                        </a:rPr>
                        <a:t>Toplam Girişler</a:t>
                      </a:r>
                      <a:endParaRPr lang="tr-TR" sz="1600" dirty="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96228">
                <a:tc>
                  <a:txBody>
                    <a:bodyPr/>
                    <a:lstStyle/>
                    <a:p>
                      <a:pPr>
                        <a:spcAft>
                          <a:spcPts val="0"/>
                        </a:spcAft>
                      </a:pPr>
                      <a:r>
                        <a:rPr lang="tr-TR" sz="1600" b="1">
                          <a:effectLst/>
                          <a:latin typeface="Times New Roman"/>
                          <a:ea typeface="Times New Roman"/>
                          <a:cs typeface="Times New Roman"/>
                        </a:rPr>
                        <a:t>Dolu Oda</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88652">
                <a:tc>
                  <a:txBody>
                    <a:bodyPr/>
                    <a:lstStyle/>
                    <a:p>
                      <a:pPr>
                        <a:spcAft>
                          <a:spcPts val="0"/>
                        </a:spcAft>
                      </a:pPr>
                      <a:r>
                        <a:rPr lang="tr-TR" sz="1600" b="1">
                          <a:effectLst/>
                          <a:latin typeface="Times New Roman"/>
                          <a:ea typeface="Times New Roman"/>
                          <a:cs typeface="Times New Roman"/>
                        </a:rPr>
                        <a:t>Toplam Oda Sayısı</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88652">
                <a:tc>
                  <a:txBody>
                    <a:bodyPr/>
                    <a:lstStyle/>
                    <a:p>
                      <a:pPr>
                        <a:spcAft>
                          <a:spcPts val="0"/>
                        </a:spcAft>
                      </a:pPr>
                      <a:r>
                        <a:rPr lang="tr-TR" sz="1600" b="1">
                          <a:effectLst/>
                          <a:latin typeface="Times New Roman"/>
                          <a:ea typeface="Times New Roman"/>
                          <a:cs typeface="Times New Roman"/>
                        </a:rPr>
                        <a:t>Toplam Kişi Sayısı</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88652">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tr-TR" sz="1600" b="1">
                          <a:effectLst/>
                          <a:latin typeface="Times New Roman"/>
                          <a:ea typeface="Times New Roman"/>
                          <a:cs typeface="Times New Roman"/>
                        </a:rPr>
                        <a:t> </a:t>
                      </a:r>
                      <a:endParaRPr lang="tr-TR" sz="160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64641">
                <a:tc gridSpan="11">
                  <a:txBody>
                    <a:bodyPr/>
                    <a:lstStyle/>
                    <a:p>
                      <a:pPr>
                        <a:spcAft>
                          <a:spcPts val="0"/>
                        </a:spcAft>
                      </a:pPr>
                      <a:r>
                        <a:rPr lang="tr-TR" sz="1600" b="1" dirty="0">
                          <a:effectLst/>
                          <a:latin typeface="Times New Roman"/>
                          <a:ea typeface="Times New Roman"/>
                          <a:cs typeface="Times New Roman"/>
                        </a:rPr>
                        <a:t> </a:t>
                      </a:r>
                      <a:endParaRPr lang="tr-TR" sz="1600" dirty="0">
                        <a:effectLst/>
                        <a:latin typeface="Calibri"/>
                        <a:ea typeface="Times New Roman"/>
                        <a:cs typeface="Times New Roman"/>
                      </a:endParaRPr>
                    </a:p>
                    <a:p>
                      <a:pPr>
                        <a:spcAft>
                          <a:spcPts val="0"/>
                        </a:spcAft>
                      </a:pPr>
                      <a:r>
                        <a:rPr lang="tr-TR" sz="1600" b="1" dirty="0">
                          <a:effectLst/>
                          <a:latin typeface="Times New Roman"/>
                          <a:ea typeface="Times New Roman"/>
                          <a:cs typeface="Times New Roman"/>
                        </a:rPr>
                        <a:t>Açıklama: </a:t>
                      </a:r>
                      <a:endParaRPr lang="tr-TR" sz="1600" dirty="0">
                        <a:effectLst/>
                        <a:latin typeface="Calibri"/>
                        <a:ea typeface="Times New Roman"/>
                        <a:cs typeface="Times New Roman"/>
                      </a:endParaRPr>
                    </a:p>
                    <a:p>
                      <a:pPr>
                        <a:spcAft>
                          <a:spcPts val="0"/>
                        </a:spcAft>
                      </a:pPr>
                      <a:r>
                        <a:rPr lang="tr-TR" sz="1600" b="1" dirty="0">
                          <a:effectLst/>
                          <a:latin typeface="Times New Roman"/>
                          <a:ea typeface="Times New Roman"/>
                          <a:cs typeface="Times New Roman"/>
                        </a:rPr>
                        <a:t> </a:t>
                      </a:r>
                      <a:endParaRPr lang="tr-TR" sz="1600" dirty="0">
                        <a:effectLst/>
                        <a:latin typeface="Calibri"/>
                        <a:ea typeface="Times New Roman"/>
                        <a:cs typeface="Times New Roman"/>
                      </a:endParaRPr>
                    </a:p>
                    <a:p>
                      <a:pPr>
                        <a:spcAft>
                          <a:spcPts val="0"/>
                        </a:spcAft>
                      </a:pPr>
                      <a:r>
                        <a:rPr lang="tr-TR" sz="1600" b="1" dirty="0" err="1">
                          <a:effectLst/>
                          <a:latin typeface="Times New Roman"/>
                          <a:ea typeface="Times New Roman"/>
                          <a:cs typeface="Times New Roman"/>
                        </a:rPr>
                        <a:t>Önbüro</a:t>
                      </a:r>
                      <a:r>
                        <a:rPr lang="tr-TR" sz="1600" b="1" dirty="0">
                          <a:effectLst/>
                          <a:latin typeface="Times New Roman"/>
                          <a:ea typeface="Times New Roman"/>
                          <a:cs typeface="Times New Roman"/>
                        </a:rPr>
                        <a:t> Müdürü:........................               Genel Müdür:....................................... </a:t>
                      </a:r>
                      <a:endParaRPr lang="tr-TR" sz="1600" dirty="0">
                        <a:effectLst/>
                        <a:latin typeface="Calibri"/>
                        <a:ea typeface="Times New Roman"/>
                        <a:cs typeface="Times New Roman"/>
                      </a:endParaRPr>
                    </a:p>
                    <a:p>
                      <a:pPr>
                        <a:spcAft>
                          <a:spcPts val="0"/>
                        </a:spcAft>
                      </a:pPr>
                      <a:r>
                        <a:rPr lang="tr-TR" sz="1600" b="1" dirty="0">
                          <a:effectLst/>
                          <a:latin typeface="Times New Roman"/>
                          <a:ea typeface="Times New Roman"/>
                          <a:cs typeface="Times New Roman"/>
                        </a:rPr>
                        <a:t> </a:t>
                      </a:r>
                      <a:endParaRPr lang="tr-TR" sz="1600" dirty="0">
                        <a:effectLst/>
                        <a:latin typeface="Calibri"/>
                        <a:ea typeface="Times New Roman"/>
                        <a:cs typeface="Times New Roman"/>
                      </a:endParaRPr>
                    </a:p>
                    <a:p>
                      <a:pPr>
                        <a:spcAft>
                          <a:spcPts val="0"/>
                        </a:spcAft>
                      </a:pPr>
                      <a:r>
                        <a:rPr lang="tr-TR" sz="1600" b="1" dirty="0">
                          <a:effectLst/>
                          <a:latin typeface="Times New Roman"/>
                          <a:ea typeface="Times New Roman"/>
                          <a:cs typeface="Times New Roman"/>
                        </a:rPr>
                        <a:t>Dağıtım: Kat Hizmetleri, Mutfak, Restoran, Muhasebe, Satın Alma</a:t>
                      </a:r>
                      <a:endParaRPr lang="tr-TR" sz="1600" dirty="0">
                        <a:effectLst/>
                        <a:latin typeface="Calibri"/>
                        <a:ea typeface="Times New Roman"/>
                        <a:cs typeface="Times New Roman"/>
                      </a:endParaRPr>
                    </a:p>
                    <a:p>
                      <a:pPr>
                        <a:spcAft>
                          <a:spcPts val="0"/>
                        </a:spcAft>
                      </a:pPr>
                      <a:r>
                        <a:rPr lang="tr-TR" sz="1600" b="1" dirty="0">
                          <a:effectLst/>
                          <a:latin typeface="Times New Roman"/>
                          <a:ea typeface="Times New Roman"/>
                          <a:cs typeface="Times New Roman"/>
                        </a:rPr>
                        <a:t> </a:t>
                      </a:r>
                      <a:endParaRPr lang="tr-TR" sz="1600" dirty="0">
                        <a:effectLst/>
                        <a:latin typeface="Calibri"/>
                        <a:ea typeface="Times New Roman"/>
                        <a:cs typeface="Times New Roman"/>
                      </a:endParaRPr>
                    </a:p>
                  </a:txBody>
                  <a:tcPr marL="25295" marR="2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970848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428178"/>
            <a:ext cx="8280920" cy="6001643"/>
          </a:xfrm>
          <a:prstGeom prst="rect">
            <a:avLst/>
          </a:prstGeom>
        </p:spPr>
        <p:txBody>
          <a:bodyPr wrap="square">
            <a:spAutoFit/>
          </a:bodyPr>
          <a:lstStyle/>
          <a:p>
            <a:pPr algn="ctr"/>
            <a:r>
              <a:rPr lang="tr-TR" sz="2400" b="1" dirty="0">
                <a:solidFill>
                  <a:srgbClr val="FF0000"/>
                </a:solidFill>
                <a:latin typeface="Times New Roman" panose="02020603050405020304" pitchFamily="18" charset="0"/>
                <a:cs typeface="Times New Roman" panose="02020603050405020304" pitchFamily="18" charset="0"/>
              </a:rPr>
              <a:t>5.2.2.2. Orta Dönemli Tahminler</a:t>
            </a:r>
          </a:p>
          <a:p>
            <a:endParaRPr lang="tr-TR" sz="2400" dirty="0">
              <a:latin typeface="Times New Roman" panose="02020603050405020304" pitchFamily="18" charset="0"/>
              <a:cs typeface="Times New Roman" panose="02020603050405020304" pitchFamily="18" charset="0"/>
            </a:endParaRPr>
          </a:p>
          <a:p>
            <a:pPr algn="just"/>
            <a:r>
              <a:rPr lang="tr-TR" sz="2400" b="1" dirty="0">
                <a:latin typeface="Times New Roman" panose="02020603050405020304" pitchFamily="18" charset="0"/>
                <a:cs typeface="Times New Roman" panose="02020603050405020304" pitchFamily="18" charset="0"/>
              </a:rPr>
              <a:t>Aylık Tahminler (</a:t>
            </a:r>
            <a:r>
              <a:rPr lang="tr-TR" sz="2400" b="1" dirty="0" err="1">
                <a:latin typeface="Times New Roman" panose="02020603050405020304" pitchFamily="18" charset="0"/>
                <a:cs typeface="Times New Roman" panose="02020603050405020304" pitchFamily="18" charset="0"/>
              </a:rPr>
              <a:t>Monthly</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Forecast</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Yıl boyunca rezervasyon ofisi tarafından her ay için otelin genel doluluk tahmini (</a:t>
            </a:r>
            <a:r>
              <a:rPr lang="tr-TR" sz="2400" dirty="0" err="1">
                <a:latin typeface="Times New Roman" panose="02020603050405020304" pitchFamily="18" charset="0"/>
                <a:cs typeface="Times New Roman" panose="02020603050405020304" pitchFamily="18" charset="0"/>
              </a:rPr>
              <a:t>occupany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forecast</a:t>
            </a:r>
            <a:r>
              <a:rPr lang="tr-TR" sz="2400" dirty="0">
                <a:latin typeface="Times New Roman" panose="02020603050405020304" pitchFamily="18" charset="0"/>
                <a:cs typeface="Times New Roman" panose="02020603050405020304" pitchFamily="18" charset="0"/>
              </a:rPr>
              <a:t>) yapılır. Bu </a:t>
            </a:r>
            <a:r>
              <a:rPr lang="tr-TR" sz="2400" dirty="0" err="1">
                <a:latin typeface="Times New Roman" panose="02020603050405020304" pitchFamily="18" charset="0"/>
                <a:cs typeface="Times New Roman" panose="02020603050405020304" pitchFamily="18" charset="0"/>
              </a:rPr>
              <a:t>tahminleme</a:t>
            </a:r>
            <a:r>
              <a:rPr lang="tr-TR" sz="2400" dirty="0">
                <a:latin typeface="Times New Roman" panose="02020603050405020304" pitchFamily="18" charset="0"/>
                <a:cs typeface="Times New Roman" panose="02020603050405020304" pitchFamily="18" charset="0"/>
              </a:rPr>
              <a:t> yapılırken bazı yardımcı kaynaklar kullanılır. Bu kaynaklar;</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 Geçen yıl bu ay otelin doluluk oranı,</a:t>
            </a:r>
          </a:p>
          <a:p>
            <a:pPr algn="just"/>
            <a:r>
              <a:rPr lang="tr-TR" sz="2400" dirty="0">
                <a:latin typeface="Times New Roman" panose="02020603050405020304" pitchFamily="18" charset="0"/>
                <a:cs typeface="Times New Roman" panose="02020603050405020304" pitchFamily="18" charset="0"/>
              </a:rPr>
              <a:t>- O ana kadar yapılan rezervasyonların toplam hacmi ve gelecekle ilgili tahmini seyri,</a:t>
            </a:r>
          </a:p>
          <a:p>
            <a:pPr algn="just"/>
            <a:r>
              <a:rPr lang="tr-TR" sz="2400" dirty="0">
                <a:latin typeface="Times New Roman" panose="02020603050405020304" pitchFamily="18" charset="0"/>
                <a:cs typeface="Times New Roman" panose="02020603050405020304" pitchFamily="18" charset="0"/>
              </a:rPr>
              <a:t>-Otelcilik sektöründe oluşabilecek muhtemel değişiklikler gibi veriler, otelin ortalama aylık doluluk oranlarını saptamaya yardımcı olur. </a:t>
            </a:r>
          </a:p>
          <a:p>
            <a:pPr algn="just"/>
            <a:r>
              <a:rPr lang="tr-TR" sz="2400" dirty="0">
                <a:latin typeface="Times New Roman" panose="02020603050405020304" pitchFamily="18" charset="0"/>
                <a:cs typeface="Times New Roman" panose="02020603050405020304" pitchFamily="18" charset="0"/>
              </a:rPr>
              <a:t>Örneğin, gelecek günlere ait önemli bir uluslararası fuar otelin doluluğunu artırabileceği gibi, yörede açılacak olan bir diğer otel mevcut otelimizin doluluğunu azaltabilecektir.</a:t>
            </a:r>
          </a:p>
        </p:txBody>
      </p:sp>
    </p:spTree>
    <p:extLst>
      <p:ext uri="{BB962C8B-B14F-4D97-AF65-F5344CB8AC3E}">
        <p14:creationId xmlns:p14="http://schemas.microsoft.com/office/powerpoint/2010/main" val="4040294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16632"/>
            <a:ext cx="8928992" cy="6432530"/>
          </a:xfrm>
          <a:prstGeom prst="rect">
            <a:avLst/>
          </a:prstGeom>
        </p:spPr>
        <p:txBody>
          <a:bodyPr wrap="square">
            <a:spAutoFit/>
          </a:bodyPr>
          <a:lstStyle/>
          <a:p>
            <a:pPr algn="ctr"/>
            <a:r>
              <a:rPr lang="tr-TR" sz="2400" b="1" dirty="0">
                <a:solidFill>
                  <a:srgbClr val="FF0000"/>
                </a:solidFill>
                <a:latin typeface="Times New Roman" panose="02020603050405020304" pitchFamily="18" charset="0"/>
                <a:cs typeface="Times New Roman" panose="02020603050405020304" pitchFamily="18" charset="0"/>
              </a:rPr>
              <a:t>5.2.2.3. Uzun Dönemli Tahminler</a:t>
            </a:r>
          </a:p>
          <a:p>
            <a:endParaRPr lang="tr-TR" sz="2400" dirty="0">
              <a:latin typeface="Times New Roman" panose="02020603050405020304" pitchFamily="18" charset="0"/>
              <a:cs typeface="Times New Roman" panose="02020603050405020304" pitchFamily="18" charset="0"/>
            </a:endParaRPr>
          </a:p>
          <a:p>
            <a:pPr algn="just"/>
            <a:r>
              <a:rPr lang="tr-TR" sz="2600" b="1" dirty="0">
                <a:latin typeface="Times New Roman" panose="02020603050405020304" pitchFamily="18" charset="0"/>
                <a:cs typeface="Times New Roman" panose="02020603050405020304" pitchFamily="18" charset="0"/>
              </a:rPr>
              <a:t>Yıllık Tahminler (</a:t>
            </a:r>
            <a:r>
              <a:rPr lang="tr-TR" sz="2600" b="1" dirty="0" err="1">
                <a:latin typeface="Times New Roman" panose="02020603050405020304" pitchFamily="18" charset="0"/>
                <a:cs typeface="Times New Roman" panose="02020603050405020304" pitchFamily="18" charset="0"/>
              </a:rPr>
              <a:t>Annual</a:t>
            </a:r>
            <a:r>
              <a:rPr lang="tr-TR" sz="2600" b="1" dirty="0">
                <a:latin typeface="Times New Roman" panose="02020603050405020304" pitchFamily="18" charset="0"/>
                <a:cs typeface="Times New Roman" panose="02020603050405020304" pitchFamily="18" charset="0"/>
              </a:rPr>
              <a:t> </a:t>
            </a:r>
            <a:r>
              <a:rPr lang="tr-TR" sz="2600" b="1" dirty="0" err="1">
                <a:latin typeface="Times New Roman" panose="02020603050405020304" pitchFamily="18" charset="0"/>
                <a:cs typeface="Times New Roman" panose="02020603050405020304" pitchFamily="18" charset="0"/>
              </a:rPr>
              <a:t>Forecast</a:t>
            </a:r>
            <a:r>
              <a:rPr lang="tr-TR" sz="2600" b="1" dirty="0">
                <a:latin typeface="Times New Roman" panose="02020603050405020304" pitchFamily="18" charset="0"/>
                <a:cs typeface="Times New Roman" panose="02020603050405020304" pitchFamily="18" charset="0"/>
              </a:rPr>
              <a:t>):</a:t>
            </a:r>
            <a:r>
              <a:rPr lang="tr-TR" sz="2600" dirty="0">
                <a:latin typeface="Times New Roman" panose="02020603050405020304" pitchFamily="18" charset="0"/>
                <a:cs typeface="Times New Roman" panose="02020603050405020304" pitchFamily="18" charset="0"/>
              </a:rPr>
              <a:t> Yıllık tahmin (</a:t>
            </a:r>
            <a:r>
              <a:rPr lang="tr-TR" sz="2600" dirty="0" err="1">
                <a:latin typeface="Times New Roman" panose="02020603050405020304" pitchFamily="18" charset="0"/>
                <a:cs typeface="Times New Roman" panose="02020603050405020304" pitchFamily="18" charset="0"/>
              </a:rPr>
              <a:t>forecast</a:t>
            </a:r>
            <a:r>
              <a:rPr lang="tr-TR" sz="2600" dirty="0">
                <a:latin typeface="Times New Roman" panose="02020603050405020304" pitchFamily="18" charset="0"/>
                <a:cs typeface="Times New Roman" panose="02020603050405020304" pitchFamily="18" charset="0"/>
              </a:rPr>
              <a:t>) otelin gelecek yıl içinde sağlayacağı geceleme sayısı, bunun fiyat durumlarına göre dağılımı, her grubun ortalama fiyatı (</a:t>
            </a:r>
            <a:r>
              <a:rPr lang="tr-TR" sz="2600" dirty="0" err="1">
                <a:latin typeface="Times New Roman" panose="02020603050405020304" pitchFamily="18" charset="0"/>
                <a:cs typeface="Times New Roman" panose="02020603050405020304" pitchFamily="18" charset="0"/>
              </a:rPr>
              <a:t>average</a:t>
            </a:r>
            <a:r>
              <a:rPr lang="tr-TR" sz="2600" dirty="0">
                <a:latin typeface="Times New Roman" panose="02020603050405020304" pitchFamily="18" charset="0"/>
                <a:cs typeface="Times New Roman" panose="02020603050405020304" pitchFamily="18" charset="0"/>
              </a:rPr>
              <a:t> rate) tespit edilir. </a:t>
            </a:r>
          </a:p>
          <a:p>
            <a:pPr algn="just"/>
            <a:endParaRPr lang="tr-TR" sz="2600" dirty="0">
              <a:latin typeface="Times New Roman" panose="02020603050405020304" pitchFamily="18" charset="0"/>
              <a:cs typeface="Times New Roman" panose="02020603050405020304" pitchFamily="18" charset="0"/>
            </a:endParaRPr>
          </a:p>
          <a:p>
            <a:pPr algn="just"/>
            <a:r>
              <a:rPr lang="tr-TR" sz="2600" dirty="0">
                <a:latin typeface="Times New Roman" panose="02020603050405020304" pitchFamily="18" charset="0"/>
                <a:cs typeface="Times New Roman" panose="02020603050405020304" pitchFamily="18" charset="0"/>
              </a:rPr>
              <a:t>Elde edilen sonuçlara göre o yıl için elde edilecek tahmini gelir belirlenir. </a:t>
            </a:r>
          </a:p>
          <a:p>
            <a:pPr algn="just"/>
            <a:endParaRPr lang="tr-TR" sz="2600" dirty="0">
              <a:latin typeface="Times New Roman" panose="02020603050405020304" pitchFamily="18" charset="0"/>
              <a:cs typeface="Times New Roman" panose="02020603050405020304" pitchFamily="18" charset="0"/>
            </a:endParaRPr>
          </a:p>
          <a:p>
            <a:pPr algn="just"/>
            <a:r>
              <a:rPr lang="tr-TR" sz="2600" dirty="0">
                <a:latin typeface="Times New Roman" panose="02020603050405020304" pitchFamily="18" charset="0"/>
                <a:cs typeface="Times New Roman" panose="02020603050405020304" pitchFamily="18" charset="0"/>
              </a:rPr>
              <a:t>Yıllık </a:t>
            </a:r>
            <a:r>
              <a:rPr lang="tr-TR" sz="2600" dirty="0" err="1">
                <a:latin typeface="Times New Roman" panose="02020603050405020304" pitchFamily="18" charset="0"/>
                <a:cs typeface="Times New Roman" panose="02020603050405020304" pitchFamily="18" charset="0"/>
              </a:rPr>
              <a:t>tahminleme</a:t>
            </a:r>
            <a:r>
              <a:rPr lang="tr-TR" sz="2600" dirty="0">
                <a:latin typeface="Times New Roman" panose="02020603050405020304" pitchFamily="18" charset="0"/>
                <a:cs typeface="Times New Roman" panose="02020603050405020304" pitchFamily="18" charset="0"/>
              </a:rPr>
              <a:t>, otelin bütçesinin hazırlanması çalışmalarına temel teşkil eder. Genellikle, o yıla girildiğinde bütçe adını alır. Bu tahmin otelin varmayı amaçladığı noktadır. </a:t>
            </a:r>
          </a:p>
          <a:p>
            <a:pPr algn="just"/>
            <a:endParaRPr lang="tr-TR" sz="2600" dirty="0">
              <a:latin typeface="Times New Roman" panose="02020603050405020304" pitchFamily="18" charset="0"/>
              <a:cs typeface="Times New Roman" panose="02020603050405020304" pitchFamily="18" charset="0"/>
            </a:endParaRPr>
          </a:p>
          <a:p>
            <a:pPr algn="just"/>
            <a:r>
              <a:rPr lang="tr-TR" sz="2600" dirty="0" err="1">
                <a:latin typeface="Times New Roman" panose="02020603050405020304" pitchFamily="18" charset="0"/>
                <a:cs typeface="Times New Roman" panose="02020603050405020304" pitchFamily="18" charset="0"/>
              </a:rPr>
              <a:t>Önbüro</a:t>
            </a:r>
            <a:r>
              <a:rPr lang="tr-TR" sz="2600" dirty="0">
                <a:latin typeface="Times New Roman" panose="02020603050405020304" pitchFamily="18" charset="0"/>
                <a:cs typeface="Times New Roman" panose="02020603050405020304" pitchFamily="18" charset="0"/>
              </a:rPr>
              <a:t> ve satış ofisinin başarısı bu hedeflere yaklaşılmasıyla ölçülür.</a:t>
            </a:r>
          </a:p>
        </p:txBody>
      </p:sp>
    </p:spTree>
    <p:extLst>
      <p:ext uri="{BB962C8B-B14F-4D97-AF65-F5344CB8AC3E}">
        <p14:creationId xmlns:p14="http://schemas.microsoft.com/office/powerpoint/2010/main" val="3613421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75656" y="2204864"/>
            <a:ext cx="6192688" cy="861774"/>
          </a:xfrm>
          <a:prstGeom prst="rect">
            <a:avLst/>
          </a:prstGeom>
        </p:spPr>
        <p:txBody>
          <a:bodyPr wrap="square">
            <a:spAutoFit/>
          </a:bodyPr>
          <a:lstStyle/>
          <a:p>
            <a:pPr algn="ctr"/>
            <a:r>
              <a:rPr lang="tr-TR" sz="3200" b="1" dirty="0">
                <a:latin typeface="Times New Roman" panose="02020603050405020304" pitchFamily="18" charset="0"/>
                <a:cs typeface="Times New Roman" panose="02020603050405020304" pitchFamily="18" charset="0"/>
              </a:rPr>
              <a:t>DEĞERLENDİRME SORULARI</a:t>
            </a:r>
          </a:p>
          <a:p>
            <a:endParaRPr lang="tr-TR" dirty="0"/>
          </a:p>
        </p:txBody>
      </p:sp>
    </p:spTree>
    <p:extLst>
      <p:ext uri="{BB962C8B-B14F-4D97-AF65-F5344CB8AC3E}">
        <p14:creationId xmlns:p14="http://schemas.microsoft.com/office/powerpoint/2010/main" val="361274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38" y="44624"/>
            <a:ext cx="9035858" cy="6186309"/>
          </a:xfrm>
          <a:prstGeom prst="rect">
            <a:avLst/>
          </a:prstGeom>
        </p:spPr>
        <p:txBody>
          <a:bodyPr wrap="square">
            <a:spAutoFit/>
          </a:bodyPr>
          <a:lstStyle/>
          <a:p>
            <a:pPr marL="342900" indent="-342900">
              <a:buAutoNum type="arabicPeriod"/>
            </a:pPr>
            <a:r>
              <a:rPr lang="tr-TR" sz="2800" b="1" dirty="0">
                <a:latin typeface="Times New Roman" panose="02020603050405020304" pitchFamily="18" charset="0"/>
                <a:cs typeface="Times New Roman" panose="02020603050405020304" pitchFamily="18" charset="0"/>
              </a:rPr>
              <a:t>Satılabilir oda sayısının formülü nedir?</a:t>
            </a:r>
          </a:p>
          <a:p>
            <a:endParaRPr lang="tr-TR" sz="2800" dirty="0">
              <a:latin typeface="Times New Roman" panose="02020603050405020304" pitchFamily="18" charset="0"/>
              <a:cs typeface="Times New Roman" panose="02020603050405020304" pitchFamily="18" charset="0"/>
            </a:endParaRPr>
          </a:p>
          <a:p>
            <a:r>
              <a:rPr lang="tr-TR" sz="2800" dirty="0">
                <a:latin typeface="Times New Roman" panose="02020603050405020304" pitchFamily="18" charset="0"/>
                <a:cs typeface="Times New Roman" panose="02020603050405020304" pitchFamily="18" charset="0"/>
              </a:rPr>
              <a:t>a. </a:t>
            </a:r>
            <a:r>
              <a:rPr lang="tr-TR" sz="2400" dirty="0">
                <a:latin typeface="Times New Roman" panose="02020603050405020304" pitchFamily="18" charset="0"/>
                <a:cs typeface="Times New Roman" panose="02020603050405020304" pitchFamily="18" charset="0"/>
              </a:rPr>
              <a:t>Satılabilir Oda Sayısı = (Bir Önceki Günün Boş Odaları + O Gün Otelden Ayrılacak Konukların Oda Sayısı) – O Günkü Rezervasyonlar</a:t>
            </a: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b. Satılabilir Oda Sayısı	= Bir Önceki Günün Boş Odaları + O Gün Otelden Ayrılacak Konukların Oda Sayısı + O Günkü Rezervasyonlar</a:t>
            </a: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c. Satılabilir Oda Sayısı = (Oteldeki Oda Sayısı – Dolu Oda Sayısı) + Rezervasyonlu Oda Sayısı</a:t>
            </a: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d. Satılabilir Oda Sayısı = Bir Önceki Günün Boş Odaları + O Gün Otelden Ayrılacak Konukların Oda Sayısı + O Günkü Rezervasyonlar</a:t>
            </a: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e. Satılabilir Oda Sayısı = Bir Önceki Günün Boş Odaları – O Gün Otelden Ayrılacak Konukların Oda Sayısı) – O Günkü Rezervasyonlar</a:t>
            </a:r>
          </a:p>
        </p:txBody>
      </p:sp>
    </p:spTree>
    <p:extLst>
      <p:ext uri="{BB962C8B-B14F-4D97-AF65-F5344CB8AC3E}">
        <p14:creationId xmlns:p14="http://schemas.microsoft.com/office/powerpoint/2010/main" val="2636691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38" y="44624"/>
            <a:ext cx="9035858" cy="6555641"/>
          </a:xfrm>
          <a:prstGeom prst="rect">
            <a:avLst/>
          </a:prstGeom>
        </p:spPr>
        <p:txBody>
          <a:bodyPr wrap="square">
            <a:spAutoFit/>
          </a:bodyPr>
          <a:lstStyle/>
          <a:p>
            <a:pPr marL="342900" indent="-342900">
              <a:buAutoNum type="arabicPeriod"/>
            </a:pPr>
            <a:r>
              <a:rPr lang="tr-TR" sz="2800" b="1" dirty="0">
                <a:latin typeface="Times New Roman" panose="02020603050405020304" pitchFamily="18" charset="0"/>
                <a:cs typeface="Times New Roman" panose="02020603050405020304" pitchFamily="18" charset="0"/>
              </a:rPr>
              <a:t>Satılabilir oda sayısının formülü nedir?</a:t>
            </a:r>
          </a:p>
          <a:p>
            <a:endParaRPr lang="tr-TR" sz="2800" dirty="0">
              <a:latin typeface="Times New Roman" panose="02020603050405020304" pitchFamily="18" charset="0"/>
              <a:cs typeface="Times New Roman" panose="02020603050405020304" pitchFamily="18" charset="0"/>
            </a:endParaRPr>
          </a:p>
          <a:p>
            <a:r>
              <a:rPr lang="tr-TR" sz="2800" b="1" dirty="0">
                <a:latin typeface="Times New Roman" panose="02020603050405020304" pitchFamily="18" charset="0"/>
                <a:cs typeface="Times New Roman" panose="02020603050405020304" pitchFamily="18" charset="0"/>
              </a:rPr>
              <a:t>a. </a:t>
            </a:r>
            <a:r>
              <a:rPr lang="tr-TR" sz="2400" b="1" dirty="0">
                <a:latin typeface="Times New Roman" panose="02020603050405020304" pitchFamily="18" charset="0"/>
                <a:cs typeface="Times New Roman" panose="02020603050405020304" pitchFamily="18" charset="0"/>
              </a:rPr>
              <a:t>Satılabilir Oda Sayısı = (Bir Önceki Günün Boş Odaları + O Gün Otelden Ayrılacak Konukların Oda Sayısı) – O Günkü Rezervasyonlar</a:t>
            </a: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b. Satılabilir Oda Sayısı	= Bir Önceki Günün Boş Odaları + O Gün Otelden Ayrılacak Konukların Oda Sayısı + O Günkü Rezervasyonlar</a:t>
            </a: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c. Satılabilir Oda Sayısı = (Oteldeki Oda Sayısı – Dolu Oda Sayısı) + Rezervasyonlu Oda Sayısı</a:t>
            </a: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d. Satılabilir Oda Sayısı = Bir Önceki Günün Boş Odaları + O Gün Otelden Ayrılacak Konukların Oda Sayısı + O Günkü Rezervasyonlar</a:t>
            </a: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e. Satılabilir Oda Sayısı = Bir Önceki Günün Boş Odaları – O Gün Otelden Ayrılacak Konukların Oda Sayısı) – O Günkü Rezervasyonlar</a:t>
            </a:r>
          </a:p>
        </p:txBody>
      </p:sp>
    </p:spTree>
    <p:extLst>
      <p:ext uri="{BB962C8B-B14F-4D97-AF65-F5344CB8AC3E}">
        <p14:creationId xmlns:p14="http://schemas.microsoft.com/office/powerpoint/2010/main" val="2788112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752" y="692696"/>
            <a:ext cx="9036496" cy="3634328"/>
          </a:xfrm>
          <a:prstGeom prst="rect">
            <a:avLst/>
          </a:prstGeom>
        </p:spPr>
        <p:txBody>
          <a:bodyPr wrap="square">
            <a:spAutoFit/>
          </a:bodyPr>
          <a:lstStyle/>
          <a:p>
            <a:pPr marL="3175" algn="just">
              <a:lnSpc>
                <a:spcPts val="1585"/>
              </a:lnSpc>
              <a:spcBef>
                <a:spcPts val="890"/>
              </a:spcBef>
              <a:spcAft>
                <a:spcPts val="0"/>
              </a:spcAft>
            </a:pPr>
            <a:r>
              <a:rPr lang="tr-TR" sz="2800" b="1" kern="1400" dirty="0">
                <a:latin typeface="Times New Roman" panose="02020603050405020304" pitchFamily="18" charset="0"/>
                <a:ea typeface="Times New Roman"/>
                <a:cs typeface="Times New Roman" panose="02020603050405020304" pitchFamily="18" charset="0"/>
              </a:rPr>
              <a:t>2. </a:t>
            </a:r>
            <a:r>
              <a:rPr lang="tr-TR" sz="2800" b="1" kern="1400" dirty="0" err="1">
                <a:latin typeface="Times New Roman" panose="02020603050405020304" pitchFamily="18" charset="0"/>
                <a:ea typeface="Times New Roman"/>
                <a:cs typeface="Times New Roman" panose="02020603050405020304" pitchFamily="18" charset="0"/>
              </a:rPr>
              <a:t>Forecast</a:t>
            </a:r>
            <a:r>
              <a:rPr lang="tr-TR" sz="2800" b="1" kern="1400" dirty="0">
                <a:latin typeface="Times New Roman" panose="02020603050405020304" pitchFamily="18" charset="0"/>
                <a:ea typeface="Times New Roman"/>
                <a:cs typeface="Times New Roman" panose="02020603050405020304" pitchFamily="18" charset="0"/>
              </a:rPr>
              <a:t> raporlarıyla ilgili aşağıdaki ifadelerden</a:t>
            </a:r>
          </a:p>
          <a:p>
            <a:pPr marL="3175" algn="just">
              <a:lnSpc>
                <a:spcPts val="1585"/>
              </a:lnSpc>
              <a:spcBef>
                <a:spcPts val="890"/>
              </a:spcBef>
              <a:spcAft>
                <a:spcPts val="0"/>
              </a:spcAft>
            </a:pPr>
            <a:r>
              <a:rPr lang="tr-TR" sz="2800" b="1" kern="1400" dirty="0">
                <a:latin typeface="Times New Roman" panose="02020603050405020304" pitchFamily="18" charset="0"/>
                <a:ea typeface="Times New Roman"/>
                <a:cs typeface="Times New Roman" panose="02020603050405020304" pitchFamily="18" charset="0"/>
              </a:rPr>
              <a:t> hangisi </a:t>
            </a:r>
            <a:r>
              <a:rPr lang="tr-TR" sz="2800" b="1" u="sng" kern="1400" dirty="0">
                <a:latin typeface="Times New Roman" panose="02020603050405020304" pitchFamily="18" charset="0"/>
                <a:ea typeface="Times New Roman"/>
                <a:cs typeface="Times New Roman" panose="02020603050405020304" pitchFamily="18" charset="0"/>
              </a:rPr>
              <a:t>yanlıştır</a:t>
            </a:r>
            <a:r>
              <a:rPr lang="tr-TR" sz="2800" b="1" kern="1400" dirty="0">
                <a:latin typeface="Times New Roman" panose="02020603050405020304" pitchFamily="18" charset="0"/>
                <a:ea typeface="Times New Roman"/>
                <a:cs typeface="Times New Roman" panose="02020603050405020304" pitchFamily="18" charset="0"/>
              </a:rPr>
              <a:t>?</a:t>
            </a:r>
            <a:endParaRPr lang="tr-TR" sz="2800" kern="1400" dirty="0">
              <a:latin typeface="Times New Roman" panose="02020603050405020304" pitchFamily="18" charset="0"/>
              <a:ea typeface="Times New Roman"/>
              <a:cs typeface="Times New Roman" panose="02020603050405020304" pitchFamily="18" charset="0"/>
            </a:endParaRPr>
          </a:p>
          <a:p>
            <a:pPr marL="3810" algn="just">
              <a:spcAft>
                <a:spcPts val="0"/>
              </a:spcAft>
            </a:pPr>
            <a:r>
              <a:rPr lang="tr-TR" sz="2800" dirty="0">
                <a:latin typeface="Times New Roman" panose="02020603050405020304" pitchFamily="18" charset="0"/>
                <a:ea typeface="Times New Roman"/>
                <a:cs typeface="Times New Roman" panose="02020603050405020304" pitchFamily="18" charset="0"/>
              </a:rPr>
              <a:t> </a:t>
            </a:r>
          </a:p>
          <a:p>
            <a:pPr marL="742950" lvl="1" indent="-285750" algn="just">
              <a:spcAft>
                <a:spcPts val="0"/>
              </a:spcAft>
              <a:buFont typeface="+mj-lt"/>
              <a:buAutoNum type="alphaLcPeriod"/>
              <a:tabLst>
                <a:tab pos="228600" algn="l"/>
              </a:tabLst>
            </a:pPr>
            <a:r>
              <a:rPr lang="tr-TR" sz="2800" dirty="0">
                <a:latin typeface="Times New Roman" panose="02020603050405020304" pitchFamily="18" charset="0"/>
                <a:ea typeface="Times New Roman"/>
                <a:cs typeface="Times New Roman" panose="02020603050405020304" pitchFamily="18" charset="0"/>
              </a:rPr>
              <a:t>Oteldeki ilgili departmanlara dağıtımı yapılmaktadır.</a:t>
            </a:r>
          </a:p>
          <a:p>
            <a:pPr marL="742950" lvl="1" indent="-285750" algn="just">
              <a:spcAft>
                <a:spcPts val="0"/>
              </a:spcAft>
              <a:buFont typeface="+mj-lt"/>
              <a:buAutoNum type="alphaLcPeriod"/>
              <a:tabLst>
                <a:tab pos="228600" algn="l"/>
              </a:tabLst>
            </a:pPr>
            <a:r>
              <a:rPr lang="tr-TR" sz="2800" dirty="0">
                <a:latin typeface="Times New Roman" panose="02020603050405020304" pitchFamily="18" charset="0"/>
                <a:ea typeface="Times New Roman"/>
                <a:cs typeface="Times New Roman" panose="02020603050405020304" pitchFamily="18" charset="0"/>
              </a:rPr>
              <a:t>Planlama amacıyla kullanılmaktadır.</a:t>
            </a:r>
          </a:p>
          <a:p>
            <a:pPr marL="742950" lvl="1" indent="-285750" algn="just">
              <a:spcAft>
                <a:spcPts val="0"/>
              </a:spcAft>
              <a:buFont typeface="+mj-lt"/>
              <a:buAutoNum type="alphaLcPeriod"/>
              <a:tabLst>
                <a:tab pos="228600" algn="l"/>
              </a:tabLst>
            </a:pPr>
            <a:r>
              <a:rPr lang="tr-TR" sz="2800" dirty="0">
                <a:latin typeface="Times New Roman" panose="02020603050405020304" pitchFamily="18" charset="0"/>
                <a:ea typeface="Times New Roman"/>
                <a:cs typeface="Times New Roman" panose="02020603050405020304" pitchFamily="18" charset="0"/>
              </a:rPr>
              <a:t>Kısa, orta ve uzun vadelidir.</a:t>
            </a:r>
          </a:p>
          <a:p>
            <a:pPr marL="742950" lvl="1" indent="-285750" algn="just">
              <a:spcAft>
                <a:spcPts val="0"/>
              </a:spcAft>
              <a:buFont typeface="+mj-lt"/>
              <a:buAutoNum type="alphaLcPeriod"/>
              <a:tabLst>
                <a:tab pos="228600" algn="l"/>
              </a:tabLst>
            </a:pPr>
            <a:r>
              <a:rPr lang="tr-TR" sz="2800" dirty="0" err="1">
                <a:latin typeface="Times New Roman" panose="02020603050405020304" pitchFamily="18" charset="0"/>
                <a:ea typeface="Times New Roman"/>
                <a:cs typeface="Times New Roman" panose="02020603050405020304" pitchFamily="18" charset="0"/>
              </a:rPr>
              <a:t>Önbüro</a:t>
            </a:r>
            <a:r>
              <a:rPr lang="tr-TR" sz="2800" dirty="0">
                <a:latin typeface="Times New Roman" panose="02020603050405020304" pitchFamily="18" charset="0"/>
                <a:ea typeface="Times New Roman"/>
                <a:cs typeface="Times New Roman" panose="02020603050405020304" pitchFamily="18" charset="0"/>
              </a:rPr>
              <a:t> ile satış departmanlarının işbirliğini gerektirmektedir.</a:t>
            </a:r>
          </a:p>
          <a:p>
            <a:pPr marL="742950" lvl="1" indent="-285750" algn="just">
              <a:spcAft>
                <a:spcPts val="0"/>
              </a:spcAft>
              <a:buFont typeface="+mj-lt"/>
              <a:buAutoNum type="alphaLcPeriod"/>
              <a:tabLst>
                <a:tab pos="228600" algn="l"/>
              </a:tabLst>
            </a:pPr>
            <a:r>
              <a:rPr lang="tr-TR" sz="2800" dirty="0">
                <a:latin typeface="Times New Roman" panose="02020603050405020304" pitchFamily="18" charset="0"/>
                <a:ea typeface="Times New Roman"/>
                <a:cs typeface="Times New Roman" panose="02020603050405020304" pitchFamily="18" charset="0"/>
              </a:rPr>
              <a:t>Sadece </a:t>
            </a:r>
            <a:r>
              <a:rPr lang="tr-TR" sz="2800" dirty="0" err="1">
                <a:latin typeface="Times New Roman" panose="02020603050405020304" pitchFamily="18" charset="0"/>
                <a:ea typeface="Times New Roman"/>
                <a:cs typeface="Times New Roman" panose="02020603050405020304" pitchFamily="18" charset="0"/>
              </a:rPr>
              <a:t>önbüroyu</a:t>
            </a:r>
            <a:r>
              <a:rPr lang="tr-TR" sz="2800" dirty="0">
                <a:latin typeface="Times New Roman" panose="02020603050405020304" pitchFamily="18" charset="0"/>
                <a:ea typeface="Times New Roman"/>
                <a:cs typeface="Times New Roman" panose="02020603050405020304" pitchFamily="18" charset="0"/>
              </a:rPr>
              <a:t> ilgilendirmektedir.</a:t>
            </a:r>
          </a:p>
        </p:txBody>
      </p:sp>
    </p:spTree>
    <p:extLst>
      <p:ext uri="{BB962C8B-B14F-4D97-AF65-F5344CB8AC3E}">
        <p14:creationId xmlns:p14="http://schemas.microsoft.com/office/powerpoint/2010/main" val="150809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161077376"/>
              </p:ext>
            </p:extLst>
          </p:nvPr>
        </p:nvGraphicFramePr>
        <p:xfrm>
          <a:off x="301784" y="2852935"/>
          <a:ext cx="8590694" cy="1296144"/>
        </p:xfrm>
        <a:graphic>
          <a:graphicData uri="http://schemas.openxmlformats.org/drawingml/2006/table">
            <a:tbl>
              <a:tblPr firstRow="1" firstCol="1" lastRow="1" lastCol="1" bandRow="1" bandCol="1">
                <a:tableStyleId>{5C22544A-7EE6-4342-B048-85BDC9FD1C3A}</a:tableStyleId>
              </a:tblPr>
              <a:tblGrid>
                <a:gridCol w="1934842">
                  <a:extLst>
                    <a:ext uri="{9D8B030D-6E8A-4147-A177-3AD203B41FA5}">
                      <a16:colId xmlns:a16="http://schemas.microsoft.com/office/drawing/2014/main" val="20000"/>
                    </a:ext>
                  </a:extLst>
                </a:gridCol>
                <a:gridCol w="309574">
                  <a:extLst>
                    <a:ext uri="{9D8B030D-6E8A-4147-A177-3AD203B41FA5}">
                      <a16:colId xmlns:a16="http://schemas.microsoft.com/office/drawing/2014/main" val="20001"/>
                    </a:ext>
                  </a:extLst>
                </a:gridCol>
                <a:gridCol w="1934841">
                  <a:extLst>
                    <a:ext uri="{9D8B030D-6E8A-4147-A177-3AD203B41FA5}">
                      <a16:colId xmlns:a16="http://schemas.microsoft.com/office/drawing/2014/main" val="20002"/>
                    </a:ext>
                  </a:extLst>
                </a:gridCol>
                <a:gridCol w="309574">
                  <a:extLst>
                    <a:ext uri="{9D8B030D-6E8A-4147-A177-3AD203B41FA5}">
                      <a16:colId xmlns:a16="http://schemas.microsoft.com/office/drawing/2014/main" val="20003"/>
                    </a:ext>
                  </a:extLst>
                </a:gridCol>
                <a:gridCol w="2167022">
                  <a:extLst>
                    <a:ext uri="{9D8B030D-6E8A-4147-A177-3AD203B41FA5}">
                      <a16:colId xmlns:a16="http://schemas.microsoft.com/office/drawing/2014/main" val="20004"/>
                    </a:ext>
                  </a:extLst>
                </a:gridCol>
                <a:gridCol w="309574">
                  <a:extLst>
                    <a:ext uri="{9D8B030D-6E8A-4147-A177-3AD203B41FA5}">
                      <a16:colId xmlns:a16="http://schemas.microsoft.com/office/drawing/2014/main" val="20005"/>
                    </a:ext>
                  </a:extLst>
                </a:gridCol>
                <a:gridCol w="1625267">
                  <a:extLst>
                    <a:ext uri="{9D8B030D-6E8A-4147-A177-3AD203B41FA5}">
                      <a16:colId xmlns:a16="http://schemas.microsoft.com/office/drawing/2014/main" val="20006"/>
                    </a:ext>
                  </a:extLst>
                </a:gridCol>
              </a:tblGrid>
              <a:tr h="1296144">
                <a:tc>
                  <a:txBody>
                    <a:bodyPr/>
                    <a:lstStyle/>
                    <a:p>
                      <a:pPr algn="l">
                        <a:lnSpc>
                          <a:spcPts val="1585"/>
                        </a:lnSpc>
                        <a:spcBef>
                          <a:spcPts val="890"/>
                        </a:spcBef>
                        <a:spcAft>
                          <a:spcPts val="0"/>
                        </a:spcAft>
                      </a:pPr>
                      <a:endParaRPr lang="tr-TR" sz="1600" dirty="0">
                        <a:effectLst/>
                        <a:latin typeface="Times New Roman" panose="02020603050405020304" pitchFamily="18" charset="0"/>
                        <a:cs typeface="Times New Roman" panose="02020603050405020304" pitchFamily="18" charset="0"/>
                      </a:endParaRPr>
                    </a:p>
                    <a:p>
                      <a:pPr algn="l">
                        <a:lnSpc>
                          <a:spcPts val="1585"/>
                        </a:lnSpc>
                        <a:spcBef>
                          <a:spcPts val="890"/>
                        </a:spcBef>
                        <a:spcAft>
                          <a:spcPts val="0"/>
                        </a:spcAft>
                      </a:pPr>
                      <a:r>
                        <a:rPr lang="tr-TR" sz="1600" dirty="0">
                          <a:effectLst/>
                          <a:latin typeface="Times New Roman" panose="02020603050405020304" pitchFamily="18" charset="0"/>
                          <a:cs typeface="Times New Roman" panose="02020603050405020304" pitchFamily="18" charset="0"/>
                        </a:rPr>
                        <a:t>Satılabilir Oda Sayısı</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l">
                        <a:lnSpc>
                          <a:spcPts val="1585"/>
                        </a:lnSpc>
                        <a:spcBef>
                          <a:spcPts val="890"/>
                        </a:spcBef>
                        <a:spcAft>
                          <a:spcPts val="0"/>
                        </a:spcAft>
                      </a:pPr>
                      <a:endParaRPr lang="tr-TR" sz="1600" dirty="0">
                        <a:effectLst/>
                        <a:latin typeface="Times New Roman" panose="02020603050405020304" pitchFamily="18" charset="0"/>
                        <a:cs typeface="Times New Roman" panose="02020603050405020304" pitchFamily="18" charset="0"/>
                      </a:endParaRPr>
                    </a:p>
                    <a:p>
                      <a:pPr algn="l">
                        <a:lnSpc>
                          <a:spcPts val="1585"/>
                        </a:lnSpc>
                        <a:spcBef>
                          <a:spcPts val="890"/>
                        </a:spcBef>
                        <a:spcAft>
                          <a:spcPts val="0"/>
                        </a:spcAft>
                      </a:pPr>
                      <a:r>
                        <a:rPr lang="tr-TR" sz="1600" dirty="0">
                          <a:effectLst/>
                          <a:latin typeface="Times New Roman" panose="02020603050405020304" pitchFamily="18" charset="0"/>
                          <a:cs typeface="Times New Roman" panose="02020603050405020304" pitchFamily="18" charset="0"/>
                        </a:rPr>
                        <a:t>=</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l">
                        <a:lnSpc>
                          <a:spcPts val="1585"/>
                        </a:lnSpc>
                        <a:spcBef>
                          <a:spcPts val="890"/>
                        </a:spcBef>
                        <a:spcAft>
                          <a:spcPts val="0"/>
                        </a:spcAft>
                      </a:pPr>
                      <a:endParaRPr lang="tr-TR" sz="1600" dirty="0">
                        <a:effectLst/>
                        <a:latin typeface="Times New Roman" panose="02020603050405020304" pitchFamily="18" charset="0"/>
                        <a:cs typeface="Times New Roman" panose="02020603050405020304" pitchFamily="18" charset="0"/>
                      </a:endParaRPr>
                    </a:p>
                    <a:p>
                      <a:pPr algn="l">
                        <a:lnSpc>
                          <a:spcPts val="1585"/>
                        </a:lnSpc>
                        <a:spcBef>
                          <a:spcPts val="890"/>
                        </a:spcBef>
                        <a:spcAft>
                          <a:spcPts val="0"/>
                        </a:spcAft>
                      </a:pPr>
                      <a:r>
                        <a:rPr lang="tr-TR" sz="1600" dirty="0">
                          <a:effectLst/>
                          <a:latin typeface="Times New Roman" panose="02020603050405020304" pitchFamily="18" charset="0"/>
                          <a:cs typeface="Times New Roman" panose="02020603050405020304" pitchFamily="18" charset="0"/>
                        </a:rPr>
                        <a:t>Bir Önceki Günün Boş Odaları</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l">
                        <a:lnSpc>
                          <a:spcPts val="1585"/>
                        </a:lnSpc>
                        <a:spcBef>
                          <a:spcPts val="890"/>
                        </a:spcBef>
                        <a:spcAft>
                          <a:spcPts val="0"/>
                        </a:spcAft>
                      </a:pPr>
                      <a:endParaRPr lang="tr-TR" sz="1600" dirty="0">
                        <a:effectLst/>
                        <a:latin typeface="Times New Roman" panose="02020603050405020304" pitchFamily="18" charset="0"/>
                        <a:cs typeface="Times New Roman" panose="02020603050405020304" pitchFamily="18" charset="0"/>
                      </a:endParaRPr>
                    </a:p>
                    <a:p>
                      <a:pPr algn="l">
                        <a:lnSpc>
                          <a:spcPts val="1585"/>
                        </a:lnSpc>
                        <a:spcBef>
                          <a:spcPts val="890"/>
                        </a:spcBef>
                        <a:spcAft>
                          <a:spcPts val="0"/>
                        </a:spcAft>
                      </a:pPr>
                      <a:r>
                        <a:rPr lang="tr-TR" sz="1600" dirty="0">
                          <a:effectLst/>
                          <a:latin typeface="Times New Roman" panose="02020603050405020304" pitchFamily="18" charset="0"/>
                          <a:cs typeface="Times New Roman" panose="02020603050405020304" pitchFamily="18" charset="0"/>
                        </a:rPr>
                        <a:t>+</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l">
                        <a:spcAft>
                          <a:spcPts val="0"/>
                        </a:spcAft>
                      </a:pPr>
                      <a:r>
                        <a:rPr lang="tr-TR" sz="1600" dirty="0">
                          <a:effectLst/>
                          <a:latin typeface="Times New Roman" panose="02020603050405020304" pitchFamily="18" charset="0"/>
                          <a:cs typeface="Times New Roman" panose="02020603050405020304" pitchFamily="18" charset="0"/>
                        </a:rPr>
                        <a:t> </a:t>
                      </a:r>
                    </a:p>
                    <a:p>
                      <a:pPr algn="l">
                        <a:spcAft>
                          <a:spcPts val="0"/>
                        </a:spcAft>
                      </a:pPr>
                      <a:r>
                        <a:rPr lang="tr-TR" sz="1600" dirty="0">
                          <a:effectLst/>
                          <a:latin typeface="Times New Roman" panose="02020603050405020304" pitchFamily="18" charset="0"/>
                          <a:cs typeface="Times New Roman" panose="02020603050405020304" pitchFamily="18" charset="0"/>
                        </a:rPr>
                        <a:t>O Gün Otelden Ayrılacak Konukların Oda Sayısı</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l">
                        <a:lnSpc>
                          <a:spcPts val="1585"/>
                        </a:lnSpc>
                        <a:spcBef>
                          <a:spcPts val="890"/>
                        </a:spcBef>
                        <a:spcAft>
                          <a:spcPts val="0"/>
                        </a:spcAft>
                      </a:pPr>
                      <a:endParaRPr lang="tr-TR" sz="1600" dirty="0">
                        <a:effectLst/>
                        <a:latin typeface="Times New Roman" panose="02020603050405020304" pitchFamily="18" charset="0"/>
                        <a:cs typeface="Times New Roman" panose="02020603050405020304" pitchFamily="18" charset="0"/>
                      </a:endParaRPr>
                    </a:p>
                    <a:p>
                      <a:pPr algn="l">
                        <a:lnSpc>
                          <a:spcPts val="1585"/>
                        </a:lnSpc>
                        <a:spcBef>
                          <a:spcPts val="890"/>
                        </a:spcBef>
                        <a:spcAft>
                          <a:spcPts val="0"/>
                        </a:spcAft>
                      </a:pPr>
                      <a:r>
                        <a:rPr lang="tr-TR" sz="1600" dirty="0">
                          <a:effectLst/>
                          <a:latin typeface="Times New Roman" panose="02020603050405020304" pitchFamily="18" charset="0"/>
                          <a:cs typeface="Times New Roman" panose="02020603050405020304" pitchFamily="18" charset="0"/>
                        </a:rPr>
                        <a:t>_</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l">
                        <a:spcAft>
                          <a:spcPts val="0"/>
                        </a:spcAft>
                      </a:pPr>
                      <a:endParaRPr lang="tr-TR" sz="1600" dirty="0">
                        <a:effectLst/>
                        <a:latin typeface="Times New Roman" panose="02020603050405020304" pitchFamily="18" charset="0"/>
                        <a:cs typeface="Times New Roman" panose="02020603050405020304" pitchFamily="18" charset="0"/>
                      </a:endParaRPr>
                    </a:p>
                    <a:p>
                      <a:pPr algn="l">
                        <a:spcAft>
                          <a:spcPts val="0"/>
                        </a:spcAft>
                      </a:pPr>
                      <a:r>
                        <a:rPr lang="tr-TR" sz="1600" dirty="0">
                          <a:effectLst/>
                          <a:latin typeface="Times New Roman" panose="02020603050405020304" pitchFamily="18" charset="0"/>
                          <a:cs typeface="Times New Roman" panose="02020603050405020304" pitchFamily="18" charset="0"/>
                        </a:rPr>
                        <a:t>O Günkü Rezervasyonlar</a:t>
                      </a:r>
                    </a:p>
                    <a:p>
                      <a:pPr algn="l">
                        <a:spcAft>
                          <a:spcPts val="0"/>
                        </a:spcAft>
                      </a:pP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1512404819"/>
              </p:ext>
            </p:extLst>
          </p:nvPr>
        </p:nvGraphicFramePr>
        <p:xfrm>
          <a:off x="323528" y="4786504"/>
          <a:ext cx="8568952" cy="1296144"/>
        </p:xfrm>
        <a:graphic>
          <a:graphicData uri="http://schemas.openxmlformats.org/drawingml/2006/table">
            <a:tbl>
              <a:tblPr firstRow="1" firstCol="1" lastRow="1" lastCol="1" bandRow="1" bandCol="1">
                <a:tableStyleId>{5C22544A-7EE6-4342-B048-85BDC9FD1C3A}</a:tableStyleId>
              </a:tblPr>
              <a:tblGrid>
                <a:gridCol w="1904211">
                  <a:extLst>
                    <a:ext uri="{9D8B030D-6E8A-4147-A177-3AD203B41FA5}">
                      <a16:colId xmlns:a16="http://schemas.microsoft.com/office/drawing/2014/main" val="20000"/>
                    </a:ext>
                  </a:extLst>
                </a:gridCol>
                <a:gridCol w="385767">
                  <a:extLst>
                    <a:ext uri="{9D8B030D-6E8A-4147-A177-3AD203B41FA5}">
                      <a16:colId xmlns:a16="http://schemas.microsoft.com/office/drawing/2014/main" val="20001"/>
                    </a:ext>
                  </a:extLst>
                </a:gridCol>
                <a:gridCol w="2093032">
                  <a:extLst>
                    <a:ext uri="{9D8B030D-6E8A-4147-A177-3AD203B41FA5}">
                      <a16:colId xmlns:a16="http://schemas.microsoft.com/office/drawing/2014/main" val="20002"/>
                    </a:ext>
                  </a:extLst>
                </a:gridCol>
                <a:gridCol w="418558">
                  <a:extLst>
                    <a:ext uri="{9D8B030D-6E8A-4147-A177-3AD203B41FA5}">
                      <a16:colId xmlns:a16="http://schemas.microsoft.com/office/drawing/2014/main" val="20003"/>
                    </a:ext>
                  </a:extLst>
                </a:gridCol>
                <a:gridCol w="1625146">
                  <a:extLst>
                    <a:ext uri="{9D8B030D-6E8A-4147-A177-3AD203B41FA5}">
                      <a16:colId xmlns:a16="http://schemas.microsoft.com/office/drawing/2014/main" val="20004"/>
                    </a:ext>
                  </a:extLst>
                </a:gridCol>
                <a:gridCol w="295481">
                  <a:extLst>
                    <a:ext uri="{9D8B030D-6E8A-4147-A177-3AD203B41FA5}">
                      <a16:colId xmlns:a16="http://schemas.microsoft.com/office/drawing/2014/main" val="20005"/>
                    </a:ext>
                  </a:extLst>
                </a:gridCol>
                <a:gridCol w="1846757">
                  <a:extLst>
                    <a:ext uri="{9D8B030D-6E8A-4147-A177-3AD203B41FA5}">
                      <a16:colId xmlns:a16="http://schemas.microsoft.com/office/drawing/2014/main" val="20006"/>
                    </a:ext>
                  </a:extLst>
                </a:gridCol>
              </a:tblGrid>
              <a:tr h="1296144">
                <a:tc>
                  <a:txBody>
                    <a:bodyPr/>
                    <a:lstStyle/>
                    <a:p>
                      <a:pPr algn="just">
                        <a:lnSpc>
                          <a:spcPts val="1585"/>
                        </a:lnSpc>
                        <a:spcBef>
                          <a:spcPts val="890"/>
                        </a:spcBef>
                        <a:spcAft>
                          <a:spcPts val="0"/>
                        </a:spcAft>
                      </a:pPr>
                      <a:endParaRPr lang="tr-TR" sz="1600" dirty="0">
                        <a:effectLst/>
                        <a:latin typeface="Times New Roman" panose="02020603050405020304" pitchFamily="18" charset="0"/>
                        <a:cs typeface="Times New Roman" panose="02020603050405020304" pitchFamily="18" charset="0"/>
                      </a:endParaRPr>
                    </a:p>
                    <a:p>
                      <a:pPr algn="just">
                        <a:lnSpc>
                          <a:spcPts val="1585"/>
                        </a:lnSpc>
                        <a:spcBef>
                          <a:spcPts val="890"/>
                        </a:spcBef>
                        <a:spcAft>
                          <a:spcPts val="0"/>
                        </a:spcAft>
                      </a:pPr>
                      <a:r>
                        <a:rPr lang="tr-TR" sz="1600" dirty="0">
                          <a:effectLst/>
                          <a:latin typeface="Times New Roman" panose="02020603050405020304" pitchFamily="18" charset="0"/>
                          <a:cs typeface="Times New Roman" panose="02020603050405020304" pitchFamily="18" charset="0"/>
                        </a:rPr>
                        <a:t>Satılabilir Oda Sayısı</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ts val="1585"/>
                        </a:lnSpc>
                        <a:spcBef>
                          <a:spcPts val="890"/>
                        </a:spcBef>
                        <a:spcAft>
                          <a:spcPts val="0"/>
                        </a:spcAft>
                      </a:pPr>
                      <a:endParaRPr lang="tr-TR" sz="1600" dirty="0">
                        <a:effectLst/>
                        <a:latin typeface="Times New Roman" panose="02020603050405020304" pitchFamily="18" charset="0"/>
                        <a:cs typeface="Times New Roman" panose="02020603050405020304" pitchFamily="18" charset="0"/>
                      </a:endParaRPr>
                    </a:p>
                    <a:p>
                      <a:pPr algn="just">
                        <a:lnSpc>
                          <a:spcPts val="1585"/>
                        </a:lnSpc>
                        <a:spcBef>
                          <a:spcPts val="890"/>
                        </a:spcBef>
                        <a:spcAft>
                          <a:spcPts val="0"/>
                        </a:spcAft>
                      </a:pPr>
                      <a:r>
                        <a:rPr lang="tr-TR" sz="1600" dirty="0">
                          <a:effectLst/>
                          <a:latin typeface="Times New Roman" panose="02020603050405020304" pitchFamily="18" charset="0"/>
                          <a:cs typeface="Times New Roman" panose="02020603050405020304" pitchFamily="18" charset="0"/>
                        </a:rPr>
                        <a:t>=</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3175" algn="just">
                        <a:lnSpc>
                          <a:spcPts val="1585"/>
                        </a:lnSpc>
                        <a:spcBef>
                          <a:spcPts val="890"/>
                        </a:spcBef>
                        <a:spcAft>
                          <a:spcPts val="0"/>
                        </a:spcAft>
                      </a:pPr>
                      <a:endParaRPr lang="tr-TR" sz="1600" dirty="0">
                        <a:effectLst/>
                        <a:latin typeface="Times New Roman" panose="02020603050405020304" pitchFamily="18" charset="0"/>
                        <a:cs typeface="Times New Roman" panose="02020603050405020304" pitchFamily="18" charset="0"/>
                      </a:endParaRPr>
                    </a:p>
                    <a:p>
                      <a:pPr marL="3175" algn="just">
                        <a:lnSpc>
                          <a:spcPts val="1585"/>
                        </a:lnSpc>
                        <a:spcBef>
                          <a:spcPts val="890"/>
                        </a:spcBef>
                        <a:spcAft>
                          <a:spcPts val="0"/>
                        </a:spcAft>
                      </a:pPr>
                      <a:r>
                        <a:rPr lang="tr-TR" sz="1600" dirty="0">
                          <a:effectLst/>
                          <a:latin typeface="Times New Roman" panose="02020603050405020304" pitchFamily="18" charset="0"/>
                          <a:cs typeface="Times New Roman" panose="02020603050405020304" pitchFamily="18" charset="0"/>
                        </a:rPr>
                        <a:t>Oteldeki Oda Sayısı</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ts val="1585"/>
                        </a:lnSpc>
                        <a:spcBef>
                          <a:spcPts val="890"/>
                        </a:spcBef>
                        <a:spcAft>
                          <a:spcPts val="0"/>
                        </a:spcAft>
                      </a:pPr>
                      <a:endParaRPr lang="tr-TR" sz="1600" dirty="0">
                        <a:effectLst/>
                        <a:latin typeface="Times New Roman" panose="02020603050405020304" pitchFamily="18" charset="0"/>
                        <a:cs typeface="Times New Roman" panose="02020603050405020304" pitchFamily="18" charset="0"/>
                      </a:endParaRPr>
                    </a:p>
                    <a:p>
                      <a:pPr algn="just">
                        <a:lnSpc>
                          <a:spcPts val="1585"/>
                        </a:lnSpc>
                        <a:spcBef>
                          <a:spcPts val="890"/>
                        </a:spcBef>
                        <a:spcAft>
                          <a:spcPts val="0"/>
                        </a:spcAft>
                      </a:pPr>
                      <a:r>
                        <a:rPr lang="tr-TR" sz="1600" dirty="0">
                          <a:effectLst/>
                          <a:latin typeface="Times New Roman" panose="02020603050405020304" pitchFamily="18" charset="0"/>
                          <a:cs typeface="Times New Roman" panose="02020603050405020304" pitchFamily="18" charset="0"/>
                        </a:rPr>
                        <a:t> _</a:t>
                      </a:r>
                    </a:p>
                  </a:txBody>
                  <a:tcPr marL="68580" marR="68580" marT="0" marB="0"/>
                </a:tc>
                <a:tc>
                  <a:txBody>
                    <a:bodyPr/>
                    <a:lstStyle/>
                    <a:p>
                      <a:pPr>
                        <a:spcAft>
                          <a:spcPts val="0"/>
                        </a:spcAft>
                      </a:pPr>
                      <a:r>
                        <a:rPr lang="tr-TR" sz="1600" dirty="0">
                          <a:effectLst/>
                          <a:latin typeface="Times New Roman" panose="02020603050405020304" pitchFamily="18" charset="0"/>
                          <a:cs typeface="Times New Roman" panose="02020603050405020304" pitchFamily="18" charset="0"/>
                        </a:rPr>
                        <a:t> </a:t>
                      </a:r>
                    </a:p>
                    <a:p>
                      <a:pPr>
                        <a:spcAft>
                          <a:spcPts val="0"/>
                        </a:spcAft>
                      </a:pPr>
                      <a:r>
                        <a:rPr lang="tr-TR" sz="1600" dirty="0">
                          <a:effectLst/>
                          <a:latin typeface="Times New Roman" panose="02020603050405020304" pitchFamily="18" charset="0"/>
                          <a:cs typeface="Times New Roman" panose="02020603050405020304" pitchFamily="18" charset="0"/>
                        </a:rPr>
                        <a:t>Dolu Oda Sayısı</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ts val="1585"/>
                        </a:lnSpc>
                        <a:spcBef>
                          <a:spcPts val="890"/>
                        </a:spcBef>
                        <a:spcAft>
                          <a:spcPts val="0"/>
                        </a:spcAft>
                      </a:pPr>
                      <a:endParaRPr lang="tr-TR" sz="1600" dirty="0">
                        <a:effectLst/>
                        <a:latin typeface="Times New Roman" panose="02020603050405020304" pitchFamily="18" charset="0"/>
                        <a:cs typeface="Times New Roman" panose="02020603050405020304" pitchFamily="18" charset="0"/>
                      </a:endParaRPr>
                    </a:p>
                    <a:p>
                      <a:pPr algn="just">
                        <a:lnSpc>
                          <a:spcPts val="1585"/>
                        </a:lnSpc>
                        <a:spcBef>
                          <a:spcPts val="890"/>
                        </a:spcBef>
                        <a:spcAft>
                          <a:spcPts val="0"/>
                        </a:spcAft>
                      </a:pPr>
                      <a:r>
                        <a:rPr lang="tr-TR" sz="1600" dirty="0">
                          <a:effectLst/>
                          <a:latin typeface="Times New Roman" panose="02020603050405020304" pitchFamily="18" charset="0"/>
                          <a:cs typeface="Times New Roman" panose="02020603050405020304" pitchFamily="18" charset="0"/>
                        </a:rPr>
                        <a:t>_</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tr-TR" sz="1600" dirty="0">
                          <a:effectLst/>
                          <a:latin typeface="Times New Roman" panose="02020603050405020304" pitchFamily="18" charset="0"/>
                          <a:cs typeface="Times New Roman" panose="02020603050405020304" pitchFamily="18" charset="0"/>
                        </a:rPr>
                        <a:t> </a:t>
                      </a:r>
                    </a:p>
                    <a:p>
                      <a:pPr algn="ctr">
                        <a:spcAft>
                          <a:spcPts val="0"/>
                        </a:spcAft>
                      </a:pPr>
                      <a:r>
                        <a:rPr lang="tr-TR" sz="1600" dirty="0">
                          <a:effectLst/>
                          <a:latin typeface="Times New Roman" panose="02020603050405020304" pitchFamily="18" charset="0"/>
                          <a:cs typeface="Times New Roman" panose="02020603050405020304" pitchFamily="18" charset="0"/>
                        </a:rPr>
                        <a:t>Rezervasyonlu Oda Sayısı</a:t>
                      </a:r>
                      <a:endParaRPr lang="tr-TR" sz="16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4" name="Dikdörtgen 3"/>
          <p:cNvSpPr/>
          <p:nvPr/>
        </p:nvSpPr>
        <p:spPr>
          <a:xfrm>
            <a:off x="539552" y="188640"/>
            <a:ext cx="8280920" cy="1938992"/>
          </a:xfrm>
          <a:prstGeom prst="rect">
            <a:avLst/>
          </a:prstGeom>
        </p:spPr>
        <p:txBody>
          <a:bodyPr wrap="square">
            <a:spAutoFit/>
          </a:bodyPr>
          <a:lstStyle/>
          <a:p>
            <a:pPr algn="just"/>
            <a:r>
              <a:rPr lang="tr-TR" sz="2400" b="1" dirty="0">
                <a:latin typeface="Times New Roman" panose="02020603050405020304" pitchFamily="18" charset="0"/>
                <a:cs typeface="Times New Roman" panose="02020603050405020304" pitchFamily="18" charset="0"/>
              </a:rPr>
              <a:t>5.1. Satılabilir Oda Sayısının Bulunması</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Bir otel için satılabilir oda sayısı, bir önceki akşamın boş oda sayısı ile o gün otelden ayrılacak konukların oda sayısı toplamından, o günkü rezervasyonların çıkarılmasıyla elde edilir.</a:t>
            </a:r>
          </a:p>
        </p:txBody>
      </p:sp>
      <p:sp>
        <p:nvSpPr>
          <p:cNvPr id="5" name="Dikdörtgen 4"/>
          <p:cNvSpPr/>
          <p:nvPr/>
        </p:nvSpPr>
        <p:spPr>
          <a:xfrm>
            <a:off x="323528" y="4236959"/>
            <a:ext cx="2462597" cy="461665"/>
          </a:xfrm>
          <a:prstGeom prst="rect">
            <a:avLst/>
          </a:prstGeom>
        </p:spPr>
        <p:txBody>
          <a:bodyPr wrap="none">
            <a:spAutoFit/>
          </a:bodyPr>
          <a:lstStyle/>
          <a:p>
            <a:r>
              <a:rPr lang="tr-TR" sz="2400" b="1" dirty="0">
                <a:latin typeface="Times New Roman" panose="02020603050405020304" pitchFamily="18" charset="0"/>
                <a:cs typeface="Times New Roman" panose="02020603050405020304" pitchFamily="18" charset="0"/>
              </a:rPr>
              <a:t>Diğer bir formül;</a:t>
            </a:r>
          </a:p>
        </p:txBody>
      </p:sp>
      <p:sp>
        <p:nvSpPr>
          <p:cNvPr id="6" name="Dikdörtgen 5"/>
          <p:cNvSpPr/>
          <p:nvPr/>
        </p:nvSpPr>
        <p:spPr>
          <a:xfrm>
            <a:off x="539552" y="2312298"/>
            <a:ext cx="3135025" cy="461665"/>
          </a:xfrm>
          <a:prstGeom prst="rect">
            <a:avLst/>
          </a:prstGeom>
        </p:spPr>
        <p:txBody>
          <a:bodyPr wrap="none">
            <a:spAutoFit/>
          </a:bodyPr>
          <a:lstStyle/>
          <a:p>
            <a:r>
              <a:rPr lang="tr-TR" sz="2400" b="1" dirty="0">
                <a:latin typeface="Times New Roman" panose="02020603050405020304" pitchFamily="18" charset="0"/>
                <a:cs typeface="Times New Roman" panose="02020603050405020304" pitchFamily="18" charset="0"/>
              </a:rPr>
              <a:t>Satılabilir Oda Sayısı</a:t>
            </a:r>
            <a:r>
              <a:rPr lang="tr-TR" sz="2400" b="1" dirty="0"/>
              <a:t>; </a:t>
            </a:r>
          </a:p>
        </p:txBody>
      </p:sp>
    </p:spTree>
    <p:extLst>
      <p:ext uri="{BB962C8B-B14F-4D97-AF65-F5344CB8AC3E}">
        <p14:creationId xmlns:p14="http://schemas.microsoft.com/office/powerpoint/2010/main" val="1017807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692696"/>
            <a:ext cx="9144000" cy="3954929"/>
          </a:xfrm>
          <a:prstGeom prst="rect">
            <a:avLst/>
          </a:prstGeom>
        </p:spPr>
        <p:txBody>
          <a:bodyPr wrap="square">
            <a:spAutoFit/>
          </a:bodyPr>
          <a:lstStyle/>
          <a:p>
            <a:pPr marL="3175" algn="just">
              <a:lnSpc>
                <a:spcPts val="1585"/>
              </a:lnSpc>
              <a:spcBef>
                <a:spcPts val="890"/>
              </a:spcBef>
              <a:spcAft>
                <a:spcPts val="0"/>
              </a:spcAft>
            </a:pPr>
            <a:r>
              <a:rPr lang="tr-TR" sz="2800" b="1" kern="1400" dirty="0">
                <a:latin typeface="Times New Roman" panose="02020603050405020304" pitchFamily="18" charset="0"/>
                <a:ea typeface="Times New Roman"/>
                <a:cs typeface="Times New Roman" panose="02020603050405020304" pitchFamily="18" charset="0"/>
              </a:rPr>
              <a:t>2. </a:t>
            </a:r>
            <a:r>
              <a:rPr lang="tr-TR" sz="2800" b="1" kern="1400" dirty="0" err="1">
                <a:latin typeface="Times New Roman" panose="02020603050405020304" pitchFamily="18" charset="0"/>
                <a:ea typeface="Times New Roman"/>
                <a:cs typeface="Times New Roman" panose="02020603050405020304" pitchFamily="18" charset="0"/>
              </a:rPr>
              <a:t>Forecast</a:t>
            </a:r>
            <a:r>
              <a:rPr lang="tr-TR" sz="2800" b="1" kern="1400" dirty="0">
                <a:latin typeface="Times New Roman" panose="02020603050405020304" pitchFamily="18" charset="0"/>
                <a:ea typeface="Times New Roman"/>
                <a:cs typeface="Times New Roman" panose="02020603050405020304" pitchFamily="18" charset="0"/>
              </a:rPr>
              <a:t> raporlarıyla ilgili aşağıdaki ifadelerden</a:t>
            </a:r>
          </a:p>
          <a:p>
            <a:pPr marL="3175" algn="just">
              <a:lnSpc>
                <a:spcPts val="1585"/>
              </a:lnSpc>
              <a:spcBef>
                <a:spcPts val="890"/>
              </a:spcBef>
              <a:spcAft>
                <a:spcPts val="0"/>
              </a:spcAft>
            </a:pPr>
            <a:endParaRPr lang="tr-TR" sz="2800" b="1" kern="1400" dirty="0">
              <a:latin typeface="Times New Roman" panose="02020603050405020304" pitchFamily="18" charset="0"/>
              <a:ea typeface="Times New Roman"/>
              <a:cs typeface="Times New Roman" panose="02020603050405020304" pitchFamily="18" charset="0"/>
            </a:endParaRPr>
          </a:p>
          <a:p>
            <a:pPr marL="3175" algn="just">
              <a:lnSpc>
                <a:spcPts val="1585"/>
              </a:lnSpc>
              <a:spcBef>
                <a:spcPts val="890"/>
              </a:spcBef>
              <a:spcAft>
                <a:spcPts val="0"/>
              </a:spcAft>
            </a:pPr>
            <a:r>
              <a:rPr lang="tr-TR" sz="2800" b="1" kern="1400" dirty="0">
                <a:latin typeface="Times New Roman" panose="02020603050405020304" pitchFamily="18" charset="0"/>
                <a:ea typeface="Times New Roman"/>
                <a:cs typeface="Times New Roman" panose="02020603050405020304" pitchFamily="18" charset="0"/>
              </a:rPr>
              <a:t> hangisi </a:t>
            </a:r>
            <a:r>
              <a:rPr lang="tr-TR" sz="2800" b="1" u="sng" kern="1400" dirty="0">
                <a:latin typeface="Times New Roman" panose="02020603050405020304" pitchFamily="18" charset="0"/>
                <a:ea typeface="Times New Roman"/>
                <a:cs typeface="Times New Roman" panose="02020603050405020304" pitchFamily="18" charset="0"/>
              </a:rPr>
              <a:t>yanlıştır</a:t>
            </a:r>
            <a:r>
              <a:rPr lang="tr-TR" sz="2800" b="1" kern="1400" dirty="0">
                <a:latin typeface="Times New Roman" panose="02020603050405020304" pitchFamily="18" charset="0"/>
                <a:ea typeface="Times New Roman"/>
                <a:cs typeface="Times New Roman" panose="02020603050405020304" pitchFamily="18" charset="0"/>
              </a:rPr>
              <a:t>?</a:t>
            </a:r>
            <a:endParaRPr lang="tr-TR" sz="2800" kern="1400" dirty="0">
              <a:latin typeface="Times New Roman" panose="02020603050405020304" pitchFamily="18" charset="0"/>
              <a:ea typeface="Times New Roman"/>
              <a:cs typeface="Times New Roman" panose="02020603050405020304" pitchFamily="18" charset="0"/>
            </a:endParaRPr>
          </a:p>
          <a:p>
            <a:pPr marL="3810" algn="just">
              <a:spcAft>
                <a:spcPts val="0"/>
              </a:spcAft>
            </a:pPr>
            <a:r>
              <a:rPr lang="tr-TR" sz="2800" dirty="0">
                <a:latin typeface="Times New Roman" panose="02020603050405020304" pitchFamily="18" charset="0"/>
                <a:ea typeface="Times New Roman"/>
                <a:cs typeface="Times New Roman" panose="02020603050405020304" pitchFamily="18" charset="0"/>
              </a:rPr>
              <a:t> </a:t>
            </a:r>
          </a:p>
          <a:p>
            <a:pPr marL="742950" lvl="1" indent="-285750" algn="just">
              <a:spcAft>
                <a:spcPts val="0"/>
              </a:spcAft>
              <a:buFont typeface="+mj-lt"/>
              <a:buAutoNum type="alphaLcPeriod"/>
              <a:tabLst>
                <a:tab pos="228600" algn="l"/>
              </a:tabLst>
            </a:pPr>
            <a:r>
              <a:rPr lang="tr-TR" sz="2800" dirty="0">
                <a:latin typeface="Times New Roman" panose="02020603050405020304" pitchFamily="18" charset="0"/>
                <a:ea typeface="Times New Roman"/>
                <a:cs typeface="Times New Roman" panose="02020603050405020304" pitchFamily="18" charset="0"/>
              </a:rPr>
              <a:t>Oteldeki ilgili departmanlara dağıtımı yapılmaktadır.</a:t>
            </a:r>
          </a:p>
          <a:p>
            <a:pPr marL="742950" lvl="1" indent="-285750" algn="just">
              <a:spcAft>
                <a:spcPts val="0"/>
              </a:spcAft>
              <a:buFont typeface="+mj-lt"/>
              <a:buAutoNum type="alphaLcPeriod"/>
              <a:tabLst>
                <a:tab pos="228600" algn="l"/>
              </a:tabLst>
            </a:pPr>
            <a:r>
              <a:rPr lang="tr-TR" sz="2800" dirty="0">
                <a:latin typeface="Times New Roman" panose="02020603050405020304" pitchFamily="18" charset="0"/>
                <a:ea typeface="Times New Roman"/>
                <a:cs typeface="Times New Roman" panose="02020603050405020304" pitchFamily="18" charset="0"/>
              </a:rPr>
              <a:t>Planlama amacıyla kullanılmaktadır.</a:t>
            </a:r>
          </a:p>
          <a:p>
            <a:pPr marL="742950" lvl="1" indent="-285750" algn="just">
              <a:spcAft>
                <a:spcPts val="0"/>
              </a:spcAft>
              <a:buFont typeface="+mj-lt"/>
              <a:buAutoNum type="alphaLcPeriod"/>
              <a:tabLst>
                <a:tab pos="228600" algn="l"/>
              </a:tabLst>
            </a:pPr>
            <a:r>
              <a:rPr lang="tr-TR" sz="2800" dirty="0">
                <a:latin typeface="Times New Roman" panose="02020603050405020304" pitchFamily="18" charset="0"/>
                <a:ea typeface="Times New Roman"/>
                <a:cs typeface="Times New Roman" panose="02020603050405020304" pitchFamily="18" charset="0"/>
              </a:rPr>
              <a:t>Kısa, orta ve uzun vadelidir.</a:t>
            </a:r>
          </a:p>
          <a:p>
            <a:pPr marL="742950" lvl="1" indent="-285750" algn="just">
              <a:spcAft>
                <a:spcPts val="0"/>
              </a:spcAft>
              <a:buFont typeface="+mj-lt"/>
              <a:buAutoNum type="alphaLcPeriod"/>
              <a:tabLst>
                <a:tab pos="228600" algn="l"/>
              </a:tabLst>
            </a:pPr>
            <a:r>
              <a:rPr lang="tr-TR" sz="2800" dirty="0" err="1">
                <a:latin typeface="Times New Roman" panose="02020603050405020304" pitchFamily="18" charset="0"/>
                <a:ea typeface="Times New Roman"/>
                <a:cs typeface="Times New Roman" panose="02020603050405020304" pitchFamily="18" charset="0"/>
              </a:rPr>
              <a:t>Önbüro</a:t>
            </a:r>
            <a:r>
              <a:rPr lang="tr-TR" sz="2800" dirty="0">
                <a:latin typeface="Times New Roman" panose="02020603050405020304" pitchFamily="18" charset="0"/>
                <a:ea typeface="Times New Roman"/>
                <a:cs typeface="Times New Roman" panose="02020603050405020304" pitchFamily="18" charset="0"/>
              </a:rPr>
              <a:t> ile satış departmanlarının işbirliğini gerektirmektedir.</a:t>
            </a:r>
          </a:p>
          <a:p>
            <a:pPr marL="742950" lvl="1" indent="-285750" algn="just">
              <a:spcAft>
                <a:spcPts val="0"/>
              </a:spcAft>
              <a:buFont typeface="+mj-lt"/>
              <a:buAutoNum type="alphaLcPeriod"/>
              <a:tabLst>
                <a:tab pos="228600" algn="l"/>
              </a:tabLst>
            </a:pPr>
            <a:r>
              <a:rPr lang="tr-TR" sz="2800" b="1" dirty="0">
                <a:latin typeface="Times New Roman" panose="02020603050405020304" pitchFamily="18" charset="0"/>
                <a:ea typeface="Times New Roman"/>
                <a:cs typeface="Times New Roman" panose="02020603050405020304" pitchFamily="18" charset="0"/>
              </a:rPr>
              <a:t>Sadece </a:t>
            </a:r>
            <a:r>
              <a:rPr lang="tr-TR" sz="2800" b="1" dirty="0" err="1">
                <a:latin typeface="Times New Roman" panose="02020603050405020304" pitchFamily="18" charset="0"/>
                <a:ea typeface="Times New Roman"/>
                <a:cs typeface="Times New Roman" panose="02020603050405020304" pitchFamily="18" charset="0"/>
              </a:rPr>
              <a:t>önbüroyu</a:t>
            </a:r>
            <a:r>
              <a:rPr lang="tr-TR" sz="2800" b="1" dirty="0">
                <a:latin typeface="Times New Roman" panose="02020603050405020304" pitchFamily="18" charset="0"/>
                <a:ea typeface="Times New Roman"/>
                <a:cs typeface="Times New Roman" panose="02020603050405020304" pitchFamily="18" charset="0"/>
              </a:rPr>
              <a:t> ilgilendirmektedir.</a:t>
            </a:r>
          </a:p>
        </p:txBody>
      </p:sp>
    </p:spTree>
    <p:extLst>
      <p:ext uri="{BB962C8B-B14F-4D97-AF65-F5344CB8AC3E}">
        <p14:creationId xmlns:p14="http://schemas.microsoft.com/office/powerpoint/2010/main" val="3216286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260648"/>
            <a:ext cx="8424936" cy="1569660"/>
          </a:xfrm>
          <a:prstGeom prst="rect">
            <a:avLst/>
          </a:prstGeom>
        </p:spPr>
        <p:txBody>
          <a:bodyPr wrap="square">
            <a:spAutoFit/>
          </a:bodyPr>
          <a:lstStyle/>
          <a:p>
            <a:r>
              <a:rPr lang="tr-TR" sz="2400" b="1" dirty="0"/>
              <a:t>3</a:t>
            </a:r>
            <a:r>
              <a:rPr lang="tr-TR" sz="2400" b="1" dirty="0">
                <a:latin typeface="Times New Roman" panose="02020603050405020304" pitchFamily="18" charset="0"/>
                <a:cs typeface="Times New Roman" panose="02020603050405020304" pitchFamily="18" charset="0"/>
              </a:rPr>
              <a:t>. Ceylan otelinin 100 odası vardır. 50 odası doludur. Bir sonraki gün 20 oda çıkış, 15 oda giriş beklenmektedir. </a:t>
            </a:r>
          </a:p>
          <a:p>
            <a:endParaRPr lang="tr-TR" sz="2400" b="1" dirty="0">
              <a:latin typeface="Times New Roman" panose="02020603050405020304" pitchFamily="18" charset="0"/>
              <a:cs typeface="Times New Roman" panose="02020603050405020304" pitchFamily="18" charset="0"/>
            </a:endParaRPr>
          </a:p>
          <a:p>
            <a:r>
              <a:rPr lang="tr-TR" sz="2400" b="1" dirty="0">
                <a:latin typeface="Times New Roman" panose="02020603050405020304" pitchFamily="18" charset="0"/>
                <a:cs typeface="Times New Roman" panose="02020603050405020304" pitchFamily="18" charset="0"/>
              </a:rPr>
              <a:t>Satılabilir oda sayısı nedir?</a:t>
            </a:r>
          </a:p>
        </p:txBody>
      </p:sp>
      <p:graphicFrame>
        <p:nvGraphicFramePr>
          <p:cNvPr id="3" name="Tablo 2"/>
          <p:cNvGraphicFramePr>
            <a:graphicFrameLocks noGrp="1"/>
          </p:cNvGraphicFramePr>
          <p:nvPr>
            <p:extLst>
              <p:ext uri="{D42A27DB-BD31-4B8C-83A1-F6EECF244321}">
                <p14:modId xmlns:p14="http://schemas.microsoft.com/office/powerpoint/2010/main" val="4193534927"/>
              </p:ext>
            </p:extLst>
          </p:nvPr>
        </p:nvGraphicFramePr>
        <p:xfrm>
          <a:off x="1115616" y="1822182"/>
          <a:ext cx="6480720" cy="2580934"/>
        </p:xfrm>
        <a:graphic>
          <a:graphicData uri="http://schemas.openxmlformats.org/drawingml/2006/table">
            <a:tbl>
              <a:tblPr>
                <a:tableStyleId>{5C22544A-7EE6-4342-B048-85BDC9FD1C3A}</a:tableStyleId>
              </a:tblPr>
              <a:tblGrid>
                <a:gridCol w="4389551">
                  <a:extLst>
                    <a:ext uri="{9D8B030D-6E8A-4147-A177-3AD203B41FA5}">
                      <a16:colId xmlns:a16="http://schemas.microsoft.com/office/drawing/2014/main" val="20000"/>
                    </a:ext>
                  </a:extLst>
                </a:gridCol>
                <a:gridCol w="2091169">
                  <a:extLst>
                    <a:ext uri="{9D8B030D-6E8A-4147-A177-3AD203B41FA5}">
                      <a16:colId xmlns:a16="http://schemas.microsoft.com/office/drawing/2014/main" val="20001"/>
                    </a:ext>
                  </a:extLst>
                </a:gridCol>
              </a:tblGrid>
              <a:tr h="331937">
                <a:tc>
                  <a:txBody>
                    <a:bodyPr/>
                    <a:lstStyle/>
                    <a:p>
                      <a:pPr>
                        <a:spcAft>
                          <a:spcPts val="0"/>
                        </a:spcAft>
                      </a:pPr>
                      <a:r>
                        <a:rPr lang="tr-TR" sz="2400" b="1" dirty="0">
                          <a:effectLst/>
                          <a:latin typeface="Times New Roman" panose="02020603050405020304" pitchFamily="18" charset="0"/>
                          <a:cs typeface="Times New Roman" panose="02020603050405020304" pitchFamily="18" charset="0"/>
                        </a:rPr>
                        <a:t>Bugünkü dolu oda sayısı </a:t>
                      </a:r>
                      <a:endParaRPr lang="tr-TR" sz="2400" b="1" dirty="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spcAft>
                          <a:spcPts val="0"/>
                        </a:spcAft>
                      </a:pPr>
                      <a:r>
                        <a:rPr lang="tr-TR" sz="2400" b="1">
                          <a:effectLst/>
                          <a:latin typeface="Times New Roman" panose="02020603050405020304" pitchFamily="18" charset="0"/>
                          <a:cs typeface="Times New Roman" panose="02020603050405020304" pitchFamily="18" charset="0"/>
                        </a:rPr>
                        <a:t>50</a:t>
                      </a:r>
                      <a:endParaRPr lang="tr-TR" sz="2400" b="1">
                        <a:effectLst/>
                        <a:latin typeface="Times New Roman" panose="02020603050405020304" pitchFamily="18" charset="0"/>
                        <a:ea typeface="Times New Roman"/>
                        <a:cs typeface="Times New Roman" panose="02020603050405020304" pitchFamily="18" charset="0"/>
                      </a:endParaRPr>
                    </a:p>
                  </a:txBody>
                  <a:tcPr marL="25400" marR="25400" marT="0" marB="0"/>
                </a:tc>
                <a:extLst>
                  <a:ext uri="{0D108BD9-81ED-4DB2-BD59-A6C34878D82A}">
                    <a16:rowId xmlns:a16="http://schemas.microsoft.com/office/drawing/2014/main" val="10000"/>
                  </a:ext>
                </a:extLst>
              </a:tr>
              <a:tr h="339611">
                <a:tc>
                  <a:txBody>
                    <a:bodyPr/>
                    <a:lstStyle/>
                    <a:p>
                      <a:pPr>
                        <a:spcAft>
                          <a:spcPts val="0"/>
                        </a:spcAft>
                      </a:pPr>
                      <a:r>
                        <a:rPr lang="tr-TR" sz="2400" b="1" dirty="0">
                          <a:effectLst/>
                          <a:latin typeface="Times New Roman" panose="02020603050405020304" pitchFamily="18" charset="0"/>
                          <a:cs typeface="Times New Roman" panose="02020603050405020304" pitchFamily="18" charset="0"/>
                        </a:rPr>
                        <a:t>Çıkış sayısı </a:t>
                      </a:r>
                      <a:endParaRPr lang="tr-TR" sz="2400" b="1" dirty="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spcAft>
                          <a:spcPts val="0"/>
                        </a:spcAft>
                      </a:pPr>
                      <a:r>
                        <a:rPr lang="tr-TR" sz="2400" b="1">
                          <a:effectLst/>
                          <a:latin typeface="Times New Roman" panose="02020603050405020304" pitchFamily="18" charset="0"/>
                          <a:cs typeface="Times New Roman" panose="02020603050405020304" pitchFamily="18" charset="0"/>
                        </a:rPr>
                        <a:t>20</a:t>
                      </a:r>
                      <a:endParaRPr lang="tr-TR" sz="2400" b="1">
                        <a:effectLst/>
                        <a:latin typeface="Times New Roman" panose="02020603050405020304" pitchFamily="18" charset="0"/>
                        <a:ea typeface="Times New Roman"/>
                        <a:cs typeface="Times New Roman" panose="02020603050405020304" pitchFamily="18" charset="0"/>
                      </a:endParaRPr>
                    </a:p>
                  </a:txBody>
                  <a:tcPr marL="25400" marR="25400" marT="0" marB="0"/>
                </a:tc>
                <a:extLst>
                  <a:ext uri="{0D108BD9-81ED-4DB2-BD59-A6C34878D82A}">
                    <a16:rowId xmlns:a16="http://schemas.microsoft.com/office/drawing/2014/main" val="10001"/>
                  </a:ext>
                </a:extLst>
              </a:tr>
              <a:tr h="333855">
                <a:tc>
                  <a:txBody>
                    <a:bodyPr/>
                    <a:lstStyle/>
                    <a:p>
                      <a:pPr>
                        <a:spcAft>
                          <a:spcPts val="0"/>
                        </a:spcAft>
                      </a:pPr>
                      <a:r>
                        <a:rPr lang="tr-TR" sz="2400" b="1" dirty="0">
                          <a:effectLst/>
                          <a:latin typeface="Times New Roman" panose="02020603050405020304" pitchFamily="18" charset="0"/>
                          <a:cs typeface="Times New Roman" panose="02020603050405020304" pitchFamily="18" charset="0"/>
                        </a:rPr>
                        <a:t>Dolu oda sayısı</a:t>
                      </a:r>
                      <a:endParaRPr lang="tr-TR" sz="2400" b="1" dirty="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spcAft>
                          <a:spcPts val="0"/>
                        </a:spcAft>
                      </a:pPr>
                      <a:r>
                        <a:rPr lang="tr-TR" sz="2400" b="1">
                          <a:effectLst/>
                          <a:latin typeface="Times New Roman" panose="02020603050405020304" pitchFamily="18" charset="0"/>
                          <a:cs typeface="Times New Roman" panose="02020603050405020304" pitchFamily="18" charset="0"/>
                        </a:rPr>
                        <a:t> </a:t>
                      </a:r>
                      <a:endParaRPr lang="tr-TR" sz="2400" b="1">
                        <a:effectLst/>
                        <a:latin typeface="Times New Roman" panose="02020603050405020304" pitchFamily="18" charset="0"/>
                        <a:ea typeface="Times New Roman"/>
                        <a:cs typeface="Times New Roman" panose="02020603050405020304" pitchFamily="18" charset="0"/>
                      </a:endParaRPr>
                    </a:p>
                  </a:txBody>
                  <a:tcPr marL="25400" marR="25400" marT="0" marB="0"/>
                </a:tc>
                <a:extLst>
                  <a:ext uri="{0D108BD9-81ED-4DB2-BD59-A6C34878D82A}">
                    <a16:rowId xmlns:a16="http://schemas.microsoft.com/office/drawing/2014/main" val="10002"/>
                  </a:ext>
                </a:extLst>
              </a:tr>
              <a:tr h="341530">
                <a:tc>
                  <a:txBody>
                    <a:bodyPr/>
                    <a:lstStyle/>
                    <a:p>
                      <a:pPr>
                        <a:spcAft>
                          <a:spcPts val="0"/>
                        </a:spcAft>
                      </a:pPr>
                      <a:r>
                        <a:rPr lang="tr-TR" sz="2400" b="1" dirty="0">
                          <a:effectLst/>
                          <a:latin typeface="Times New Roman" panose="02020603050405020304" pitchFamily="18" charset="0"/>
                          <a:cs typeface="Times New Roman" panose="02020603050405020304" pitchFamily="18" charset="0"/>
                        </a:rPr>
                        <a:t>Giriş sayısı </a:t>
                      </a:r>
                      <a:endParaRPr lang="tr-TR" sz="2400" b="1" dirty="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spcAft>
                          <a:spcPts val="0"/>
                        </a:spcAft>
                      </a:pPr>
                      <a:r>
                        <a:rPr lang="tr-TR" sz="2400" b="1" dirty="0">
                          <a:effectLst/>
                          <a:latin typeface="Times New Roman" panose="02020603050405020304" pitchFamily="18" charset="0"/>
                          <a:cs typeface="Times New Roman" panose="02020603050405020304" pitchFamily="18" charset="0"/>
                        </a:rPr>
                        <a:t>15</a:t>
                      </a:r>
                      <a:endParaRPr lang="tr-TR" sz="2400" b="1" dirty="0">
                        <a:effectLst/>
                        <a:latin typeface="Times New Roman" panose="02020603050405020304" pitchFamily="18" charset="0"/>
                        <a:ea typeface="Times New Roman"/>
                        <a:cs typeface="Times New Roman" panose="02020603050405020304" pitchFamily="18" charset="0"/>
                      </a:endParaRPr>
                    </a:p>
                  </a:txBody>
                  <a:tcPr marL="25400" marR="25400" marT="0" marB="0"/>
                </a:tc>
                <a:extLst>
                  <a:ext uri="{0D108BD9-81ED-4DB2-BD59-A6C34878D82A}">
                    <a16:rowId xmlns:a16="http://schemas.microsoft.com/office/drawing/2014/main" val="10003"/>
                  </a:ext>
                </a:extLst>
              </a:tr>
              <a:tr h="349205">
                <a:tc>
                  <a:txBody>
                    <a:bodyPr/>
                    <a:lstStyle/>
                    <a:p>
                      <a:pPr>
                        <a:spcAft>
                          <a:spcPts val="0"/>
                        </a:spcAft>
                      </a:pPr>
                      <a:r>
                        <a:rPr lang="tr-TR" sz="2400" b="1">
                          <a:effectLst/>
                          <a:latin typeface="Times New Roman" panose="02020603050405020304" pitchFamily="18" charset="0"/>
                          <a:cs typeface="Times New Roman" panose="02020603050405020304" pitchFamily="18" charset="0"/>
                        </a:rPr>
                        <a:t>Toplam dolu oda sayısı</a:t>
                      </a:r>
                      <a:endParaRPr lang="tr-TR" sz="2400" b="1">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spcAft>
                          <a:spcPts val="0"/>
                        </a:spcAft>
                      </a:pPr>
                      <a:r>
                        <a:rPr lang="tr-TR" sz="2400" b="1">
                          <a:effectLst/>
                          <a:latin typeface="Times New Roman" panose="02020603050405020304" pitchFamily="18" charset="0"/>
                          <a:cs typeface="Times New Roman" panose="02020603050405020304" pitchFamily="18" charset="0"/>
                        </a:rPr>
                        <a:t> </a:t>
                      </a:r>
                      <a:endParaRPr lang="tr-TR" sz="2400" b="1">
                        <a:effectLst/>
                        <a:latin typeface="Times New Roman" panose="02020603050405020304" pitchFamily="18" charset="0"/>
                        <a:ea typeface="Times New Roman"/>
                        <a:cs typeface="Times New Roman" panose="02020603050405020304" pitchFamily="18" charset="0"/>
                      </a:endParaRPr>
                    </a:p>
                  </a:txBody>
                  <a:tcPr marL="25400" marR="25400" marT="0" marB="0"/>
                </a:tc>
                <a:extLst>
                  <a:ext uri="{0D108BD9-81ED-4DB2-BD59-A6C34878D82A}">
                    <a16:rowId xmlns:a16="http://schemas.microsoft.com/office/drawing/2014/main" val="10004"/>
                  </a:ext>
                </a:extLst>
              </a:tr>
              <a:tr h="376067">
                <a:tc>
                  <a:txBody>
                    <a:bodyPr/>
                    <a:lstStyle/>
                    <a:p>
                      <a:pPr>
                        <a:spcAft>
                          <a:spcPts val="0"/>
                        </a:spcAft>
                      </a:pPr>
                      <a:r>
                        <a:rPr lang="tr-TR" sz="2400" b="1">
                          <a:effectLst/>
                          <a:latin typeface="Times New Roman" panose="02020603050405020304" pitchFamily="18" charset="0"/>
                          <a:cs typeface="Times New Roman" panose="02020603050405020304" pitchFamily="18" charset="0"/>
                        </a:rPr>
                        <a:t>Toplam Oda Sayısı</a:t>
                      </a:r>
                      <a:endParaRPr lang="tr-TR" sz="2400" b="1">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spcAft>
                          <a:spcPts val="0"/>
                        </a:spcAft>
                      </a:pPr>
                      <a:r>
                        <a:rPr lang="tr-TR" sz="2400" b="1">
                          <a:effectLst/>
                          <a:latin typeface="Times New Roman" panose="02020603050405020304" pitchFamily="18" charset="0"/>
                          <a:cs typeface="Times New Roman" panose="02020603050405020304" pitchFamily="18" charset="0"/>
                        </a:rPr>
                        <a:t>100</a:t>
                      </a:r>
                      <a:endParaRPr lang="tr-TR" sz="2400" b="1">
                        <a:effectLst/>
                        <a:latin typeface="Times New Roman" panose="02020603050405020304" pitchFamily="18" charset="0"/>
                        <a:ea typeface="Times New Roman"/>
                        <a:cs typeface="Times New Roman" panose="02020603050405020304" pitchFamily="18" charset="0"/>
                      </a:endParaRPr>
                    </a:p>
                  </a:txBody>
                  <a:tcPr marL="25400" marR="25400" marT="0" marB="0"/>
                </a:tc>
                <a:extLst>
                  <a:ext uri="{0D108BD9-81ED-4DB2-BD59-A6C34878D82A}">
                    <a16:rowId xmlns:a16="http://schemas.microsoft.com/office/drawing/2014/main" val="10005"/>
                  </a:ext>
                </a:extLst>
              </a:tr>
              <a:tr h="376067">
                <a:tc>
                  <a:txBody>
                    <a:bodyPr/>
                    <a:lstStyle/>
                    <a:p>
                      <a:pPr>
                        <a:spcAft>
                          <a:spcPts val="0"/>
                        </a:spcAft>
                      </a:pPr>
                      <a:r>
                        <a:rPr lang="tr-TR" sz="2400" b="1">
                          <a:effectLst/>
                          <a:latin typeface="Times New Roman" panose="02020603050405020304" pitchFamily="18" charset="0"/>
                          <a:cs typeface="Times New Roman" panose="02020603050405020304" pitchFamily="18" charset="0"/>
                        </a:rPr>
                        <a:t>Satılabilir oda sayısı</a:t>
                      </a:r>
                      <a:endParaRPr lang="tr-TR" sz="2400" b="1">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spcAft>
                          <a:spcPts val="0"/>
                        </a:spcAft>
                      </a:pPr>
                      <a:r>
                        <a:rPr lang="tr-TR" sz="2400" b="1" dirty="0">
                          <a:effectLst/>
                          <a:latin typeface="Times New Roman" panose="02020603050405020304" pitchFamily="18" charset="0"/>
                          <a:cs typeface="Times New Roman" panose="02020603050405020304" pitchFamily="18" charset="0"/>
                        </a:rPr>
                        <a:t>?</a:t>
                      </a:r>
                      <a:endParaRPr lang="tr-TR" sz="2400" b="1" dirty="0">
                        <a:effectLst/>
                        <a:latin typeface="Times New Roman" panose="02020603050405020304" pitchFamily="18" charset="0"/>
                        <a:ea typeface="Times New Roman"/>
                        <a:cs typeface="Times New Roman" panose="02020603050405020304" pitchFamily="18" charset="0"/>
                      </a:endParaRPr>
                    </a:p>
                  </a:txBody>
                  <a:tcPr marL="25400" marR="25400" marT="0" marB="0"/>
                </a:tc>
                <a:extLst>
                  <a:ext uri="{0D108BD9-81ED-4DB2-BD59-A6C34878D82A}">
                    <a16:rowId xmlns:a16="http://schemas.microsoft.com/office/drawing/2014/main" val="10006"/>
                  </a:ext>
                </a:extLst>
              </a:tr>
            </a:tbl>
          </a:graphicData>
        </a:graphic>
      </p:graphicFrame>
      <p:sp>
        <p:nvSpPr>
          <p:cNvPr id="4" name="Dikdörtgen 3"/>
          <p:cNvSpPr/>
          <p:nvPr/>
        </p:nvSpPr>
        <p:spPr>
          <a:xfrm>
            <a:off x="585962" y="4437112"/>
            <a:ext cx="4572000" cy="1938992"/>
          </a:xfrm>
          <a:prstGeom prst="rect">
            <a:avLst/>
          </a:prstGeom>
        </p:spPr>
        <p:txBody>
          <a:bodyPr>
            <a:spAutoFit/>
          </a:bodyPr>
          <a:lstStyle/>
          <a:p>
            <a:r>
              <a:rPr lang="tr-TR" sz="2400" dirty="0"/>
              <a:t>a. 30</a:t>
            </a:r>
          </a:p>
          <a:p>
            <a:r>
              <a:rPr lang="tr-TR" sz="2400" dirty="0"/>
              <a:t>b. 40</a:t>
            </a:r>
          </a:p>
          <a:p>
            <a:r>
              <a:rPr lang="tr-TR" sz="2400" dirty="0"/>
              <a:t>c. 50</a:t>
            </a:r>
          </a:p>
          <a:p>
            <a:r>
              <a:rPr lang="tr-TR" sz="2400" dirty="0"/>
              <a:t>d. 55</a:t>
            </a:r>
          </a:p>
          <a:p>
            <a:r>
              <a:rPr lang="tr-TR" sz="2400" dirty="0"/>
              <a:t>e. 60</a:t>
            </a:r>
          </a:p>
        </p:txBody>
      </p:sp>
    </p:spTree>
    <p:extLst>
      <p:ext uri="{BB962C8B-B14F-4D97-AF65-F5344CB8AC3E}">
        <p14:creationId xmlns:p14="http://schemas.microsoft.com/office/powerpoint/2010/main" val="224512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260648"/>
            <a:ext cx="8424936" cy="1569660"/>
          </a:xfrm>
          <a:prstGeom prst="rect">
            <a:avLst/>
          </a:prstGeom>
        </p:spPr>
        <p:txBody>
          <a:bodyPr wrap="square">
            <a:spAutoFit/>
          </a:bodyPr>
          <a:lstStyle/>
          <a:p>
            <a:pPr algn="just"/>
            <a:r>
              <a:rPr lang="tr-TR" sz="2400" b="1" dirty="0"/>
              <a:t>3</a:t>
            </a:r>
            <a:r>
              <a:rPr lang="tr-TR" sz="2400" b="1" dirty="0">
                <a:latin typeface="Times New Roman" panose="02020603050405020304" pitchFamily="18" charset="0"/>
                <a:cs typeface="Times New Roman" panose="02020603050405020304" pitchFamily="18" charset="0"/>
              </a:rPr>
              <a:t>. Ceylan otelinin 100 odası vardır. 50 odası doludur. Bir sonraki gün 20 oda çıkış, 15 oda giriş beklenmektedir. </a:t>
            </a:r>
          </a:p>
          <a:p>
            <a:pPr algn="just"/>
            <a:endParaRPr lang="tr-TR" sz="2400" b="1" dirty="0">
              <a:latin typeface="Times New Roman" panose="02020603050405020304" pitchFamily="18" charset="0"/>
              <a:cs typeface="Times New Roman" panose="02020603050405020304" pitchFamily="18" charset="0"/>
            </a:endParaRPr>
          </a:p>
          <a:p>
            <a:pPr algn="just"/>
            <a:r>
              <a:rPr lang="tr-TR" sz="2400" b="1" dirty="0">
                <a:latin typeface="Times New Roman" panose="02020603050405020304" pitchFamily="18" charset="0"/>
                <a:cs typeface="Times New Roman" panose="02020603050405020304" pitchFamily="18" charset="0"/>
              </a:rPr>
              <a:t>Satılabilir oda sayısı nedir?</a:t>
            </a:r>
          </a:p>
        </p:txBody>
      </p:sp>
      <p:graphicFrame>
        <p:nvGraphicFramePr>
          <p:cNvPr id="3" name="Tablo 2"/>
          <p:cNvGraphicFramePr>
            <a:graphicFrameLocks noGrp="1"/>
          </p:cNvGraphicFramePr>
          <p:nvPr>
            <p:extLst>
              <p:ext uri="{D42A27DB-BD31-4B8C-83A1-F6EECF244321}">
                <p14:modId xmlns:p14="http://schemas.microsoft.com/office/powerpoint/2010/main" val="3002728324"/>
              </p:ext>
            </p:extLst>
          </p:nvPr>
        </p:nvGraphicFramePr>
        <p:xfrm>
          <a:off x="2123728" y="2021879"/>
          <a:ext cx="5757854" cy="2448272"/>
        </p:xfrm>
        <a:graphic>
          <a:graphicData uri="http://schemas.openxmlformats.org/drawingml/2006/table">
            <a:tbl>
              <a:tblPr>
                <a:tableStyleId>{5C22544A-7EE6-4342-B048-85BDC9FD1C3A}</a:tableStyleId>
              </a:tblPr>
              <a:tblGrid>
                <a:gridCol w="3899936">
                  <a:extLst>
                    <a:ext uri="{9D8B030D-6E8A-4147-A177-3AD203B41FA5}">
                      <a16:colId xmlns:a16="http://schemas.microsoft.com/office/drawing/2014/main" val="20000"/>
                    </a:ext>
                  </a:extLst>
                </a:gridCol>
                <a:gridCol w="1857918">
                  <a:extLst>
                    <a:ext uri="{9D8B030D-6E8A-4147-A177-3AD203B41FA5}">
                      <a16:colId xmlns:a16="http://schemas.microsoft.com/office/drawing/2014/main" val="20001"/>
                    </a:ext>
                  </a:extLst>
                </a:gridCol>
              </a:tblGrid>
              <a:tr h="331937">
                <a:tc>
                  <a:txBody>
                    <a:bodyPr/>
                    <a:lstStyle/>
                    <a:p>
                      <a:pPr>
                        <a:spcAft>
                          <a:spcPts val="0"/>
                        </a:spcAft>
                      </a:pPr>
                      <a:r>
                        <a:rPr lang="tr-TR" sz="2000" b="1" dirty="0">
                          <a:effectLst/>
                          <a:latin typeface="Times New Roman" panose="02020603050405020304" pitchFamily="18" charset="0"/>
                          <a:cs typeface="Times New Roman" panose="02020603050405020304" pitchFamily="18" charset="0"/>
                        </a:rPr>
                        <a:t>Bugünkü dolu oda sayısı </a:t>
                      </a:r>
                      <a:endParaRPr lang="tr-TR" sz="2000" b="1" dirty="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spcAft>
                          <a:spcPts val="0"/>
                        </a:spcAft>
                      </a:pPr>
                      <a:r>
                        <a:rPr lang="tr-TR" sz="2000" b="1">
                          <a:effectLst/>
                          <a:latin typeface="Times New Roman" panose="02020603050405020304" pitchFamily="18" charset="0"/>
                          <a:cs typeface="Times New Roman" panose="02020603050405020304" pitchFamily="18" charset="0"/>
                        </a:rPr>
                        <a:t>50</a:t>
                      </a:r>
                      <a:endParaRPr lang="tr-TR" sz="2000" b="1">
                        <a:effectLst/>
                        <a:latin typeface="Times New Roman" panose="02020603050405020304" pitchFamily="18" charset="0"/>
                        <a:ea typeface="Times New Roman"/>
                        <a:cs typeface="Times New Roman" panose="02020603050405020304" pitchFamily="18" charset="0"/>
                      </a:endParaRPr>
                    </a:p>
                  </a:txBody>
                  <a:tcPr marL="25400" marR="25400" marT="0" marB="0"/>
                </a:tc>
                <a:extLst>
                  <a:ext uri="{0D108BD9-81ED-4DB2-BD59-A6C34878D82A}">
                    <a16:rowId xmlns:a16="http://schemas.microsoft.com/office/drawing/2014/main" val="10000"/>
                  </a:ext>
                </a:extLst>
              </a:tr>
              <a:tr h="339611">
                <a:tc>
                  <a:txBody>
                    <a:bodyPr/>
                    <a:lstStyle/>
                    <a:p>
                      <a:pPr>
                        <a:spcAft>
                          <a:spcPts val="0"/>
                        </a:spcAft>
                      </a:pPr>
                      <a:r>
                        <a:rPr lang="tr-TR" sz="2000" b="1" dirty="0">
                          <a:effectLst/>
                          <a:latin typeface="Times New Roman" panose="02020603050405020304" pitchFamily="18" charset="0"/>
                          <a:cs typeface="Times New Roman" panose="02020603050405020304" pitchFamily="18" charset="0"/>
                        </a:rPr>
                        <a:t>Çıkış sayısı </a:t>
                      </a:r>
                      <a:endParaRPr lang="tr-TR" sz="2000" b="1" dirty="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spcAft>
                          <a:spcPts val="0"/>
                        </a:spcAft>
                      </a:pPr>
                      <a:r>
                        <a:rPr lang="tr-TR" sz="2000" b="1">
                          <a:effectLst/>
                          <a:latin typeface="Times New Roman" panose="02020603050405020304" pitchFamily="18" charset="0"/>
                          <a:cs typeface="Times New Roman" panose="02020603050405020304" pitchFamily="18" charset="0"/>
                        </a:rPr>
                        <a:t>20</a:t>
                      </a:r>
                      <a:endParaRPr lang="tr-TR" sz="2000" b="1">
                        <a:effectLst/>
                        <a:latin typeface="Times New Roman" panose="02020603050405020304" pitchFamily="18" charset="0"/>
                        <a:ea typeface="Times New Roman"/>
                        <a:cs typeface="Times New Roman" panose="02020603050405020304" pitchFamily="18" charset="0"/>
                      </a:endParaRPr>
                    </a:p>
                  </a:txBody>
                  <a:tcPr marL="25400" marR="25400" marT="0" marB="0"/>
                </a:tc>
                <a:extLst>
                  <a:ext uri="{0D108BD9-81ED-4DB2-BD59-A6C34878D82A}">
                    <a16:rowId xmlns:a16="http://schemas.microsoft.com/office/drawing/2014/main" val="10001"/>
                  </a:ext>
                </a:extLst>
              </a:tr>
              <a:tr h="333855">
                <a:tc>
                  <a:txBody>
                    <a:bodyPr/>
                    <a:lstStyle/>
                    <a:p>
                      <a:pPr>
                        <a:spcAft>
                          <a:spcPts val="0"/>
                        </a:spcAft>
                      </a:pPr>
                      <a:r>
                        <a:rPr lang="tr-TR" sz="2000" b="1" dirty="0">
                          <a:effectLst/>
                          <a:latin typeface="Times New Roman" panose="02020603050405020304" pitchFamily="18" charset="0"/>
                          <a:cs typeface="Times New Roman" panose="02020603050405020304" pitchFamily="18" charset="0"/>
                        </a:rPr>
                        <a:t>Dolu oda sayısı</a:t>
                      </a:r>
                      <a:endParaRPr lang="tr-TR" sz="2000" b="1" dirty="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spcAft>
                          <a:spcPts val="0"/>
                        </a:spcAft>
                      </a:pPr>
                      <a:r>
                        <a:rPr lang="tr-TR" sz="2000" b="1" dirty="0">
                          <a:solidFill>
                            <a:srgbClr val="FF0000"/>
                          </a:solidFill>
                          <a:effectLst/>
                          <a:latin typeface="Times New Roman" panose="02020603050405020304" pitchFamily="18" charset="0"/>
                          <a:cs typeface="Times New Roman" panose="02020603050405020304" pitchFamily="18" charset="0"/>
                        </a:rPr>
                        <a:t>30 </a:t>
                      </a:r>
                      <a:endParaRPr lang="tr-TR" sz="2000" b="1"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5400" marR="25400" marT="0" marB="0"/>
                </a:tc>
                <a:extLst>
                  <a:ext uri="{0D108BD9-81ED-4DB2-BD59-A6C34878D82A}">
                    <a16:rowId xmlns:a16="http://schemas.microsoft.com/office/drawing/2014/main" val="10002"/>
                  </a:ext>
                </a:extLst>
              </a:tr>
              <a:tr h="341530">
                <a:tc>
                  <a:txBody>
                    <a:bodyPr/>
                    <a:lstStyle/>
                    <a:p>
                      <a:pPr>
                        <a:spcAft>
                          <a:spcPts val="0"/>
                        </a:spcAft>
                      </a:pPr>
                      <a:r>
                        <a:rPr lang="tr-TR" sz="2000" b="1" dirty="0">
                          <a:effectLst/>
                          <a:latin typeface="Times New Roman" panose="02020603050405020304" pitchFamily="18" charset="0"/>
                          <a:cs typeface="Times New Roman" panose="02020603050405020304" pitchFamily="18" charset="0"/>
                        </a:rPr>
                        <a:t>Giriş sayısı </a:t>
                      </a:r>
                      <a:endParaRPr lang="tr-TR" sz="2000" b="1" dirty="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spcAft>
                          <a:spcPts val="0"/>
                        </a:spcAft>
                      </a:pPr>
                      <a:r>
                        <a:rPr lang="tr-TR" sz="2000" b="1" dirty="0">
                          <a:effectLst/>
                          <a:latin typeface="Times New Roman" panose="02020603050405020304" pitchFamily="18" charset="0"/>
                          <a:cs typeface="Times New Roman" panose="02020603050405020304" pitchFamily="18" charset="0"/>
                        </a:rPr>
                        <a:t>15</a:t>
                      </a:r>
                      <a:endParaRPr lang="tr-TR" sz="2000" b="1" dirty="0">
                        <a:effectLst/>
                        <a:latin typeface="Times New Roman" panose="02020603050405020304" pitchFamily="18" charset="0"/>
                        <a:ea typeface="Times New Roman"/>
                        <a:cs typeface="Times New Roman" panose="02020603050405020304" pitchFamily="18" charset="0"/>
                      </a:endParaRPr>
                    </a:p>
                  </a:txBody>
                  <a:tcPr marL="25400" marR="25400" marT="0" marB="0"/>
                </a:tc>
                <a:extLst>
                  <a:ext uri="{0D108BD9-81ED-4DB2-BD59-A6C34878D82A}">
                    <a16:rowId xmlns:a16="http://schemas.microsoft.com/office/drawing/2014/main" val="10003"/>
                  </a:ext>
                </a:extLst>
              </a:tr>
              <a:tr h="349205">
                <a:tc>
                  <a:txBody>
                    <a:bodyPr/>
                    <a:lstStyle/>
                    <a:p>
                      <a:pPr>
                        <a:spcAft>
                          <a:spcPts val="0"/>
                        </a:spcAft>
                      </a:pPr>
                      <a:r>
                        <a:rPr lang="tr-TR" sz="2000" b="1" dirty="0">
                          <a:effectLst/>
                          <a:latin typeface="Times New Roman" panose="02020603050405020304" pitchFamily="18" charset="0"/>
                          <a:cs typeface="Times New Roman" panose="02020603050405020304" pitchFamily="18" charset="0"/>
                        </a:rPr>
                        <a:t>Toplam dolu oda sayısı</a:t>
                      </a:r>
                      <a:endParaRPr lang="tr-TR" sz="2000" b="1" dirty="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spcAft>
                          <a:spcPts val="0"/>
                        </a:spcAft>
                      </a:pPr>
                      <a:r>
                        <a:rPr lang="tr-TR" sz="2000" b="1" dirty="0">
                          <a:effectLst/>
                          <a:latin typeface="Times New Roman" panose="02020603050405020304" pitchFamily="18" charset="0"/>
                          <a:cs typeface="Times New Roman" panose="02020603050405020304" pitchFamily="18" charset="0"/>
                        </a:rPr>
                        <a:t> </a:t>
                      </a:r>
                      <a:r>
                        <a:rPr lang="tr-TR" sz="2000" b="1" dirty="0">
                          <a:solidFill>
                            <a:srgbClr val="FF0000"/>
                          </a:solidFill>
                          <a:effectLst/>
                          <a:latin typeface="Times New Roman" panose="02020603050405020304" pitchFamily="18" charset="0"/>
                          <a:cs typeface="Times New Roman" panose="02020603050405020304" pitchFamily="18" charset="0"/>
                        </a:rPr>
                        <a:t>45</a:t>
                      </a:r>
                      <a:endParaRPr lang="tr-TR" sz="2000" b="1"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5400" marR="25400" marT="0" marB="0"/>
                </a:tc>
                <a:extLst>
                  <a:ext uri="{0D108BD9-81ED-4DB2-BD59-A6C34878D82A}">
                    <a16:rowId xmlns:a16="http://schemas.microsoft.com/office/drawing/2014/main" val="10004"/>
                  </a:ext>
                </a:extLst>
              </a:tr>
              <a:tr h="376067">
                <a:tc>
                  <a:txBody>
                    <a:bodyPr/>
                    <a:lstStyle/>
                    <a:p>
                      <a:pPr>
                        <a:spcAft>
                          <a:spcPts val="0"/>
                        </a:spcAft>
                      </a:pPr>
                      <a:r>
                        <a:rPr lang="tr-TR" sz="2000" b="1" dirty="0">
                          <a:effectLst/>
                          <a:latin typeface="Times New Roman" panose="02020603050405020304" pitchFamily="18" charset="0"/>
                          <a:cs typeface="Times New Roman" panose="02020603050405020304" pitchFamily="18" charset="0"/>
                        </a:rPr>
                        <a:t>Toplam Oda Sayısı</a:t>
                      </a:r>
                      <a:endParaRPr lang="tr-TR" sz="2000" b="1" dirty="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spcAft>
                          <a:spcPts val="0"/>
                        </a:spcAft>
                      </a:pPr>
                      <a:r>
                        <a:rPr lang="tr-TR" sz="2000" b="1">
                          <a:effectLst/>
                          <a:latin typeface="Times New Roman" panose="02020603050405020304" pitchFamily="18" charset="0"/>
                          <a:cs typeface="Times New Roman" panose="02020603050405020304" pitchFamily="18" charset="0"/>
                        </a:rPr>
                        <a:t>100</a:t>
                      </a:r>
                      <a:endParaRPr lang="tr-TR" sz="2000" b="1">
                        <a:effectLst/>
                        <a:latin typeface="Times New Roman" panose="02020603050405020304" pitchFamily="18" charset="0"/>
                        <a:ea typeface="Times New Roman"/>
                        <a:cs typeface="Times New Roman" panose="02020603050405020304" pitchFamily="18" charset="0"/>
                      </a:endParaRPr>
                    </a:p>
                  </a:txBody>
                  <a:tcPr marL="25400" marR="25400" marT="0" marB="0"/>
                </a:tc>
                <a:extLst>
                  <a:ext uri="{0D108BD9-81ED-4DB2-BD59-A6C34878D82A}">
                    <a16:rowId xmlns:a16="http://schemas.microsoft.com/office/drawing/2014/main" val="10005"/>
                  </a:ext>
                </a:extLst>
              </a:tr>
              <a:tr h="376067">
                <a:tc>
                  <a:txBody>
                    <a:bodyPr/>
                    <a:lstStyle/>
                    <a:p>
                      <a:pPr>
                        <a:spcAft>
                          <a:spcPts val="0"/>
                        </a:spcAft>
                      </a:pPr>
                      <a:r>
                        <a:rPr lang="tr-TR" sz="2000" b="1" dirty="0">
                          <a:effectLst/>
                          <a:latin typeface="Times New Roman" panose="02020603050405020304" pitchFamily="18" charset="0"/>
                          <a:cs typeface="Times New Roman" panose="02020603050405020304" pitchFamily="18" charset="0"/>
                        </a:rPr>
                        <a:t>Satılabilir oda sayısı</a:t>
                      </a:r>
                      <a:endParaRPr lang="tr-TR" sz="2000" b="1" dirty="0">
                        <a:effectLst/>
                        <a:latin typeface="Times New Roman" panose="02020603050405020304" pitchFamily="18" charset="0"/>
                        <a:ea typeface="Times New Roman"/>
                        <a:cs typeface="Times New Roman" panose="02020603050405020304" pitchFamily="18" charset="0"/>
                      </a:endParaRPr>
                    </a:p>
                  </a:txBody>
                  <a:tcPr marL="25400" marR="25400" marT="0" marB="0"/>
                </a:tc>
                <a:tc>
                  <a:txBody>
                    <a:bodyPr/>
                    <a:lstStyle/>
                    <a:p>
                      <a:pPr algn="ctr">
                        <a:spcAft>
                          <a:spcPts val="0"/>
                        </a:spcAft>
                      </a:pPr>
                      <a:r>
                        <a:rPr lang="tr-TR" sz="2000" b="1" dirty="0">
                          <a:solidFill>
                            <a:srgbClr val="FF0000"/>
                          </a:solidFill>
                          <a:effectLst/>
                          <a:latin typeface="Times New Roman" panose="02020603050405020304" pitchFamily="18" charset="0"/>
                          <a:cs typeface="Times New Roman" panose="02020603050405020304" pitchFamily="18" charset="0"/>
                        </a:rPr>
                        <a:t>55</a:t>
                      </a:r>
                      <a:endParaRPr lang="tr-TR" sz="2000" b="1"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5400" marR="25400" marT="0" marB="0"/>
                </a:tc>
                <a:extLst>
                  <a:ext uri="{0D108BD9-81ED-4DB2-BD59-A6C34878D82A}">
                    <a16:rowId xmlns:a16="http://schemas.microsoft.com/office/drawing/2014/main" val="10006"/>
                  </a:ext>
                </a:extLst>
              </a:tr>
            </a:tbl>
          </a:graphicData>
        </a:graphic>
      </p:graphicFrame>
      <p:sp>
        <p:nvSpPr>
          <p:cNvPr id="4" name="Dikdörtgen 3"/>
          <p:cNvSpPr/>
          <p:nvPr/>
        </p:nvSpPr>
        <p:spPr>
          <a:xfrm>
            <a:off x="585962" y="4437112"/>
            <a:ext cx="4572000" cy="1938992"/>
          </a:xfrm>
          <a:prstGeom prst="rect">
            <a:avLst/>
          </a:prstGeom>
        </p:spPr>
        <p:txBody>
          <a:bodyPr>
            <a:spAutoFit/>
          </a:bodyPr>
          <a:lstStyle/>
          <a:p>
            <a:r>
              <a:rPr lang="tr-TR" sz="2400" dirty="0"/>
              <a:t>a. 30</a:t>
            </a:r>
          </a:p>
          <a:p>
            <a:r>
              <a:rPr lang="tr-TR" sz="2400" dirty="0"/>
              <a:t>b. 40</a:t>
            </a:r>
          </a:p>
          <a:p>
            <a:r>
              <a:rPr lang="tr-TR" sz="2400" dirty="0"/>
              <a:t>c. 50</a:t>
            </a:r>
          </a:p>
          <a:p>
            <a:r>
              <a:rPr lang="tr-TR" sz="2400" b="1" dirty="0">
                <a:solidFill>
                  <a:srgbClr val="FF0000"/>
                </a:solidFill>
              </a:rPr>
              <a:t>d. 55</a:t>
            </a:r>
          </a:p>
          <a:p>
            <a:r>
              <a:rPr lang="tr-TR" sz="2400" dirty="0"/>
              <a:t>e. 60</a:t>
            </a:r>
          </a:p>
        </p:txBody>
      </p:sp>
    </p:spTree>
    <p:extLst>
      <p:ext uri="{BB962C8B-B14F-4D97-AF65-F5344CB8AC3E}">
        <p14:creationId xmlns:p14="http://schemas.microsoft.com/office/powerpoint/2010/main" val="17123458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83568" y="836712"/>
            <a:ext cx="8064896" cy="4524315"/>
          </a:xfrm>
          <a:prstGeom prst="rect">
            <a:avLst/>
          </a:prstGeom>
        </p:spPr>
        <p:txBody>
          <a:bodyPr wrap="square">
            <a:spAutoFit/>
          </a:bodyPr>
          <a:lstStyle/>
          <a:p>
            <a:pPr algn="just"/>
            <a:r>
              <a:rPr lang="tr-TR" sz="2400" b="1" dirty="0"/>
              <a:t>4</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Taş otelinin 500 odası vardır. 300 odası doludur. 20 odası ise arıza nedeniyle bakıma alınmıştır. 5 odada ise yönetici otel personeli kalmaktadır. Bir sonraki gün 50 oda çıkış yapacaktır. 60 odanın da rezervasyonun bulunmaktadır. </a:t>
            </a:r>
          </a:p>
          <a:p>
            <a:endParaRPr lang="tr-TR" sz="2400" b="1" dirty="0">
              <a:latin typeface="Times New Roman" panose="02020603050405020304" pitchFamily="18" charset="0"/>
              <a:cs typeface="Times New Roman" panose="02020603050405020304" pitchFamily="18" charset="0"/>
            </a:endParaRPr>
          </a:p>
          <a:p>
            <a:r>
              <a:rPr lang="tr-TR" sz="2400" b="1" dirty="0">
                <a:latin typeface="Times New Roman" panose="02020603050405020304" pitchFamily="18" charset="0"/>
                <a:cs typeface="Times New Roman" panose="02020603050405020304" pitchFamily="18" charset="0"/>
              </a:rPr>
              <a:t>Satılabilir oda sayısı nedir?</a:t>
            </a:r>
            <a:endParaRPr lang="tr-TR" sz="2400" dirty="0">
              <a:latin typeface="Times New Roman" panose="02020603050405020304" pitchFamily="18" charset="0"/>
              <a:cs typeface="Times New Roman" panose="02020603050405020304" pitchFamily="18" charset="0"/>
            </a:endParaRPr>
          </a:p>
          <a:p>
            <a:r>
              <a:rPr lang="tr-TR" sz="2400" b="1" dirty="0">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tabLst>
                <a:tab pos="231775" algn="l"/>
              </a:tabLst>
            </a:pPr>
            <a:r>
              <a:rPr lang="tr-TR" sz="2400" dirty="0">
                <a:latin typeface="Times New Roman" panose="02020603050405020304" pitchFamily="18" charset="0"/>
                <a:ea typeface="Times New Roman"/>
                <a:cs typeface="Times New Roman" panose="02020603050405020304" pitchFamily="18" charset="0"/>
              </a:rPr>
              <a:t>150</a:t>
            </a:r>
          </a:p>
          <a:p>
            <a:pPr marL="342900" lvl="0" indent="-342900">
              <a:spcAft>
                <a:spcPts val="0"/>
              </a:spcAft>
              <a:buFont typeface="+mj-lt"/>
              <a:buAutoNum type="alphaLcPeriod"/>
              <a:tabLst>
                <a:tab pos="231775" algn="l"/>
              </a:tabLst>
            </a:pPr>
            <a:r>
              <a:rPr lang="tr-TR" sz="2400" dirty="0">
                <a:latin typeface="Times New Roman" panose="02020603050405020304" pitchFamily="18" charset="0"/>
                <a:ea typeface="Times New Roman"/>
                <a:cs typeface="Times New Roman" panose="02020603050405020304" pitchFamily="18" charset="0"/>
              </a:rPr>
              <a:t>155</a:t>
            </a:r>
          </a:p>
          <a:p>
            <a:pPr marL="342900" lvl="0" indent="-342900">
              <a:spcAft>
                <a:spcPts val="0"/>
              </a:spcAft>
              <a:buFont typeface="+mj-lt"/>
              <a:buAutoNum type="alphaLcPeriod"/>
              <a:tabLst>
                <a:tab pos="231775" algn="l"/>
              </a:tabLst>
            </a:pPr>
            <a:r>
              <a:rPr lang="tr-TR" sz="2400" dirty="0">
                <a:latin typeface="Times New Roman" panose="02020603050405020304" pitchFamily="18" charset="0"/>
                <a:ea typeface="Times New Roman"/>
                <a:cs typeface="Times New Roman" panose="02020603050405020304" pitchFamily="18" charset="0"/>
              </a:rPr>
              <a:t>160</a:t>
            </a:r>
          </a:p>
          <a:p>
            <a:pPr marL="342900" lvl="0" indent="-342900">
              <a:spcAft>
                <a:spcPts val="0"/>
              </a:spcAft>
              <a:buFont typeface="+mj-lt"/>
              <a:buAutoNum type="alphaLcPeriod"/>
              <a:tabLst>
                <a:tab pos="231775" algn="l"/>
              </a:tabLst>
            </a:pPr>
            <a:r>
              <a:rPr lang="tr-TR" sz="2400" dirty="0">
                <a:latin typeface="Times New Roman" panose="02020603050405020304" pitchFamily="18" charset="0"/>
                <a:ea typeface="Times New Roman"/>
                <a:cs typeface="Times New Roman" panose="02020603050405020304" pitchFamily="18" charset="0"/>
              </a:rPr>
              <a:t>165</a:t>
            </a:r>
          </a:p>
          <a:p>
            <a:pPr marL="342900" lvl="0" indent="-342900">
              <a:spcAft>
                <a:spcPts val="0"/>
              </a:spcAft>
              <a:buFont typeface="+mj-lt"/>
              <a:buAutoNum type="alphaLcPeriod"/>
              <a:tabLst>
                <a:tab pos="231775" algn="l"/>
              </a:tabLst>
            </a:pPr>
            <a:r>
              <a:rPr lang="tr-TR" sz="2400" dirty="0">
                <a:latin typeface="Times New Roman" panose="02020603050405020304" pitchFamily="18" charset="0"/>
                <a:ea typeface="Times New Roman"/>
                <a:cs typeface="Times New Roman" panose="02020603050405020304" pitchFamily="18" charset="0"/>
              </a:rPr>
              <a:t>170</a:t>
            </a:r>
          </a:p>
        </p:txBody>
      </p:sp>
    </p:spTree>
    <p:extLst>
      <p:ext uri="{BB962C8B-B14F-4D97-AF65-F5344CB8AC3E}">
        <p14:creationId xmlns:p14="http://schemas.microsoft.com/office/powerpoint/2010/main" val="98041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1560" y="620688"/>
            <a:ext cx="8064896" cy="4524315"/>
          </a:xfrm>
          <a:prstGeom prst="rect">
            <a:avLst/>
          </a:prstGeom>
        </p:spPr>
        <p:txBody>
          <a:bodyPr wrap="square">
            <a:spAutoFit/>
          </a:bodyPr>
          <a:lstStyle/>
          <a:p>
            <a:pPr algn="just"/>
            <a:r>
              <a:rPr lang="tr-TR" sz="2400" b="1" dirty="0">
                <a:latin typeface="Times New Roman" panose="02020603050405020304" pitchFamily="18" charset="0"/>
                <a:cs typeface="Times New Roman" panose="02020603050405020304" pitchFamily="18" charset="0"/>
              </a:rPr>
              <a:t>4. </a:t>
            </a:r>
            <a:r>
              <a:rPr lang="tr-TR" sz="2400" dirty="0">
                <a:latin typeface="Times New Roman" panose="02020603050405020304" pitchFamily="18" charset="0"/>
                <a:cs typeface="Times New Roman" panose="02020603050405020304" pitchFamily="18" charset="0"/>
              </a:rPr>
              <a:t>Taş otelinin 500 odası vardır. 300 odası doludur. 20 odası ise arıza nedeniyle bakıma alınmıştır. 5 odada ise yönetici otel personeli kalmaktadır. Bir sonraki gün 50 oda çıkış yapacaktır. 60 odanın da rezervasyonun bulunmaktadır. </a:t>
            </a:r>
          </a:p>
          <a:p>
            <a:endParaRPr lang="tr-TR" sz="2400" b="1" dirty="0">
              <a:latin typeface="Times New Roman" panose="02020603050405020304" pitchFamily="18" charset="0"/>
              <a:cs typeface="Times New Roman" panose="02020603050405020304" pitchFamily="18" charset="0"/>
            </a:endParaRPr>
          </a:p>
          <a:p>
            <a:r>
              <a:rPr lang="tr-TR" sz="2400" b="1" dirty="0">
                <a:latin typeface="Times New Roman" panose="02020603050405020304" pitchFamily="18" charset="0"/>
                <a:cs typeface="Times New Roman" panose="02020603050405020304" pitchFamily="18" charset="0"/>
              </a:rPr>
              <a:t>Satılabilir oda sayısı nedir?</a:t>
            </a:r>
            <a:endParaRPr lang="tr-TR" sz="2400" dirty="0">
              <a:latin typeface="Times New Roman" panose="02020603050405020304" pitchFamily="18" charset="0"/>
              <a:cs typeface="Times New Roman" panose="02020603050405020304" pitchFamily="18" charset="0"/>
            </a:endParaRPr>
          </a:p>
          <a:p>
            <a:r>
              <a:rPr lang="tr-TR" sz="2400" b="1" dirty="0">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tabLst>
                <a:tab pos="231775" algn="l"/>
              </a:tabLst>
            </a:pPr>
            <a:r>
              <a:rPr lang="tr-TR" sz="2400" dirty="0">
                <a:latin typeface="Times New Roman" panose="02020603050405020304" pitchFamily="18" charset="0"/>
                <a:ea typeface="Times New Roman"/>
                <a:cs typeface="Times New Roman" panose="02020603050405020304" pitchFamily="18" charset="0"/>
              </a:rPr>
              <a:t>150</a:t>
            </a:r>
          </a:p>
          <a:p>
            <a:pPr marL="342900" lvl="0" indent="-342900">
              <a:spcAft>
                <a:spcPts val="0"/>
              </a:spcAft>
              <a:buFont typeface="+mj-lt"/>
              <a:buAutoNum type="alphaLcPeriod"/>
              <a:tabLst>
                <a:tab pos="231775" algn="l"/>
              </a:tabLst>
            </a:pPr>
            <a:r>
              <a:rPr lang="tr-TR" sz="2400" dirty="0">
                <a:latin typeface="Times New Roman" panose="02020603050405020304" pitchFamily="18" charset="0"/>
                <a:ea typeface="Times New Roman"/>
                <a:cs typeface="Times New Roman" panose="02020603050405020304" pitchFamily="18" charset="0"/>
              </a:rPr>
              <a:t>155</a:t>
            </a:r>
          </a:p>
          <a:p>
            <a:pPr marL="342900" lvl="0" indent="-342900">
              <a:spcAft>
                <a:spcPts val="0"/>
              </a:spcAft>
              <a:buFont typeface="+mj-lt"/>
              <a:buAutoNum type="alphaLcPeriod"/>
              <a:tabLst>
                <a:tab pos="231775" algn="l"/>
              </a:tabLst>
            </a:pPr>
            <a:r>
              <a:rPr lang="tr-TR" sz="2400" dirty="0">
                <a:latin typeface="Times New Roman" panose="02020603050405020304" pitchFamily="18" charset="0"/>
                <a:ea typeface="Times New Roman"/>
                <a:cs typeface="Times New Roman" panose="02020603050405020304" pitchFamily="18" charset="0"/>
              </a:rPr>
              <a:t>160</a:t>
            </a:r>
          </a:p>
          <a:p>
            <a:pPr marL="342900" lvl="0" indent="-342900">
              <a:spcAft>
                <a:spcPts val="0"/>
              </a:spcAft>
              <a:buFont typeface="+mj-lt"/>
              <a:buAutoNum type="alphaLcPeriod"/>
              <a:tabLst>
                <a:tab pos="231775" algn="l"/>
              </a:tabLst>
            </a:pPr>
            <a:r>
              <a:rPr lang="tr-TR" sz="2400" b="1" dirty="0">
                <a:solidFill>
                  <a:srgbClr val="FF0000"/>
                </a:solidFill>
                <a:latin typeface="Times New Roman" panose="02020603050405020304" pitchFamily="18" charset="0"/>
                <a:ea typeface="Times New Roman"/>
                <a:cs typeface="Times New Roman" panose="02020603050405020304" pitchFamily="18" charset="0"/>
              </a:rPr>
              <a:t>165   		500-300-20-5+50-60</a:t>
            </a:r>
          </a:p>
          <a:p>
            <a:pPr marL="342900" lvl="0" indent="-342900">
              <a:spcAft>
                <a:spcPts val="0"/>
              </a:spcAft>
              <a:buFont typeface="+mj-lt"/>
              <a:buAutoNum type="alphaLcPeriod"/>
              <a:tabLst>
                <a:tab pos="231775" algn="l"/>
              </a:tabLst>
            </a:pPr>
            <a:r>
              <a:rPr lang="tr-TR" sz="2400" dirty="0">
                <a:latin typeface="Times New Roman" panose="02020603050405020304" pitchFamily="18" charset="0"/>
                <a:ea typeface="Times New Roman"/>
                <a:cs typeface="Times New Roman" panose="02020603050405020304" pitchFamily="18" charset="0"/>
              </a:rPr>
              <a:t>170</a:t>
            </a:r>
          </a:p>
        </p:txBody>
      </p:sp>
    </p:spTree>
    <p:extLst>
      <p:ext uri="{BB962C8B-B14F-4D97-AF65-F5344CB8AC3E}">
        <p14:creationId xmlns:p14="http://schemas.microsoft.com/office/powerpoint/2010/main" val="2487011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404664"/>
            <a:ext cx="8568952" cy="5632311"/>
          </a:xfrm>
          <a:prstGeom prst="rect">
            <a:avLst/>
          </a:prstGeom>
        </p:spPr>
        <p:txBody>
          <a:bodyPr wrap="square">
            <a:spAutoFit/>
          </a:bodyPr>
          <a:lstStyle/>
          <a:p>
            <a:pPr>
              <a:spcAft>
                <a:spcPts val="0"/>
              </a:spcAft>
            </a:pPr>
            <a:r>
              <a:rPr lang="tr-TR" sz="2400" b="1" dirty="0">
                <a:latin typeface="TimesNewRomanPS-BoldMT"/>
                <a:ea typeface="Times New Roman"/>
                <a:cs typeface="TimesNewRomanPS-BoldMT"/>
              </a:rPr>
              <a:t>5. </a:t>
            </a:r>
            <a:r>
              <a:rPr lang="tr-TR" sz="2400" b="1" dirty="0">
                <a:latin typeface="Times New Roman" panose="02020603050405020304" pitchFamily="18" charset="0"/>
                <a:ea typeface="Times New Roman"/>
                <a:cs typeface="Times New Roman" panose="02020603050405020304" pitchFamily="18" charset="0"/>
              </a:rPr>
              <a:t>Aşağıdaki özelliklerden hangisi </a:t>
            </a:r>
            <a:r>
              <a:rPr lang="tr-TR" sz="2400" b="1" u="sng" dirty="0">
                <a:latin typeface="Times New Roman" panose="02020603050405020304" pitchFamily="18" charset="0"/>
                <a:ea typeface="Times New Roman"/>
                <a:cs typeface="Times New Roman" panose="02020603050405020304" pitchFamily="18" charset="0"/>
              </a:rPr>
              <a:t>yanlıştır</a:t>
            </a:r>
            <a:r>
              <a:rPr lang="tr-TR" sz="2400" b="1" dirty="0">
                <a:latin typeface="Times New Roman" panose="02020603050405020304" pitchFamily="18" charset="0"/>
                <a:ea typeface="Times New Roman"/>
                <a:cs typeface="Times New Roman" panose="02020603050405020304" pitchFamily="18" charset="0"/>
              </a:rPr>
              <a:t>?</a:t>
            </a:r>
            <a:endParaRPr lang="tr-TR" sz="2400" dirty="0">
              <a:latin typeface="Times New Roman" panose="02020603050405020304" pitchFamily="18" charset="0"/>
              <a:ea typeface="Times New Roman"/>
              <a:cs typeface="Times New Roman" panose="02020603050405020304" pitchFamily="18" charset="0"/>
            </a:endParaRPr>
          </a:p>
          <a:p>
            <a:pPr>
              <a:spcAft>
                <a:spcPts val="0"/>
              </a:spcAft>
            </a:pPr>
            <a:r>
              <a:rPr lang="tr-TR" sz="2400" b="1" dirty="0">
                <a:latin typeface="Times New Roman" panose="02020603050405020304" pitchFamily="18" charset="0"/>
                <a:ea typeface="Times New Roman"/>
                <a:cs typeface="Times New Roman" panose="02020603050405020304" pitchFamily="18" charset="0"/>
              </a:rPr>
              <a:t> </a:t>
            </a:r>
            <a:endParaRPr lang="tr-TR" sz="2400" dirty="0">
              <a:latin typeface="Times New Roman" panose="02020603050405020304" pitchFamily="18" charset="0"/>
              <a:ea typeface="Times New Roman"/>
              <a:cs typeface="Times New Roman" panose="02020603050405020304" pitchFamily="18" charset="0"/>
            </a:endParaRPr>
          </a:p>
          <a:p>
            <a:pPr marL="342900" lvl="0" indent="-342900">
              <a:spcAft>
                <a:spcPts val="0"/>
              </a:spcAft>
              <a:buFont typeface="+mj-lt"/>
              <a:buAutoNum type="alphaLcPeriod"/>
              <a:tabLst>
                <a:tab pos="228600" algn="l"/>
              </a:tabLst>
            </a:pPr>
            <a:r>
              <a:rPr lang="tr-TR" sz="2400" dirty="0">
                <a:latin typeface="Times New Roman" panose="02020603050405020304" pitchFamily="18" charset="0"/>
                <a:ea typeface="Times New Roman"/>
                <a:cs typeface="Times New Roman" panose="02020603050405020304" pitchFamily="18" charset="0"/>
              </a:rPr>
              <a:t>Yıllık tahminler (</a:t>
            </a:r>
            <a:r>
              <a:rPr lang="tr-TR" sz="2400" dirty="0" err="1">
                <a:latin typeface="Times New Roman" panose="02020603050405020304" pitchFamily="18" charset="0"/>
                <a:ea typeface="Times New Roman"/>
                <a:cs typeface="Times New Roman" panose="02020603050405020304" pitchFamily="18" charset="0"/>
              </a:rPr>
              <a:t>Annual</a:t>
            </a:r>
            <a:r>
              <a:rPr lang="tr-TR" sz="2400" dirty="0">
                <a:latin typeface="Times New Roman" panose="02020603050405020304" pitchFamily="18" charset="0"/>
                <a:ea typeface="Times New Roman"/>
                <a:cs typeface="Times New Roman" panose="02020603050405020304" pitchFamily="18" charset="0"/>
              </a:rPr>
              <a:t> </a:t>
            </a:r>
            <a:r>
              <a:rPr lang="tr-TR" sz="2400" dirty="0" err="1">
                <a:latin typeface="Times New Roman" panose="02020603050405020304" pitchFamily="18" charset="0"/>
                <a:ea typeface="Times New Roman"/>
                <a:cs typeface="Times New Roman" panose="02020603050405020304" pitchFamily="18" charset="0"/>
              </a:rPr>
              <a:t>Forecast</a:t>
            </a:r>
            <a:r>
              <a:rPr lang="tr-TR" sz="2400" dirty="0">
                <a:latin typeface="Times New Roman" panose="02020603050405020304" pitchFamily="18" charset="0"/>
                <a:ea typeface="Times New Roman"/>
                <a:cs typeface="Times New Roman" panose="02020603050405020304" pitchFamily="18" charset="0"/>
              </a:rPr>
              <a:t>) bütçe planlamasıyla ilgilidir.</a:t>
            </a:r>
          </a:p>
          <a:p>
            <a:pPr marL="342900" lvl="0" indent="-342900">
              <a:spcAft>
                <a:spcPts val="0"/>
              </a:spcAft>
              <a:buFont typeface="+mj-lt"/>
              <a:buAutoNum type="alphaLcPeriod"/>
              <a:tabLst>
                <a:tab pos="228600" algn="l"/>
              </a:tabLst>
            </a:pPr>
            <a:endParaRPr lang="tr-TR" sz="2400" dirty="0">
              <a:solidFill>
                <a:srgbClr val="000000"/>
              </a:solidFill>
              <a:latin typeface="Times New Roman" panose="02020603050405020304" pitchFamily="18" charset="0"/>
              <a:ea typeface="Times New Roman"/>
              <a:cs typeface="Times New Roman" panose="02020603050405020304" pitchFamily="18" charset="0"/>
            </a:endParaRPr>
          </a:p>
          <a:p>
            <a:pPr marL="342900" lvl="0" indent="-342900">
              <a:spcAft>
                <a:spcPts val="0"/>
              </a:spcAft>
              <a:buFont typeface="+mj-lt"/>
              <a:buAutoNum type="alphaLcPeriod"/>
              <a:tabLst>
                <a:tab pos="228600" algn="l"/>
              </a:tabLst>
            </a:pPr>
            <a:r>
              <a:rPr lang="tr-TR" sz="2400" dirty="0">
                <a:solidFill>
                  <a:srgbClr val="000000"/>
                </a:solidFill>
                <a:latin typeface="Times New Roman" panose="02020603050405020304" pitchFamily="18" charset="0"/>
                <a:ea typeface="Times New Roman"/>
                <a:cs typeface="Times New Roman" panose="02020603050405020304" pitchFamily="18" charset="0"/>
              </a:rPr>
              <a:t>Kısa dönemli tahmin raporlarının hazırlanmasından </a:t>
            </a:r>
            <a:r>
              <a:rPr lang="tr-TR" sz="2400" dirty="0" err="1">
                <a:solidFill>
                  <a:srgbClr val="000000"/>
                </a:solidFill>
                <a:latin typeface="Times New Roman" panose="02020603050405020304" pitchFamily="18" charset="0"/>
                <a:ea typeface="Times New Roman"/>
                <a:cs typeface="Times New Roman" panose="02020603050405020304" pitchFamily="18" charset="0"/>
              </a:rPr>
              <a:t>önbüro</a:t>
            </a:r>
            <a:r>
              <a:rPr lang="tr-TR" sz="2400" dirty="0">
                <a:solidFill>
                  <a:srgbClr val="000000"/>
                </a:solidFill>
                <a:latin typeface="Times New Roman" panose="02020603050405020304" pitchFamily="18" charset="0"/>
                <a:ea typeface="Times New Roman"/>
                <a:cs typeface="Times New Roman" panose="02020603050405020304" pitchFamily="18" charset="0"/>
              </a:rPr>
              <a:t> yöneticisi sorumludur.</a:t>
            </a:r>
            <a:endParaRPr lang="tr-TR" sz="2400" dirty="0">
              <a:latin typeface="Times New Roman" panose="02020603050405020304" pitchFamily="18" charset="0"/>
              <a:ea typeface="Times New Roman"/>
              <a:cs typeface="Times New Roman" panose="02020603050405020304" pitchFamily="18" charset="0"/>
            </a:endParaRPr>
          </a:p>
          <a:p>
            <a:pPr marL="342900" lvl="0" indent="-342900">
              <a:spcAft>
                <a:spcPts val="0"/>
              </a:spcAft>
              <a:buFont typeface="+mj-lt"/>
              <a:buAutoNum type="alphaLcPeriod"/>
              <a:tabLst>
                <a:tab pos="228600" algn="l"/>
              </a:tabLst>
            </a:pPr>
            <a:endParaRPr lang="tr-TR" sz="2400" dirty="0">
              <a:solidFill>
                <a:srgbClr val="000000"/>
              </a:solidFill>
              <a:latin typeface="Times New Roman" panose="02020603050405020304" pitchFamily="18" charset="0"/>
              <a:ea typeface="Times New Roman"/>
              <a:cs typeface="Times New Roman" panose="02020603050405020304" pitchFamily="18" charset="0"/>
            </a:endParaRPr>
          </a:p>
          <a:p>
            <a:pPr marL="342900" lvl="0" indent="-342900">
              <a:spcAft>
                <a:spcPts val="0"/>
              </a:spcAft>
              <a:buFont typeface="+mj-lt"/>
              <a:buAutoNum type="alphaLcPeriod"/>
              <a:tabLst>
                <a:tab pos="228600" algn="l"/>
              </a:tabLst>
            </a:pPr>
            <a:r>
              <a:rPr lang="tr-TR" sz="2400" dirty="0">
                <a:solidFill>
                  <a:srgbClr val="000000"/>
                </a:solidFill>
                <a:latin typeface="Times New Roman" panose="02020603050405020304" pitchFamily="18" charset="0"/>
                <a:ea typeface="Times New Roman"/>
                <a:cs typeface="Times New Roman" panose="02020603050405020304" pitchFamily="18" charset="0"/>
              </a:rPr>
              <a:t>Beş günlük tahmin (</a:t>
            </a:r>
            <a:r>
              <a:rPr lang="tr-TR" sz="2400" dirty="0" err="1">
                <a:solidFill>
                  <a:srgbClr val="000000"/>
                </a:solidFill>
                <a:latin typeface="Times New Roman" panose="02020603050405020304" pitchFamily="18" charset="0"/>
                <a:ea typeface="Times New Roman"/>
                <a:cs typeface="Times New Roman" panose="02020603050405020304" pitchFamily="18" charset="0"/>
              </a:rPr>
              <a:t>Five</a:t>
            </a:r>
            <a:r>
              <a:rPr lang="tr-TR" sz="2400" dirty="0">
                <a:solidFill>
                  <a:srgbClr val="000000"/>
                </a:solidFill>
                <a:latin typeface="Times New Roman" panose="02020603050405020304" pitchFamily="18" charset="0"/>
                <a:ea typeface="Times New Roman"/>
                <a:cs typeface="Times New Roman" panose="02020603050405020304" pitchFamily="18" charset="0"/>
              </a:rPr>
              <a:t> </a:t>
            </a:r>
            <a:r>
              <a:rPr lang="tr-TR" sz="2400" dirty="0" err="1">
                <a:solidFill>
                  <a:srgbClr val="000000"/>
                </a:solidFill>
                <a:latin typeface="Times New Roman" panose="02020603050405020304" pitchFamily="18" charset="0"/>
                <a:ea typeface="Times New Roman"/>
                <a:cs typeface="Times New Roman" panose="02020603050405020304" pitchFamily="18" charset="0"/>
              </a:rPr>
              <a:t>Days</a:t>
            </a:r>
            <a:r>
              <a:rPr lang="tr-TR" sz="2400" dirty="0">
                <a:solidFill>
                  <a:srgbClr val="000000"/>
                </a:solidFill>
                <a:latin typeface="Times New Roman" panose="02020603050405020304" pitchFamily="18" charset="0"/>
                <a:ea typeface="Times New Roman"/>
                <a:cs typeface="Times New Roman" panose="02020603050405020304" pitchFamily="18" charset="0"/>
              </a:rPr>
              <a:t> </a:t>
            </a:r>
            <a:r>
              <a:rPr lang="tr-TR" sz="2400" dirty="0" err="1">
                <a:solidFill>
                  <a:srgbClr val="000000"/>
                </a:solidFill>
                <a:latin typeface="Times New Roman" panose="02020603050405020304" pitchFamily="18" charset="0"/>
                <a:ea typeface="Times New Roman"/>
                <a:cs typeface="Times New Roman" panose="02020603050405020304" pitchFamily="18" charset="0"/>
              </a:rPr>
              <a:t>Forecast</a:t>
            </a:r>
            <a:r>
              <a:rPr lang="tr-TR" sz="2400" dirty="0">
                <a:solidFill>
                  <a:srgbClr val="000000"/>
                </a:solidFill>
                <a:latin typeface="Times New Roman" panose="02020603050405020304" pitchFamily="18" charset="0"/>
                <a:ea typeface="Times New Roman"/>
                <a:cs typeface="Times New Roman" panose="02020603050405020304" pitchFamily="18" charset="0"/>
              </a:rPr>
              <a:t>) uygulaması ideal olarak oda sayısı 400’den fazla olan otellerde yapılmaktadır.</a:t>
            </a:r>
          </a:p>
          <a:p>
            <a:pPr marL="342900" lvl="0" indent="-342900">
              <a:spcAft>
                <a:spcPts val="0"/>
              </a:spcAft>
              <a:buFont typeface="+mj-lt"/>
              <a:buAutoNum type="alphaLcPeriod"/>
              <a:tabLst>
                <a:tab pos="228600" algn="l"/>
              </a:tabLst>
            </a:pPr>
            <a:endParaRPr lang="tr-TR" sz="2400" dirty="0">
              <a:solidFill>
                <a:srgbClr val="000000"/>
              </a:solidFill>
              <a:latin typeface="Times New Roman" panose="02020603050405020304" pitchFamily="18" charset="0"/>
              <a:ea typeface="Times New Roman"/>
              <a:cs typeface="Times New Roman" panose="02020603050405020304" pitchFamily="18" charset="0"/>
            </a:endParaRPr>
          </a:p>
          <a:p>
            <a:pPr marL="342900" lvl="0" indent="-342900">
              <a:spcAft>
                <a:spcPts val="0"/>
              </a:spcAft>
              <a:buFont typeface="+mj-lt"/>
              <a:buAutoNum type="alphaLcPeriod"/>
              <a:tabLst>
                <a:tab pos="228600" algn="l"/>
              </a:tabLst>
            </a:pPr>
            <a:r>
              <a:rPr lang="tr-TR" sz="2400" dirty="0">
                <a:latin typeface="Times New Roman" panose="02020603050405020304" pitchFamily="18" charset="0"/>
                <a:ea typeface="Times New Roman"/>
                <a:cs typeface="Times New Roman" panose="02020603050405020304" pitchFamily="18" charset="0"/>
              </a:rPr>
              <a:t>Üç günlük tahminler her gün sabah saatlerinde gelecek üç gün için yapılır.</a:t>
            </a:r>
          </a:p>
          <a:p>
            <a:pPr marL="342900" lvl="0" indent="-342900">
              <a:spcAft>
                <a:spcPts val="0"/>
              </a:spcAft>
              <a:buFont typeface="+mj-lt"/>
              <a:buAutoNum type="alphaLcPeriod"/>
              <a:tabLst>
                <a:tab pos="228600" algn="l"/>
              </a:tabLst>
            </a:pPr>
            <a:endParaRPr lang="tr-TR" sz="2400" dirty="0">
              <a:solidFill>
                <a:srgbClr val="000000"/>
              </a:solidFill>
              <a:latin typeface="Times New Roman" panose="02020603050405020304" pitchFamily="18" charset="0"/>
              <a:ea typeface="Times New Roman"/>
              <a:cs typeface="Times New Roman" panose="02020603050405020304" pitchFamily="18" charset="0"/>
            </a:endParaRPr>
          </a:p>
          <a:p>
            <a:pPr marL="342900" lvl="0" indent="-342900">
              <a:spcAft>
                <a:spcPts val="0"/>
              </a:spcAft>
              <a:buFont typeface="+mj-lt"/>
              <a:buAutoNum type="alphaLcPeriod"/>
              <a:tabLst>
                <a:tab pos="228600" algn="l"/>
              </a:tabLst>
            </a:pPr>
            <a:r>
              <a:rPr lang="tr-TR" sz="2400" dirty="0">
                <a:solidFill>
                  <a:srgbClr val="000000"/>
                </a:solidFill>
                <a:latin typeface="Times New Roman" panose="02020603050405020304" pitchFamily="18" charset="0"/>
                <a:ea typeface="Times New Roman"/>
                <a:cs typeface="Times New Roman" panose="02020603050405020304" pitchFamily="18" charset="0"/>
              </a:rPr>
              <a:t>Yedi günlük </a:t>
            </a:r>
            <a:r>
              <a:rPr lang="tr-TR" sz="2400" dirty="0">
                <a:latin typeface="Times New Roman" panose="02020603050405020304" pitchFamily="18" charset="0"/>
                <a:ea typeface="Times New Roman"/>
                <a:cs typeface="Times New Roman" panose="02020603050405020304" pitchFamily="18" charset="0"/>
              </a:rPr>
              <a:t>(haftalık) tahminler, münferit gecelemelerini gerçeğe en yakın bir şekilde istatistik verilerine göre tahmin eder.</a:t>
            </a:r>
          </a:p>
        </p:txBody>
      </p:sp>
    </p:spTree>
    <p:extLst>
      <p:ext uri="{BB962C8B-B14F-4D97-AF65-F5344CB8AC3E}">
        <p14:creationId xmlns:p14="http://schemas.microsoft.com/office/powerpoint/2010/main" val="33090449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404664"/>
            <a:ext cx="8568952" cy="6001643"/>
          </a:xfrm>
          <a:prstGeom prst="rect">
            <a:avLst/>
          </a:prstGeom>
        </p:spPr>
        <p:txBody>
          <a:bodyPr wrap="square">
            <a:spAutoFit/>
          </a:bodyPr>
          <a:lstStyle/>
          <a:p>
            <a:pPr algn="just">
              <a:spcAft>
                <a:spcPts val="0"/>
              </a:spcAft>
            </a:pPr>
            <a:r>
              <a:rPr lang="tr-TR" sz="2400" b="1" dirty="0">
                <a:latin typeface="Times New Roman" panose="02020603050405020304" pitchFamily="18" charset="0"/>
                <a:ea typeface="Times New Roman"/>
                <a:cs typeface="Times New Roman" panose="02020603050405020304" pitchFamily="18" charset="0"/>
              </a:rPr>
              <a:t>5. Aşağıdaki özelliklerden hangisi </a:t>
            </a:r>
            <a:r>
              <a:rPr lang="tr-TR" sz="2400" b="1" u="sng" dirty="0">
                <a:latin typeface="Times New Roman" panose="02020603050405020304" pitchFamily="18" charset="0"/>
                <a:ea typeface="Times New Roman"/>
                <a:cs typeface="Times New Roman" panose="02020603050405020304" pitchFamily="18" charset="0"/>
              </a:rPr>
              <a:t>yanlıştır</a:t>
            </a:r>
            <a:r>
              <a:rPr lang="tr-TR" sz="2400" b="1" dirty="0">
                <a:latin typeface="Times New Roman" panose="02020603050405020304" pitchFamily="18" charset="0"/>
                <a:ea typeface="Times New Roman"/>
                <a:cs typeface="Times New Roman" panose="02020603050405020304" pitchFamily="18" charset="0"/>
              </a:rPr>
              <a:t>?</a:t>
            </a:r>
            <a:endParaRPr lang="tr-TR" sz="2400" dirty="0">
              <a:latin typeface="Times New Roman" panose="02020603050405020304" pitchFamily="18" charset="0"/>
              <a:ea typeface="Times New Roman"/>
              <a:cs typeface="Times New Roman" panose="02020603050405020304" pitchFamily="18" charset="0"/>
            </a:endParaRPr>
          </a:p>
          <a:p>
            <a:pPr algn="just">
              <a:spcAft>
                <a:spcPts val="0"/>
              </a:spcAft>
            </a:pPr>
            <a:r>
              <a:rPr lang="tr-TR" sz="2400" b="1" dirty="0">
                <a:latin typeface="Times New Roman" panose="02020603050405020304" pitchFamily="18" charset="0"/>
                <a:ea typeface="Times New Roman"/>
                <a:cs typeface="Times New Roman" panose="02020603050405020304" pitchFamily="18" charset="0"/>
              </a:rPr>
              <a:t> </a:t>
            </a:r>
            <a:endParaRPr lang="tr-TR" sz="2400" dirty="0">
              <a:latin typeface="Times New Roman" panose="02020603050405020304" pitchFamily="18" charset="0"/>
              <a:ea typeface="Times New Roman"/>
              <a:cs typeface="Times New Roman" panose="02020603050405020304" pitchFamily="18" charset="0"/>
            </a:endParaRPr>
          </a:p>
          <a:p>
            <a:pPr marL="342900" lvl="0" indent="-342900" algn="just">
              <a:spcAft>
                <a:spcPts val="0"/>
              </a:spcAft>
              <a:buFont typeface="+mj-lt"/>
              <a:buAutoNum type="alphaLcPeriod"/>
              <a:tabLst>
                <a:tab pos="228600" algn="l"/>
              </a:tabLst>
            </a:pPr>
            <a:r>
              <a:rPr lang="tr-TR" sz="2400" dirty="0">
                <a:latin typeface="Times New Roman" panose="02020603050405020304" pitchFamily="18" charset="0"/>
                <a:ea typeface="Times New Roman"/>
                <a:cs typeface="Times New Roman" panose="02020603050405020304" pitchFamily="18" charset="0"/>
              </a:rPr>
              <a:t>Yıllık tahminler (</a:t>
            </a:r>
            <a:r>
              <a:rPr lang="tr-TR" sz="2400" dirty="0" err="1">
                <a:latin typeface="Times New Roman" panose="02020603050405020304" pitchFamily="18" charset="0"/>
                <a:ea typeface="Times New Roman"/>
                <a:cs typeface="Times New Roman" panose="02020603050405020304" pitchFamily="18" charset="0"/>
              </a:rPr>
              <a:t>Annual</a:t>
            </a:r>
            <a:r>
              <a:rPr lang="tr-TR" sz="2400" dirty="0">
                <a:latin typeface="Times New Roman" panose="02020603050405020304" pitchFamily="18" charset="0"/>
                <a:ea typeface="Times New Roman"/>
                <a:cs typeface="Times New Roman" panose="02020603050405020304" pitchFamily="18" charset="0"/>
              </a:rPr>
              <a:t> </a:t>
            </a:r>
            <a:r>
              <a:rPr lang="tr-TR" sz="2400" dirty="0" err="1">
                <a:latin typeface="Times New Roman" panose="02020603050405020304" pitchFamily="18" charset="0"/>
                <a:ea typeface="Times New Roman"/>
                <a:cs typeface="Times New Roman" panose="02020603050405020304" pitchFamily="18" charset="0"/>
              </a:rPr>
              <a:t>Forecast</a:t>
            </a:r>
            <a:r>
              <a:rPr lang="tr-TR" sz="2400" dirty="0">
                <a:latin typeface="Times New Roman" panose="02020603050405020304" pitchFamily="18" charset="0"/>
                <a:ea typeface="Times New Roman"/>
                <a:cs typeface="Times New Roman" panose="02020603050405020304" pitchFamily="18" charset="0"/>
              </a:rPr>
              <a:t>) bütçe planlamasıyla ilgilidir.</a:t>
            </a:r>
          </a:p>
          <a:p>
            <a:pPr marL="342900" lvl="0" indent="-342900" algn="just">
              <a:spcAft>
                <a:spcPts val="0"/>
              </a:spcAft>
              <a:buFont typeface="+mj-lt"/>
              <a:buAutoNum type="alphaLcPeriod"/>
              <a:tabLst>
                <a:tab pos="228600" algn="l"/>
              </a:tabLst>
            </a:pPr>
            <a:endParaRPr lang="tr-TR" sz="2400" dirty="0">
              <a:solidFill>
                <a:srgbClr val="000000"/>
              </a:solidFill>
              <a:latin typeface="Times New Roman" panose="02020603050405020304" pitchFamily="18" charset="0"/>
              <a:ea typeface="Times New Roman"/>
              <a:cs typeface="Times New Roman" panose="02020603050405020304" pitchFamily="18" charset="0"/>
            </a:endParaRPr>
          </a:p>
          <a:p>
            <a:pPr marL="342900" lvl="0" indent="-342900" algn="just">
              <a:spcAft>
                <a:spcPts val="0"/>
              </a:spcAft>
              <a:buFont typeface="+mj-lt"/>
              <a:buAutoNum type="alphaLcPeriod"/>
              <a:tabLst>
                <a:tab pos="228600" algn="l"/>
              </a:tabLst>
            </a:pPr>
            <a:r>
              <a:rPr lang="tr-TR" sz="2400" dirty="0">
                <a:solidFill>
                  <a:srgbClr val="000000"/>
                </a:solidFill>
                <a:latin typeface="Times New Roman" panose="02020603050405020304" pitchFamily="18" charset="0"/>
                <a:ea typeface="Times New Roman"/>
                <a:cs typeface="Times New Roman" panose="02020603050405020304" pitchFamily="18" charset="0"/>
              </a:rPr>
              <a:t>Kısa dönemli tahmin raporlarının hazırlanmasından </a:t>
            </a:r>
            <a:r>
              <a:rPr lang="tr-TR" sz="2400" dirty="0" err="1">
                <a:solidFill>
                  <a:srgbClr val="000000"/>
                </a:solidFill>
                <a:latin typeface="Times New Roman" panose="02020603050405020304" pitchFamily="18" charset="0"/>
                <a:ea typeface="Times New Roman"/>
                <a:cs typeface="Times New Roman" panose="02020603050405020304" pitchFamily="18" charset="0"/>
              </a:rPr>
              <a:t>önbüro</a:t>
            </a:r>
            <a:r>
              <a:rPr lang="tr-TR" sz="2400" dirty="0">
                <a:solidFill>
                  <a:srgbClr val="000000"/>
                </a:solidFill>
                <a:latin typeface="Times New Roman" panose="02020603050405020304" pitchFamily="18" charset="0"/>
                <a:ea typeface="Times New Roman"/>
                <a:cs typeface="Times New Roman" panose="02020603050405020304" pitchFamily="18" charset="0"/>
              </a:rPr>
              <a:t> yöneticisi sorumludur.</a:t>
            </a:r>
            <a:endParaRPr lang="tr-TR" sz="2400" dirty="0">
              <a:latin typeface="Times New Roman" panose="02020603050405020304" pitchFamily="18" charset="0"/>
              <a:ea typeface="Times New Roman"/>
              <a:cs typeface="Times New Roman" panose="02020603050405020304" pitchFamily="18" charset="0"/>
            </a:endParaRPr>
          </a:p>
          <a:p>
            <a:pPr marL="342900" lvl="0" indent="-342900" algn="just">
              <a:spcAft>
                <a:spcPts val="0"/>
              </a:spcAft>
              <a:buFont typeface="+mj-lt"/>
              <a:buAutoNum type="alphaLcPeriod"/>
              <a:tabLst>
                <a:tab pos="228600" algn="l"/>
              </a:tabLst>
            </a:pPr>
            <a:endParaRPr lang="tr-TR" sz="2400" dirty="0">
              <a:solidFill>
                <a:srgbClr val="000000"/>
              </a:solidFill>
              <a:latin typeface="Times New Roman" panose="02020603050405020304" pitchFamily="18" charset="0"/>
              <a:ea typeface="Times New Roman"/>
              <a:cs typeface="Times New Roman" panose="02020603050405020304" pitchFamily="18" charset="0"/>
            </a:endParaRPr>
          </a:p>
          <a:p>
            <a:pPr marL="342900" lvl="0" indent="-342900" algn="just">
              <a:spcAft>
                <a:spcPts val="0"/>
              </a:spcAft>
              <a:buFont typeface="+mj-lt"/>
              <a:buAutoNum type="alphaLcPeriod"/>
              <a:tabLst>
                <a:tab pos="228600" algn="l"/>
              </a:tabLst>
            </a:pPr>
            <a:r>
              <a:rPr lang="tr-TR" sz="2400" dirty="0">
                <a:solidFill>
                  <a:srgbClr val="000000"/>
                </a:solidFill>
                <a:latin typeface="Times New Roman" panose="02020603050405020304" pitchFamily="18" charset="0"/>
                <a:ea typeface="Times New Roman"/>
                <a:cs typeface="Times New Roman" panose="02020603050405020304" pitchFamily="18" charset="0"/>
              </a:rPr>
              <a:t>Beş günlük tahmin (</a:t>
            </a:r>
            <a:r>
              <a:rPr lang="tr-TR" sz="2400" dirty="0" err="1">
                <a:solidFill>
                  <a:srgbClr val="000000"/>
                </a:solidFill>
                <a:latin typeface="Times New Roman" panose="02020603050405020304" pitchFamily="18" charset="0"/>
                <a:ea typeface="Times New Roman"/>
                <a:cs typeface="Times New Roman" panose="02020603050405020304" pitchFamily="18" charset="0"/>
              </a:rPr>
              <a:t>Five</a:t>
            </a:r>
            <a:r>
              <a:rPr lang="tr-TR" sz="2400" dirty="0">
                <a:solidFill>
                  <a:srgbClr val="000000"/>
                </a:solidFill>
                <a:latin typeface="Times New Roman" panose="02020603050405020304" pitchFamily="18" charset="0"/>
                <a:ea typeface="Times New Roman"/>
                <a:cs typeface="Times New Roman" panose="02020603050405020304" pitchFamily="18" charset="0"/>
              </a:rPr>
              <a:t> </a:t>
            </a:r>
            <a:r>
              <a:rPr lang="tr-TR" sz="2400" dirty="0" err="1">
                <a:solidFill>
                  <a:srgbClr val="000000"/>
                </a:solidFill>
                <a:latin typeface="Times New Roman" panose="02020603050405020304" pitchFamily="18" charset="0"/>
                <a:ea typeface="Times New Roman"/>
                <a:cs typeface="Times New Roman" panose="02020603050405020304" pitchFamily="18" charset="0"/>
              </a:rPr>
              <a:t>Days</a:t>
            </a:r>
            <a:r>
              <a:rPr lang="tr-TR" sz="2400" dirty="0">
                <a:solidFill>
                  <a:srgbClr val="000000"/>
                </a:solidFill>
                <a:latin typeface="Times New Roman" panose="02020603050405020304" pitchFamily="18" charset="0"/>
                <a:ea typeface="Times New Roman"/>
                <a:cs typeface="Times New Roman" panose="02020603050405020304" pitchFamily="18" charset="0"/>
              </a:rPr>
              <a:t> </a:t>
            </a:r>
            <a:r>
              <a:rPr lang="tr-TR" sz="2400" dirty="0" err="1">
                <a:solidFill>
                  <a:srgbClr val="000000"/>
                </a:solidFill>
                <a:latin typeface="Times New Roman" panose="02020603050405020304" pitchFamily="18" charset="0"/>
                <a:ea typeface="Times New Roman"/>
                <a:cs typeface="Times New Roman" panose="02020603050405020304" pitchFamily="18" charset="0"/>
              </a:rPr>
              <a:t>Forecast</a:t>
            </a:r>
            <a:r>
              <a:rPr lang="tr-TR" sz="2400" dirty="0">
                <a:solidFill>
                  <a:srgbClr val="000000"/>
                </a:solidFill>
                <a:latin typeface="Times New Roman" panose="02020603050405020304" pitchFamily="18" charset="0"/>
                <a:ea typeface="Times New Roman"/>
                <a:cs typeface="Times New Roman" panose="02020603050405020304" pitchFamily="18" charset="0"/>
              </a:rPr>
              <a:t>) uygulaması ideal olarak oda sayısı 400’den fazla olan otellerde yapılmaktadır.</a:t>
            </a:r>
          </a:p>
          <a:p>
            <a:pPr marL="342900" lvl="0" indent="-342900" algn="just">
              <a:spcAft>
                <a:spcPts val="0"/>
              </a:spcAft>
              <a:buFont typeface="+mj-lt"/>
              <a:buAutoNum type="alphaLcPeriod"/>
              <a:tabLst>
                <a:tab pos="228600" algn="l"/>
              </a:tabLst>
            </a:pPr>
            <a:endParaRPr lang="tr-TR" sz="2400" dirty="0">
              <a:solidFill>
                <a:srgbClr val="000000"/>
              </a:solidFill>
              <a:latin typeface="Times New Roman" panose="02020603050405020304" pitchFamily="18" charset="0"/>
              <a:ea typeface="Times New Roman"/>
              <a:cs typeface="Times New Roman" panose="02020603050405020304" pitchFamily="18" charset="0"/>
            </a:endParaRPr>
          </a:p>
          <a:p>
            <a:pPr marL="342900" lvl="0" indent="-342900" algn="just">
              <a:spcAft>
                <a:spcPts val="0"/>
              </a:spcAft>
              <a:buFont typeface="+mj-lt"/>
              <a:buAutoNum type="alphaLcPeriod"/>
              <a:tabLst>
                <a:tab pos="228600" algn="l"/>
              </a:tabLst>
            </a:pPr>
            <a:r>
              <a:rPr lang="tr-TR" sz="2400" dirty="0">
                <a:latin typeface="Times New Roman" panose="02020603050405020304" pitchFamily="18" charset="0"/>
                <a:ea typeface="Times New Roman"/>
                <a:cs typeface="Times New Roman" panose="02020603050405020304" pitchFamily="18" charset="0"/>
              </a:rPr>
              <a:t>Üç günlük tahminler her gün sabah saatlerinde gelecek üç gün için yapılır.</a:t>
            </a:r>
          </a:p>
          <a:p>
            <a:pPr marL="342900" lvl="0" indent="-342900" algn="just">
              <a:spcAft>
                <a:spcPts val="0"/>
              </a:spcAft>
              <a:buFont typeface="+mj-lt"/>
              <a:buAutoNum type="alphaLcPeriod"/>
              <a:tabLst>
                <a:tab pos="228600" algn="l"/>
              </a:tabLst>
            </a:pPr>
            <a:endParaRPr lang="tr-TR" sz="2400" dirty="0">
              <a:solidFill>
                <a:srgbClr val="000000"/>
              </a:solidFill>
              <a:latin typeface="Times New Roman" panose="02020603050405020304" pitchFamily="18" charset="0"/>
              <a:ea typeface="Times New Roman"/>
              <a:cs typeface="Times New Roman" panose="02020603050405020304" pitchFamily="18" charset="0"/>
            </a:endParaRPr>
          </a:p>
          <a:p>
            <a:pPr marL="342900" lvl="0" indent="-342900" algn="just">
              <a:spcAft>
                <a:spcPts val="0"/>
              </a:spcAft>
              <a:buFont typeface="+mj-lt"/>
              <a:buAutoNum type="alphaLcPeriod"/>
              <a:tabLst>
                <a:tab pos="228600" algn="l"/>
              </a:tabLst>
            </a:pPr>
            <a:r>
              <a:rPr lang="tr-TR" sz="2400" b="1" dirty="0">
                <a:solidFill>
                  <a:srgbClr val="000000"/>
                </a:solidFill>
                <a:latin typeface="Times New Roman" panose="02020603050405020304" pitchFamily="18" charset="0"/>
                <a:ea typeface="Times New Roman"/>
                <a:cs typeface="Times New Roman" panose="02020603050405020304" pitchFamily="18" charset="0"/>
              </a:rPr>
              <a:t>Yedi günlük </a:t>
            </a:r>
            <a:r>
              <a:rPr lang="tr-TR" sz="2400" b="1" dirty="0">
                <a:latin typeface="Times New Roman" panose="02020603050405020304" pitchFamily="18" charset="0"/>
                <a:ea typeface="Times New Roman"/>
                <a:cs typeface="Times New Roman" panose="02020603050405020304" pitchFamily="18" charset="0"/>
              </a:rPr>
              <a:t>(haftalık) tahminler, </a:t>
            </a:r>
            <a:r>
              <a:rPr lang="tr-TR" sz="2400" b="1" dirty="0">
                <a:solidFill>
                  <a:srgbClr val="FF0000"/>
                </a:solidFill>
                <a:latin typeface="Times New Roman" panose="02020603050405020304" pitchFamily="18" charset="0"/>
                <a:ea typeface="Times New Roman"/>
                <a:cs typeface="Times New Roman" panose="02020603050405020304" pitchFamily="18" charset="0"/>
              </a:rPr>
              <a:t>münferit</a:t>
            </a:r>
            <a:r>
              <a:rPr lang="tr-TR" sz="2400" b="1" dirty="0">
                <a:latin typeface="Times New Roman" panose="02020603050405020304" pitchFamily="18" charset="0"/>
                <a:ea typeface="Times New Roman"/>
                <a:cs typeface="Times New Roman" panose="02020603050405020304" pitchFamily="18" charset="0"/>
              </a:rPr>
              <a:t> gecelemelerini gerçeğe en yakın bir şekilde istatistik verilerine göre tahmin eder.</a:t>
            </a:r>
          </a:p>
        </p:txBody>
      </p:sp>
    </p:spTree>
    <p:extLst>
      <p:ext uri="{BB962C8B-B14F-4D97-AF65-F5344CB8AC3E}">
        <p14:creationId xmlns:p14="http://schemas.microsoft.com/office/powerpoint/2010/main" val="25465165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92696"/>
            <a:ext cx="8352928" cy="3785652"/>
          </a:xfrm>
          <a:prstGeom prst="rect">
            <a:avLst/>
          </a:prstGeom>
        </p:spPr>
        <p:txBody>
          <a:bodyPr wrap="square">
            <a:spAutoFit/>
          </a:bodyPr>
          <a:lstStyle/>
          <a:p>
            <a:pPr>
              <a:spcAft>
                <a:spcPts val="0"/>
              </a:spcAft>
            </a:pPr>
            <a:r>
              <a:rPr lang="tr-TR" sz="2400" b="1" dirty="0">
                <a:latin typeface="Times New Roman" panose="02020603050405020304" pitchFamily="18" charset="0"/>
                <a:ea typeface="Times New Roman"/>
                <a:cs typeface="Times New Roman" panose="02020603050405020304" pitchFamily="18" charset="0"/>
              </a:rPr>
              <a:t>6. </a:t>
            </a:r>
            <a:r>
              <a:rPr lang="tr-TR" sz="2400" b="1" dirty="0" err="1">
                <a:latin typeface="Times New Roman" panose="02020603050405020304" pitchFamily="18" charset="0"/>
                <a:ea typeface="Times New Roman"/>
                <a:cs typeface="Times New Roman" panose="02020603050405020304" pitchFamily="18" charset="0"/>
              </a:rPr>
              <a:t>Önbüronun</a:t>
            </a:r>
            <a:r>
              <a:rPr lang="tr-TR" sz="2400" b="1" dirty="0">
                <a:latin typeface="Times New Roman" panose="02020603050405020304" pitchFamily="18" charset="0"/>
                <a:ea typeface="Times New Roman"/>
                <a:cs typeface="Times New Roman" panose="02020603050405020304" pitchFamily="18" charset="0"/>
              </a:rPr>
              <a:t> belirli aralıklarla yayınladığı raporlardan birisi de Dönemsel </a:t>
            </a:r>
            <a:r>
              <a:rPr lang="tr-TR" sz="2400" b="1" dirty="0" err="1">
                <a:latin typeface="Times New Roman" panose="02020603050405020304" pitchFamily="18" charset="0"/>
                <a:ea typeface="Times New Roman"/>
                <a:cs typeface="Times New Roman" panose="02020603050405020304" pitchFamily="18" charset="0"/>
              </a:rPr>
              <a:t>Forecast’lardır</a:t>
            </a:r>
            <a:r>
              <a:rPr lang="tr-TR" sz="2400" b="1" dirty="0">
                <a:latin typeface="Times New Roman" panose="02020603050405020304" pitchFamily="18" charset="0"/>
                <a:ea typeface="Times New Roman"/>
                <a:cs typeface="Times New Roman" panose="02020603050405020304" pitchFamily="18" charset="0"/>
              </a:rPr>
              <a:t>. </a:t>
            </a:r>
          </a:p>
          <a:p>
            <a:pPr>
              <a:spcAft>
                <a:spcPts val="0"/>
              </a:spcAft>
            </a:pPr>
            <a:endParaRPr lang="tr-TR" sz="2400" b="1" dirty="0">
              <a:latin typeface="Times New Roman" panose="02020603050405020304" pitchFamily="18" charset="0"/>
              <a:ea typeface="Times New Roman"/>
              <a:cs typeface="Times New Roman" panose="02020603050405020304" pitchFamily="18" charset="0"/>
            </a:endParaRPr>
          </a:p>
          <a:p>
            <a:pPr>
              <a:spcAft>
                <a:spcPts val="0"/>
              </a:spcAft>
            </a:pPr>
            <a:r>
              <a:rPr lang="tr-TR" sz="2400" b="1" dirty="0">
                <a:latin typeface="Times New Roman" panose="02020603050405020304" pitchFamily="18" charset="0"/>
                <a:ea typeface="Times New Roman"/>
                <a:cs typeface="Times New Roman" panose="02020603050405020304" pitchFamily="18" charset="0"/>
              </a:rPr>
              <a:t>Bu raporda neler bulunur?</a:t>
            </a:r>
            <a:endParaRPr lang="tr-TR" sz="2400" dirty="0">
              <a:latin typeface="Times New Roman" panose="02020603050405020304" pitchFamily="18" charset="0"/>
              <a:ea typeface="Times New Roman"/>
              <a:cs typeface="Times New Roman" panose="02020603050405020304" pitchFamily="18" charset="0"/>
            </a:endParaRPr>
          </a:p>
          <a:p>
            <a:pPr marL="228600">
              <a:spcAft>
                <a:spcPts val="0"/>
              </a:spcAft>
            </a:pPr>
            <a:r>
              <a:rPr lang="tr-TR" sz="2400" b="1" dirty="0">
                <a:latin typeface="Times New Roman" panose="02020603050405020304" pitchFamily="18" charset="0"/>
                <a:ea typeface="Times New Roman"/>
                <a:cs typeface="Times New Roman" panose="02020603050405020304" pitchFamily="18" charset="0"/>
              </a:rPr>
              <a:t> </a:t>
            </a:r>
            <a:endParaRPr lang="tr-TR" sz="2400" dirty="0">
              <a:latin typeface="Times New Roman" panose="02020603050405020304" pitchFamily="18" charset="0"/>
              <a:ea typeface="Times New Roman"/>
              <a:cs typeface="Times New Roman" panose="02020603050405020304" pitchFamily="18" charset="0"/>
            </a:endParaRPr>
          </a:p>
          <a:p>
            <a:pPr marL="742950" lvl="1" indent="-285750">
              <a:spcAft>
                <a:spcPts val="0"/>
              </a:spcAft>
              <a:buFont typeface="+mj-lt"/>
              <a:buAutoNum type="alphaLcPeriod"/>
              <a:tabLst>
                <a:tab pos="457200" algn="l"/>
              </a:tabLst>
            </a:pPr>
            <a:r>
              <a:rPr lang="tr-TR" sz="2400" dirty="0">
                <a:latin typeface="Times New Roman" panose="02020603050405020304" pitchFamily="18" charset="0"/>
                <a:ea typeface="Times New Roman"/>
                <a:cs typeface="Times New Roman" panose="02020603050405020304" pitchFamily="18" charset="0"/>
              </a:rPr>
              <a:t>Gelecek kişi sayıları, </a:t>
            </a:r>
          </a:p>
          <a:p>
            <a:pPr marL="742950" lvl="1" indent="-285750">
              <a:spcAft>
                <a:spcPts val="0"/>
              </a:spcAft>
              <a:buFont typeface="+mj-lt"/>
              <a:buAutoNum type="alphaLcPeriod"/>
              <a:tabLst>
                <a:tab pos="457200" algn="l"/>
              </a:tabLst>
            </a:pPr>
            <a:r>
              <a:rPr lang="tr-TR" sz="2400" dirty="0">
                <a:latin typeface="Times New Roman" panose="02020603050405020304" pitchFamily="18" charset="0"/>
                <a:ea typeface="Times New Roman"/>
                <a:cs typeface="Times New Roman" panose="02020603050405020304" pitchFamily="18" charset="0"/>
              </a:rPr>
              <a:t>Müşterilerin giriş tarihi</a:t>
            </a:r>
          </a:p>
          <a:p>
            <a:pPr marL="742950" lvl="1" indent="-285750">
              <a:spcAft>
                <a:spcPts val="0"/>
              </a:spcAft>
              <a:buFont typeface="+mj-lt"/>
              <a:buAutoNum type="alphaLcPeriod"/>
              <a:tabLst>
                <a:tab pos="457200" algn="l"/>
              </a:tabLst>
            </a:pPr>
            <a:r>
              <a:rPr lang="tr-TR" sz="2400" dirty="0">
                <a:latin typeface="Times New Roman" panose="02020603050405020304" pitchFamily="18" charset="0"/>
                <a:ea typeface="Times New Roman"/>
                <a:cs typeface="Times New Roman" panose="02020603050405020304" pitchFamily="18" charset="0"/>
              </a:rPr>
              <a:t>Müşterilerin çıkış tarihi</a:t>
            </a:r>
          </a:p>
          <a:p>
            <a:pPr marL="742950" lvl="1" indent="-285750">
              <a:spcAft>
                <a:spcPts val="0"/>
              </a:spcAft>
              <a:buFont typeface="+mj-lt"/>
              <a:buAutoNum type="alphaLcPeriod"/>
              <a:tabLst>
                <a:tab pos="457200" algn="l"/>
              </a:tabLst>
            </a:pPr>
            <a:r>
              <a:rPr lang="tr-TR" sz="2400" dirty="0">
                <a:latin typeface="Times New Roman" panose="02020603050405020304" pitchFamily="18" charset="0"/>
                <a:ea typeface="Times New Roman"/>
                <a:cs typeface="Times New Roman" panose="02020603050405020304" pitchFamily="18" charset="0"/>
              </a:rPr>
              <a:t>Müşterilerin pansiyon durumları</a:t>
            </a:r>
          </a:p>
          <a:p>
            <a:pPr marL="742950" lvl="1" indent="-285750">
              <a:spcAft>
                <a:spcPts val="0"/>
              </a:spcAft>
              <a:buFont typeface="+mj-lt"/>
              <a:buAutoNum type="alphaLcPeriod"/>
              <a:tabLst>
                <a:tab pos="457200" algn="l"/>
              </a:tabLst>
            </a:pPr>
            <a:r>
              <a:rPr lang="tr-TR" sz="2400" dirty="0">
                <a:latin typeface="Times New Roman" panose="02020603050405020304" pitchFamily="18" charset="0"/>
                <a:ea typeface="Times New Roman"/>
                <a:cs typeface="Times New Roman" panose="02020603050405020304" pitchFamily="18" charset="0"/>
              </a:rPr>
              <a:t>Hepsi</a:t>
            </a:r>
          </a:p>
        </p:txBody>
      </p:sp>
    </p:spTree>
    <p:extLst>
      <p:ext uri="{BB962C8B-B14F-4D97-AF65-F5344CB8AC3E}">
        <p14:creationId xmlns:p14="http://schemas.microsoft.com/office/powerpoint/2010/main" val="5448417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92696"/>
            <a:ext cx="8352928" cy="3785652"/>
          </a:xfrm>
          <a:prstGeom prst="rect">
            <a:avLst/>
          </a:prstGeom>
        </p:spPr>
        <p:txBody>
          <a:bodyPr wrap="square">
            <a:spAutoFit/>
          </a:bodyPr>
          <a:lstStyle/>
          <a:p>
            <a:pPr algn="just">
              <a:spcAft>
                <a:spcPts val="0"/>
              </a:spcAft>
            </a:pPr>
            <a:r>
              <a:rPr lang="tr-TR" sz="2400" b="1" dirty="0">
                <a:latin typeface="Times New Roman" panose="02020603050405020304" pitchFamily="18" charset="0"/>
                <a:ea typeface="Times New Roman"/>
                <a:cs typeface="Times New Roman" panose="02020603050405020304" pitchFamily="18" charset="0"/>
              </a:rPr>
              <a:t>6. </a:t>
            </a:r>
            <a:r>
              <a:rPr lang="tr-TR" sz="2400" b="1" dirty="0" err="1">
                <a:latin typeface="Times New Roman" panose="02020603050405020304" pitchFamily="18" charset="0"/>
                <a:ea typeface="Times New Roman"/>
                <a:cs typeface="Times New Roman" panose="02020603050405020304" pitchFamily="18" charset="0"/>
              </a:rPr>
              <a:t>Önbüronun</a:t>
            </a:r>
            <a:r>
              <a:rPr lang="tr-TR" sz="2400" b="1" dirty="0">
                <a:latin typeface="Times New Roman" panose="02020603050405020304" pitchFamily="18" charset="0"/>
                <a:ea typeface="Times New Roman"/>
                <a:cs typeface="Times New Roman" panose="02020603050405020304" pitchFamily="18" charset="0"/>
              </a:rPr>
              <a:t> belirli aralıklarla yayınladığı raporlardan birisi de Dönemsel </a:t>
            </a:r>
            <a:r>
              <a:rPr lang="tr-TR" sz="2400" b="1" dirty="0" err="1">
                <a:latin typeface="Times New Roman" panose="02020603050405020304" pitchFamily="18" charset="0"/>
                <a:ea typeface="Times New Roman"/>
                <a:cs typeface="Times New Roman" panose="02020603050405020304" pitchFamily="18" charset="0"/>
              </a:rPr>
              <a:t>Forecast’lardır</a:t>
            </a:r>
            <a:r>
              <a:rPr lang="tr-TR" sz="2400" b="1" dirty="0">
                <a:latin typeface="Times New Roman" panose="02020603050405020304" pitchFamily="18" charset="0"/>
                <a:ea typeface="Times New Roman"/>
                <a:cs typeface="Times New Roman" panose="02020603050405020304" pitchFamily="18" charset="0"/>
              </a:rPr>
              <a:t>. </a:t>
            </a:r>
          </a:p>
          <a:p>
            <a:pPr algn="just">
              <a:spcAft>
                <a:spcPts val="0"/>
              </a:spcAft>
            </a:pPr>
            <a:endParaRPr lang="tr-TR" sz="2400" b="1" dirty="0">
              <a:latin typeface="Times New Roman" panose="02020603050405020304" pitchFamily="18" charset="0"/>
              <a:ea typeface="Times New Roman"/>
              <a:cs typeface="Times New Roman" panose="02020603050405020304" pitchFamily="18" charset="0"/>
            </a:endParaRPr>
          </a:p>
          <a:p>
            <a:pPr algn="just">
              <a:spcAft>
                <a:spcPts val="0"/>
              </a:spcAft>
            </a:pPr>
            <a:r>
              <a:rPr lang="tr-TR" sz="2400" b="1" dirty="0">
                <a:latin typeface="Times New Roman" panose="02020603050405020304" pitchFamily="18" charset="0"/>
                <a:ea typeface="Times New Roman"/>
                <a:cs typeface="Times New Roman" panose="02020603050405020304" pitchFamily="18" charset="0"/>
              </a:rPr>
              <a:t>Bu raporda neler bulunur?</a:t>
            </a:r>
            <a:endParaRPr lang="tr-TR" sz="2400" dirty="0">
              <a:latin typeface="Times New Roman" panose="02020603050405020304" pitchFamily="18" charset="0"/>
              <a:ea typeface="Times New Roman"/>
              <a:cs typeface="Times New Roman" panose="02020603050405020304" pitchFamily="18" charset="0"/>
            </a:endParaRPr>
          </a:p>
          <a:p>
            <a:pPr marL="228600" algn="just">
              <a:spcAft>
                <a:spcPts val="0"/>
              </a:spcAft>
            </a:pPr>
            <a:r>
              <a:rPr lang="tr-TR" sz="2400" b="1" dirty="0">
                <a:latin typeface="Times New Roman" panose="02020603050405020304" pitchFamily="18" charset="0"/>
                <a:ea typeface="Times New Roman"/>
                <a:cs typeface="Times New Roman" panose="02020603050405020304" pitchFamily="18" charset="0"/>
              </a:rPr>
              <a:t> </a:t>
            </a:r>
            <a:endParaRPr lang="tr-TR" sz="2400" dirty="0">
              <a:latin typeface="Times New Roman" panose="02020603050405020304" pitchFamily="18" charset="0"/>
              <a:ea typeface="Times New Roman"/>
              <a:cs typeface="Times New Roman" panose="02020603050405020304" pitchFamily="18" charset="0"/>
            </a:endParaRPr>
          </a:p>
          <a:p>
            <a:pPr marL="742950" lvl="1" indent="-285750" algn="just">
              <a:spcAft>
                <a:spcPts val="0"/>
              </a:spcAft>
              <a:buFont typeface="+mj-lt"/>
              <a:buAutoNum type="alphaLcPeriod"/>
              <a:tabLst>
                <a:tab pos="457200" algn="l"/>
              </a:tabLst>
            </a:pPr>
            <a:r>
              <a:rPr lang="tr-TR" sz="2400" dirty="0">
                <a:latin typeface="Times New Roman" panose="02020603050405020304" pitchFamily="18" charset="0"/>
                <a:ea typeface="Times New Roman"/>
                <a:cs typeface="Times New Roman" panose="02020603050405020304" pitchFamily="18" charset="0"/>
              </a:rPr>
              <a:t>Gelecek kişi sayıları, </a:t>
            </a:r>
          </a:p>
          <a:p>
            <a:pPr marL="742950" lvl="1" indent="-285750" algn="just">
              <a:spcAft>
                <a:spcPts val="0"/>
              </a:spcAft>
              <a:buFont typeface="+mj-lt"/>
              <a:buAutoNum type="alphaLcPeriod"/>
              <a:tabLst>
                <a:tab pos="457200" algn="l"/>
              </a:tabLst>
            </a:pPr>
            <a:r>
              <a:rPr lang="tr-TR" sz="2400" dirty="0">
                <a:latin typeface="Times New Roman" panose="02020603050405020304" pitchFamily="18" charset="0"/>
                <a:ea typeface="Times New Roman"/>
                <a:cs typeface="Times New Roman" panose="02020603050405020304" pitchFamily="18" charset="0"/>
              </a:rPr>
              <a:t>Müşterilerin giriş tarihi</a:t>
            </a:r>
          </a:p>
          <a:p>
            <a:pPr marL="742950" lvl="1" indent="-285750" algn="just">
              <a:spcAft>
                <a:spcPts val="0"/>
              </a:spcAft>
              <a:buFont typeface="+mj-lt"/>
              <a:buAutoNum type="alphaLcPeriod"/>
              <a:tabLst>
                <a:tab pos="457200" algn="l"/>
              </a:tabLst>
            </a:pPr>
            <a:r>
              <a:rPr lang="tr-TR" sz="2400" dirty="0">
                <a:latin typeface="Times New Roman" panose="02020603050405020304" pitchFamily="18" charset="0"/>
                <a:ea typeface="Times New Roman"/>
                <a:cs typeface="Times New Roman" panose="02020603050405020304" pitchFamily="18" charset="0"/>
              </a:rPr>
              <a:t>Müşterilerin çıkış tarihi</a:t>
            </a:r>
          </a:p>
          <a:p>
            <a:pPr marL="742950" lvl="1" indent="-285750" algn="just">
              <a:spcAft>
                <a:spcPts val="0"/>
              </a:spcAft>
              <a:buFont typeface="+mj-lt"/>
              <a:buAutoNum type="alphaLcPeriod"/>
              <a:tabLst>
                <a:tab pos="457200" algn="l"/>
              </a:tabLst>
            </a:pPr>
            <a:r>
              <a:rPr lang="tr-TR" sz="2400" dirty="0">
                <a:latin typeface="Times New Roman" panose="02020603050405020304" pitchFamily="18" charset="0"/>
                <a:ea typeface="Times New Roman"/>
                <a:cs typeface="Times New Roman" panose="02020603050405020304" pitchFamily="18" charset="0"/>
              </a:rPr>
              <a:t>Müşterilerin pansiyon durumları</a:t>
            </a:r>
          </a:p>
          <a:p>
            <a:pPr marL="742950" lvl="1" indent="-285750" algn="just">
              <a:spcAft>
                <a:spcPts val="0"/>
              </a:spcAft>
              <a:buFont typeface="+mj-lt"/>
              <a:buAutoNum type="alphaLcPeriod"/>
              <a:tabLst>
                <a:tab pos="457200" algn="l"/>
              </a:tabLst>
            </a:pPr>
            <a:r>
              <a:rPr lang="tr-TR" sz="2400" b="1" dirty="0">
                <a:solidFill>
                  <a:srgbClr val="FF0000"/>
                </a:solidFill>
                <a:latin typeface="Times New Roman" panose="02020603050405020304" pitchFamily="18" charset="0"/>
                <a:ea typeface="Times New Roman"/>
                <a:cs typeface="Times New Roman" panose="02020603050405020304" pitchFamily="18" charset="0"/>
              </a:rPr>
              <a:t>Hepsi</a:t>
            </a:r>
          </a:p>
        </p:txBody>
      </p:sp>
    </p:spTree>
    <p:extLst>
      <p:ext uri="{BB962C8B-B14F-4D97-AF65-F5344CB8AC3E}">
        <p14:creationId xmlns:p14="http://schemas.microsoft.com/office/powerpoint/2010/main" val="2175611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F5421BF-5784-4CE0-9FF0-F37E2B494691}"/>
              </a:ext>
            </a:extLst>
          </p:cNvPr>
          <p:cNvPicPr>
            <a:picLocks noChangeAspect="1"/>
          </p:cNvPicPr>
          <p:nvPr/>
        </p:nvPicPr>
        <p:blipFill>
          <a:blip r:embed="rId3"/>
          <a:stretch>
            <a:fillRect/>
          </a:stretch>
        </p:blipFill>
        <p:spPr>
          <a:xfrm>
            <a:off x="0" y="28575"/>
            <a:ext cx="4788024" cy="6829425"/>
          </a:xfrm>
          <a:prstGeom prst="rect">
            <a:avLst/>
          </a:prstGeom>
        </p:spPr>
      </p:pic>
      <p:pic>
        <p:nvPicPr>
          <p:cNvPr id="3" name="Resim 2">
            <a:extLst>
              <a:ext uri="{FF2B5EF4-FFF2-40B4-BE49-F238E27FC236}">
                <a16:creationId xmlns:a16="http://schemas.microsoft.com/office/drawing/2014/main" id="{E79EB49F-A879-4738-84BD-B823312066E7}"/>
              </a:ext>
            </a:extLst>
          </p:cNvPr>
          <p:cNvPicPr>
            <a:picLocks noChangeAspect="1"/>
          </p:cNvPicPr>
          <p:nvPr/>
        </p:nvPicPr>
        <p:blipFill>
          <a:blip r:embed="rId4"/>
          <a:stretch>
            <a:fillRect/>
          </a:stretch>
        </p:blipFill>
        <p:spPr>
          <a:xfrm>
            <a:off x="5148064" y="34151"/>
            <a:ext cx="3995936" cy="6553200"/>
          </a:xfrm>
          <a:prstGeom prst="rect">
            <a:avLst/>
          </a:prstGeom>
        </p:spPr>
      </p:pic>
    </p:spTree>
    <p:extLst>
      <p:ext uri="{BB962C8B-B14F-4D97-AF65-F5344CB8AC3E}">
        <p14:creationId xmlns:p14="http://schemas.microsoft.com/office/powerpoint/2010/main" val="56688423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404664"/>
            <a:ext cx="8496944" cy="830997"/>
          </a:xfrm>
          <a:prstGeom prst="rect">
            <a:avLst/>
          </a:prstGeom>
        </p:spPr>
        <p:txBody>
          <a:bodyPr wrap="square">
            <a:spAutoFit/>
          </a:bodyPr>
          <a:lstStyle/>
          <a:p>
            <a:r>
              <a:rPr lang="tr-TR" sz="2400" dirty="0">
                <a:latin typeface="Times New Roman" panose="02020603050405020304" pitchFamily="18" charset="0"/>
                <a:cs typeface="Times New Roman" panose="02020603050405020304" pitchFamily="18" charset="0"/>
              </a:rPr>
              <a:t>Ancak otel işletmelerinde satılabilir oda sayısını belirleyen çeşitli değişkenler bulunmaktadır. Bunlar;</a:t>
            </a:r>
          </a:p>
        </p:txBody>
      </p:sp>
      <p:graphicFrame>
        <p:nvGraphicFramePr>
          <p:cNvPr id="3" name="Tablo 2"/>
          <p:cNvGraphicFramePr>
            <a:graphicFrameLocks noGrp="1"/>
          </p:cNvGraphicFramePr>
          <p:nvPr>
            <p:extLst>
              <p:ext uri="{D42A27DB-BD31-4B8C-83A1-F6EECF244321}">
                <p14:modId xmlns:p14="http://schemas.microsoft.com/office/powerpoint/2010/main" val="4174995556"/>
              </p:ext>
            </p:extLst>
          </p:nvPr>
        </p:nvGraphicFramePr>
        <p:xfrm>
          <a:off x="395536" y="1484784"/>
          <a:ext cx="8352928" cy="4929112"/>
        </p:xfrm>
        <a:graphic>
          <a:graphicData uri="http://schemas.openxmlformats.org/drawingml/2006/table">
            <a:tbl>
              <a:tblPr firstRow="1" firstCol="1" lastRow="1" lastCol="1" bandRow="1" bandCol="1">
                <a:tableStyleId>{5C22544A-7EE6-4342-B048-85BDC9FD1C3A}</a:tableStyleId>
              </a:tblPr>
              <a:tblGrid>
                <a:gridCol w="1194855">
                  <a:extLst>
                    <a:ext uri="{9D8B030D-6E8A-4147-A177-3AD203B41FA5}">
                      <a16:colId xmlns:a16="http://schemas.microsoft.com/office/drawing/2014/main" val="20000"/>
                    </a:ext>
                  </a:extLst>
                </a:gridCol>
                <a:gridCol w="7158073">
                  <a:extLst>
                    <a:ext uri="{9D8B030D-6E8A-4147-A177-3AD203B41FA5}">
                      <a16:colId xmlns:a16="http://schemas.microsoft.com/office/drawing/2014/main" val="20001"/>
                    </a:ext>
                  </a:extLst>
                </a:gridCol>
              </a:tblGrid>
              <a:tr h="4360687">
                <a:tc>
                  <a:txBody>
                    <a:bodyPr/>
                    <a:lstStyle/>
                    <a:p>
                      <a:pPr algn="ctr">
                        <a:lnSpc>
                          <a:spcPts val="1585"/>
                        </a:lnSpc>
                        <a:spcBef>
                          <a:spcPts val="890"/>
                        </a:spcBef>
                        <a:spcAft>
                          <a:spcPts val="0"/>
                        </a:spcAft>
                      </a:pPr>
                      <a:r>
                        <a:rPr lang="tr-TR" sz="1600" dirty="0">
                          <a:effectLst/>
                          <a:latin typeface="Times New Roman" panose="02020603050405020304" pitchFamily="18" charset="0"/>
                          <a:cs typeface="Times New Roman" panose="02020603050405020304" pitchFamily="18" charset="0"/>
                        </a:rPr>
                        <a:t> </a:t>
                      </a:r>
                    </a:p>
                    <a:p>
                      <a:pPr algn="ctr">
                        <a:lnSpc>
                          <a:spcPts val="1585"/>
                        </a:lnSpc>
                        <a:spcBef>
                          <a:spcPts val="890"/>
                        </a:spcBef>
                        <a:spcAft>
                          <a:spcPts val="0"/>
                        </a:spcAft>
                      </a:pPr>
                      <a:endParaRPr lang="tr-TR" sz="2800" dirty="0">
                        <a:effectLst/>
                        <a:latin typeface="Times New Roman" panose="02020603050405020304" pitchFamily="18" charset="0"/>
                        <a:cs typeface="Times New Roman" panose="02020603050405020304" pitchFamily="18" charset="0"/>
                      </a:endParaRPr>
                    </a:p>
                    <a:p>
                      <a:pPr algn="ctr">
                        <a:lnSpc>
                          <a:spcPts val="1585"/>
                        </a:lnSpc>
                        <a:spcBef>
                          <a:spcPts val="890"/>
                        </a:spcBef>
                        <a:spcAft>
                          <a:spcPts val="0"/>
                        </a:spcAft>
                      </a:pPr>
                      <a:r>
                        <a:rPr lang="tr-TR" sz="2800" dirty="0">
                          <a:effectLst/>
                          <a:latin typeface="Times New Roman" panose="02020603050405020304" pitchFamily="18" charset="0"/>
                          <a:cs typeface="Times New Roman" panose="02020603050405020304" pitchFamily="18" charset="0"/>
                        </a:rPr>
                        <a:t>-</a:t>
                      </a:r>
                    </a:p>
                    <a:p>
                      <a:pPr algn="ctr">
                        <a:lnSpc>
                          <a:spcPts val="1585"/>
                        </a:lnSpc>
                        <a:spcBef>
                          <a:spcPts val="890"/>
                        </a:spcBef>
                        <a:spcAft>
                          <a:spcPts val="0"/>
                        </a:spcAft>
                      </a:pPr>
                      <a:r>
                        <a:rPr lang="tr-TR" sz="2800" dirty="0">
                          <a:effectLst/>
                          <a:latin typeface="Times New Roman" panose="02020603050405020304" pitchFamily="18" charset="0"/>
                          <a:cs typeface="Times New Roman" panose="02020603050405020304" pitchFamily="18" charset="0"/>
                        </a:rPr>
                        <a:t>-</a:t>
                      </a:r>
                    </a:p>
                    <a:p>
                      <a:pPr algn="ctr">
                        <a:lnSpc>
                          <a:spcPts val="1585"/>
                        </a:lnSpc>
                        <a:spcBef>
                          <a:spcPts val="890"/>
                        </a:spcBef>
                        <a:spcAft>
                          <a:spcPts val="0"/>
                        </a:spcAft>
                      </a:pPr>
                      <a:r>
                        <a:rPr lang="tr-TR" sz="2800" dirty="0">
                          <a:effectLst/>
                          <a:latin typeface="Times New Roman" panose="02020603050405020304" pitchFamily="18" charset="0"/>
                          <a:cs typeface="Times New Roman" panose="02020603050405020304" pitchFamily="18" charset="0"/>
                        </a:rPr>
                        <a:t>-</a:t>
                      </a:r>
                    </a:p>
                    <a:p>
                      <a:pPr algn="ctr">
                        <a:lnSpc>
                          <a:spcPts val="1585"/>
                        </a:lnSpc>
                        <a:spcBef>
                          <a:spcPts val="890"/>
                        </a:spcBef>
                        <a:spcAft>
                          <a:spcPts val="0"/>
                        </a:spcAft>
                      </a:pPr>
                      <a:r>
                        <a:rPr lang="tr-TR" sz="2800" dirty="0">
                          <a:effectLst/>
                          <a:latin typeface="Times New Roman" panose="02020603050405020304" pitchFamily="18" charset="0"/>
                          <a:cs typeface="Times New Roman" panose="02020603050405020304" pitchFamily="18" charset="0"/>
                        </a:rPr>
                        <a:t>-</a:t>
                      </a:r>
                    </a:p>
                    <a:p>
                      <a:pPr algn="ctr">
                        <a:lnSpc>
                          <a:spcPts val="1585"/>
                        </a:lnSpc>
                        <a:spcBef>
                          <a:spcPts val="890"/>
                        </a:spcBef>
                        <a:spcAft>
                          <a:spcPts val="0"/>
                        </a:spcAft>
                      </a:pPr>
                      <a:r>
                        <a:rPr lang="tr-TR" sz="2800" dirty="0">
                          <a:effectLst/>
                          <a:latin typeface="Times New Roman" panose="02020603050405020304" pitchFamily="18" charset="0"/>
                          <a:cs typeface="Times New Roman" panose="02020603050405020304" pitchFamily="18" charset="0"/>
                        </a:rPr>
                        <a:t>- </a:t>
                      </a:r>
                      <a:endParaRPr lang="tr-TR" sz="1600" dirty="0">
                        <a:effectLst/>
                        <a:latin typeface="Times New Roman" panose="02020603050405020304" pitchFamily="18" charset="0"/>
                        <a:cs typeface="Times New Roman" panose="02020603050405020304" pitchFamily="18" charset="0"/>
                      </a:endParaRPr>
                    </a:p>
                    <a:p>
                      <a:pPr algn="ctr">
                        <a:lnSpc>
                          <a:spcPts val="1585"/>
                        </a:lnSpc>
                        <a:spcBef>
                          <a:spcPts val="890"/>
                        </a:spcBef>
                        <a:spcAft>
                          <a:spcPts val="0"/>
                        </a:spcAft>
                      </a:pPr>
                      <a:r>
                        <a:rPr lang="tr-TR" sz="1600" dirty="0">
                          <a:effectLst/>
                          <a:latin typeface="Times New Roman" panose="02020603050405020304" pitchFamily="18" charset="0"/>
                          <a:cs typeface="Times New Roman" panose="02020603050405020304" pitchFamily="18" charset="0"/>
                        </a:rPr>
                        <a:t> </a:t>
                      </a:r>
                    </a:p>
                    <a:p>
                      <a:pPr algn="ctr">
                        <a:lnSpc>
                          <a:spcPts val="1585"/>
                        </a:lnSpc>
                        <a:spcBef>
                          <a:spcPts val="890"/>
                        </a:spcBef>
                        <a:spcAft>
                          <a:spcPts val="0"/>
                        </a:spcAft>
                      </a:pPr>
                      <a:r>
                        <a:rPr lang="tr-TR" sz="2800" dirty="0">
                          <a:effectLst/>
                          <a:latin typeface="Times New Roman" panose="02020603050405020304" pitchFamily="18" charset="0"/>
                          <a:cs typeface="Times New Roman" panose="02020603050405020304" pitchFamily="18" charset="0"/>
                        </a:rPr>
                        <a:t>+</a:t>
                      </a:r>
                    </a:p>
                    <a:p>
                      <a:pPr algn="ctr">
                        <a:lnSpc>
                          <a:spcPts val="1585"/>
                        </a:lnSpc>
                        <a:spcBef>
                          <a:spcPts val="890"/>
                        </a:spcBef>
                        <a:spcAft>
                          <a:spcPts val="0"/>
                        </a:spcAft>
                      </a:pPr>
                      <a:r>
                        <a:rPr lang="tr-TR" sz="2800" dirty="0">
                          <a:effectLst/>
                          <a:latin typeface="Times New Roman" panose="02020603050405020304" pitchFamily="18" charset="0"/>
                          <a:cs typeface="Times New Roman" panose="02020603050405020304" pitchFamily="18" charset="0"/>
                        </a:rPr>
                        <a:t>+</a:t>
                      </a:r>
                    </a:p>
                    <a:p>
                      <a:pPr algn="ctr">
                        <a:lnSpc>
                          <a:spcPts val="1585"/>
                        </a:lnSpc>
                        <a:spcBef>
                          <a:spcPts val="890"/>
                        </a:spcBef>
                        <a:spcAft>
                          <a:spcPts val="0"/>
                        </a:spcAft>
                      </a:pPr>
                      <a:r>
                        <a:rPr lang="tr-TR" sz="2800" dirty="0">
                          <a:effectLst/>
                          <a:latin typeface="Times New Roman" panose="02020603050405020304" pitchFamily="18" charset="0"/>
                          <a:cs typeface="Times New Roman" panose="02020603050405020304" pitchFamily="18" charset="0"/>
                        </a:rPr>
                        <a:t>+</a:t>
                      </a:r>
                    </a:p>
                    <a:p>
                      <a:pPr algn="ctr">
                        <a:lnSpc>
                          <a:spcPts val="1585"/>
                        </a:lnSpc>
                        <a:spcBef>
                          <a:spcPts val="890"/>
                        </a:spcBef>
                        <a:spcAft>
                          <a:spcPts val="0"/>
                        </a:spcAft>
                      </a:pPr>
                      <a:r>
                        <a:rPr lang="tr-TR" sz="2800" dirty="0">
                          <a:effectLst/>
                          <a:latin typeface="Times New Roman" panose="02020603050405020304" pitchFamily="18" charset="0"/>
                          <a:cs typeface="Times New Roman" panose="02020603050405020304" pitchFamily="18" charset="0"/>
                        </a:rPr>
                        <a:t>+</a:t>
                      </a:r>
                    </a:p>
                    <a:p>
                      <a:pPr algn="ctr">
                        <a:lnSpc>
                          <a:spcPts val="1585"/>
                        </a:lnSpc>
                        <a:spcBef>
                          <a:spcPts val="890"/>
                        </a:spcBef>
                        <a:spcAft>
                          <a:spcPts val="0"/>
                        </a:spcAft>
                      </a:pPr>
                      <a:r>
                        <a:rPr lang="tr-TR" sz="2800" dirty="0">
                          <a:effectLst/>
                          <a:latin typeface="Times New Roman" panose="02020603050405020304" pitchFamily="18" charset="0"/>
                          <a:cs typeface="Times New Roman" panose="02020603050405020304" pitchFamily="18" charset="0"/>
                        </a:rPr>
                        <a:t>+</a:t>
                      </a:r>
                      <a:endParaRPr lang="tr-TR" sz="2800" dirty="0">
                        <a:effectLst/>
                        <a:latin typeface="Times New Roman" panose="02020603050405020304" pitchFamily="18" charset="0"/>
                        <a:ea typeface="Times New Roman"/>
                        <a:cs typeface="Times New Roman" panose="02020603050405020304" pitchFamily="18" charset="0"/>
                      </a:endParaRPr>
                    </a:p>
                  </a:txBody>
                  <a:tcPr marL="68460" marR="68460" marT="0" marB="0"/>
                </a:tc>
                <a:tc>
                  <a:txBody>
                    <a:bodyPr/>
                    <a:lstStyle/>
                    <a:p>
                      <a:pPr marL="3175" algn="just">
                        <a:lnSpc>
                          <a:spcPts val="1585"/>
                        </a:lnSpc>
                        <a:spcBef>
                          <a:spcPts val="890"/>
                        </a:spcBef>
                        <a:spcAft>
                          <a:spcPts val="0"/>
                        </a:spcAft>
                      </a:pPr>
                      <a:endParaRPr lang="tr-TR" sz="2400" dirty="0">
                        <a:effectLst/>
                        <a:latin typeface="Times New Roman" panose="02020603050405020304" pitchFamily="18" charset="0"/>
                        <a:cs typeface="Times New Roman" panose="02020603050405020304" pitchFamily="18" charset="0"/>
                      </a:endParaRPr>
                    </a:p>
                    <a:p>
                      <a:pPr marL="3175" algn="just">
                        <a:lnSpc>
                          <a:spcPts val="1585"/>
                        </a:lnSpc>
                        <a:spcBef>
                          <a:spcPts val="890"/>
                        </a:spcBef>
                        <a:spcAft>
                          <a:spcPts val="0"/>
                        </a:spcAft>
                      </a:pPr>
                      <a:r>
                        <a:rPr lang="tr-TR" sz="2400" dirty="0">
                          <a:effectLst/>
                          <a:latin typeface="Times New Roman" panose="02020603050405020304" pitchFamily="18" charset="0"/>
                          <a:cs typeface="Times New Roman" panose="02020603050405020304" pitchFamily="18" charset="0"/>
                        </a:rPr>
                        <a:t>Oteldeki mevcut oda sayısı</a:t>
                      </a:r>
                    </a:p>
                    <a:p>
                      <a:pPr marL="3175" algn="just">
                        <a:lnSpc>
                          <a:spcPts val="1585"/>
                        </a:lnSpc>
                        <a:spcBef>
                          <a:spcPts val="890"/>
                        </a:spcBef>
                        <a:spcAft>
                          <a:spcPts val="0"/>
                        </a:spcAft>
                      </a:pPr>
                      <a:r>
                        <a:rPr lang="tr-TR" sz="2400" dirty="0">
                          <a:effectLst/>
                          <a:latin typeface="Times New Roman" panose="02020603050405020304" pitchFamily="18" charset="0"/>
                          <a:cs typeface="Times New Roman" panose="02020603050405020304" pitchFamily="18" charset="0"/>
                        </a:rPr>
                        <a:t>Dolu oda sayısı</a:t>
                      </a:r>
                      <a:r>
                        <a:rPr lang="tr-TR" sz="2400" spc="-5" dirty="0">
                          <a:effectLst/>
                          <a:latin typeface="Times New Roman" panose="02020603050405020304" pitchFamily="18" charset="0"/>
                          <a:cs typeface="Times New Roman" panose="02020603050405020304" pitchFamily="18" charset="0"/>
                        </a:rPr>
                        <a:t> (in </a:t>
                      </a:r>
                      <a:r>
                        <a:rPr lang="tr-TR" sz="2400" spc="-5" dirty="0" err="1">
                          <a:effectLst/>
                          <a:latin typeface="Times New Roman" panose="02020603050405020304" pitchFamily="18" charset="0"/>
                          <a:cs typeface="Times New Roman" panose="02020603050405020304" pitchFamily="18" charset="0"/>
                        </a:rPr>
                        <a:t>house</a:t>
                      </a:r>
                      <a:r>
                        <a:rPr lang="tr-TR" sz="2400" spc="-5" dirty="0">
                          <a:effectLst/>
                          <a:latin typeface="Times New Roman" panose="02020603050405020304" pitchFamily="18" charset="0"/>
                          <a:cs typeface="Times New Roman" panose="02020603050405020304" pitchFamily="18" charset="0"/>
                        </a:rPr>
                        <a:t>)</a:t>
                      </a:r>
                      <a:endParaRPr lang="tr-TR" sz="2400" dirty="0">
                        <a:effectLst/>
                        <a:latin typeface="Times New Roman" panose="02020603050405020304" pitchFamily="18" charset="0"/>
                        <a:cs typeface="Times New Roman" panose="02020603050405020304" pitchFamily="18" charset="0"/>
                      </a:endParaRPr>
                    </a:p>
                    <a:p>
                      <a:pPr marL="3175" algn="just">
                        <a:lnSpc>
                          <a:spcPts val="1585"/>
                        </a:lnSpc>
                        <a:spcBef>
                          <a:spcPts val="890"/>
                        </a:spcBef>
                        <a:spcAft>
                          <a:spcPts val="0"/>
                        </a:spcAft>
                      </a:pPr>
                      <a:r>
                        <a:rPr lang="tr-TR" sz="2400" spc="-5" dirty="0">
                          <a:effectLst/>
                          <a:latin typeface="Times New Roman" panose="02020603050405020304" pitchFamily="18" charset="0"/>
                          <a:cs typeface="Times New Roman" panose="02020603050405020304" pitchFamily="18" charset="0"/>
                        </a:rPr>
                        <a:t>Rezervasyonlu oda sayısı  </a:t>
                      </a:r>
                      <a:endParaRPr lang="tr-TR" sz="2400" dirty="0">
                        <a:effectLst/>
                        <a:latin typeface="Times New Roman" panose="02020603050405020304" pitchFamily="18" charset="0"/>
                        <a:cs typeface="Times New Roman" panose="02020603050405020304" pitchFamily="18" charset="0"/>
                      </a:endParaRPr>
                    </a:p>
                    <a:p>
                      <a:pPr marL="3175" algn="just">
                        <a:lnSpc>
                          <a:spcPts val="1585"/>
                        </a:lnSpc>
                        <a:spcBef>
                          <a:spcPts val="890"/>
                        </a:spcBef>
                        <a:spcAft>
                          <a:spcPts val="0"/>
                        </a:spcAft>
                      </a:pPr>
                      <a:r>
                        <a:rPr lang="tr-TR" sz="2400" spc="-5" dirty="0">
                          <a:effectLst/>
                          <a:latin typeface="Times New Roman" panose="02020603050405020304" pitchFamily="18" charset="0"/>
                          <a:cs typeface="Times New Roman" panose="02020603050405020304" pitchFamily="18" charset="0"/>
                        </a:rPr>
                        <a:t>Konaklamalarını uzatan odalar (</a:t>
                      </a:r>
                      <a:r>
                        <a:rPr lang="tr-TR" sz="2400" spc="-5" dirty="0" err="1">
                          <a:effectLst/>
                          <a:latin typeface="Times New Roman" panose="02020603050405020304" pitchFamily="18" charset="0"/>
                          <a:cs typeface="Times New Roman" panose="02020603050405020304" pitchFamily="18" charset="0"/>
                        </a:rPr>
                        <a:t>extention</a:t>
                      </a:r>
                      <a:r>
                        <a:rPr lang="tr-TR" sz="2400" spc="-5" dirty="0">
                          <a:effectLst/>
                          <a:latin typeface="Times New Roman" panose="02020603050405020304" pitchFamily="18" charset="0"/>
                          <a:cs typeface="Times New Roman" panose="02020603050405020304" pitchFamily="18" charset="0"/>
                        </a:rPr>
                        <a:t>)</a:t>
                      </a:r>
                      <a:endParaRPr lang="tr-TR" sz="2400" dirty="0">
                        <a:effectLst/>
                        <a:latin typeface="Times New Roman" panose="02020603050405020304" pitchFamily="18" charset="0"/>
                        <a:cs typeface="Times New Roman" panose="02020603050405020304" pitchFamily="18" charset="0"/>
                      </a:endParaRPr>
                    </a:p>
                    <a:p>
                      <a:pPr marL="3175" algn="just">
                        <a:lnSpc>
                          <a:spcPts val="1585"/>
                        </a:lnSpc>
                        <a:spcBef>
                          <a:spcPts val="890"/>
                        </a:spcBef>
                        <a:spcAft>
                          <a:spcPts val="0"/>
                        </a:spcAft>
                      </a:pPr>
                      <a:r>
                        <a:rPr lang="tr-TR" sz="2400" dirty="0">
                          <a:effectLst/>
                          <a:latin typeface="Times New Roman" panose="02020603050405020304" pitchFamily="18" charset="0"/>
                          <a:cs typeface="Times New Roman" panose="02020603050405020304" pitchFamily="18" charset="0"/>
                        </a:rPr>
                        <a:t>Arızalı veya bakımda </a:t>
                      </a:r>
                      <a:r>
                        <a:rPr lang="tr-TR" sz="2400" spc="-5" dirty="0">
                          <a:effectLst/>
                          <a:latin typeface="Times New Roman" panose="02020603050405020304" pitchFamily="18" charset="0"/>
                          <a:cs typeface="Times New Roman" panose="02020603050405020304" pitchFamily="18" charset="0"/>
                        </a:rPr>
                        <a:t>olan odalar</a:t>
                      </a:r>
                      <a:r>
                        <a:rPr lang="tr-TR" sz="2400" dirty="0">
                          <a:effectLst/>
                          <a:latin typeface="Times New Roman" panose="02020603050405020304" pitchFamily="18" charset="0"/>
                          <a:cs typeface="Times New Roman" panose="02020603050405020304" pitchFamily="18" charset="0"/>
                        </a:rPr>
                        <a:t> (</a:t>
                      </a:r>
                      <a:r>
                        <a:rPr lang="tr-TR" sz="2400" dirty="0" err="1">
                          <a:effectLst/>
                          <a:latin typeface="Times New Roman" panose="02020603050405020304" pitchFamily="18" charset="0"/>
                          <a:cs typeface="Times New Roman" panose="02020603050405020304" pitchFamily="18" charset="0"/>
                        </a:rPr>
                        <a:t>out</a:t>
                      </a:r>
                      <a:r>
                        <a:rPr lang="tr-TR" sz="2400" dirty="0">
                          <a:effectLst/>
                          <a:latin typeface="Times New Roman" panose="02020603050405020304" pitchFamily="18" charset="0"/>
                          <a:cs typeface="Times New Roman" panose="02020603050405020304" pitchFamily="18" charset="0"/>
                        </a:rPr>
                        <a:t> of </a:t>
                      </a:r>
                      <a:r>
                        <a:rPr lang="tr-TR" sz="2400" dirty="0" err="1">
                          <a:effectLst/>
                          <a:latin typeface="Times New Roman" panose="02020603050405020304" pitchFamily="18" charset="0"/>
                          <a:cs typeface="Times New Roman" panose="02020603050405020304" pitchFamily="18" charset="0"/>
                        </a:rPr>
                        <a:t>order</a:t>
                      </a:r>
                      <a:r>
                        <a:rPr lang="tr-TR" sz="2400" dirty="0">
                          <a:effectLst/>
                          <a:latin typeface="Times New Roman" panose="02020603050405020304" pitchFamily="18" charset="0"/>
                          <a:cs typeface="Times New Roman" panose="02020603050405020304" pitchFamily="18" charset="0"/>
                        </a:rPr>
                        <a:t>) </a:t>
                      </a:r>
                    </a:p>
                    <a:p>
                      <a:pPr marL="3175" algn="just">
                        <a:lnSpc>
                          <a:spcPts val="1585"/>
                        </a:lnSpc>
                        <a:spcBef>
                          <a:spcPts val="890"/>
                        </a:spcBef>
                        <a:spcAft>
                          <a:spcPts val="0"/>
                        </a:spcAft>
                      </a:pPr>
                      <a:r>
                        <a:rPr lang="tr-TR" sz="2400" spc="-5" dirty="0">
                          <a:effectLst/>
                          <a:latin typeface="Times New Roman" panose="02020603050405020304" pitchFamily="18" charset="0"/>
                          <a:cs typeface="Times New Roman" panose="02020603050405020304" pitchFamily="18" charset="0"/>
                        </a:rPr>
                        <a:t>Rezervasyonsuz gelen müşteriler (</a:t>
                      </a:r>
                      <a:r>
                        <a:rPr lang="tr-TR" sz="2400" spc="-5" dirty="0" err="1">
                          <a:effectLst/>
                          <a:latin typeface="Times New Roman" panose="02020603050405020304" pitchFamily="18" charset="0"/>
                          <a:cs typeface="Times New Roman" panose="02020603050405020304" pitchFamily="18" charset="0"/>
                        </a:rPr>
                        <a:t>walk</a:t>
                      </a:r>
                      <a:r>
                        <a:rPr lang="tr-TR" sz="2400" spc="-5" dirty="0">
                          <a:effectLst/>
                          <a:latin typeface="Times New Roman" panose="02020603050405020304" pitchFamily="18" charset="0"/>
                          <a:cs typeface="Times New Roman" panose="02020603050405020304" pitchFamily="18" charset="0"/>
                        </a:rPr>
                        <a:t>-in) </a:t>
                      </a:r>
                      <a:endParaRPr lang="tr-TR" sz="2400" dirty="0">
                        <a:effectLst/>
                        <a:latin typeface="Times New Roman" panose="02020603050405020304" pitchFamily="18" charset="0"/>
                        <a:cs typeface="Times New Roman" panose="02020603050405020304" pitchFamily="18" charset="0"/>
                      </a:endParaRPr>
                    </a:p>
                    <a:p>
                      <a:pPr marL="3175" algn="just">
                        <a:lnSpc>
                          <a:spcPts val="1585"/>
                        </a:lnSpc>
                        <a:spcBef>
                          <a:spcPts val="890"/>
                        </a:spcBef>
                        <a:spcAft>
                          <a:spcPts val="0"/>
                        </a:spcAft>
                      </a:pPr>
                      <a:r>
                        <a:rPr lang="tr-TR" sz="2400" spc="-5" dirty="0">
                          <a:effectLst/>
                          <a:latin typeface="Times New Roman" panose="02020603050405020304" pitchFamily="18" charset="0"/>
                          <a:cs typeface="Times New Roman" panose="02020603050405020304" pitchFamily="18" charset="0"/>
                        </a:rPr>
                        <a:t> </a:t>
                      </a:r>
                      <a:endParaRPr lang="tr-TR" sz="2400" dirty="0">
                        <a:effectLst/>
                        <a:latin typeface="Times New Roman" panose="02020603050405020304" pitchFamily="18" charset="0"/>
                        <a:cs typeface="Times New Roman" panose="02020603050405020304" pitchFamily="18" charset="0"/>
                      </a:endParaRPr>
                    </a:p>
                    <a:p>
                      <a:pPr marL="3175" algn="just">
                        <a:lnSpc>
                          <a:spcPts val="1585"/>
                        </a:lnSpc>
                        <a:spcBef>
                          <a:spcPts val="890"/>
                        </a:spcBef>
                        <a:spcAft>
                          <a:spcPts val="0"/>
                        </a:spcAft>
                      </a:pPr>
                      <a:r>
                        <a:rPr lang="tr-TR" sz="2400" spc="-5" dirty="0">
                          <a:effectLst/>
                          <a:latin typeface="Times New Roman" panose="02020603050405020304" pitchFamily="18" charset="0"/>
                          <a:cs typeface="Times New Roman" panose="02020603050405020304" pitchFamily="18" charset="0"/>
                        </a:rPr>
                        <a:t>İptaller (</a:t>
                      </a:r>
                      <a:r>
                        <a:rPr lang="tr-TR" sz="2400" spc="-5" dirty="0" err="1">
                          <a:effectLst/>
                          <a:latin typeface="Times New Roman" panose="02020603050405020304" pitchFamily="18" charset="0"/>
                          <a:cs typeface="Times New Roman" panose="02020603050405020304" pitchFamily="18" charset="0"/>
                        </a:rPr>
                        <a:t>cancellation</a:t>
                      </a:r>
                      <a:r>
                        <a:rPr lang="tr-TR" sz="2400" spc="-5" dirty="0">
                          <a:effectLst/>
                          <a:latin typeface="Times New Roman" panose="02020603050405020304" pitchFamily="18" charset="0"/>
                          <a:cs typeface="Times New Roman" panose="02020603050405020304" pitchFamily="18" charset="0"/>
                        </a:rPr>
                        <a:t>)</a:t>
                      </a:r>
                      <a:endParaRPr lang="tr-TR" sz="2400" dirty="0">
                        <a:effectLst/>
                        <a:latin typeface="Times New Roman" panose="02020603050405020304" pitchFamily="18" charset="0"/>
                        <a:cs typeface="Times New Roman" panose="02020603050405020304" pitchFamily="18" charset="0"/>
                      </a:endParaRPr>
                    </a:p>
                    <a:p>
                      <a:pPr marL="3175" algn="just">
                        <a:lnSpc>
                          <a:spcPts val="1585"/>
                        </a:lnSpc>
                        <a:spcBef>
                          <a:spcPts val="890"/>
                        </a:spcBef>
                        <a:spcAft>
                          <a:spcPts val="0"/>
                        </a:spcAft>
                      </a:pPr>
                      <a:r>
                        <a:rPr lang="tr-TR" sz="2400" spc="-5" dirty="0">
                          <a:effectLst/>
                          <a:latin typeface="Times New Roman" panose="02020603050405020304" pitchFamily="18" charset="0"/>
                          <a:cs typeface="Times New Roman" panose="02020603050405020304" pitchFamily="18" charset="0"/>
                        </a:rPr>
                        <a:t>Gerçekleşmeyen rezervasyonlar (</a:t>
                      </a:r>
                      <a:r>
                        <a:rPr lang="tr-TR" sz="2400" spc="-5" dirty="0" err="1">
                          <a:effectLst/>
                          <a:latin typeface="Times New Roman" panose="02020603050405020304" pitchFamily="18" charset="0"/>
                          <a:cs typeface="Times New Roman" panose="02020603050405020304" pitchFamily="18" charset="0"/>
                        </a:rPr>
                        <a:t>no-</a:t>
                      </a:r>
                      <a:r>
                        <a:rPr lang="tr-TR" sz="2400" dirty="0" err="1">
                          <a:effectLst/>
                          <a:latin typeface="Times New Roman" panose="02020603050405020304" pitchFamily="18" charset="0"/>
                          <a:cs typeface="Times New Roman" panose="02020603050405020304" pitchFamily="18" charset="0"/>
                        </a:rPr>
                        <a:t>show</a:t>
                      </a:r>
                      <a:r>
                        <a:rPr lang="tr-TR" sz="2400" dirty="0">
                          <a:effectLst/>
                          <a:latin typeface="Times New Roman" panose="02020603050405020304" pitchFamily="18" charset="0"/>
                          <a:cs typeface="Times New Roman" panose="02020603050405020304" pitchFamily="18" charset="0"/>
                        </a:rPr>
                        <a:t>)</a:t>
                      </a:r>
                    </a:p>
                    <a:p>
                      <a:pPr marL="3175" algn="just">
                        <a:lnSpc>
                          <a:spcPts val="1585"/>
                        </a:lnSpc>
                        <a:spcBef>
                          <a:spcPts val="890"/>
                        </a:spcBef>
                        <a:spcAft>
                          <a:spcPts val="0"/>
                        </a:spcAft>
                      </a:pPr>
                      <a:r>
                        <a:rPr lang="tr-TR" sz="2400" dirty="0">
                          <a:effectLst/>
                          <a:latin typeface="Times New Roman" panose="02020603050405020304" pitchFamily="18" charset="0"/>
                          <a:cs typeface="Times New Roman" panose="02020603050405020304" pitchFamily="18" charset="0"/>
                        </a:rPr>
                        <a:t>Erken çıkışlar (</a:t>
                      </a:r>
                      <a:r>
                        <a:rPr lang="tr-TR" sz="2400" dirty="0" err="1">
                          <a:effectLst/>
                          <a:latin typeface="Times New Roman" panose="02020603050405020304" pitchFamily="18" charset="0"/>
                          <a:cs typeface="Times New Roman" panose="02020603050405020304" pitchFamily="18" charset="0"/>
                        </a:rPr>
                        <a:t>early</a:t>
                      </a:r>
                      <a:r>
                        <a:rPr lang="tr-TR" sz="2400" dirty="0">
                          <a:effectLst/>
                          <a:latin typeface="Times New Roman" panose="02020603050405020304" pitchFamily="18" charset="0"/>
                          <a:cs typeface="Times New Roman" panose="02020603050405020304" pitchFamily="18" charset="0"/>
                        </a:rPr>
                        <a:t> </a:t>
                      </a:r>
                      <a:r>
                        <a:rPr lang="tr-TR" sz="2400" dirty="0" err="1">
                          <a:effectLst/>
                          <a:latin typeface="Times New Roman" panose="02020603050405020304" pitchFamily="18" charset="0"/>
                          <a:cs typeface="Times New Roman" panose="02020603050405020304" pitchFamily="18" charset="0"/>
                        </a:rPr>
                        <a:t>departure</a:t>
                      </a:r>
                      <a:r>
                        <a:rPr lang="tr-TR" sz="2400" dirty="0">
                          <a:effectLst/>
                          <a:latin typeface="Times New Roman" panose="02020603050405020304" pitchFamily="18" charset="0"/>
                          <a:cs typeface="Times New Roman" panose="02020603050405020304" pitchFamily="18" charset="0"/>
                        </a:rPr>
                        <a:t>)</a:t>
                      </a:r>
                    </a:p>
                    <a:p>
                      <a:pPr marL="3175" algn="just">
                        <a:lnSpc>
                          <a:spcPts val="1585"/>
                        </a:lnSpc>
                        <a:spcBef>
                          <a:spcPts val="890"/>
                        </a:spcBef>
                        <a:spcAft>
                          <a:spcPts val="0"/>
                        </a:spcAft>
                      </a:pPr>
                      <a:r>
                        <a:rPr lang="tr-TR" sz="2400" spc="-5" dirty="0">
                          <a:effectLst/>
                          <a:latin typeface="Times New Roman" panose="02020603050405020304" pitchFamily="18" charset="0"/>
                          <a:cs typeface="Times New Roman" panose="02020603050405020304" pitchFamily="18" charset="0"/>
                        </a:rPr>
                        <a:t>Otel çalışanlarının kullandığı odalar (</a:t>
                      </a:r>
                      <a:r>
                        <a:rPr lang="tr-TR" sz="2400" spc="-5" dirty="0" err="1">
                          <a:effectLst/>
                          <a:latin typeface="Times New Roman" panose="02020603050405020304" pitchFamily="18" charset="0"/>
                          <a:cs typeface="Times New Roman" panose="02020603050405020304" pitchFamily="18" charset="0"/>
                        </a:rPr>
                        <a:t>house</a:t>
                      </a:r>
                      <a:r>
                        <a:rPr lang="tr-TR" sz="2400" spc="-5" dirty="0">
                          <a:effectLst/>
                          <a:latin typeface="Times New Roman" panose="02020603050405020304" pitchFamily="18" charset="0"/>
                          <a:cs typeface="Times New Roman" panose="02020603050405020304" pitchFamily="18" charset="0"/>
                        </a:rPr>
                        <a:t> </a:t>
                      </a:r>
                      <a:r>
                        <a:rPr lang="tr-TR" sz="2400" spc="-5" dirty="0" err="1">
                          <a:effectLst/>
                          <a:latin typeface="Times New Roman" panose="02020603050405020304" pitchFamily="18" charset="0"/>
                          <a:cs typeface="Times New Roman" panose="02020603050405020304" pitchFamily="18" charset="0"/>
                        </a:rPr>
                        <a:t>use</a:t>
                      </a:r>
                      <a:r>
                        <a:rPr lang="tr-TR" sz="2400" spc="-5" dirty="0">
                          <a:effectLst/>
                          <a:latin typeface="Times New Roman" panose="02020603050405020304" pitchFamily="18" charset="0"/>
                          <a:cs typeface="Times New Roman" panose="02020603050405020304" pitchFamily="18" charset="0"/>
                        </a:rPr>
                        <a:t>)</a:t>
                      </a:r>
                      <a:endParaRPr lang="tr-TR" sz="2400" dirty="0">
                        <a:effectLst/>
                        <a:latin typeface="Times New Roman" panose="02020603050405020304" pitchFamily="18" charset="0"/>
                        <a:cs typeface="Times New Roman" panose="02020603050405020304" pitchFamily="18" charset="0"/>
                      </a:endParaRPr>
                    </a:p>
                    <a:p>
                      <a:pPr marL="3175" algn="just">
                        <a:lnSpc>
                          <a:spcPts val="1585"/>
                        </a:lnSpc>
                        <a:spcBef>
                          <a:spcPts val="890"/>
                        </a:spcBef>
                        <a:spcAft>
                          <a:spcPts val="0"/>
                        </a:spcAft>
                      </a:pPr>
                      <a:r>
                        <a:rPr lang="tr-TR" sz="2400" spc="-5" dirty="0">
                          <a:effectLst/>
                          <a:latin typeface="Times New Roman" panose="02020603050405020304" pitchFamily="18" charset="0"/>
                          <a:cs typeface="Times New Roman" panose="02020603050405020304" pitchFamily="18" charset="0"/>
                        </a:rPr>
                        <a:t>Çıkış yapan odalar (</a:t>
                      </a:r>
                      <a:r>
                        <a:rPr lang="tr-TR" sz="2400" spc="-5" dirty="0" err="1">
                          <a:effectLst/>
                          <a:latin typeface="Times New Roman" panose="02020603050405020304" pitchFamily="18" charset="0"/>
                          <a:cs typeface="Times New Roman" panose="02020603050405020304" pitchFamily="18" charset="0"/>
                        </a:rPr>
                        <a:t>check</a:t>
                      </a:r>
                      <a:r>
                        <a:rPr lang="tr-TR" sz="2400" spc="-5" dirty="0">
                          <a:effectLst/>
                          <a:latin typeface="Times New Roman" panose="02020603050405020304" pitchFamily="18" charset="0"/>
                          <a:cs typeface="Times New Roman" panose="02020603050405020304" pitchFamily="18" charset="0"/>
                        </a:rPr>
                        <a:t> </a:t>
                      </a:r>
                      <a:r>
                        <a:rPr lang="tr-TR" sz="2400" spc="-5" dirty="0" err="1">
                          <a:effectLst/>
                          <a:latin typeface="Times New Roman" panose="02020603050405020304" pitchFamily="18" charset="0"/>
                          <a:cs typeface="Times New Roman" panose="02020603050405020304" pitchFamily="18" charset="0"/>
                        </a:rPr>
                        <a:t>out</a:t>
                      </a:r>
                      <a:r>
                        <a:rPr lang="tr-TR" sz="2400" spc="-5" dirty="0">
                          <a:effectLst/>
                          <a:latin typeface="Times New Roman" panose="02020603050405020304" pitchFamily="18" charset="0"/>
                          <a:cs typeface="Times New Roman" panose="02020603050405020304" pitchFamily="18" charset="0"/>
                        </a:rPr>
                        <a:t>)</a:t>
                      </a:r>
                      <a:endParaRPr lang="tr-TR" sz="2400" dirty="0">
                        <a:effectLst/>
                        <a:latin typeface="Times New Roman" panose="02020603050405020304" pitchFamily="18" charset="0"/>
                        <a:cs typeface="Times New Roman" panose="02020603050405020304" pitchFamily="18" charset="0"/>
                      </a:endParaRPr>
                    </a:p>
                    <a:p>
                      <a:pPr algn="just">
                        <a:lnSpc>
                          <a:spcPts val="1585"/>
                        </a:lnSpc>
                        <a:spcBef>
                          <a:spcPts val="890"/>
                        </a:spcBef>
                        <a:spcAft>
                          <a:spcPts val="0"/>
                        </a:spcAft>
                      </a:pPr>
                      <a:r>
                        <a:rPr lang="tr-TR" sz="2400" dirty="0">
                          <a:effectLst/>
                          <a:latin typeface="Times New Roman" panose="02020603050405020304" pitchFamily="18" charset="0"/>
                          <a:cs typeface="Times New Roman" panose="02020603050405020304" pitchFamily="18" charset="0"/>
                        </a:rPr>
                        <a:t> </a:t>
                      </a:r>
                      <a:endParaRPr lang="tr-TR" sz="2400" dirty="0">
                        <a:effectLst/>
                        <a:latin typeface="Times New Roman" panose="02020603050405020304" pitchFamily="18" charset="0"/>
                        <a:ea typeface="Times New Roman"/>
                        <a:cs typeface="Times New Roman" panose="02020603050405020304" pitchFamily="18" charset="0"/>
                      </a:endParaRPr>
                    </a:p>
                  </a:txBody>
                  <a:tcPr marL="68460" marR="68460" marT="0" marB="0"/>
                </a:tc>
                <a:extLst>
                  <a:ext uri="{0D108BD9-81ED-4DB2-BD59-A6C34878D82A}">
                    <a16:rowId xmlns:a16="http://schemas.microsoft.com/office/drawing/2014/main" val="10000"/>
                  </a:ext>
                </a:extLst>
              </a:tr>
              <a:tr h="568425">
                <a:tc>
                  <a:txBody>
                    <a:bodyPr/>
                    <a:lstStyle/>
                    <a:p>
                      <a:pPr algn="ctr">
                        <a:lnSpc>
                          <a:spcPts val="1585"/>
                        </a:lnSpc>
                        <a:spcBef>
                          <a:spcPts val="890"/>
                        </a:spcBef>
                        <a:spcAft>
                          <a:spcPts val="0"/>
                        </a:spcAft>
                      </a:pPr>
                      <a:endParaRPr lang="tr-TR" sz="1600" dirty="0">
                        <a:effectLst/>
                        <a:latin typeface="Times New Roman" panose="02020603050405020304" pitchFamily="18" charset="0"/>
                        <a:cs typeface="Times New Roman" panose="02020603050405020304" pitchFamily="18" charset="0"/>
                      </a:endParaRPr>
                    </a:p>
                    <a:p>
                      <a:pPr algn="ctr">
                        <a:lnSpc>
                          <a:spcPts val="1585"/>
                        </a:lnSpc>
                        <a:spcBef>
                          <a:spcPts val="890"/>
                        </a:spcBef>
                        <a:spcAft>
                          <a:spcPts val="0"/>
                        </a:spcAft>
                      </a:pPr>
                      <a:r>
                        <a:rPr lang="tr-TR" sz="2400" dirty="0">
                          <a:effectLst/>
                          <a:latin typeface="Times New Roman" panose="02020603050405020304" pitchFamily="18" charset="0"/>
                          <a:cs typeface="Times New Roman" panose="02020603050405020304" pitchFamily="18" charset="0"/>
                        </a:rPr>
                        <a:t>=</a:t>
                      </a:r>
                      <a:endParaRPr lang="tr-TR" sz="2400" dirty="0">
                        <a:effectLst/>
                        <a:latin typeface="Times New Roman" panose="02020603050405020304" pitchFamily="18" charset="0"/>
                        <a:ea typeface="Times New Roman"/>
                        <a:cs typeface="Times New Roman" panose="02020603050405020304" pitchFamily="18" charset="0"/>
                      </a:endParaRPr>
                    </a:p>
                  </a:txBody>
                  <a:tcPr marL="68460" marR="68460" marT="0" marB="0"/>
                </a:tc>
                <a:tc>
                  <a:txBody>
                    <a:bodyPr/>
                    <a:lstStyle/>
                    <a:p>
                      <a:pPr marL="3175" algn="just">
                        <a:lnSpc>
                          <a:spcPts val="1585"/>
                        </a:lnSpc>
                        <a:spcBef>
                          <a:spcPts val="890"/>
                        </a:spcBef>
                        <a:spcAft>
                          <a:spcPts val="0"/>
                        </a:spcAft>
                      </a:pPr>
                      <a:endParaRPr lang="tr-TR" sz="2400" dirty="0">
                        <a:effectLst/>
                        <a:latin typeface="Times New Roman" panose="02020603050405020304" pitchFamily="18" charset="0"/>
                        <a:cs typeface="Times New Roman" panose="02020603050405020304" pitchFamily="18" charset="0"/>
                      </a:endParaRPr>
                    </a:p>
                    <a:p>
                      <a:pPr marL="3175" algn="just">
                        <a:lnSpc>
                          <a:spcPts val="1585"/>
                        </a:lnSpc>
                        <a:spcBef>
                          <a:spcPts val="890"/>
                        </a:spcBef>
                        <a:spcAft>
                          <a:spcPts val="0"/>
                        </a:spcAft>
                      </a:pPr>
                      <a:r>
                        <a:rPr lang="tr-TR" sz="2400" dirty="0">
                          <a:effectLst/>
                          <a:latin typeface="Times New Roman" panose="02020603050405020304" pitchFamily="18" charset="0"/>
                          <a:cs typeface="Times New Roman" panose="02020603050405020304" pitchFamily="18" charset="0"/>
                        </a:rPr>
                        <a:t>Satılabilir Oda Sayısı </a:t>
                      </a:r>
                      <a:endParaRPr lang="tr-TR" sz="2400" dirty="0">
                        <a:effectLst/>
                        <a:latin typeface="Times New Roman" panose="02020603050405020304" pitchFamily="18" charset="0"/>
                        <a:ea typeface="Times New Roman"/>
                        <a:cs typeface="Times New Roman" panose="02020603050405020304" pitchFamily="18" charset="0"/>
                      </a:endParaRPr>
                    </a:p>
                  </a:txBody>
                  <a:tcPr marL="68460" marR="6846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054599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ACC3A4B-15F9-46A4-92C0-3D8B5396E154}"/>
              </a:ext>
            </a:extLst>
          </p:cNvPr>
          <p:cNvPicPr>
            <a:picLocks noChangeAspect="1"/>
          </p:cNvPicPr>
          <p:nvPr/>
        </p:nvPicPr>
        <p:blipFill>
          <a:blip r:embed="rId2"/>
          <a:stretch>
            <a:fillRect/>
          </a:stretch>
        </p:blipFill>
        <p:spPr>
          <a:xfrm>
            <a:off x="21000" y="0"/>
            <a:ext cx="5055055" cy="6858000"/>
          </a:xfrm>
          <a:prstGeom prst="rect">
            <a:avLst/>
          </a:prstGeom>
        </p:spPr>
      </p:pic>
      <p:pic>
        <p:nvPicPr>
          <p:cNvPr id="3" name="Resim 2">
            <a:extLst>
              <a:ext uri="{FF2B5EF4-FFF2-40B4-BE49-F238E27FC236}">
                <a16:creationId xmlns:a16="http://schemas.microsoft.com/office/drawing/2014/main" id="{F4CCEAF7-EA89-474B-97C3-A91F5198FD09}"/>
              </a:ext>
            </a:extLst>
          </p:cNvPr>
          <p:cNvPicPr>
            <a:picLocks noChangeAspect="1"/>
          </p:cNvPicPr>
          <p:nvPr/>
        </p:nvPicPr>
        <p:blipFill>
          <a:blip r:embed="rId3"/>
          <a:stretch>
            <a:fillRect/>
          </a:stretch>
        </p:blipFill>
        <p:spPr>
          <a:xfrm>
            <a:off x="5061104" y="548680"/>
            <a:ext cx="3514725" cy="5400600"/>
          </a:xfrm>
          <a:prstGeom prst="rect">
            <a:avLst/>
          </a:prstGeom>
        </p:spPr>
      </p:pic>
    </p:spTree>
    <p:extLst>
      <p:ext uri="{BB962C8B-B14F-4D97-AF65-F5344CB8AC3E}">
        <p14:creationId xmlns:p14="http://schemas.microsoft.com/office/powerpoint/2010/main" val="191187562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729953826"/>
              </p:ext>
            </p:extLst>
          </p:nvPr>
        </p:nvGraphicFramePr>
        <p:xfrm>
          <a:off x="179512" y="2708920"/>
          <a:ext cx="8712968" cy="3600401"/>
        </p:xfrm>
        <a:graphic>
          <a:graphicData uri="http://schemas.openxmlformats.org/drawingml/2006/table">
            <a:tbl>
              <a:tblPr>
                <a:tableStyleId>{5C22544A-7EE6-4342-B048-85BDC9FD1C3A}</a:tableStyleId>
              </a:tblPr>
              <a:tblGrid>
                <a:gridCol w="5580216">
                  <a:extLst>
                    <a:ext uri="{9D8B030D-6E8A-4147-A177-3AD203B41FA5}">
                      <a16:colId xmlns:a16="http://schemas.microsoft.com/office/drawing/2014/main" val="20000"/>
                    </a:ext>
                  </a:extLst>
                </a:gridCol>
                <a:gridCol w="3132752">
                  <a:extLst>
                    <a:ext uri="{9D8B030D-6E8A-4147-A177-3AD203B41FA5}">
                      <a16:colId xmlns:a16="http://schemas.microsoft.com/office/drawing/2014/main" val="20001"/>
                    </a:ext>
                  </a:extLst>
                </a:gridCol>
              </a:tblGrid>
              <a:tr h="556151">
                <a:tc>
                  <a:txBody>
                    <a:bodyPr/>
                    <a:lstStyle/>
                    <a:p>
                      <a:pPr>
                        <a:spcAft>
                          <a:spcPts val="0"/>
                        </a:spcAft>
                      </a:pPr>
                      <a:r>
                        <a:rPr lang="tr-TR" sz="2400" dirty="0">
                          <a:effectLst/>
                        </a:rPr>
                        <a:t>Bugünkü dolu oda sayısı (+)</a:t>
                      </a:r>
                      <a:endParaRPr lang="tr-TR" sz="2400" dirty="0">
                        <a:effectLst/>
                        <a:latin typeface="Calibri"/>
                        <a:ea typeface="Times New Roman"/>
                        <a:cs typeface="Times New Roman"/>
                      </a:endParaRPr>
                    </a:p>
                  </a:txBody>
                  <a:tcPr marL="25400" marR="25400" marT="0" marB="0"/>
                </a:tc>
                <a:tc>
                  <a:txBody>
                    <a:bodyPr/>
                    <a:lstStyle/>
                    <a:p>
                      <a:pPr algn="ctr">
                        <a:spcAft>
                          <a:spcPts val="0"/>
                        </a:spcAft>
                      </a:pPr>
                      <a:r>
                        <a:rPr lang="tr-TR" sz="2400">
                          <a:effectLst/>
                        </a:rPr>
                        <a:t>200</a:t>
                      </a:r>
                      <a:endParaRPr lang="tr-TR" sz="2400">
                        <a:effectLst/>
                        <a:latin typeface="Calibri"/>
                        <a:ea typeface="Times New Roman"/>
                        <a:cs typeface="Times New Roman"/>
                      </a:endParaRPr>
                    </a:p>
                  </a:txBody>
                  <a:tcPr marL="25400" marR="25400" marT="0" marB="0"/>
                </a:tc>
                <a:extLst>
                  <a:ext uri="{0D108BD9-81ED-4DB2-BD59-A6C34878D82A}">
                    <a16:rowId xmlns:a16="http://schemas.microsoft.com/office/drawing/2014/main" val="10000"/>
                  </a:ext>
                </a:extLst>
              </a:tr>
              <a:tr h="560317">
                <a:tc>
                  <a:txBody>
                    <a:bodyPr/>
                    <a:lstStyle/>
                    <a:p>
                      <a:pPr>
                        <a:spcAft>
                          <a:spcPts val="0"/>
                        </a:spcAft>
                      </a:pPr>
                      <a:r>
                        <a:rPr lang="tr-TR" sz="2400" dirty="0">
                          <a:effectLst/>
                        </a:rPr>
                        <a:t>Çıkış sayısı (-)</a:t>
                      </a:r>
                      <a:endParaRPr lang="tr-TR" sz="2400" dirty="0">
                        <a:effectLst/>
                        <a:latin typeface="Calibri"/>
                        <a:ea typeface="Times New Roman"/>
                        <a:cs typeface="Times New Roman"/>
                      </a:endParaRPr>
                    </a:p>
                  </a:txBody>
                  <a:tcPr marL="25400" marR="25400" marT="0" marB="0"/>
                </a:tc>
                <a:tc>
                  <a:txBody>
                    <a:bodyPr/>
                    <a:lstStyle/>
                    <a:p>
                      <a:pPr algn="ctr">
                        <a:spcAft>
                          <a:spcPts val="0"/>
                        </a:spcAft>
                      </a:pPr>
                      <a:r>
                        <a:rPr lang="tr-TR" sz="2400">
                          <a:effectLst/>
                        </a:rPr>
                        <a:t>140</a:t>
                      </a:r>
                      <a:endParaRPr lang="tr-TR" sz="2400">
                        <a:effectLst/>
                        <a:latin typeface="Calibri"/>
                        <a:ea typeface="Times New Roman"/>
                        <a:cs typeface="Times New Roman"/>
                      </a:endParaRPr>
                    </a:p>
                  </a:txBody>
                  <a:tcPr marL="25400" marR="25400" marT="0" marB="0"/>
                </a:tc>
                <a:extLst>
                  <a:ext uri="{0D108BD9-81ED-4DB2-BD59-A6C34878D82A}">
                    <a16:rowId xmlns:a16="http://schemas.microsoft.com/office/drawing/2014/main" val="10001"/>
                  </a:ext>
                </a:extLst>
              </a:tr>
              <a:tr h="544694">
                <a:tc>
                  <a:txBody>
                    <a:bodyPr/>
                    <a:lstStyle/>
                    <a:p>
                      <a:pPr>
                        <a:spcAft>
                          <a:spcPts val="0"/>
                        </a:spcAft>
                      </a:pPr>
                      <a:r>
                        <a:rPr lang="tr-TR" sz="2400">
                          <a:effectLst/>
                        </a:rPr>
                        <a:t>Dolu oda sayısı (=)</a:t>
                      </a:r>
                      <a:endParaRPr lang="tr-TR" sz="2400">
                        <a:effectLst/>
                        <a:latin typeface="Calibri"/>
                        <a:ea typeface="Times New Roman"/>
                        <a:cs typeface="Times New Roman"/>
                      </a:endParaRPr>
                    </a:p>
                  </a:txBody>
                  <a:tcPr marL="25400" marR="25400" marT="0" marB="0"/>
                </a:tc>
                <a:tc>
                  <a:txBody>
                    <a:bodyPr/>
                    <a:lstStyle/>
                    <a:p>
                      <a:pPr algn="ctr">
                        <a:spcAft>
                          <a:spcPts val="0"/>
                        </a:spcAft>
                      </a:pPr>
                      <a:r>
                        <a:rPr lang="tr-TR" sz="2400">
                          <a:effectLst/>
                        </a:rPr>
                        <a:t>60</a:t>
                      </a:r>
                      <a:endParaRPr lang="tr-TR" sz="2400">
                        <a:effectLst/>
                        <a:latin typeface="Calibri"/>
                        <a:ea typeface="Times New Roman"/>
                        <a:cs typeface="Times New Roman"/>
                      </a:endParaRPr>
                    </a:p>
                  </a:txBody>
                  <a:tcPr marL="25400" marR="25400" marT="0" marB="0"/>
                </a:tc>
                <a:extLst>
                  <a:ext uri="{0D108BD9-81ED-4DB2-BD59-A6C34878D82A}">
                    <a16:rowId xmlns:a16="http://schemas.microsoft.com/office/drawing/2014/main" val="10002"/>
                  </a:ext>
                </a:extLst>
              </a:tr>
              <a:tr h="566566">
                <a:tc>
                  <a:txBody>
                    <a:bodyPr/>
                    <a:lstStyle/>
                    <a:p>
                      <a:pPr>
                        <a:spcAft>
                          <a:spcPts val="0"/>
                        </a:spcAft>
                      </a:pPr>
                      <a:r>
                        <a:rPr lang="tr-TR" sz="2400">
                          <a:effectLst/>
                        </a:rPr>
                        <a:t>Giriş sayısı (+)</a:t>
                      </a:r>
                      <a:endParaRPr lang="tr-TR" sz="2400">
                        <a:effectLst/>
                        <a:latin typeface="Calibri"/>
                        <a:ea typeface="Times New Roman"/>
                        <a:cs typeface="Times New Roman"/>
                      </a:endParaRPr>
                    </a:p>
                  </a:txBody>
                  <a:tcPr marL="25400" marR="25400" marT="0" marB="0"/>
                </a:tc>
                <a:tc>
                  <a:txBody>
                    <a:bodyPr/>
                    <a:lstStyle/>
                    <a:p>
                      <a:pPr algn="ctr">
                        <a:spcAft>
                          <a:spcPts val="0"/>
                        </a:spcAft>
                      </a:pPr>
                      <a:r>
                        <a:rPr lang="tr-TR" sz="2400">
                          <a:effectLst/>
                        </a:rPr>
                        <a:t>155</a:t>
                      </a:r>
                      <a:endParaRPr lang="tr-TR" sz="2400">
                        <a:effectLst/>
                        <a:latin typeface="Calibri"/>
                        <a:ea typeface="Times New Roman"/>
                        <a:cs typeface="Times New Roman"/>
                      </a:endParaRPr>
                    </a:p>
                  </a:txBody>
                  <a:tcPr marL="25400" marR="25400" marT="0" marB="0"/>
                </a:tc>
                <a:extLst>
                  <a:ext uri="{0D108BD9-81ED-4DB2-BD59-A6C34878D82A}">
                    <a16:rowId xmlns:a16="http://schemas.microsoft.com/office/drawing/2014/main" val="10003"/>
                  </a:ext>
                </a:extLst>
              </a:tr>
              <a:tr h="556151">
                <a:tc>
                  <a:txBody>
                    <a:bodyPr/>
                    <a:lstStyle/>
                    <a:p>
                      <a:pPr>
                        <a:spcAft>
                          <a:spcPts val="0"/>
                        </a:spcAft>
                      </a:pPr>
                      <a:r>
                        <a:rPr lang="tr-TR" sz="2400" dirty="0">
                          <a:effectLst/>
                        </a:rPr>
                        <a:t>Toplam dolu oda sayısı (-)</a:t>
                      </a:r>
                      <a:endParaRPr lang="tr-TR" sz="2400" dirty="0">
                        <a:effectLst/>
                        <a:latin typeface="Calibri"/>
                        <a:ea typeface="Times New Roman"/>
                        <a:cs typeface="Times New Roman"/>
                      </a:endParaRPr>
                    </a:p>
                  </a:txBody>
                  <a:tcPr marL="25400" marR="25400" marT="0" marB="0"/>
                </a:tc>
                <a:tc>
                  <a:txBody>
                    <a:bodyPr/>
                    <a:lstStyle/>
                    <a:p>
                      <a:pPr algn="ctr">
                        <a:spcAft>
                          <a:spcPts val="0"/>
                        </a:spcAft>
                      </a:pPr>
                      <a:r>
                        <a:rPr lang="tr-TR" sz="2400">
                          <a:effectLst/>
                        </a:rPr>
                        <a:t>215</a:t>
                      </a:r>
                      <a:endParaRPr lang="tr-TR" sz="2400">
                        <a:effectLst/>
                        <a:latin typeface="Calibri"/>
                        <a:ea typeface="Times New Roman"/>
                        <a:cs typeface="Times New Roman"/>
                      </a:endParaRPr>
                    </a:p>
                  </a:txBody>
                  <a:tcPr marL="25400" marR="25400" marT="0" marB="0"/>
                </a:tc>
                <a:extLst>
                  <a:ext uri="{0D108BD9-81ED-4DB2-BD59-A6C34878D82A}">
                    <a16:rowId xmlns:a16="http://schemas.microsoft.com/office/drawing/2014/main" val="10004"/>
                  </a:ext>
                </a:extLst>
              </a:tr>
              <a:tr h="408261">
                <a:tc>
                  <a:txBody>
                    <a:bodyPr/>
                    <a:lstStyle/>
                    <a:p>
                      <a:pPr>
                        <a:spcAft>
                          <a:spcPts val="0"/>
                        </a:spcAft>
                      </a:pPr>
                      <a:r>
                        <a:rPr lang="tr-TR" sz="2400">
                          <a:effectLst/>
                        </a:rPr>
                        <a:t>Toplam Oda Sayısı</a:t>
                      </a:r>
                      <a:endParaRPr lang="tr-TR" sz="2400">
                        <a:effectLst/>
                        <a:latin typeface="Calibri"/>
                        <a:ea typeface="Times New Roman"/>
                        <a:cs typeface="Times New Roman"/>
                      </a:endParaRPr>
                    </a:p>
                  </a:txBody>
                  <a:tcPr marL="25400" marR="25400" marT="0" marB="0"/>
                </a:tc>
                <a:tc>
                  <a:txBody>
                    <a:bodyPr/>
                    <a:lstStyle/>
                    <a:p>
                      <a:pPr algn="ctr">
                        <a:spcAft>
                          <a:spcPts val="0"/>
                        </a:spcAft>
                      </a:pPr>
                      <a:r>
                        <a:rPr lang="tr-TR" sz="2400">
                          <a:effectLst/>
                        </a:rPr>
                        <a:t>500</a:t>
                      </a:r>
                      <a:endParaRPr lang="tr-TR" sz="2400">
                        <a:effectLst/>
                        <a:latin typeface="Calibri"/>
                        <a:ea typeface="Times New Roman"/>
                        <a:cs typeface="Times New Roman"/>
                      </a:endParaRPr>
                    </a:p>
                  </a:txBody>
                  <a:tcPr marL="25400" marR="25400" marT="0" marB="0"/>
                </a:tc>
                <a:extLst>
                  <a:ext uri="{0D108BD9-81ED-4DB2-BD59-A6C34878D82A}">
                    <a16:rowId xmlns:a16="http://schemas.microsoft.com/office/drawing/2014/main" val="10005"/>
                  </a:ext>
                </a:extLst>
              </a:tr>
              <a:tr h="408261">
                <a:tc>
                  <a:txBody>
                    <a:bodyPr/>
                    <a:lstStyle/>
                    <a:p>
                      <a:pPr>
                        <a:spcAft>
                          <a:spcPts val="0"/>
                        </a:spcAft>
                      </a:pPr>
                      <a:r>
                        <a:rPr lang="tr-TR" sz="2400" b="1" dirty="0">
                          <a:effectLst/>
                        </a:rPr>
                        <a:t>Satılabilir oda sayısı</a:t>
                      </a:r>
                      <a:endParaRPr lang="tr-TR" sz="2400" b="1" dirty="0">
                        <a:effectLst/>
                        <a:latin typeface="Calibri"/>
                        <a:ea typeface="Times New Roman"/>
                        <a:cs typeface="Times New Roman"/>
                      </a:endParaRPr>
                    </a:p>
                  </a:txBody>
                  <a:tcPr marL="25400" marR="25400" marT="0" marB="0"/>
                </a:tc>
                <a:tc>
                  <a:txBody>
                    <a:bodyPr/>
                    <a:lstStyle/>
                    <a:p>
                      <a:pPr algn="ctr">
                        <a:spcAft>
                          <a:spcPts val="0"/>
                        </a:spcAft>
                      </a:pPr>
                      <a:r>
                        <a:rPr lang="tr-TR" sz="2400" dirty="0">
                          <a:effectLst/>
                        </a:rPr>
                        <a:t>285</a:t>
                      </a:r>
                      <a:endParaRPr lang="tr-TR" sz="2400" dirty="0">
                        <a:effectLst/>
                        <a:latin typeface="Calibri"/>
                        <a:ea typeface="Times New Roman"/>
                        <a:cs typeface="Times New Roman"/>
                      </a:endParaRPr>
                    </a:p>
                  </a:txBody>
                  <a:tcPr marL="25400" marR="25400" marT="0" marB="0"/>
                </a:tc>
                <a:extLst>
                  <a:ext uri="{0D108BD9-81ED-4DB2-BD59-A6C34878D82A}">
                    <a16:rowId xmlns:a16="http://schemas.microsoft.com/office/drawing/2014/main" val="10006"/>
                  </a:ext>
                </a:extLst>
              </a:tr>
            </a:tbl>
          </a:graphicData>
        </a:graphic>
      </p:graphicFrame>
      <p:sp>
        <p:nvSpPr>
          <p:cNvPr id="4" name="Dikdörtgen 3"/>
          <p:cNvSpPr/>
          <p:nvPr/>
        </p:nvSpPr>
        <p:spPr>
          <a:xfrm>
            <a:off x="179512" y="404664"/>
            <a:ext cx="8784976" cy="1815882"/>
          </a:xfrm>
          <a:prstGeom prst="rect">
            <a:avLst/>
          </a:prstGeom>
        </p:spPr>
        <p:txBody>
          <a:bodyPr wrap="square">
            <a:spAutoFit/>
          </a:bodyPr>
          <a:lstStyle/>
          <a:p>
            <a:pPr algn="just"/>
            <a:r>
              <a:rPr lang="tr-TR" sz="2800" b="1" dirty="0">
                <a:solidFill>
                  <a:srgbClr val="FF0000"/>
                </a:solidFill>
                <a:latin typeface="Times New Roman" panose="02020603050405020304" pitchFamily="18" charset="0"/>
                <a:cs typeface="Times New Roman" panose="02020603050405020304" pitchFamily="18" charset="0"/>
              </a:rPr>
              <a:t>Senaryo – 1: </a:t>
            </a:r>
            <a:r>
              <a:rPr lang="tr-TR" sz="2800" dirty="0">
                <a:latin typeface="Times New Roman" panose="02020603050405020304" pitchFamily="18" charset="0"/>
                <a:cs typeface="Times New Roman" panose="02020603050405020304" pitchFamily="18" charset="0"/>
              </a:rPr>
              <a:t>Taş oteli 500 odalıdır. 200 odası doludur. Bir sonraki gün 140 oda çıkış, 155 oda giriş beklenmektedir. </a:t>
            </a:r>
          </a:p>
          <a:p>
            <a:pPr algn="just"/>
            <a:endParaRPr lang="tr-TR" sz="2800" dirty="0">
              <a:latin typeface="Times New Roman" panose="02020603050405020304" pitchFamily="18" charset="0"/>
              <a:cs typeface="Times New Roman" panose="02020603050405020304" pitchFamily="18" charset="0"/>
            </a:endParaRPr>
          </a:p>
          <a:p>
            <a:pPr algn="just"/>
            <a:r>
              <a:rPr lang="tr-TR" sz="2800" b="1" dirty="0">
                <a:solidFill>
                  <a:srgbClr val="7030A0"/>
                </a:solidFill>
                <a:latin typeface="Times New Roman" panose="02020603050405020304" pitchFamily="18" charset="0"/>
                <a:cs typeface="Times New Roman" panose="02020603050405020304" pitchFamily="18" charset="0"/>
              </a:rPr>
              <a:t>Satılabilir oda sayısı nedir?</a:t>
            </a:r>
          </a:p>
        </p:txBody>
      </p:sp>
    </p:spTree>
    <p:extLst>
      <p:ext uri="{BB962C8B-B14F-4D97-AF65-F5344CB8AC3E}">
        <p14:creationId xmlns:p14="http://schemas.microsoft.com/office/powerpoint/2010/main" val="283452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16632"/>
            <a:ext cx="8496944" cy="7294305"/>
          </a:xfrm>
          <a:prstGeom prst="rect">
            <a:avLst/>
          </a:prstGeom>
        </p:spPr>
        <p:txBody>
          <a:bodyPr wrap="square">
            <a:spAutoFit/>
          </a:bodyPr>
          <a:lstStyle/>
          <a:p>
            <a:pPr algn="just"/>
            <a:r>
              <a:rPr lang="tr-TR" sz="2800" dirty="0">
                <a:latin typeface="Times New Roman" panose="02020603050405020304" pitchFamily="18" charset="0"/>
                <a:cs typeface="Times New Roman" panose="02020603050405020304" pitchFamily="18" charset="0"/>
              </a:rPr>
              <a:t>Otellerde iptaller, erken ayrılmalar ve gerçekleşmeyen rezervasyonların olması kaçınılmazdır. Bu durumda </a:t>
            </a:r>
            <a:r>
              <a:rPr lang="tr-TR" sz="2800" dirty="0" err="1">
                <a:latin typeface="Times New Roman" panose="02020603050405020304" pitchFamily="18" charset="0"/>
                <a:cs typeface="Times New Roman" panose="02020603050405020304" pitchFamily="18" charset="0"/>
              </a:rPr>
              <a:t>önbüro</a:t>
            </a:r>
            <a:r>
              <a:rPr lang="tr-TR" sz="2800" dirty="0">
                <a:latin typeface="Times New Roman" panose="02020603050405020304" pitchFamily="18" charset="0"/>
                <a:cs typeface="Times New Roman" panose="02020603050405020304" pitchFamily="18" charset="0"/>
              </a:rPr>
              <a:t> müdürü kapasitenin atıl kalmasını önlemek amacıyla kapasite üstü rezervasyon </a:t>
            </a:r>
            <a:r>
              <a:rPr lang="tr-TR" sz="2800" b="1" dirty="0">
                <a:solidFill>
                  <a:srgbClr val="FF0000"/>
                </a:solidFill>
                <a:latin typeface="Times New Roman" panose="02020603050405020304" pitchFamily="18" charset="0"/>
                <a:cs typeface="Times New Roman" panose="02020603050405020304" pitchFamily="18" charset="0"/>
              </a:rPr>
              <a:t>(</a:t>
            </a:r>
            <a:r>
              <a:rPr lang="tr-TR" sz="2800" b="1" dirty="0" err="1">
                <a:solidFill>
                  <a:srgbClr val="FF0000"/>
                </a:solidFill>
                <a:latin typeface="Times New Roman" panose="02020603050405020304" pitchFamily="18" charset="0"/>
                <a:cs typeface="Times New Roman" panose="02020603050405020304" pitchFamily="18" charset="0"/>
              </a:rPr>
              <a:t>overbooking</a:t>
            </a:r>
            <a:r>
              <a:rPr lang="tr-TR" sz="2800" b="1" dirty="0">
                <a:solidFill>
                  <a:srgbClr val="FF0000"/>
                </a:solidFill>
                <a:latin typeface="Times New Roman" panose="02020603050405020304" pitchFamily="18" charset="0"/>
                <a:cs typeface="Times New Roman" panose="02020603050405020304" pitchFamily="18" charset="0"/>
              </a:rPr>
              <a:t>)</a:t>
            </a:r>
            <a:r>
              <a:rPr lang="tr-TR" sz="2800" dirty="0">
                <a:latin typeface="Times New Roman" panose="02020603050405020304" pitchFamily="18" charset="0"/>
                <a:cs typeface="Times New Roman" panose="02020603050405020304" pitchFamily="18" charset="0"/>
              </a:rPr>
              <a:t> almaktadırlar. </a:t>
            </a:r>
          </a:p>
          <a:p>
            <a:pPr algn="just"/>
            <a:endParaRPr lang="tr-TR" sz="2800" dirty="0">
              <a:latin typeface="Times New Roman" panose="02020603050405020304" pitchFamily="18" charset="0"/>
              <a:cs typeface="Times New Roman" panose="02020603050405020304" pitchFamily="18" charset="0"/>
            </a:endParaRPr>
          </a:p>
          <a:p>
            <a:pPr algn="just"/>
            <a:r>
              <a:rPr lang="tr-TR" sz="2800" dirty="0">
                <a:latin typeface="Times New Roman" panose="02020603050405020304" pitchFamily="18" charset="0"/>
                <a:cs typeface="Times New Roman" panose="02020603050405020304" pitchFamily="18" charset="0"/>
              </a:rPr>
              <a:t>Geçmiş yıllardaki iptal, erken çıkış ve gerçekleşmeyen rezervasyon miktarlarının bilinmesi kapasite üstü rezervasyon oranının gerçeğe yakın hesaplanmasına yardımcı olmaktadır. Otel işletmeleri geçmişteki bu bilgileri hesaplayarak fiziki kapasitelerinin üstünde rezervasyon alma yoluna gitmektedirler.</a:t>
            </a:r>
          </a:p>
          <a:p>
            <a:pPr algn="just"/>
            <a:endParaRPr lang="tr-TR" sz="2800" dirty="0">
              <a:latin typeface="Times New Roman" panose="02020603050405020304" pitchFamily="18" charset="0"/>
              <a:cs typeface="Times New Roman" panose="02020603050405020304" pitchFamily="18" charset="0"/>
            </a:endParaRPr>
          </a:p>
          <a:p>
            <a:pPr algn="just"/>
            <a:r>
              <a:rPr lang="tr-TR" sz="2800" dirty="0">
                <a:solidFill>
                  <a:srgbClr val="00B050"/>
                </a:solidFill>
                <a:latin typeface="Times New Roman" panose="02020603050405020304" pitchFamily="18" charset="0"/>
                <a:cs typeface="Times New Roman" panose="02020603050405020304" pitchFamily="18" charset="0"/>
              </a:rPr>
              <a:t>Yukarıdaki 1. senaryoyu aşağıdaki yeni duruma göre detaylandırdığımızda şöyle bir sonuç ortaya çıkmıştır:</a:t>
            </a:r>
          </a:p>
          <a:p>
            <a:endParaRPr lang="tr-TR" sz="2400" dirty="0"/>
          </a:p>
          <a:p>
            <a:endParaRPr lang="tr-TR" sz="2400" dirty="0"/>
          </a:p>
        </p:txBody>
      </p:sp>
    </p:spTree>
    <p:extLst>
      <p:ext uri="{BB962C8B-B14F-4D97-AF65-F5344CB8AC3E}">
        <p14:creationId xmlns:p14="http://schemas.microsoft.com/office/powerpoint/2010/main" val="389662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79512" y="260648"/>
            <a:ext cx="8640960" cy="7663636"/>
          </a:xfrm>
          <a:prstGeom prst="rect">
            <a:avLst/>
          </a:prstGeom>
        </p:spPr>
        <p:txBody>
          <a:bodyPr wrap="square">
            <a:spAutoFit/>
          </a:bodyPr>
          <a:lstStyle/>
          <a:p>
            <a:pPr algn="just"/>
            <a:r>
              <a:rPr lang="tr-TR" sz="2800" b="1" dirty="0">
                <a:solidFill>
                  <a:srgbClr val="FF0000"/>
                </a:solidFill>
                <a:latin typeface="Times New Roman" panose="02020603050405020304" pitchFamily="18" charset="0"/>
                <a:cs typeface="Times New Roman" panose="02020603050405020304" pitchFamily="18" charset="0"/>
              </a:rPr>
              <a:t>Senaryo – 2: </a:t>
            </a:r>
            <a:r>
              <a:rPr lang="tr-TR" sz="2800" dirty="0">
                <a:latin typeface="Times New Roman" panose="02020603050405020304" pitchFamily="18" charset="0"/>
                <a:cs typeface="Times New Roman" panose="02020603050405020304" pitchFamily="18" charset="0"/>
              </a:rPr>
              <a:t>‘Taş oteli 500 odalıdır. 200 odası doludur. Bir sonraki gün 140 oda çıkış, 155 oda giriş beklenmektedir.’</a:t>
            </a:r>
          </a:p>
          <a:p>
            <a:pPr algn="just"/>
            <a:endParaRPr lang="tr-TR" sz="2800" b="1" dirty="0">
              <a:solidFill>
                <a:srgbClr val="FF0000"/>
              </a:solidFill>
              <a:latin typeface="Times New Roman" panose="02020603050405020304" pitchFamily="18" charset="0"/>
              <a:cs typeface="Times New Roman" panose="02020603050405020304" pitchFamily="18" charset="0"/>
            </a:endParaRPr>
          </a:p>
          <a:p>
            <a:pPr algn="just"/>
            <a:r>
              <a:rPr lang="tr-TR" sz="2800" b="1" dirty="0">
                <a:solidFill>
                  <a:srgbClr val="FF0000"/>
                </a:solidFill>
                <a:latin typeface="Times New Roman" panose="02020603050405020304" pitchFamily="18" charset="0"/>
                <a:cs typeface="Times New Roman" panose="02020603050405020304" pitchFamily="18" charset="0"/>
              </a:rPr>
              <a:t>Fakat; </a:t>
            </a:r>
            <a:r>
              <a:rPr lang="tr-TR" sz="2800" dirty="0">
                <a:latin typeface="Times New Roman" panose="02020603050405020304" pitchFamily="18" charset="0"/>
                <a:cs typeface="Times New Roman" panose="02020603050405020304" pitchFamily="18" charset="0"/>
              </a:rPr>
              <a:t>Taş otelinde bir önceki yıl aynı gün rezervasyonların %5'i iptal edilmiş( </a:t>
            </a:r>
            <a:r>
              <a:rPr lang="tr-TR" sz="2800" dirty="0" err="1">
                <a:latin typeface="Times New Roman" panose="02020603050405020304" pitchFamily="18" charset="0"/>
                <a:cs typeface="Times New Roman" panose="02020603050405020304" pitchFamily="18" charset="0"/>
              </a:rPr>
              <a:t>cancellation</a:t>
            </a:r>
            <a:r>
              <a:rPr lang="tr-TR" sz="2800" dirty="0">
                <a:latin typeface="Times New Roman" panose="02020603050405020304" pitchFamily="18" charset="0"/>
                <a:cs typeface="Times New Roman" panose="02020603050405020304" pitchFamily="18" charset="0"/>
              </a:rPr>
              <a:t>), % 9'u gerçekleşmemiş (</a:t>
            </a:r>
            <a:r>
              <a:rPr lang="tr-TR" sz="2800" dirty="0" err="1">
                <a:latin typeface="Times New Roman" panose="02020603050405020304" pitchFamily="18" charset="0"/>
                <a:cs typeface="Times New Roman" panose="02020603050405020304" pitchFamily="18" charset="0"/>
              </a:rPr>
              <a:t>no-show</a:t>
            </a:r>
            <a:r>
              <a:rPr lang="tr-TR" sz="2800" dirty="0">
                <a:latin typeface="Times New Roman" panose="02020603050405020304" pitchFamily="18" charset="0"/>
                <a:cs typeface="Times New Roman" panose="02020603050405020304" pitchFamily="18" charset="0"/>
              </a:rPr>
              <a:t>) ve kalmakta olan odalardan % 5'i erken (</a:t>
            </a:r>
            <a:r>
              <a:rPr lang="tr-TR" sz="2800" dirty="0" err="1">
                <a:latin typeface="Times New Roman" panose="02020603050405020304" pitchFamily="18" charset="0"/>
                <a:cs typeface="Times New Roman" panose="02020603050405020304" pitchFamily="18" charset="0"/>
              </a:rPr>
              <a:t>early</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check-out</a:t>
            </a:r>
            <a:r>
              <a:rPr lang="tr-TR" sz="2800" dirty="0">
                <a:latin typeface="Times New Roman" panose="02020603050405020304" pitchFamily="18" charset="0"/>
                <a:cs typeface="Times New Roman" panose="02020603050405020304" pitchFamily="18" charset="0"/>
              </a:rPr>
              <a:t>) ayrılmıştır. Çıkış yapması beklenen odalardan % 2’si konaklamasını uzatmış (</a:t>
            </a:r>
            <a:r>
              <a:rPr lang="tr-TR" sz="2800" dirty="0" err="1">
                <a:latin typeface="Times New Roman" panose="02020603050405020304" pitchFamily="18" charset="0"/>
                <a:cs typeface="Times New Roman" panose="02020603050405020304" pitchFamily="18" charset="0"/>
              </a:rPr>
              <a:t>extention</a:t>
            </a:r>
            <a:r>
              <a:rPr lang="tr-TR" sz="2800" dirty="0">
                <a:latin typeface="Times New Roman" panose="02020603050405020304" pitchFamily="18" charset="0"/>
                <a:cs typeface="Times New Roman" panose="02020603050405020304" pitchFamily="18" charset="0"/>
              </a:rPr>
              <a:t>) ve % 3 oranında kapı müşterisi (</a:t>
            </a:r>
            <a:r>
              <a:rPr lang="tr-TR" sz="2800" dirty="0" err="1">
                <a:latin typeface="Times New Roman" panose="02020603050405020304" pitchFamily="18" charset="0"/>
                <a:cs typeface="Times New Roman" panose="02020603050405020304" pitchFamily="18" charset="0"/>
              </a:rPr>
              <a:t>walk</a:t>
            </a:r>
            <a:r>
              <a:rPr lang="tr-TR" sz="2800" dirty="0">
                <a:latin typeface="Times New Roman" panose="02020603050405020304" pitchFamily="18" charset="0"/>
                <a:cs typeface="Times New Roman" panose="02020603050405020304" pitchFamily="18" charset="0"/>
              </a:rPr>
              <a:t>-in) giriş yapmıştır.</a:t>
            </a:r>
          </a:p>
          <a:p>
            <a:pPr algn="just"/>
            <a:endParaRPr lang="tr-TR" sz="2800" dirty="0">
              <a:latin typeface="Times New Roman" panose="02020603050405020304" pitchFamily="18" charset="0"/>
              <a:cs typeface="Times New Roman" panose="02020603050405020304" pitchFamily="18" charset="0"/>
            </a:endParaRPr>
          </a:p>
          <a:p>
            <a:pPr algn="just"/>
            <a:endParaRPr lang="tr-TR" sz="2800" dirty="0">
              <a:latin typeface="Times New Roman" panose="02020603050405020304" pitchFamily="18" charset="0"/>
              <a:cs typeface="Times New Roman" panose="02020603050405020304" pitchFamily="18" charset="0"/>
            </a:endParaRPr>
          </a:p>
          <a:p>
            <a:pPr algn="just"/>
            <a:r>
              <a:rPr lang="tr-TR" sz="2800" b="1" dirty="0">
                <a:solidFill>
                  <a:srgbClr val="7030A0"/>
                </a:solidFill>
                <a:latin typeface="Times New Roman" panose="02020603050405020304" pitchFamily="18" charset="0"/>
                <a:cs typeface="Times New Roman" panose="02020603050405020304" pitchFamily="18" charset="0"/>
              </a:rPr>
              <a:t>Yukarıdaki yeni duruma göre satılabilir oda sayısı nedir?</a:t>
            </a:r>
          </a:p>
          <a:p>
            <a:endParaRPr lang="tr-TR" sz="2400" dirty="0"/>
          </a:p>
          <a:p>
            <a:endParaRPr lang="tr-TR" sz="2400" dirty="0"/>
          </a:p>
          <a:p>
            <a:endParaRPr lang="tr-TR" sz="2400" dirty="0"/>
          </a:p>
        </p:txBody>
      </p:sp>
    </p:spTree>
    <p:extLst>
      <p:ext uri="{BB962C8B-B14F-4D97-AF65-F5344CB8AC3E}">
        <p14:creationId xmlns:p14="http://schemas.microsoft.com/office/powerpoint/2010/main" val="23091766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9f650a77-afbb-4bc6-95db-db089ed5b922"/>
  <p:tag name="ISPRING_AUDIO_BITRATE" val="0"/>
  <p:tag name="GENSWF_ADVANCE_TIME" val="2.00"/>
  <p:tag name="ISPRING_SLIDE_INDENT_LEVEL" val="0"/>
  <p:tag name="ISPRING_PRESENTER_ID" val="{E62F8C43-81F2-4C7F-A537-4C824B19C06A}"/>
  <p:tag name="ISPRING_CUSTOM_TIMING_USED" val="0"/>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2555</Words>
  <Application>Microsoft Office PowerPoint</Application>
  <PresentationFormat>Ekran Gösterisi (4:3)</PresentationFormat>
  <Paragraphs>736</Paragraphs>
  <Slides>60</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60</vt:i4>
      </vt:variant>
    </vt:vector>
  </HeadingPairs>
  <TitlesOfParts>
    <vt:vector size="66" baseType="lpstr">
      <vt:lpstr>Arial</vt:lpstr>
      <vt:lpstr>Calibri</vt:lpstr>
      <vt:lpstr>Times New Roman</vt:lpstr>
      <vt:lpstr>TimesNewRomanPS-BoldMT</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Fuat Atasoy</cp:lastModifiedBy>
  <cp:revision>55</cp:revision>
  <dcterms:modified xsi:type="dcterms:W3CDTF">2019-05-02T13:49:21Z</dcterms:modified>
</cp:coreProperties>
</file>