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257" r:id="rId3"/>
    <p:sldId id="258" r:id="rId4"/>
    <p:sldId id="259" r:id="rId5"/>
    <p:sldId id="265" r:id="rId6"/>
    <p:sldId id="264" r:id="rId7"/>
    <p:sldId id="263" r:id="rId8"/>
    <p:sldId id="262" r:id="rId9"/>
    <p:sldId id="261" r:id="rId10"/>
    <p:sldId id="260" r:id="rId11"/>
    <p:sldId id="266" r:id="rId12"/>
    <p:sldId id="506" r:id="rId13"/>
    <p:sldId id="269" r:id="rId14"/>
    <p:sldId id="510" r:id="rId15"/>
    <p:sldId id="511" r:id="rId16"/>
    <p:sldId id="512" r:id="rId17"/>
    <p:sldId id="513" r:id="rId18"/>
    <p:sldId id="514" r:id="rId19"/>
    <p:sldId id="515" r:id="rId20"/>
    <p:sldId id="516" r:id="rId21"/>
    <p:sldId id="271" r:id="rId22"/>
    <p:sldId id="517" r:id="rId23"/>
    <p:sldId id="526" r:id="rId24"/>
    <p:sldId id="527" r:id="rId25"/>
    <p:sldId id="529" r:id="rId26"/>
    <p:sldId id="505" r:id="rId27"/>
    <p:sldId id="528" r:id="rId28"/>
    <p:sldId id="530" r:id="rId29"/>
    <p:sldId id="270" r:id="rId30"/>
    <p:sldId id="531" r:id="rId31"/>
    <p:sldId id="545" r:id="rId32"/>
    <p:sldId id="532" r:id="rId33"/>
    <p:sldId id="533" r:id="rId34"/>
    <p:sldId id="268" r:id="rId35"/>
    <p:sldId id="267" r:id="rId36"/>
    <p:sldId id="534" r:id="rId37"/>
    <p:sldId id="535" r:id="rId38"/>
    <p:sldId id="536" r:id="rId39"/>
    <p:sldId id="537" r:id="rId40"/>
    <p:sldId id="538" r:id="rId41"/>
    <p:sldId id="539" r:id="rId42"/>
    <p:sldId id="273" r:id="rId43"/>
    <p:sldId id="540" r:id="rId44"/>
    <p:sldId id="508" r:id="rId45"/>
    <p:sldId id="541" r:id="rId46"/>
    <p:sldId id="542" r:id="rId47"/>
    <p:sldId id="543" r:id="rId48"/>
    <p:sldId id="544" r:id="rId49"/>
    <p:sldId id="518" r:id="rId50"/>
    <p:sldId id="519" r:id="rId51"/>
    <p:sldId id="520" r:id="rId52"/>
    <p:sldId id="521" r:id="rId53"/>
    <p:sldId id="522" r:id="rId54"/>
    <p:sldId id="523" r:id="rId55"/>
    <p:sldId id="524" r:id="rId56"/>
    <p:sldId id="525" r:id="rId57"/>
    <p:sldId id="546" r:id="rId58"/>
    <p:sldId id="547" r:id="rId59"/>
    <p:sldId id="548" r:id="rId60"/>
    <p:sldId id="549" r:id="rId61"/>
    <p:sldId id="561" r:id="rId62"/>
    <p:sldId id="562" r:id="rId63"/>
    <p:sldId id="550" r:id="rId64"/>
    <p:sldId id="560" r:id="rId65"/>
    <p:sldId id="551" r:id="rId66"/>
    <p:sldId id="552" r:id="rId67"/>
    <p:sldId id="507" r:id="rId68"/>
    <p:sldId id="553" r:id="rId69"/>
    <p:sldId id="554" r:id="rId70"/>
    <p:sldId id="274" r:id="rId71"/>
    <p:sldId id="556" r:id="rId72"/>
    <p:sldId id="555" r:id="rId73"/>
    <p:sldId id="557" r:id="rId74"/>
    <p:sldId id="558" r:id="rId75"/>
    <p:sldId id="559" r:id="rId76"/>
    <p:sldId id="272" r:id="rId77"/>
    <p:sldId id="509" r:id="rId78"/>
    <p:sldId id="563" r:id="rId79"/>
    <p:sldId id="566" r:id="rId80"/>
    <p:sldId id="319" r:id="rId81"/>
    <p:sldId id="320" r:id="rId8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20" autoAdjust="0"/>
  </p:normalViewPr>
  <p:slideViewPr>
    <p:cSldViewPr>
      <p:cViewPr varScale="1">
        <p:scale>
          <a:sx n="50" d="100"/>
          <a:sy n="50" d="100"/>
        </p:scale>
        <p:origin x="1411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4A267-361E-4047-9E25-6360DD5F7FD1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2EDFD-D2D3-4ABC-8137-6715CFEE28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0326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7557F-03C5-4309-BF7A-BE91AE8EAC87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9665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2EDFD-D2D3-4ABC-8137-6715CFEE28C2}" type="slidenum">
              <a:rPr lang="tr-TR" smtClean="0"/>
              <a:t>80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4186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>
            <a:spLocks noChangeArrowheads="1"/>
          </p:cNvSpPr>
          <p:nvPr/>
        </p:nvSpPr>
        <p:spPr bwMode="auto">
          <a:xfrm>
            <a:off x="0" y="3068960"/>
            <a:ext cx="1512000" cy="6573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0800" cap="rnd" cmpd="dbl" algn="ctr">
            <a:noFill/>
            <a:miter lim="800000"/>
            <a:headEnd/>
            <a:tailEnd/>
          </a:ln>
        </p:spPr>
        <p:txBody>
          <a:bodyPr lIns="111063" tIns="55531" rIns="111063" bIns="55531" anchor="ctr"/>
          <a:lstStyle/>
          <a:p>
            <a:pPr algn="ctr" defTabSz="11118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" name="5 Dikdörtgen"/>
          <p:cNvSpPr>
            <a:spLocks noChangeArrowheads="1"/>
          </p:cNvSpPr>
          <p:nvPr/>
        </p:nvSpPr>
        <p:spPr bwMode="auto">
          <a:xfrm>
            <a:off x="1545866" y="3075929"/>
            <a:ext cx="7598142" cy="65038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miter lim="800000"/>
            <a:headEnd/>
            <a:tailEnd/>
          </a:ln>
        </p:spPr>
        <p:txBody>
          <a:bodyPr lIns="111063" tIns="55531" rIns="111063" bIns="55531" anchor="ctr"/>
          <a:lstStyle/>
          <a:p>
            <a:pPr algn="ctr" defTabSz="11118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7 Dikdörtgen"/>
          <p:cNvSpPr/>
          <p:nvPr userDrawn="1"/>
        </p:nvSpPr>
        <p:spPr>
          <a:xfrm>
            <a:off x="1" y="3789040"/>
            <a:ext cx="9144000" cy="30689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673" tIns="48836" rIns="97673" bIns="48836"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600200" y="3823319"/>
            <a:ext cx="6716217" cy="6858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/>
            </a:lvl1pPr>
            <a:lvl2pPr>
              <a:buFontTx/>
              <a:buNone/>
              <a:defRPr sz="1400"/>
            </a:lvl2pPr>
            <a:lvl3pPr>
              <a:buFontTx/>
              <a:buNone/>
              <a:defRPr sz="1200"/>
            </a:lvl3pPr>
            <a:lvl4pPr>
              <a:buFontTx/>
              <a:buNone/>
              <a:defRPr sz="1100"/>
            </a:lvl4pPr>
            <a:lvl5pPr>
              <a:buFontTx/>
              <a:buNone/>
              <a:defRPr sz="1100"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687338" y="3160480"/>
            <a:ext cx="4252815" cy="434345"/>
          </a:xfrm>
          <a:prstGeom prst="rect">
            <a:avLst/>
          </a:prstGeom>
        </p:spPr>
        <p:txBody>
          <a:bodyPr/>
          <a:lstStyle>
            <a:lvl1pPr algn="l">
              <a:buNone/>
              <a:defRPr sz="3400" b="0">
                <a:solidFill>
                  <a:srgbClr val="FFFFFF"/>
                </a:solidFill>
              </a:defRPr>
            </a:lvl1pPr>
          </a:lstStyle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9" name="11 Veri Yer Tutucusu"/>
          <p:cNvSpPr>
            <a:spLocks noGrp="1"/>
          </p:cNvSpPr>
          <p:nvPr>
            <p:ph type="dt" sz="half" idx="10"/>
          </p:nvPr>
        </p:nvSpPr>
        <p:spPr>
          <a:xfrm>
            <a:off x="6249018" y="6248990"/>
            <a:ext cx="2666185" cy="3651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5C2C6-4272-4991-B50C-12AA22C1C9DE}" type="datetime1">
              <a:rPr lang="tr-TR" smtClean="0"/>
              <a:pPr>
                <a:defRPr/>
              </a:pPr>
              <a:t>2.05.2019</a:t>
            </a:fld>
            <a:endParaRPr lang="tr-TR"/>
          </a:p>
        </p:txBody>
      </p:sp>
      <p:sp>
        <p:nvSpPr>
          <p:cNvPr id="10" name="13 Altbilgi Yer Tutucusu"/>
          <p:cNvSpPr>
            <a:spLocks noGrp="1"/>
          </p:cNvSpPr>
          <p:nvPr>
            <p:ph type="ftr" sz="quarter" idx="11"/>
          </p:nvPr>
        </p:nvSpPr>
        <p:spPr>
          <a:xfrm>
            <a:off x="1600272" y="6246202"/>
            <a:ext cx="4572001" cy="3651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/>
          </a:p>
        </p:txBody>
      </p:sp>
      <p:sp>
        <p:nvSpPr>
          <p:cNvPr id="11" name="Unvan 1"/>
          <p:cNvSpPr txBox="1">
            <a:spLocks/>
          </p:cNvSpPr>
          <p:nvPr userDrawn="1"/>
        </p:nvSpPr>
        <p:spPr>
          <a:xfrm rot="19943020">
            <a:off x="23580" y="2740501"/>
            <a:ext cx="9096840" cy="1376998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77500" lnSpcReduction="20000"/>
          </a:bodyPr>
          <a:lstStyle>
            <a:defPPr>
              <a:defRPr lang="tr-T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800" spc="50" dirty="0" smtClean="0">
                <a:ln w="0"/>
                <a:solidFill>
                  <a:schemeClr val="bg2">
                    <a:alpha val="9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Öğr. Gör. Fuat ATASOY</a:t>
            </a:r>
            <a:endParaRPr lang="tr-TR" sz="8800" spc="50" dirty="0">
              <a:ln w="0"/>
              <a:solidFill>
                <a:schemeClr val="bg2">
                  <a:alpha val="9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8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5" name="Unvan 1"/>
          <p:cNvSpPr txBox="1">
            <a:spLocks/>
          </p:cNvSpPr>
          <p:nvPr userDrawn="1"/>
        </p:nvSpPr>
        <p:spPr>
          <a:xfrm rot="19943020">
            <a:off x="23580" y="2740501"/>
            <a:ext cx="9096840" cy="1376998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77500" lnSpcReduction="20000"/>
          </a:bodyPr>
          <a:lstStyle>
            <a:defPPr>
              <a:defRPr lang="tr-T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800" spc="50" dirty="0" smtClean="0">
                <a:ln w="0"/>
                <a:solidFill>
                  <a:schemeClr val="bg2">
                    <a:alpha val="9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Öğr. Gör. Fuat ATASOY</a:t>
            </a:r>
            <a:endParaRPr lang="tr-TR" sz="8800" spc="50" dirty="0">
              <a:ln w="0"/>
              <a:solidFill>
                <a:schemeClr val="bg2">
                  <a:alpha val="9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Veri Yer Tutucusu"/>
          <p:cNvSpPr>
            <a:spLocks noGrp="1"/>
          </p:cNvSpPr>
          <p:nvPr>
            <p:ph type="dt" sz="quarter" idx="10"/>
          </p:nvPr>
        </p:nvSpPr>
        <p:spPr>
          <a:xfrm>
            <a:off x="7589478" y="6381328"/>
            <a:ext cx="1230994" cy="365128"/>
          </a:xfrm>
        </p:spPr>
        <p:txBody>
          <a:bodyPr/>
          <a:lstStyle/>
          <a:p>
            <a:pPr>
              <a:defRPr/>
            </a:pPr>
            <a:fld id="{83B264C0-35AC-412E-9356-0C6C68E5B980}" type="datetime1">
              <a:rPr lang="tr-TR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2.05.2019</a:t>
            </a:fld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107505" y="6381328"/>
            <a:ext cx="1812772" cy="365128"/>
          </a:xfrm>
        </p:spPr>
        <p:txBody>
          <a:bodyPr/>
          <a:lstStyle/>
          <a:p>
            <a:pPr>
              <a:defRPr/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2123728" y="3068960"/>
            <a:ext cx="6775728" cy="661720"/>
          </a:xfrm>
          <a:prstGeom prst="rect">
            <a:avLst/>
          </a:prstGeom>
          <a:noFill/>
        </p:spPr>
        <p:txBody>
          <a:bodyPr wrap="square" lIns="97673" tIns="0" rIns="97673" bIns="0" anchor="ctr" anchorCtr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tr-TR" sz="4300" b="1" spc="161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ÖNBÜRO YÖNETİMİ</a:t>
            </a:r>
          </a:p>
        </p:txBody>
      </p:sp>
      <p:sp>
        <p:nvSpPr>
          <p:cNvPr id="7" name="1 Başlık"/>
          <p:cNvSpPr txBox="1">
            <a:spLocks/>
          </p:cNvSpPr>
          <p:nvPr/>
        </p:nvSpPr>
        <p:spPr bwMode="auto">
          <a:xfrm>
            <a:off x="1429893" y="404664"/>
            <a:ext cx="6245961" cy="23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673" tIns="48836" rIns="97673" bIns="48836">
            <a:spAutoFit/>
          </a:bodyPr>
          <a:lstStyle>
            <a:defPPr>
              <a:defRPr lang="tr-TR"/>
            </a:defPPr>
            <a:lvl1pPr algn="ctr">
              <a:lnSpc>
                <a:spcPct val="150000"/>
              </a:lnSpc>
              <a:defRPr sz="43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  <a:reflection blurRad="6350" stA="50000" endA="300" endPos="50000" dist="29997" dir="5400000" sy="-100000" algn="bl" rotWithShape="0"/>
                </a:effectLst>
              </a:defRPr>
            </a:lvl1pPr>
          </a:lstStyle>
          <a:p>
            <a:r>
              <a:rPr lang="tr-TR" sz="3200" dirty="0">
                <a:effectLst>
                  <a:outerShdw blurRad="50800" algn="tl" rotWithShape="0">
                    <a:srgbClr val="000000"/>
                  </a:outerShdw>
                  <a:reflection blurRad="12700" stA="17000" endPos="50000" dist="50800" dir="5400000" sy="-100000" algn="bl" rotWithShape="0"/>
                </a:effectLst>
              </a:rPr>
              <a:t>Ankara Üniversitesi </a:t>
            </a:r>
          </a:p>
          <a:p>
            <a:r>
              <a:rPr lang="tr-TR" sz="3200" dirty="0">
                <a:effectLst>
                  <a:outerShdw blurRad="50800" algn="tl" rotWithShape="0">
                    <a:srgbClr val="000000"/>
                  </a:outerShdw>
                  <a:reflection blurRad="12700" stA="17000" endPos="50000" dist="50800" dir="5400000" sy="-100000" algn="bl" rotWithShape="0"/>
                </a:effectLst>
              </a:rPr>
              <a:t>Beypazarı Meslek Yüksekokulu</a:t>
            </a:r>
          </a:p>
          <a:p>
            <a:r>
              <a:rPr lang="tr-TR" sz="3200" dirty="0">
                <a:effectLst>
                  <a:outerShdw blurRad="50800" algn="tl" rotWithShape="0">
                    <a:srgbClr val="000000"/>
                  </a:outerShdw>
                  <a:reflection blurRad="12700" stA="17000" endPos="50000" dist="50800" dir="5400000" sy="-100000" algn="bl" rotWithShape="0"/>
                </a:effectLst>
              </a:rPr>
              <a:t>Turizm ve Otel İşletmeciliği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07504" y="4437112"/>
            <a:ext cx="9036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Dersin kodu: </a:t>
            </a:r>
            <a:r>
              <a:rPr lang="tr-TR" sz="2800" dirty="0" smtClean="0"/>
              <a:t>BTO249</a:t>
            </a:r>
            <a:endParaRPr lang="tr-TR" sz="2800" dirty="0"/>
          </a:p>
          <a:p>
            <a:r>
              <a:rPr lang="tr-TR" sz="2800" b="1" dirty="0"/>
              <a:t>Sorumlu:</a:t>
            </a:r>
            <a:r>
              <a:rPr lang="tr-TR" sz="2800" dirty="0"/>
              <a:t> </a:t>
            </a:r>
            <a:r>
              <a:rPr lang="tr-TR" sz="2800" dirty="0" err="1"/>
              <a:t>Öğr</a:t>
            </a:r>
            <a:r>
              <a:rPr lang="tr-TR" sz="2800" dirty="0"/>
              <a:t>. Gör. Fuat ATASOY</a:t>
            </a:r>
          </a:p>
          <a:p>
            <a:r>
              <a:rPr lang="tr-TR" sz="2800" b="1" dirty="0"/>
              <a:t>Ünite:</a:t>
            </a:r>
            <a:r>
              <a:rPr lang="tr-TR" sz="2800" dirty="0"/>
              <a:t> 9</a:t>
            </a:r>
          </a:p>
          <a:p>
            <a:r>
              <a:rPr lang="tr-TR" sz="2800" b="1" dirty="0"/>
              <a:t>Ünitenin </a:t>
            </a:r>
            <a:r>
              <a:rPr lang="tr-TR" sz="2800" b="1" dirty="0" err="1"/>
              <a:t>adı:Önbüroda</a:t>
            </a:r>
            <a:r>
              <a:rPr lang="tr-TR" sz="2800" b="1" dirty="0"/>
              <a:t> Tutulan Raporlar</a:t>
            </a:r>
            <a:endParaRPr lang="tr-TR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427541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D710E06-4529-426C-B5A8-9A97EA67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476672"/>
            <a:ext cx="744855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10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F8CEA70-772C-45F6-ACCD-923A81492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08720"/>
            <a:ext cx="72008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56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D8724A1-3DBB-4BA9-B75E-51D48BA20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63284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744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BDB3996-2035-454E-863A-5D1CBBF51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8542" r="16271" b="12917"/>
          <a:stretch/>
        </p:blipFill>
        <p:spPr>
          <a:xfrm>
            <a:off x="29526" y="44624"/>
            <a:ext cx="9114474" cy="681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73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A54CCC1-20E4-4AF8-8727-22879CCD7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 b="2972"/>
          <a:stretch/>
        </p:blipFill>
        <p:spPr bwMode="auto">
          <a:xfrm>
            <a:off x="395536" y="0"/>
            <a:ext cx="8208912" cy="671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647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B88EC1C5-3426-47E7-B83A-E300A89A7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857293"/>
              </p:ext>
            </p:extLst>
          </p:nvPr>
        </p:nvGraphicFramePr>
        <p:xfrm>
          <a:off x="539552" y="30480"/>
          <a:ext cx="8136904" cy="682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36904">
                  <a:extLst>
                    <a:ext uri="{9D8B030D-6E8A-4147-A177-3AD203B41FA5}">
                      <a16:colId xmlns:a16="http://schemas.microsoft.com/office/drawing/2014/main" val="2290245731"/>
                    </a:ext>
                  </a:extLst>
                </a:gridCol>
              </a:tblGrid>
              <a:tr h="65527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800" dirty="0">
                          <a:effectLst/>
                        </a:rPr>
                        <a:t> </a:t>
                      </a:r>
                      <a:endParaRPr lang="tr-TR" sz="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800" dirty="0">
                          <a:effectLst/>
                        </a:rPr>
                        <a:t> 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REZERVASYON TEYİDİ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.............OTELİ                                                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Konu : Rezervasyon Talebi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Adres: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İsim                        :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Giriş Tarihi           :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Giriş Saati             :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Çıkış Tarihi           :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Oda Durumu         :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Pansiyon Durumu :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Fiyatı                      :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İlave bilgileriniz için lütfen bizi arayınız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  Yukarıdaki fiyatlara KDV ve servis dahildir.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  <a:tabLst>
                          <a:tab pos="266700" algn="l"/>
                        </a:tabLs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Rezervasyonunuzun kesinlik kazanması için Kredi Kart Numaranızı ve Kimlik bilgilerinizi en geç ......... tarihine kadar tarafımıza bildiriniz.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  <a:tabLst>
                          <a:tab pos="266700" algn="l"/>
                        </a:tabLs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Rezervasyonunuz tarafınızdan garanti edilmediği takdirde geliş gününde saat 18.00'e kadar adınıza tutulacaktır.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8100"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66700"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Otelimize gösterdiğiniz yakınlığa teşekkür eder işbirliğimizin devamını dileriz.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66700"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66700"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Saygılarımızla.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66700"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66700"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Tarih                                :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66700"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Onaylayanın Adı-Soyadı :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66700"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İmzası                              :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66700"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Adres                               :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66700"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Telefon/</a:t>
                      </a:r>
                      <a:r>
                        <a:rPr lang="tr-TR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Fax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: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66700"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7" marR="28207" marT="0" marB="0"/>
                </a:tc>
                <a:extLst>
                  <a:ext uri="{0D108BD9-81ED-4DB2-BD59-A6C34878D82A}">
                    <a16:rowId xmlns:a16="http://schemas.microsoft.com/office/drawing/2014/main" val="1592892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828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43F09F3-C597-4BF8-B924-4EBE3AE9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8660"/>
            <a:ext cx="7416824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598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8E8A15E-8AE9-4BAF-BB1B-B94F5E763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6675"/>
            <a:ext cx="7488832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41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E153512C-C64F-45AA-9D2A-1462A7FA9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228979"/>
              </p:ext>
            </p:extLst>
          </p:nvPr>
        </p:nvGraphicFramePr>
        <p:xfrm>
          <a:off x="611560" y="10207"/>
          <a:ext cx="8208912" cy="68477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val="4098496201"/>
                    </a:ext>
                  </a:extLst>
                </a:gridCol>
              </a:tblGrid>
              <a:tr h="68477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</a:t>
                      </a:r>
                      <a:r>
                        <a:rPr lang="tr-TR" sz="12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REZERVASYON DEĞİŞİKLİK FORMU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 OTELİ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SOYADI-ADI       :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ADRES                 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</a:t>
                      </a:r>
                      <a:r>
                        <a:rPr lang="tr-TR" sz="12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ORİJİNAL REZERVASYON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ODA 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GELİŞ TARİHİ :                           AYRILIŞ TARİHİ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</a:t>
                      </a:r>
                      <a:r>
                        <a:rPr lang="tr-TR" sz="12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DEĞİŞİKLİK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ODA 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GELİŞ TARİHİ :                           AYRILIŞ TARİHİ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AÇIKLAMA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DEĞİŞİKLİĞİ YAPAN:                KABUL EDEN:              TARİH: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557" marR="30557" marT="0" marB="0"/>
                </a:tc>
                <a:extLst>
                  <a:ext uri="{0D108BD9-81ED-4DB2-BD59-A6C34878D82A}">
                    <a16:rowId xmlns:a16="http://schemas.microsoft.com/office/drawing/2014/main" val="3993469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5057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1D09A93-12E3-47EF-9794-FFAA575A0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7048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7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4C6CB51-E57D-4CC7-9281-DA811FBB7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52636"/>
            <a:ext cx="684076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03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3E9AF5B-08F3-4E65-8D5A-88E8BF8AB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560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490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3C779CB-EFF8-4BE4-8118-EF23B3788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28992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0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09C61C3B-F8F4-4E4F-9C95-5A2B949BF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34481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915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D659CEC5-642C-4E86-B686-FD85A9D90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56084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650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A6B07D4-590C-47FC-AFE1-03A490A1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20688"/>
            <a:ext cx="756084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07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FF4904A5-0465-4E68-84A2-7510BE457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058229"/>
              </p:ext>
            </p:extLst>
          </p:nvPr>
        </p:nvGraphicFramePr>
        <p:xfrm>
          <a:off x="1367644" y="-15240"/>
          <a:ext cx="6732748" cy="6888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32748">
                  <a:extLst>
                    <a:ext uri="{9D8B030D-6E8A-4147-A177-3AD203B41FA5}">
                      <a16:colId xmlns:a16="http://schemas.microsoft.com/office/drawing/2014/main" val="1736473578"/>
                    </a:ext>
                  </a:extLst>
                </a:gridCol>
              </a:tblGrid>
              <a:tr h="66967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800" dirty="0">
                          <a:effectLst/>
                        </a:rPr>
                        <a:t> </a:t>
                      </a:r>
                      <a:endParaRPr lang="tr-TR" sz="7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800" dirty="0">
                          <a:effectLst/>
                        </a:rPr>
                        <a:t>  .............. 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Oteli                       MEMORANDUM                     Sayı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Tarih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Konu : V.I.P. Talimatı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İsim                                :       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Oda No                           :     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Geliş Tarihi ve Saati     :      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Ayrılış Tarihi ve Saati  :       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Ödeme Durumu            :       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                                 :         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Odaya Meyve Sepeti Gönderiniz         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Odaya Çiçek Gönderiniz                      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Küçük/Büyük Bar Set-</a:t>
                      </a:r>
                      <a:r>
                        <a:rPr lang="tr-TR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Gönderiniz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Gelişinde Genel Müdüre Haber Veriniz                          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Müdür Muavini Tarafından Odasına Çıkarılacak         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Önbüro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Müdürü/Şefi Tarafından Odasına Çıkarılacak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Bütün Servislerde Öncelik Tanınacak                             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Dağıtım : Müdür Muavini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tr-TR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Önbüro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: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Muhasebe           : 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Servis                 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Mutfak                :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House-</a:t>
                      </a:r>
                      <a:r>
                        <a:rPr lang="tr-TR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Keeping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Talimatı Veren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Adı                    :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Görevi              : 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İmzası             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/>
                </a:tc>
                <a:extLst>
                  <a:ext uri="{0D108BD9-81ED-4DB2-BD59-A6C34878D82A}">
                    <a16:rowId xmlns:a16="http://schemas.microsoft.com/office/drawing/2014/main" val="3086664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7087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4167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04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F169DC7-CB10-451D-B19B-B35BAE6E6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77686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746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EB93AE3-5B6E-4E4C-B1BC-E49E4CC1C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" t="4851" r="3650"/>
          <a:stretch/>
        </p:blipFill>
        <p:spPr bwMode="auto">
          <a:xfrm>
            <a:off x="1043608" y="44624"/>
            <a:ext cx="7344816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19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F9658CE-3723-49F3-B40E-D3FAAB9CD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6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137B219-DD11-45FC-B3F1-36D232FA8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0"/>
            <a:ext cx="7920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33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EF5FA602-EC87-4887-86E0-D427A83AF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320"/>
            <a:ext cx="7200800" cy="685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155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565CC32C-8749-4754-A5E4-C6256F1DF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885"/>
            <a:ext cx="7272808" cy="684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661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6135E7CC-145C-4DD7-A206-1C5DA92B2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" b="3105"/>
          <a:stretch/>
        </p:blipFill>
        <p:spPr bwMode="auto">
          <a:xfrm>
            <a:off x="1259632" y="35723"/>
            <a:ext cx="7200800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384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7CC8654-A370-42E0-8333-EB36B5E0D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60648"/>
            <a:ext cx="7272808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00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A7A3C89-BBFD-4A04-AA74-D52FB17DE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" y="206115"/>
            <a:ext cx="8862271" cy="64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43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DC380AE-8676-4977-BEF9-41322F504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7" y="309412"/>
            <a:ext cx="8435207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80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BB9460A0-3ABA-41E2-BD74-39B1F4294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66328"/>
            <a:ext cx="8568952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973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CFA5CEE4-49CE-4B7D-AEF4-28C4C21F0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2877" cy="355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7576EAA6-3AB2-4109-BBDC-97348501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62991"/>
            <a:ext cx="4552301" cy="329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028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7E467371-FE93-4C74-946F-B91B434AE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524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002B8953-309E-4750-BD22-48D94A9CF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60" y="3429000"/>
            <a:ext cx="502844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3571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>
            <a:extLst>
              <a:ext uri="{FF2B5EF4-FFF2-40B4-BE49-F238E27FC236}">
                <a16:creationId xmlns:a16="http://schemas.microsoft.com/office/drawing/2014/main" id="{402EC9CD-4B3F-44BB-AF7E-A9B6792F8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2"/>
            <a:ext cx="5754688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3DEB6DDD-FED0-4B94-8FE5-E956874B8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136"/>
            <a:ext cx="57546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47356039-EADC-4379-8852-A370D0333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4762"/>
            <a:ext cx="575468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549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7B75C79-1B45-442B-B68A-7A1B18931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7162"/>
            <a:ext cx="6984776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34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BFB94AB-443E-4AE0-A2DA-5B5DAB816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26625" name="Picture 1">
            <a:extLst>
              <a:ext uri="{FF2B5EF4-FFF2-40B4-BE49-F238E27FC236}">
                <a16:creationId xmlns:a16="http://schemas.microsoft.com/office/drawing/2014/main" id="{C26A79EB-AF03-4B9C-91F9-EE437DDF3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7122" r="3140"/>
          <a:stretch/>
        </p:blipFill>
        <p:spPr bwMode="auto">
          <a:xfrm>
            <a:off x="0" y="8643"/>
            <a:ext cx="4643908" cy="378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E6E4AFE3-CCEC-49D6-B68C-D1E157944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3412" r="3033"/>
          <a:stretch/>
        </p:blipFill>
        <p:spPr bwMode="auto">
          <a:xfrm>
            <a:off x="4643908" y="3108530"/>
            <a:ext cx="4500092" cy="384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567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D3BC90C1-7290-4CE0-A6BD-A191C2E56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4644"/>
            <a:ext cx="756084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0014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CCBF677-F6BE-4A56-91B6-5A200567F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95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6DF35BD8-5D55-43A7-B4B5-A414F90F9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1"/>
            <a:ext cx="71287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470FDF95-BED9-49B4-A911-FC6AB16A4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1008"/>
            <a:ext cx="7416824" cy="31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763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554B662-18C3-4E60-B965-5F9A67BE3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4907"/>
            <a:ext cx="4558361" cy="3972168"/>
          </a:xfrm>
          <a:prstGeom prst="rect">
            <a:avLst/>
          </a:prstGeom>
        </p:spPr>
      </p:pic>
      <p:pic>
        <p:nvPicPr>
          <p:cNvPr id="3" name="Picture 2" descr="http://4.bp.blogspot.com/_t7GUjMiA4oQ/TEBtd8vCldI/AAAAAAAAAH8/kLeLGwyXMGI/s400/Card+2.jpg">
            <a:extLst>
              <a:ext uri="{FF2B5EF4-FFF2-40B4-BE49-F238E27FC236}">
                <a16:creationId xmlns:a16="http://schemas.microsoft.com/office/drawing/2014/main" id="{4E77DF07-78A9-46FC-9E27-B7A6A02E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" y="1844824"/>
            <a:ext cx="4630369" cy="403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124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E3F9EAC6-903D-4CFB-BF5F-BDB4B6D48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0328"/>
            <a:ext cx="748883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787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E07A57C5-A153-461D-A3E9-E2398F399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r="4239" b="4359"/>
          <a:stretch>
            <a:fillRect/>
          </a:stretch>
        </p:blipFill>
        <p:spPr bwMode="auto">
          <a:xfrm>
            <a:off x="1259632" y="332656"/>
            <a:ext cx="698477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6817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B0D8134E-849B-411E-A1F6-00E36E38F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705678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6481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E4A42E65-276D-4341-ABC1-4DC2F6C9B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70"/>
            <a:ext cx="7920880" cy="672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434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581A17C-DE41-4331-ACCA-8D06D5C97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68" y="332656"/>
            <a:ext cx="5976664" cy="56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4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8F4954D-C9CA-49FF-84EC-E9EF6EA45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96" y="332656"/>
            <a:ext cx="7272808" cy="266429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E4A7C52-5D8C-4DDB-92F7-23D3F31D3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3426494"/>
            <a:ext cx="6192688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195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71F0B1ED-1782-4FE7-A87A-992721332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06489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9657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50077D0A-E553-4160-8064-3DD1A72D8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63284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8272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32617340-3C72-4961-BE1A-07525AE0D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7488832" cy="48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2052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648914DB-096A-485E-9ADD-5D2578FFB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20891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910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89B285C1-96A3-41AB-BC6F-5A9FF151F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99288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9642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0DC5DA08-35FF-4360-B5B6-605C47844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41682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07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BDD73CBB-A1AF-4A67-BED7-9E671F13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92088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6689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C3526C25-7ADF-4608-B5B6-A13FF651D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199744"/>
              </p:ext>
            </p:extLst>
          </p:nvPr>
        </p:nvGraphicFramePr>
        <p:xfrm>
          <a:off x="1403648" y="188640"/>
          <a:ext cx="6624735" cy="62011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133">
                  <a:extLst>
                    <a:ext uri="{9D8B030D-6E8A-4147-A177-3AD203B41FA5}">
                      <a16:colId xmlns:a16="http://schemas.microsoft.com/office/drawing/2014/main" val="4110538467"/>
                    </a:ext>
                  </a:extLst>
                </a:gridCol>
                <a:gridCol w="676971">
                  <a:extLst>
                    <a:ext uri="{9D8B030D-6E8A-4147-A177-3AD203B41FA5}">
                      <a16:colId xmlns:a16="http://schemas.microsoft.com/office/drawing/2014/main" val="2142235999"/>
                    </a:ext>
                  </a:extLst>
                </a:gridCol>
                <a:gridCol w="1151546">
                  <a:extLst>
                    <a:ext uri="{9D8B030D-6E8A-4147-A177-3AD203B41FA5}">
                      <a16:colId xmlns:a16="http://schemas.microsoft.com/office/drawing/2014/main" val="1226568814"/>
                    </a:ext>
                  </a:extLst>
                </a:gridCol>
                <a:gridCol w="1512643">
                  <a:extLst>
                    <a:ext uri="{9D8B030D-6E8A-4147-A177-3AD203B41FA5}">
                      <a16:colId xmlns:a16="http://schemas.microsoft.com/office/drawing/2014/main" val="3908988928"/>
                    </a:ext>
                  </a:extLst>
                </a:gridCol>
                <a:gridCol w="3024442">
                  <a:extLst>
                    <a:ext uri="{9D8B030D-6E8A-4147-A177-3AD203B41FA5}">
                      <a16:colId xmlns:a16="http://schemas.microsoft.com/office/drawing/2014/main" val="3347045636"/>
                    </a:ext>
                  </a:extLst>
                </a:gridCol>
              </a:tblGrid>
              <a:tr h="1840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007" marR="28007" marT="0" marB="0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831053"/>
                  </a:ext>
                </a:extLst>
              </a:tr>
              <a:tr h="720334"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.................. OTELİ        D Ö V İ Z   A L I M   B O R D R O S U          Seri No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C u r r e n c y   C h a n g e    F o r m                 (Serial Num.)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007" marR="28007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557247"/>
                  </a:ext>
                </a:extLst>
              </a:tr>
              <a:tr h="457295">
                <a:tc rowSpan="2"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DÖVİZİ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SATANIN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007" marR="28007" marT="0" marB="0"/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ADI-SOYADI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(First &amp; Family Name)</a:t>
                      </a:r>
                      <a:endParaRPr lang="tr-TR"/>
                    </a:p>
                  </a:txBody>
                  <a:tcPr marL="28007" marR="28007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889201"/>
                  </a:ext>
                </a:extLst>
              </a:tr>
              <a:tr h="1506205"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Kimlik No 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(Country &amp; Passport No.)</a:t>
                      </a:r>
                      <a:endParaRPr lang="tr-TR" dirty="0"/>
                    </a:p>
                  </a:txBody>
                  <a:tcPr marL="28007" marR="28007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758871"/>
                  </a:ext>
                </a:extLst>
              </a:tr>
              <a:tr h="457295"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SATIN ALINAN DÖVİZİN  (Foreign Currency Purchased)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007" marR="28007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861174"/>
                  </a:ext>
                </a:extLst>
              </a:tr>
              <a:tr h="864401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Cinsi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(Kind)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007" marR="28007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Miktarı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(</a:t>
                      </a:r>
                      <a:r>
                        <a:rPr lang="tr-TR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Amount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007" marR="2800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Kur'u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(Rate)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007" marR="2800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Ödenen TL. Karşılığı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(Countervalue in TL.)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007" marR="28007" marT="0" marB="0"/>
                </a:tc>
                <a:extLst>
                  <a:ext uri="{0D108BD9-81ED-4DB2-BD59-A6C34878D82A}">
                    <a16:rowId xmlns:a16="http://schemas.microsoft.com/office/drawing/2014/main" val="1013536208"/>
                  </a:ext>
                </a:extLst>
              </a:tr>
              <a:tr h="609726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007" marR="28007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007" marR="2800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007" marR="2800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007" marR="28007" marT="0" marB="0"/>
                </a:tc>
                <a:extLst>
                  <a:ext uri="{0D108BD9-81ED-4DB2-BD59-A6C34878D82A}">
                    <a16:rowId xmlns:a16="http://schemas.microsoft.com/office/drawing/2014/main" val="188890440"/>
                  </a:ext>
                </a:extLst>
              </a:tr>
              <a:tr h="1008467"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Tarih                                     İmza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(Date)                                  (Signature)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007" marR="28007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5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6991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13BBBC79-38B8-4115-8462-BF3075A32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92088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4560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7C7F6BB7-5FF9-4749-AA52-74AB198CA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690792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152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4C8349E-1C44-46C0-BD0E-39A58486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04" y="476672"/>
            <a:ext cx="7128792" cy="56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558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950042A2-E63B-45F3-B746-F5877FBD2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63284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9382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FAADB81-5E12-4FE2-8D1B-209BF60BE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48680"/>
            <a:ext cx="7344816" cy="59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19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43948C3-E23D-4F1D-9A81-61079678C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58316"/>
            <a:ext cx="684076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054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A065CB6F-7CE8-4CEA-9BF4-28760D85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63284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5492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D3DA0D2-75FB-411F-B458-21B73B5DE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9"/>
          <a:stretch/>
        </p:blipFill>
        <p:spPr>
          <a:xfrm>
            <a:off x="1475656" y="58316"/>
            <a:ext cx="712879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594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19F21184-70FC-419C-A03D-62DAF4A88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901"/>
            <a:ext cx="7632848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0743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62890BA8-A9FD-42D0-82D4-9BE32E5B4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84684"/>
            <a:ext cx="806489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9416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755AB85-3D45-4A41-9547-4918DD2E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B59BD4B-6F0E-4A39-824A-B88DCD9A8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217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04B7218-6DCF-4B2E-8831-27EC9881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80728"/>
            <a:ext cx="748883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836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198EE9BB-4B9B-4CDB-967A-C383B4727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246856"/>
            <a:ext cx="7992888" cy="63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58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35C58B9-22E9-413B-8763-DE3456EF1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692696"/>
            <a:ext cx="691276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989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8F3ABCD-0D43-44BE-A574-867E3C2ED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652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899A34FD-053C-4E62-BD2D-C75E72B1E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712284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4132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004D23F2-2796-4D39-9AA3-6E8B2F99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92088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2458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09B40260-460A-4D87-859C-A3F3824C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1196752"/>
            <a:ext cx="784887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4882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FA618731-6D2E-4FCF-976C-31350F7C8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77686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4618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AEC49E3B-BF7A-4793-AE3B-8A8B3FF36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20891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5001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F284C89-997D-437B-BB43-7F8EB88CA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5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0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3151172-A394-47E9-864B-9660AB641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5" y="399159"/>
            <a:ext cx="8282563" cy="615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93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C557E0A-D91C-4104-9D8A-4935082E0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8112"/>
            <a:ext cx="720080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145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C557E0A-D91C-4104-9D8A-4935082E0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8112"/>
            <a:ext cx="7200800" cy="65817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AEE02F5-EA94-4E63-AEC5-6495475A3ED0}"/>
              </a:ext>
            </a:extLst>
          </p:cNvPr>
          <p:cNvSpPr/>
          <p:nvPr/>
        </p:nvSpPr>
        <p:spPr>
          <a:xfrm>
            <a:off x="1259632" y="1196752"/>
            <a:ext cx="432048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E0EB4E-0F26-4F54-B294-5848DB79CCDC}"/>
              </a:ext>
            </a:extLst>
          </p:cNvPr>
          <p:cNvSpPr/>
          <p:nvPr/>
        </p:nvSpPr>
        <p:spPr>
          <a:xfrm>
            <a:off x="1227615" y="1772816"/>
            <a:ext cx="432048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6F76E8-DD6B-49B6-80DA-8ADE31629CAB}"/>
              </a:ext>
            </a:extLst>
          </p:cNvPr>
          <p:cNvSpPr/>
          <p:nvPr/>
        </p:nvSpPr>
        <p:spPr>
          <a:xfrm>
            <a:off x="1264402" y="3284983"/>
            <a:ext cx="432048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0291B8-A561-43B7-BF9A-877D9D424BF9}"/>
              </a:ext>
            </a:extLst>
          </p:cNvPr>
          <p:cNvSpPr/>
          <p:nvPr/>
        </p:nvSpPr>
        <p:spPr>
          <a:xfrm>
            <a:off x="1221389" y="4858419"/>
            <a:ext cx="432048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6DE89C-4C04-46D6-AFA9-7B89B536B1AD}"/>
              </a:ext>
            </a:extLst>
          </p:cNvPr>
          <p:cNvSpPr/>
          <p:nvPr/>
        </p:nvSpPr>
        <p:spPr>
          <a:xfrm>
            <a:off x="1221389" y="5517232"/>
            <a:ext cx="432048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1538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DB93405-C436-478C-9A93-91E718084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4" y="836712"/>
            <a:ext cx="640871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419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F5421BF-5784-4CE0-9FF0-F37E2B494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"/>
            <a:ext cx="4788024" cy="682942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79EB49F-A879-4738-84BD-B82331206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4151"/>
            <a:ext cx="3995936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ACC3A4B-15F9-46A4-92C0-3D8B5396E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0" y="0"/>
            <a:ext cx="5055055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4CCEAF7-EA89-474B-97C3-A91F5198F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104" y="548680"/>
            <a:ext cx="3514725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6295D57-22C7-4B09-868B-F0B067705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04664"/>
            <a:ext cx="6048672" cy="269213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93659DA-4610-4265-8169-099EEE32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782409"/>
            <a:ext cx="6696744" cy="253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691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9f650a77-afbb-4bc6-95db-db089ed5b922"/>
  <p:tag name="ISPRING_AUDIO_BITRATE" val="0"/>
  <p:tag name="GENSWF_ADVANCE_TIME" val="2.00"/>
  <p:tag name="ISPRING_SLIDE_INDENT_LEVEL" val="0"/>
  <p:tag name="ISPRING_PRESENTER_ID" val="{E62F8C43-81F2-4C7F-A537-4C824B19C06A}"/>
  <p:tag name="ISPRING_CUSTOM_TIMING_USED" val="0"/>
</p:tagLst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34</Words>
  <Application>Microsoft Office PowerPoint</Application>
  <PresentationFormat>Ekran Gösterisi (4:3)</PresentationFormat>
  <Paragraphs>166</Paragraphs>
  <Slides>81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81</vt:i4>
      </vt:variant>
    </vt:vector>
  </HeadingPairs>
  <TitlesOfParts>
    <vt:vector size="86" baseType="lpstr">
      <vt:lpstr>Arial</vt:lpstr>
      <vt:lpstr>Calibri</vt:lpstr>
      <vt:lpstr>Symbol</vt:lpstr>
      <vt:lpstr>Times New Roman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Fuat Atasoy</cp:lastModifiedBy>
  <cp:revision>79</cp:revision>
  <dcterms:modified xsi:type="dcterms:W3CDTF">2019-05-02T13:51:04Z</dcterms:modified>
</cp:coreProperties>
</file>