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30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01"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42" r:id="rId49"/>
    <p:sldId id="343"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0" autoAdjust="0"/>
  </p:normalViewPr>
  <p:slideViewPr>
    <p:cSldViewPr>
      <p:cViewPr varScale="1">
        <p:scale>
          <a:sx n="50" d="100"/>
          <a:sy n="50" d="100"/>
        </p:scale>
        <p:origin x="1411"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A267-361E-4047-9E25-6360DD5F7FD1}" type="datetimeFigureOut">
              <a:rPr lang="tr-TR" smtClean="0"/>
              <a:t>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2EDFD-D2D3-4ABC-8137-6715CFEE28C2}" type="slidenum">
              <a:rPr lang="tr-TR" smtClean="0"/>
              <a:t>‹#›</a:t>
            </a:fld>
            <a:endParaRPr lang="tr-TR"/>
          </a:p>
        </p:txBody>
      </p:sp>
    </p:spTree>
    <p:extLst>
      <p:ext uri="{BB962C8B-B14F-4D97-AF65-F5344CB8AC3E}">
        <p14:creationId xmlns:p14="http://schemas.microsoft.com/office/powerpoint/2010/main" val="25203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77557F-03C5-4309-BF7A-BE91AE8EAC87}" type="slidenum">
              <a:rPr lang="tr-TR" smtClean="0"/>
              <a:pPr/>
              <a:t>1</a:t>
            </a:fld>
            <a:endParaRPr lang="tr-TR"/>
          </a:p>
        </p:txBody>
      </p:sp>
    </p:spTree>
    <p:extLst>
      <p:ext uri="{BB962C8B-B14F-4D97-AF65-F5344CB8AC3E}">
        <p14:creationId xmlns:p14="http://schemas.microsoft.com/office/powerpoint/2010/main" val="14193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29</a:t>
            </a:fld>
            <a:endParaRPr lang="tr-TR"/>
          </a:p>
        </p:txBody>
      </p:sp>
    </p:spTree>
    <p:extLst>
      <p:ext uri="{BB962C8B-B14F-4D97-AF65-F5344CB8AC3E}">
        <p14:creationId xmlns:p14="http://schemas.microsoft.com/office/powerpoint/2010/main" val="282930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30</a:t>
            </a:fld>
            <a:endParaRPr lang="tr-TR"/>
          </a:p>
        </p:txBody>
      </p:sp>
    </p:spTree>
    <p:extLst>
      <p:ext uri="{BB962C8B-B14F-4D97-AF65-F5344CB8AC3E}">
        <p14:creationId xmlns:p14="http://schemas.microsoft.com/office/powerpoint/2010/main" val="8097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48</a:t>
            </a:fld>
            <a:endParaRPr lang="tr-TR"/>
          </a:p>
        </p:txBody>
      </p:sp>
    </p:spTree>
    <p:extLst>
      <p:ext uri="{BB962C8B-B14F-4D97-AF65-F5344CB8AC3E}">
        <p14:creationId xmlns:p14="http://schemas.microsoft.com/office/powerpoint/2010/main" val="210418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lı Resim">
    <p:spTree>
      <p:nvGrpSpPr>
        <p:cNvPr id="1" name=""/>
        <p:cNvGrpSpPr/>
        <p:nvPr/>
      </p:nvGrpSpPr>
      <p:grpSpPr>
        <a:xfrm>
          <a:off x="0" y="0"/>
          <a:ext cx="0" cy="0"/>
          <a:chOff x="0" y="0"/>
          <a:chExt cx="0" cy="0"/>
        </a:xfrm>
      </p:grpSpPr>
      <p:sp>
        <p:nvSpPr>
          <p:cNvPr id="5" name="4 Dikdörtgen"/>
          <p:cNvSpPr>
            <a:spLocks noChangeArrowheads="1"/>
          </p:cNvSpPr>
          <p:nvPr/>
        </p:nvSpPr>
        <p:spPr bwMode="auto">
          <a:xfrm>
            <a:off x="0" y="3068960"/>
            <a:ext cx="1512000" cy="657353"/>
          </a:xfrm>
          <a:prstGeom prst="rect">
            <a:avLst/>
          </a:prstGeom>
          <a:solidFill>
            <a:schemeClr val="accent3">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6" name="5 Dikdörtgen"/>
          <p:cNvSpPr>
            <a:spLocks noChangeArrowheads="1"/>
          </p:cNvSpPr>
          <p:nvPr/>
        </p:nvSpPr>
        <p:spPr bwMode="auto">
          <a:xfrm>
            <a:off x="1545866" y="3075929"/>
            <a:ext cx="7598142" cy="650384"/>
          </a:xfrm>
          <a:prstGeom prst="rect">
            <a:avLst/>
          </a:prstGeom>
          <a:solidFill>
            <a:schemeClr val="tx2">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8" name="7 Dikdörtgen"/>
          <p:cNvSpPr/>
          <p:nvPr userDrawn="1"/>
        </p:nvSpPr>
        <p:spPr>
          <a:xfrm>
            <a:off x="1" y="3789040"/>
            <a:ext cx="9144000" cy="30689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7673" tIns="48836" rIns="97673" bIns="48836" anchor="ctr"/>
          <a:lstStyle/>
          <a:p>
            <a:pPr algn="ctr">
              <a:defRPr/>
            </a:pPr>
            <a:endParaRPr lang="tr-TR"/>
          </a:p>
        </p:txBody>
      </p:sp>
      <p:sp>
        <p:nvSpPr>
          <p:cNvPr id="4" name="3 Metin Yer Tutucusu"/>
          <p:cNvSpPr>
            <a:spLocks noGrp="1"/>
          </p:cNvSpPr>
          <p:nvPr>
            <p:ph type="body" sz="half" idx="2"/>
          </p:nvPr>
        </p:nvSpPr>
        <p:spPr>
          <a:xfrm>
            <a:off x="1600200" y="3823319"/>
            <a:ext cx="6716217" cy="685801"/>
          </a:xfrm>
          <a:prstGeom prst="rect">
            <a:avLst/>
          </a:prstGeom>
        </p:spPr>
        <p:txBody>
          <a:bodyPr/>
          <a:lstStyle>
            <a:lvl1pPr marL="0" indent="0">
              <a:buFontTx/>
              <a:buNone/>
              <a:defRPr sz="2100"/>
            </a:lvl1pPr>
            <a:lvl2pPr>
              <a:buFontTx/>
              <a:buNone/>
              <a:defRPr sz="1400"/>
            </a:lvl2pPr>
            <a:lvl3pPr>
              <a:buFontTx/>
              <a:buNone/>
              <a:defRPr sz="1200"/>
            </a:lvl3pPr>
            <a:lvl4pPr>
              <a:buFontTx/>
              <a:buNone/>
              <a:defRPr sz="1100"/>
            </a:lvl4pPr>
            <a:lvl5pPr>
              <a:buFontTx/>
              <a:buNone/>
              <a:defRPr sz="1100"/>
            </a:lvl5pPr>
          </a:lstStyle>
          <a:p>
            <a:pPr lvl="0"/>
            <a:r>
              <a:rPr lang="tr-TR"/>
              <a:t>Asıl metin stillerini düzenlemek için tıklatın</a:t>
            </a:r>
          </a:p>
        </p:txBody>
      </p:sp>
      <p:sp>
        <p:nvSpPr>
          <p:cNvPr id="2" name="1 Başlık"/>
          <p:cNvSpPr>
            <a:spLocks noGrp="1"/>
          </p:cNvSpPr>
          <p:nvPr>
            <p:ph type="title"/>
          </p:nvPr>
        </p:nvSpPr>
        <p:spPr>
          <a:xfrm>
            <a:off x="1687338" y="3160480"/>
            <a:ext cx="4252815" cy="434345"/>
          </a:xfrm>
          <a:prstGeom prst="rect">
            <a:avLst/>
          </a:prstGeom>
        </p:spPr>
        <p:txBody>
          <a:bodyPr/>
          <a:lstStyle>
            <a:lvl1pPr algn="l">
              <a:buNone/>
              <a:defRPr sz="3400" b="0">
                <a:solidFill>
                  <a:srgbClr val="FFFFFF"/>
                </a:solidFill>
              </a:defRPr>
            </a:lvl1pPr>
          </a:lstStyle>
          <a:p>
            <a:r>
              <a:rPr lang="tr-TR" dirty="0"/>
              <a:t>Asıl başlık stili için tıklatın</a:t>
            </a:r>
            <a:endParaRPr lang="en-US" dirty="0"/>
          </a:p>
        </p:txBody>
      </p:sp>
      <p:sp>
        <p:nvSpPr>
          <p:cNvPr id="9" name="11 Veri Yer Tutucusu"/>
          <p:cNvSpPr>
            <a:spLocks noGrp="1"/>
          </p:cNvSpPr>
          <p:nvPr>
            <p:ph type="dt" sz="half" idx="10"/>
          </p:nvPr>
        </p:nvSpPr>
        <p:spPr>
          <a:xfrm>
            <a:off x="6249018" y="6248990"/>
            <a:ext cx="2666185" cy="365128"/>
          </a:xfrm>
        </p:spPr>
        <p:txBody>
          <a:bodyPr/>
          <a:lstStyle>
            <a:lvl1pPr>
              <a:defRPr/>
            </a:lvl1pPr>
          </a:lstStyle>
          <a:p>
            <a:pPr>
              <a:defRPr/>
            </a:pPr>
            <a:fld id="{F4F5C2C6-4272-4991-B50C-12AA22C1C9DE}" type="datetime1">
              <a:rPr lang="tr-TR" smtClean="0"/>
              <a:pPr>
                <a:defRPr/>
              </a:pPr>
              <a:t>2.05.2019</a:t>
            </a:fld>
            <a:endParaRPr lang="tr-TR"/>
          </a:p>
        </p:txBody>
      </p:sp>
      <p:sp>
        <p:nvSpPr>
          <p:cNvPr id="10" name="13 Altbilgi Yer Tutucusu"/>
          <p:cNvSpPr>
            <a:spLocks noGrp="1"/>
          </p:cNvSpPr>
          <p:nvPr>
            <p:ph type="ftr" sz="quarter" idx="11"/>
          </p:nvPr>
        </p:nvSpPr>
        <p:spPr>
          <a:xfrm>
            <a:off x="1600272" y="6246202"/>
            <a:ext cx="4572001" cy="365128"/>
          </a:xfrm>
        </p:spPr>
        <p:txBody>
          <a:bodyPr/>
          <a:lstStyle>
            <a:lvl1pPr>
              <a:defRPr/>
            </a:lvl1pPr>
          </a:lstStyle>
          <a:p>
            <a:pPr>
              <a:defRPr/>
            </a:pPr>
            <a:endParaRPr lang="tr-TR" dirty="0"/>
          </a:p>
        </p:txBody>
      </p:sp>
      <p:sp>
        <p:nvSpPr>
          <p:cNvPr id="11"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39334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
        <p:nvSpPr>
          <p:cNvPr id="5"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a:xfrm>
            <a:off x="7589478" y="6381328"/>
            <a:ext cx="1230994" cy="365128"/>
          </a:xfrm>
        </p:spPr>
        <p:txBody>
          <a:bodyPr/>
          <a:lstStyle/>
          <a:p>
            <a:pPr>
              <a:defRPr/>
            </a:pPr>
            <a:fld id="{83B264C0-35AC-412E-9356-0C6C68E5B980}" type="datetime1">
              <a:rPr lang="tr-TR" smtClean="0">
                <a:effectLst>
                  <a:outerShdw blurRad="38100" dist="38100" dir="2700000" algn="tl">
                    <a:srgbClr val="000000">
                      <a:alpha val="43137"/>
                    </a:srgbClr>
                  </a:outerShdw>
                </a:effectLst>
              </a:rPr>
              <a:pPr>
                <a:defRPr/>
              </a:pPr>
              <a:t>2.05.2019</a:t>
            </a:fld>
            <a:endParaRPr lang="tr-TR" dirty="0">
              <a:effectLst>
                <a:outerShdw blurRad="38100" dist="38100" dir="2700000" algn="tl">
                  <a:srgbClr val="000000">
                    <a:alpha val="43137"/>
                  </a:srgbClr>
                </a:outerShdw>
              </a:effectLst>
            </a:endParaRPr>
          </a:p>
        </p:txBody>
      </p:sp>
      <p:sp>
        <p:nvSpPr>
          <p:cNvPr id="6" name="5 Altbilgi Yer Tutucusu"/>
          <p:cNvSpPr>
            <a:spLocks noGrp="1"/>
          </p:cNvSpPr>
          <p:nvPr>
            <p:ph type="ftr" sz="quarter" idx="11"/>
          </p:nvPr>
        </p:nvSpPr>
        <p:spPr>
          <a:xfrm>
            <a:off x="107505" y="6381328"/>
            <a:ext cx="1812772" cy="365128"/>
          </a:xfrm>
        </p:spPr>
        <p:txBody>
          <a:bodyPr/>
          <a:lstStyle/>
          <a:p>
            <a:pPr>
              <a:defRPr/>
            </a:pPr>
            <a:endParaRPr lang="tr-TR" dirty="0">
              <a:effectLst>
                <a:outerShdw blurRad="38100" dist="38100" dir="2700000" algn="tl">
                  <a:srgbClr val="000000">
                    <a:alpha val="43137"/>
                  </a:srgbClr>
                </a:outerShdw>
              </a:effectLst>
            </a:endParaRPr>
          </a:p>
        </p:txBody>
      </p:sp>
      <p:sp>
        <p:nvSpPr>
          <p:cNvPr id="9" name="8 Dikdörtgen"/>
          <p:cNvSpPr/>
          <p:nvPr/>
        </p:nvSpPr>
        <p:spPr>
          <a:xfrm>
            <a:off x="2123728" y="3068960"/>
            <a:ext cx="6775728" cy="661720"/>
          </a:xfrm>
          <a:prstGeom prst="rect">
            <a:avLst/>
          </a:prstGeom>
          <a:noFill/>
        </p:spPr>
        <p:txBody>
          <a:bodyPr wrap="square" lIns="97673" tIns="0" rIns="97673" bIns="0" anchor="ctr" anchorCtr="0">
            <a:spAutoFit/>
            <a:scene3d>
              <a:camera prst="orthographicFront"/>
              <a:lightRig rig="soft" dir="t">
                <a:rot lat="0" lon="0" rev="10800000"/>
              </a:lightRig>
            </a:scene3d>
            <a:sp3d>
              <a:bevelT w="27940" h="12700"/>
              <a:contourClr>
                <a:srgbClr val="DDDDDD"/>
              </a:contourClr>
            </a:sp3d>
          </a:bodyPr>
          <a:lstStyle/>
          <a:p>
            <a:pPr algn="ctr">
              <a:defRPr/>
            </a:pPr>
            <a:r>
              <a:rPr lang="tr-TR" sz="4300" b="1" spc="161" dirty="0">
                <a:ln w="11430"/>
                <a:solidFill>
                  <a:srgbClr val="F8F8F8"/>
                </a:solidFill>
                <a:effectLst>
                  <a:outerShdw blurRad="38100" dist="38100" dir="2700000" algn="tl">
                    <a:srgbClr val="000000">
                      <a:alpha val="43137"/>
                    </a:srgbClr>
                  </a:outerShdw>
                </a:effectLst>
              </a:rPr>
              <a:t>ÖNBÜRO YÖNETİMİ</a:t>
            </a:r>
          </a:p>
        </p:txBody>
      </p:sp>
      <p:sp>
        <p:nvSpPr>
          <p:cNvPr id="7" name="1 Başlık"/>
          <p:cNvSpPr txBox="1">
            <a:spLocks/>
          </p:cNvSpPr>
          <p:nvPr/>
        </p:nvSpPr>
        <p:spPr bwMode="auto">
          <a:xfrm>
            <a:off x="1429893" y="404664"/>
            <a:ext cx="6245961" cy="231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673" tIns="48836" rIns="97673" bIns="48836">
            <a:spAutoFit/>
          </a:bodyPr>
          <a:lstStyle>
            <a:defPPr>
              <a:defRPr lang="tr-TR"/>
            </a:defPPr>
            <a:lvl1pPr algn="ctr">
              <a:lnSpc>
                <a:spcPct val="150000"/>
              </a:lnSpc>
              <a:defRPr sz="43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defRPr>
            </a:lvl1pPr>
          </a:lstStyle>
          <a:p>
            <a:r>
              <a:rPr lang="tr-TR" sz="3200" dirty="0">
                <a:effectLst>
                  <a:outerShdw blurRad="50800" algn="tl" rotWithShape="0">
                    <a:srgbClr val="000000"/>
                  </a:outerShdw>
                  <a:reflection blurRad="12700" stA="17000" endPos="50000" dist="50800" dir="5400000" sy="-100000" algn="bl" rotWithShape="0"/>
                </a:effectLst>
              </a:rPr>
              <a:t>Ankara Üniversitesi </a:t>
            </a:r>
          </a:p>
          <a:p>
            <a:r>
              <a:rPr lang="tr-TR" sz="3200" dirty="0">
                <a:effectLst>
                  <a:outerShdw blurRad="50800" algn="tl" rotWithShape="0">
                    <a:srgbClr val="000000"/>
                  </a:outerShdw>
                  <a:reflection blurRad="12700" stA="17000" endPos="50000" dist="50800" dir="5400000" sy="-100000" algn="bl" rotWithShape="0"/>
                </a:effectLst>
              </a:rPr>
              <a:t>Beypazarı Meslek Yüksekokulu</a:t>
            </a:r>
          </a:p>
          <a:p>
            <a:r>
              <a:rPr lang="tr-TR" sz="3200" dirty="0">
                <a:effectLst>
                  <a:outerShdw blurRad="50800" algn="tl" rotWithShape="0">
                    <a:srgbClr val="000000"/>
                  </a:outerShdw>
                  <a:reflection blurRad="12700" stA="17000" endPos="50000" dist="50800" dir="5400000" sy="-100000" algn="bl" rotWithShape="0"/>
                </a:effectLst>
              </a:rPr>
              <a:t>Turizm ve Otel İşletmeciliği</a:t>
            </a:r>
          </a:p>
        </p:txBody>
      </p:sp>
      <p:sp>
        <p:nvSpPr>
          <p:cNvPr id="3" name="Dikdörtgen 2"/>
          <p:cNvSpPr/>
          <p:nvPr/>
        </p:nvSpPr>
        <p:spPr>
          <a:xfrm>
            <a:off x="107504" y="4437112"/>
            <a:ext cx="9036496" cy="2246769"/>
          </a:xfrm>
          <a:prstGeom prst="rect">
            <a:avLst/>
          </a:prstGeom>
        </p:spPr>
        <p:txBody>
          <a:bodyPr wrap="square">
            <a:spAutoFit/>
          </a:bodyPr>
          <a:lstStyle/>
          <a:p>
            <a:r>
              <a:rPr lang="tr-TR" sz="2800" b="1" dirty="0">
                <a:latin typeface="Times New Roman" panose="02020603050405020304" pitchFamily="18" charset="0"/>
                <a:cs typeface="Times New Roman" panose="02020603050405020304" pitchFamily="18" charset="0"/>
              </a:rPr>
              <a:t>Dersin kodu: </a:t>
            </a:r>
            <a:r>
              <a:rPr lang="tr-TR" sz="2800" dirty="0" smtClean="0">
                <a:latin typeface="Times New Roman" panose="02020603050405020304" pitchFamily="18" charset="0"/>
                <a:cs typeface="Times New Roman" panose="02020603050405020304" pitchFamily="18" charset="0"/>
              </a:rPr>
              <a:t>BTO249</a:t>
            </a:r>
          </a:p>
          <a:p>
            <a:r>
              <a:rPr lang="tr-TR" sz="2800" b="1" dirty="0" smtClean="0">
                <a:latin typeface="Times New Roman" panose="02020603050405020304" pitchFamily="18" charset="0"/>
                <a:cs typeface="Times New Roman" panose="02020603050405020304" pitchFamily="18" charset="0"/>
              </a:rPr>
              <a:t>Sorumlu</a:t>
            </a:r>
            <a:r>
              <a:rPr lang="tr-TR" sz="2800" b="1" dirty="0">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Öğr</a:t>
            </a:r>
            <a:r>
              <a:rPr lang="tr-TR" sz="2800" dirty="0">
                <a:latin typeface="Times New Roman" panose="02020603050405020304" pitchFamily="18" charset="0"/>
                <a:cs typeface="Times New Roman" panose="02020603050405020304" pitchFamily="18" charset="0"/>
              </a:rPr>
              <a:t>. Gör. Fuat ATASOY</a:t>
            </a:r>
          </a:p>
          <a:p>
            <a:r>
              <a:rPr lang="tr-TR" sz="2800" b="1" dirty="0">
                <a:latin typeface="Times New Roman" panose="02020603050405020304" pitchFamily="18" charset="0"/>
                <a:cs typeface="Times New Roman" panose="02020603050405020304" pitchFamily="18" charset="0"/>
              </a:rPr>
              <a:t>Ünite:</a:t>
            </a:r>
            <a:r>
              <a:rPr lang="tr-TR" sz="2800" dirty="0">
                <a:latin typeface="Times New Roman" panose="02020603050405020304" pitchFamily="18" charset="0"/>
                <a:cs typeface="Times New Roman" panose="02020603050405020304" pitchFamily="18" charset="0"/>
              </a:rPr>
              <a:t> 11</a:t>
            </a:r>
          </a:p>
          <a:p>
            <a:r>
              <a:rPr lang="tr-TR" sz="2800" b="1" dirty="0">
                <a:latin typeface="Times New Roman" panose="02020603050405020304" pitchFamily="18" charset="0"/>
                <a:cs typeface="Times New Roman" panose="02020603050405020304" pitchFamily="18" charset="0"/>
              </a:rPr>
              <a:t>Ünitenin </a:t>
            </a:r>
            <a:r>
              <a:rPr lang="tr-TR" sz="2800" b="1" dirty="0" err="1">
                <a:latin typeface="Times New Roman" panose="02020603050405020304" pitchFamily="18" charset="0"/>
                <a:cs typeface="Times New Roman" panose="02020603050405020304" pitchFamily="18" charset="0"/>
              </a:rPr>
              <a:t>adı:Otel</a:t>
            </a:r>
            <a:r>
              <a:rPr lang="tr-TR" sz="2800" b="1" dirty="0">
                <a:latin typeface="Times New Roman" panose="02020603050405020304" pitchFamily="18" charset="0"/>
                <a:cs typeface="Times New Roman" panose="02020603050405020304" pitchFamily="18" charset="0"/>
              </a:rPr>
              <a:t> İşletmelerinde Olağan Dışı Durumlar ve </a:t>
            </a:r>
            <a:r>
              <a:rPr lang="tr-TR" sz="2800" b="1" dirty="0" err="1">
                <a:latin typeface="Times New Roman" panose="02020603050405020304" pitchFamily="18" charset="0"/>
                <a:cs typeface="Times New Roman" panose="02020603050405020304" pitchFamily="18" charset="0"/>
              </a:rPr>
              <a:t>Önbüro</a:t>
            </a:r>
            <a:r>
              <a:rPr lang="tr-TR" sz="2800" b="1" dirty="0">
                <a:latin typeface="Times New Roman" panose="02020603050405020304" pitchFamily="18" charset="0"/>
                <a:cs typeface="Times New Roman" panose="02020603050405020304" pitchFamily="18" charset="0"/>
              </a:rPr>
              <a:t> Yönetimi</a:t>
            </a:r>
            <a:endParaRPr lang="tr-TR"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795489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332656"/>
            <a:ext cx="9144000" cy="8648521"/>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Konuğun Zehirlenmesi</a:t>
            </a:r>
          </a:p>
          <a:p>
            <a:pPr algn="ct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Deri Yolu Zehirlenmeleri</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Konaklama işletmesi içerisinde ya da çevresinde karşılaşılabilecek deri yolu zehirlenmeleri aşağıda sıralanmıştır.</a:t>
            </a:r>
            <a:br>
              <a:rPr lang="tr-TR" sz="28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Kedi ve Köpek Isırmaları</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Kuduz tehlikesi vardır. Bu gibi durumlarda ısırılan yer ilk önce bol su ile sabunlanıp köpürtülerek en az 5 dakika yıkanır. Aşı yaptırılır.</a:t>
            </a:r>
            <a:br>
              <a:rPr lang="tr-TR" sz="28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Arı Sokması</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dirty="0">
                <a:solidFill>
                  <a:srgbClr val="FF0000"/>
                </a:solidFill>
                <a:latin typeface="Times New Roman" panose="02020603050405020304" pitchFamily="18" charset="0"/>
                <a:cs typeface="Times New Roman" panose="02020603050405020304" pitchFamily="18" charset="0"/>
              </a:rPr>
              <a:t>Sabunlu soğuk su </a:t>
            </a:r>
            <a:r>
              <a:rPr lang="tr-TR" sz="2800" dirty="0">
                <a:latin typeface="Times New Roman" panose="02020603050405020304" pitchFamily="18" charset="0"/>
                <a:cs typeface="Times New Roman" panose="02020603050405020304" pitchFamily="18" charset="0"/>
              </a:rPr>
              <a:t>ile yıkanır. Arının iğnesi çıkarılabilecek durumdaysa </a:t>
            </a:r>
            <a:r>
              <a:rPr lang="tr-TR" sz="2800" dirty="0">
                <a:solidFill>
                  <a:srgbClr val="FF0000"/>
                </a:solidFill>
                <a:latin typeface="Times New Roman" panose="02020603050405020304" pitchFamily="18" charset="0"/>
                <a:cs typeface="Times New Roman" panose="02020603050405020304" pitchFamily="18" charset="0"/>
              </a:rPr>
              <a:t>cımbızla çıkarılır</a:t>
            </a:r>
            <a:r>
              <a:rPr lang="tr-TR" sz="2800" dirty="0">
                <a:latin typeface="Times New Roman" panose="02020603050405020304" pitchFamily="18" charset="0"/>
                <a:cs typeface="Times New Roman" panose="02020603050405020304" pitchFamily="18" charset="0"/>
              </a:rPr>
              <a:t>, aksi halde zorlanmaz. Yerel belirtiler genel belirtilere dönüşüyorsa, vakit kaybetmeden hastaneye götürülür. </a:t>
            </a:r>
            <a:br>
              <a:rPr lang="tr-TR" sz="2800" dirty="0">
                <a:latin typeface="Times New Roman" panose="02020603050405020304" pitchFamily="18" charset="0"/>
                <a:cs typeface="Times New Roman" panose="02020603050405020304" pitchFamily="18" charset="0"/>
              </a:rPr>
            </a:br>
            <a:r>
              <a:rPr lang="tr-TR" sz="2800" u="sng" dirty="0">
                <a:latin typeface="Times New Roman" panose="02020603050405020304" pitchFamily="18" charset="0"/>
                <a:cs typeface="Times New Roman" panose="02020603050405020304" pitchFamily="18" charset="0"/>
              </a:rPr>
              <a:t/>
            </a:r>
            <a:br>
              <a:rPr lang="tr-TR" sz="2800" u="sng"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09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332656"/>
            <a:ext cx="8928992" cy="5755422"/>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Alerjik Rahatsızlıklar</a:t>
            </a:r>
          </a:p>
          <a:p>
            <a:pPr algn="ct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Alerji, kişilerin aslında zararlı olmadıkları halde, bazı maddelere karşı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aşırı reaksiyon göstermesidir. </a:t>
            </a:r>
            <a:r>
              <a:rPr lang="tr-TR" sz="2400" b="1" dirty="0">
                <a:latin typeface="Times New Roman" panose="02020603050405020304" pitchFamily="18" charset="0"/>
                <a:cs typeface="Times New Roman" panose="02020603050405020304" pitchFamily="18" charset="0"/>
              </a:rPr>
              <a:t>Polen alerjisi ve ev tozu alerjisi </a:t>
            </a:r>
            <a:r>
              <a:rPr lang="tr-TR" sz="2400" dirty="0">
                <a:latin typeface="Times New Roman" panose="02020603050405020304" pitchFamily="18" charset="0"/>
                <a:cs typeface="Times New Roman" panose="02020603050405020304" pitchFamily="18" charset="0"/>
              </a:rPr>
              <a:t>sıkça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rastlanılan alerji çeşitlerindendir. Alerjik duyarlılığı olan kişilerin dikkat edeceği en önemli konunun alerjik maddelerden sakınması gerekliliği göz önünde bulundurulmalıdır. </a:t>
            </a:r>
            <a:r>
              <a:rPr lang="tr-TR" sz="2400" dirty="0">
                <a:solidFill>
                  <a:srgbClr val="FF0000"/>
                </a:solidFill>
                <a:latin typeface="Times New Roman" panose="02020603050405020304" pitchFamily="18" charset="0"/>
                <a:cs typeface="Times New Roman" panose="02020603050405020304" pitchFamily="18" charset="0"/>
              </a:rPr>
              <a:t>Bu nedenden dolayı çiçek açma mevsiminde konukların, çiçek tozları (polen) ile temasının en aza</a:t>
            </a:r>
            <a:br>
              <a:rPr lang="tr-TR" sz="2400" dirty="0">
                <a:solidFill>
                  <a:srgbClr val="FF0000"/>
                </a:solidFill>
                <a:latin typeface="Times New Roman" panose="02020603050405020304" pitchFamily="18" charset="0"/>
                <a:cs typeface="Times New Roman" panose="02020603050405020304" pitchFamily="18" charset="0"/>
              </a:rPr>
            </a:br>
            <a:r>
              <a:rPr lang="tr-TR" sz="2400" dirty="0">
                <a:solidFill>
                  <a:srgbClr val="FF0000"/>
                </a:solidFill>
                <a:latin typeface="Times New Roman" panose="02020603050405020304" pitchFamily="18" charset="0"/>
                <a:cs typeface="Times New Roman" panose="02020603050405020304" pitchFamily="18" charset="0"/>
              </a:rPr>
              <a:t>indirgenmesi gerekmektedir. Bu mevsimde genel kullanım alanlarının camları kapalı tutulmalı, oda temizliklerinde polen girişini engellemek için havalandırma işlemi yapılmamalı veya çok kısa tutulmalıdır. </a:t>
            </a:r>
            <a:r>
              <a:rPr lang="tr-TR" sz="2400" dirty="0">
                <a:latin typeface="Times New Roman" panose="02020603050405020304" pitchFamily="18" charset="0"/>
                <a:cs typeface="Times New Roman" panose="02020603050405020304" pitchFamily="18" charset="0"/>
              </a:rPr>
              <a:t>Alerjik rahatsızlıklardan şikâyetçi olan konuklar, zaman geçirmeden en yakın sağlık kuruluşuyla iletişim kurmaları sağlanmalıdır. </a:t>
            </a:r>
            <a:br>
              <a:rPr lang="tr-TR" sz="2400"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00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188640"/>
            <a:ext cx="8928992" cy="6771084"/>
          </a:xfrm>
          <a:prstGeom prst="rect">
            <a:avLst/>
          </a:prstGeom>
        </p:spPr>
        <p:txBody>
          <a:bodyPr wrap="square">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Konuğun Boğulması veya Olası Deniz Kazaları</a:t>
            </a:r>
          </a:p>
          <a:p>
            <a:pPr algn="ct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K</a:t>
            </a:r>
            <a:r>
              <a:rPr lang="tr-TR" dirty="0">
                <a:latin typeface="Times New Roman" panose="02020603050405020304" pitchFamily="18" charset="0"/>
                <a:cs typeface="Times New Roman" panose="02020603050405020304" pitchFamily="18" charset="0"/>
              </a:rPr>
              <a:t>onaklama işletmelerinde, konuğun deniz ya da havuzda boğulması veya olası deniz kazaları ile sıkça karşılaşıldığı görülmektedir. Boğulma, suya batma nedeniyle, nefessiz kalma sonucunda, meydana gelen ölüm olarak tanımlanmaktadır. Kişinin, suda paniğe kapılması sonucunda, boğulma olayı meydana gelir.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Kişi paniğe kapılınca, soluk yoluna az miktarda da olsa su kaçması durumunda akciğerlere hava girişi de engellendiğinden kişi havasız kalır ve bilinci kapanır.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Boğulmak üzere olan bir kişi görüldüğünde suda kurtarma konusunda eğitim alınmamışsa, kurtarma esnasında sorun yaşanır. Paniğe kapılmış kişi kurtarıcıyı suya çekerek onunda boğulmasına neden olabilir. Bu nedenle suda paniğe kapılmış kişiye önce ip, can simidi gibi nesneler atılır. Dal veya kürek gibi nesneler uzatılarak tutunması sağlanır veya kayık, su motoru gibi araçlarla ulaşılmaya çalışılır.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Paniğe kapılmış kişiye daima sırttan yaklaşılmalı ve mutlaka</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en kısa zamanda sudan çıkarılmalıdır. Çıkarılan kişinin ağzında su varsa yan çevrilerek dışarı akması sağlanır. Kişinin üstünün örtülmesi, şoka girmemesi açısından çok önemlidir. Şayet boğulma, bir dalma kazası sonucu gelişmişse, boyun omurlarının korunması unutulmamalıdır. En kısa zamanda bir sağlık kuruluşuna götürülmelidir.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
            </a:r>
            <a:br>
              <a:rPr lang="tr-TR" sz="1600" b="1" dirty="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52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188640"/>
            <a:ext cx="8928992" cy="1508105"/>
          </a:xfrm>
          <a:prstGeom prst="rect">
            <a:avLst/>
          </a:prstGeom>
        </p:spPr>
        <p:txBody>
          <a:bodyPr wrap="square">
            <a:spAutoFit/>
          </a:bodyPr>
          <a:lstStyle/>
          <a:p>
            <a:pPr algn="ctr"/>
            <a:r>
              <a:rPr lang="tr-TR" sz="2000" b="1" dirty="0">
                <a:latin typeface="Times New Roman" panose="02020603050405020304" pitchFamily="18" charset="0"/>
                <a:cs typeface="Times New Roman" panose="02020603050405020304" pitchFamily="18" charset="0"/>
              </a:rPr>
              <a:t>Konuğun Boğulması veya Olası Deniz Kazaları</a:t>
            </a:r>
          </a:p>
          <a:p>
            <a:pPr algn="ct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dirty="0" err="1">
                <a:latin typeface="Times New Roman" panose="02020603050405020304" pitchFamily="18" charset="0"/>
                <a:cs typeface="Times New Roman" panose="02020603050405020304" pitchFamily="18" charset="0"/>
              </a:rPr>
              <a:t>Holger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Nielsen</a:t>
            </a:r>
            <a:r>
              <a:rPr lang="tr-TR" dirty="0">
                <a:latin typeface="Times New Roman" panose="02020603050405020304" pitchFamily="18" charset="0"/>
                <a:cs typeface="Times New Roman" panose="02020603050405020304" pitchFamily="18" charset="0"/>
              </a:rPr>
              <a:t> Yöntemine Göre Boğulan Kişiye İlkyardım Uygulaması</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
            </a:r>
            <a:br>
              <a:rPr lang="tr-TR" sz="1600" b="1" dirty="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980C6AB9-5846-4401-8A7D-B0A935261007}"/>
              </a:ext>
            </a:extLst>
          </p:cNvPr>
          <p:cNvPicPr>
            <a:picLocks noChangeAspect="1"/>
          </p:cNvPicPr>
          <p:nvPr/>
        </p:nvPicPr>
        <p:blipFill>
          <a:blip r:embed="rId2"/>
          <a:stretch>
            <a:fillRect/>
          </a:stretch>
        </p:blipFill>
        <p:spPr>
          <a:xfrm>
            <a:off x="431540" y="1556792"/>
            <a:ext cx="8280920" cy="4104455"/>
          </a:xfrm>
          <a:prstGeom prst="rect">
            <a:avLst/>
          </a:prstGeom>
        </p:spPr>
      </p:pic>
    </p:spTree>
    <p:extLst>
      <p:ext uri="{BB962C8B-B14F-4D97-AF65-F5344CB8AC3E}">
        <p14:creationId xmlns:p14="http://schemas.microsoft.com/office/powerpoint/2010/main" val="41426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188640"/>
            <a:ext cx="8928992" cy="6370975"/>
          </a:xfrm>
          <a:prstGeom prst="rect">
            <a:avLst/>
          </a:prstGeom>
        </p:spPr>
        <p:txBody>
          <a:bodyPr wrap="square">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Konuğun Boğulması veya Olası Deniz Kazaları</a:t>
            </a:r>
          </a:p>
          <a:p>
            <a:pPr algn="ct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Deniz Kestanesi Batması</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Bu durumda organ (genelde ayak), yanmayacak şekilde dayanabileceği kadar (45° C) sıcak su içine daldırılarak, 20-30 dakika (ağrı dininceye) kadar bekletilir. Sıcak su dikeni eritir.</a:t>
            </a:r>
          </a:p>
          <a:p>
            <a:pPr algn="ct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Denizanası Teması</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Denizanası temasında önce temas edilen alan alkol ile yıkanır. Daha sonra o kısım doğrudan musluk suyuna tutulur ve o bölgenin rahatlaması sağlanır.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
            </a:r>
            <a:br>
              <a:rPr lang="tr-TR" sz="1600" b="1" dirty="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41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188640"/>
            <a:ext cx="8928992" cy="7417415"/>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Düşme Sonucu Oluşabilecek Ödem, Kırık veya Çıkık Durumları</a:t>
            </a:r>
            <a:r>
              <a:rPr lang="tr-TR" sz="2800" dirty="0">
                <a:solidFill>
                  <a:srgbClr val="FF0000"/>
                </a:solidFill>
                <a:latin typeface="Times New Roman" panose="02020603050405020304" pitchFamily="18" charset="0"/>
                <a:cs typeface="Times New Roman" panose="02020603050405020304" pitchFamily="18" charset="0"/>
              </a:rPr>
              <a:t> </a:t>
            </a:r>
            <a:br>
              <a:rPr lang="tr-TR" sz="2800"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
            </a:r>
            <a:br>
              <a:rPr lang="tr-TR" sz="2800" b="1" dirty="0">
                <a:solidFill>
                  <a:srgbClr val="FF0000"/>
                </a:solidFill>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V</a:t>
            </a:r>
            <a:r>
              <a:rPr lang="tr-TR" sz="2000" dirty="0">
                <a:latin typeface="Times New Roman" panose="02020603050405020304" pitchFamily="18" charset="0"/>
                <a:cs typeface="Times New Roman" panose="02020603050405020304" pitchFamily="18" charset="0"/>
              </a:rPr>
              <a:t>ücutta kemik bütünlüğünün bozulmasına </a:t>
            </a:r>
            <a:r>
              <a:rPr lang="tr-TR" sz="2000" b="1" dirty="0">
                <a:latin typeface="Times New Roman" panose="02020603050405020304" pitchFamily="18" charset="0"/>
                <a:cs typeface="Times New Roman" panose="02020603050405020304" pitchFamily="18" charset="0"/>
              </a:rPr>
              <a:t>"kırık" </a:t>
            </a:r>
            <a:r>
              <a:rPr lang="tr-TR" sz="2000" dirty="0">
                <a:latin typeface="Times New Roman" panose="02020603050405020304" pitchFamily="18" charset="0"/>
                <a:cs typeface="Times New Roman" panose="02020603050405020304" pitchFamily="18" charset="0"/>
              </a:rPr>
              <a:t>denir. Şiddetli</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ağrı, şişlik, morarma, şekil bozukluğu, fonksiyon bozukluğu, hassasiyet kırığın belirtilerindendir. Kırık yer yandaki organı kesme ihtimaline karşı asla oynatılmamalıdır. Kırık uçların hareket etmesini önlemek için kırık tarafın her iki yanına kalın karton ya da düz tahta ile sabitlenerek hastaneye kaldırılmalıdır.</a:t>
            </a:r>
          </a:p>
          <a:p>
            <a:pPr algn="ct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Eklemi oluşturan kemiklerden birinin yerinden ayrılmasına </a:t>
            </a:r>
            <a:r>
              <a:rPr lang="tr-TR" sz="2000" b="1" dirty="0">
                <a:latin typeface="Times New Roman" panose="02020603050405020304" pitchFamily="18" charset="0"/>
                <a:cs typeface="Times New Roman" panose="02020603050405020304" pitchFamily="18" charset="0"/>
              </a:rPr>
              <a:t>çıkık</a:t>
            </a:r>
            <a:r>
              <a:rPr lang="tr-TR" sz="2000" dirty="0">
                <a:latin typeface="Times New Roman" panose="02020603050405020304" pitchFamily="18" charset="0"/>
                <a:cs typeface="Times New Roman" panose="02020603050405020304" pitchFamily="18" charset="0"/>
              </a:rPr>
              <a:t> denir. Çıkmaya en yatkın eklemler, parmak, omuz, dirsek, kalça, ayak bileği ve çene eklemleridir. Şekil bozukluğu, hareketle artan ağrı, morarma, şişlik, hareket kısıtlanması veya kaybı gibi</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belirtilerle ortaya çıkar. Bu gibi belirtilerde konuk hareket ettirilmemeli ve derhal hastaneye götürülmelidir.</a:t>
            </a:r>
          </a:p>
          <a:p>
            <a:pPr algn="ct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Ödem,</a:t>
            </a:r>
            <a:r>
              <a:rPr lang="tr-TR" sz="2000" dirty="0">
                <a:latin typeface="Times New Roman" panose="02020603050405020304" pitchFamily="18" charset="0"/>
                <a:cs typeface="Times New Roman" panose="02020603050405020304" pitchFamily="18" charset="0"/>
              </a:rPr>
              <a:t> vücutta sıvı birikmesidir. Sık karşılaşılan bir sorundur. Genellikle ciddi bir hastalığın belirtisidir. Belirtileri; göz kapaklarında, ellerde ve ayaklarda şişme olmasıdır. İncinme, ezilme ve burkulma gibi durumlarda, işletme doktorundan yardım talep edilmeli. İşletme doktorunun olmaması halinde zarar gören bölgeye buz torbası konularak, en yakın sağlık kuruluşundan yardım istenmelidir.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99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188640"/>
            <a:ext cx="8928992" cy="7879080"/>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Elektrik Çarpması, Yanık, Kesik Benzeri Kazaların Yaşanması</a:t>
            </a:r>
          </a:p>
          <a:p>
            <a:pPr algn="ct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Konaklama işletmelerinde karşılaşılması muhtemel kazalardan olan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elektrik çarpması, yanık, kesik vb., genellikle konuk ve personel dikkatsizliğinden kaynaklanmaktadır. Bu tip kazalar küçük gibi görünmelerine rağmen bazı durumlarda ölümlere bile neden olabilmektedir. </a:t>
            </a:r>
          </a:p>
          <a:p>
            <a:pPr algn="ctr"/>
            <a:r>
              <a:rPr lang="tr-TR" sz="2200" dirty="0">
                <a:latin typeface="Times New Roman" panose="02020603050405020304" pitchFamily="18" charset="0"/>
                <a:cs typeface="Times New Roman" panose="02020603050405020304" pitchFamily="18" charset="0"/>
              </a:rPr>
              <a:t>Deri üzerinde yanık, solunum ve dolaşım sisteminde</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bozukluk, bilinç kaybı sonucu düşme ve buna bağlı kırıklar elektrik</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çarpmasının muhtemel sonuçlarıdır. Elektrik akımına maruz kalan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kişi akımdan kurtarılmaya çalışılır. Önce; akım şalterden veya</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sigortadan kesilir. Bu yapılamıyorsa kuru tahta veya dal ile kişi</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itilerek veya çekilerek akımdan kurtarılır. Çizme ve lastik eldiven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giyildikten sonra kazazedeye ulaşılır. Geniş lastik parçaları,</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katlanmış kâğıt parçaları, naylon torbalar ve plastik maddeler de</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akımı geçirmediği için akımdan kurtarma işleminde kullanılır. Bilinç</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kaybı olan ağır yaralanmalarda en yakın sağlık ekibine haber verilip</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konuk hastaneye ulaştırılmalıdır. </a:t>
            </a:r>
            <a:br>
              <a:rPr lang="tr-TR" sz="22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85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20474"/>
            <a:ext cx="8928992" cy="8279190"/>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Elektrik Çarpması, Yanık, Kesik Benzeri Kazaların Yaşanması</a:t>
            </a:r>
          </a:p>
          <a:p>
            <a:pPr algn="ctr"/>
            <a:endParaRPr lang="tr-TR" dirty="0"/>
          </a:p>
          <a:p>
            <a:pPr algn="ctr"/>
            <a:r>
              <a:rPr lang="tr-TR" sz="2200" b="1" dirty="0">
                <a:latin typeface="Times New Roman" panose="02020603050405020304" pitchFamily="18" charset="0"/>
                <a:cs typeface="Times New Roman" panose="02020603050405020304" pitchFamily="18" charset="0"/>
              </a:rPr>
              <a:t>Yanık</a:t>
            </a:r>
            <a:r>
              <a:rPr lang="tr-TR" sz="2200" dirty="0">
                <a:latin typeface="Times New Roman" panose="02020603050405020304" pitchFamily="18" charset="0"/>
                <a:cs typeface="Times New Roman" panose="02020603050405020304" pitchFamily="18" charset="0"/>
              </a:rPr>
              <a:t>, vücudun bir bölgesindeki dokuların yüksek ısıdan zarar görmesidir. Konukların yaşamını tehdit etmesinin yanı sıra, oluşan doku bozukluğu estetik açıdan sorun yarattığından her zaman acil olarak tedavi edilmelidir. Yanıklar, tehlike derecesine göre 1, 2 ve 3. dereceden yanıklar olmak üzere üçe ayrılır. </a:t>
            </a:r>
            <a:r>
              <a:rPr lang="tr-TR" sz="2200" b="1" dirty="0">
                <a:latin typeface="Times New Roman" panose="02020603050405020304" pitchFamily="18" charset="0"/>
                <a:cs typeface="Times New Roman" panose="02020603050405020304" pitchFamily="18" charset="0"/>
              </a:rPr>
              <a:t>En tehlikeli yanık 3. dereceden olandır</a:t>
            </a:r>
            <a:r>
              <a:rPr lang="tr-TR" sz="2200" dirty="0">
                <a:latin typeface="Times New Roman" panose="02020603050405020304" pitchFamily="18" charset="0"/>
                <a:cs typeface="Times New Roman" panose="02020603050405020304" pitchFamily="18" charset="0"/>
              </a:rPr>
              <a:t>. Konuk derhal hastaneye ulaştırılmalıdır. </a:t>
            </a:r>
            <a:r>
              <a:rPr lang="tr-TR" sz="2200" dirty="0">
                <a:solidFill>
                  <a:srgbClr val="FF0000"/>
                </a:solidFill>
                <a:latin typeface="Times New Roman" panose="02020603050405020304" pitchFamily="18" charset="0"/>
                <a:cs typeface="Times New Roman" panose="02020603050405020304" pitchFamily="18" charset="0"/>
              </a:rPr>
              <a:t>1. dereceden yanıklarda yanan yer soğuk suyla yıkanmalıdır. </a:t>
            </a:r>
            <a:r>
              <a:rPr lang="tr-TR" sz="2200" b="1" dirty="0">
                <a:latin typeface="Times New Roman" panose="02020603050405020304" pitchFamily="18" charset="0"/>
                <a:cs typeface="Times New Roman" panose="02020603050405020304" pitchFamily="18" charset="0"/>
              </a:rPr>
              <a:t>2. dereceden yanıklarda ise yanan yer buzlu su içerisinde bir süre</a:t>
            </a:r>
            <a:br>
              <a:rPr lang="tr-TR" sz="2200" b="1"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bekletilmeli, sabunla yıkanmalı ve yanık pomadı sürülmelidir. </a:t>
            </a:r>
            <a:r>
              <a:rPr lang="tr-TR" sz="2200" dirty="0">
                <a:latin typeface="Times New Roman" panose="02020603050405020304" pitchFamily="18" charset="0"/>
                <a:cs typeface="Times New Roman" panose="02020603050405020304" pitchFamily="18" charset="0"/>
              </a:rPr>
              <a:t>Yazın karşılaşılan en yaygın yanık çeşidi ise </a:t>
            </a:r>
            <a:r>
              <a:rPr lang="tr-TR" sz="2200" b="1" dirty="0">
                <a:solidFill>
                  <a:srgbClr val="FF0000"/>
                </a:solidFill>
                <a:latin typeface="Times New Roman" panose="02020603050405020304" pitchFamily="18" charset="0"/>
                <a:cs typeface="Times New Roman" panose="02020603050405020304" pitchFamily="18" charset="0"/>
              </a:rPr>
              <a:t>güneş yanıklarıdır. </a:t>
            </a:r>
            <a:r>
              <a:rPr lang="tr-TR" sz="2200" dirty="0">
                <a:latin typeface="Times New Roman" panose="02020603050405020304" pitchFamily="18" charset="0"/>
                <a:cs typeface="Times New Roman" panose="02020603050405020304" pitchFamily="18" charset="0"/>
              </a:rPr>
              <a:t>Güneş yanıklarında yanan yer soğuk su ile ıslatılmalı ve temiz bir bez yanan yere örtülmelidir. Konuğa aspirin vermek, tuzlu su içirmek ve yanık pomadı sürmek de güneş yanıklarında kullanılan pratik tedavi yöntemlerindendir. </a:t>
            </a:r>
          </a:p>
          <a:p>
            <a:pPr algn="ctr"/>
            <a:endParaRPr lang="tr-TR" sz="2200" dirty="0">
              <a:latin typeface="Times New Roman" panose="02020603050405020304" pitchFamily="18" charset="0"/>
              <a:cs typeface="Times New Roman" panose="02020603050405020304" pitchFamily="18" charset="0"/>
            </a:endParaRPr>
          </a:p>
          <a:p>
            <a:pPr algn="ctr"/>
            <a:r>
              <a:rPr lang="tr-TR" sz="2200" b="1" dirty="0">
                <a:latin typeface="Times New Roman" panose="02020603050405020304" pitchFamily="18" charset="0"/>
                <a:cs typeface="Times New Roman" panose="02020603050405020304" pitchFamily="18" charset="0"/>
              </a:rPr>
              <a:t>Kesikler,</a:t>
            </a:r>
            <a:r>
              <a:rPr lang="tr-TR" sz="2200" dirty="0">
                <a:latin typeface="Times New Roman" panose="02020603050405020304" pitchFamily="18" charset="0"/>
                <a:cs typeface="Times New Roman" panose="02020603050405020304" pitchFamily="18" charset="0"/>
              </a:rPr>
              <a:t> cilt ve cilt altına zarar veren yaralanmalardandır. Bu tip yaralanmalarda sakin olunmalıdır. Çünkü kan görmek konuğun kendisini ve çevredeki konukları korkutabilir. Yapılacak en uygun şey tıbbi yardım gelene kadar (ambulans, doktor vs.) en ciddi kanamalarda bile kanayan bölgeye direkt basınç uygulamaktır.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39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20474"/>
            <a:ext cx="8928992" cy="8217634"/>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Konuğun İntihar Etmesi</a:t>
            </a:r>
          </a:p>
          <a:p>
            <a:pPr algn="ct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İntihar eyleminin konaklama işletmesinde gerçekleşmesi durumunda, olayın ilk görgü tanığı (eğer varsa) konuğun yanında bulunan kişi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ya da işletme görevlilerinden birisidir. Örneğin, odaya temizlik amacıyla giren kat görevlisi, böyle bir durum ile karşılaşabilir. Böyle bir durumda oda görevlisinin yapması gereken, olayı ön büroya haber</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vermesidir .</a:t>
            </a:r>
            <a:br>
              <a:rPr lang="tr-TR" sz="24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Ön büro görevlisinin yapması gerekenler aşağıda sıralanmaktadır.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Soğukkanlı olun.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Çevrenizdekilere güven verip paniği önleyin.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İşletme doktoru ve güvenlik bölümüne haber verin.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Acil servis ile iletişim kurup ambulans isteyin.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Soruşturma için konuk kayıtlarını toparlayıp ilgili makamlara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bilgi vermeye hazır hale getirin.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Odaya veya olayın geçtiği bölüme kimsenin girmesine izin vermeyin.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İntihar eden konuğun yakınlarına haber verin.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Olayı rapor edin.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5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20474"/>
            <a:ext cx="8928992" cy="7325082"/>
          </a:xfrm>
          <a:prstGeom prst="rect">
            <a:avLst/>
          </a:prstGeom>
        </p:spPr>
        <p:txBody>
          <a:bodyPr wrap="square">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Konuğun Ölmesi Durumu</a:t>
            </a:r>
            <a:br>
              <a:rPr lang="tr-TR" sz="2000" b="1" dirty="0">
                <a:solidFill>
                  <a:srgbClr val="FF0000"/>
                </a:solidFill>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Konaklama işletmesi içerisinde böyle bir durum ile karşılaşan personelin yapacağı ilk şey, konuğun öldüğünü veya komada olup olmadığını tespit etmek ve derhal ön büroya haber vermektir. Ölüm durumu karşısında ön büro personelinin yapması gerekenler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aşağıda belirtilmektedir.</a:t>
            </a:r>
          </a:p>
          <a:p>
            <a:pPr algn="ct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Diğer konukları ve personeli etkilememek için sakin olun ve doğal hareket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Doktor çağırın ve işletme yönetimini bilgilendirin.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Konuğun ailesine ve gerekli durumlarda konsolosluk, seyahat acentesi vb. ilgili kurumlara haber verin.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Soruşturma için konuk kayıtlarını toparlayıp, ilgili makamlara bilgi vermeye hazır hale getirin.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Polise bilgi verin. İşletmeye gelecek olan emniyet görevlileri, doktor ile birlikte yapılması gereken yasal prosedürü yerine getirecektir.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Adli çalışmaların diğer konukları rahatsız etmemesi için çalışma yeri tahsis edin.</a:t>
            </a:r>
          </a:p>
          <a:p>
            <a:pPr algn="ctr"/>
            <a:r>
              <a:rPr lang="tr-TR" dirty="0">
                <a:latin typeface="Times New Roman" panose="02020603050405020304" pitchFamily="18" charset="0"/>
                <a:cs typeface="Times New Roman" panose="02020603050405020304" pitchFamily="18" charset="0"/>
              </a:rPr>
              <a:t>• Gerekli hallerde diğer odalarda kalan konukların rahatsız olmamaları için odalarını değiştirin.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Cesedin işletmeden çıkarılması, konukların rahatsız edilmemesi amacıyla gerekli önlemler alındıktan sonra, iş yoğunluğunun azaldığı saatlerde ana giriş haricinde uygun bir çıkıştan yapılmalıdır.</a:t>
            </a:r>
          </a:p>
          <a:p>
            <a:pPr algn="ctr"/>
            <a:r>
              <a:rPr lang="tr-TR" dirty="0">
                <a:latin typeface="Times New Roman" panose="02020603050405020304" pitchFamily="18" charset="0"/>
                <a:cs typeface="Times New Roman" panose="02020603050405020304" pitchFamily="18" charset="0"/>
              </a:rPr>
              <a:t>• Güvenlik veya adli makamlarca tutulan tutanakların örneğini dosyalayın. </a:t>
            </a:r>
          </a:p>
          <a:p>
            <a:pPr algn="ctr"/>
            <a:r>
              <a:rPr lang="tr-TR" dirty="0">
                <a:latin typeface="Times New Roman" panose="02020603050405020304" pitchFamily="18" charset="0"/>
                <a:cs typeface="Times New Roman" panose="02020603050405020304" pitchFamily="18" charset="0"/>
              </a:rPr>
              <a:t>• Konuğun yaptığı harcama ve ödemelerle ilgili kayıtları hazırlayın.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5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D20D77C-F377-406B-9D8D-550382D27FB7}"/>
              </a:ext>
            </a:extLst>
          </p:cNvPr>
          <p:cNvPicPr>
            <a:picLocks noChangeAspect="1"/>
          </p:cNvPicPr>
          <p:nvPr/>
        </p:nvPicPr>
        <p:blipFill>
          <a:blip r:embed="rId2"/>
          <a:stretch>
            <a:fillRect/>
          </a:stretch>
        </p:blipFill>
        <p:spPr>
          <a:xfrm>
            <a:off x="1259632" y="152636"/>
            <a:ext cx="6768752" cy="6552728"/>
          </a:xfrm>
          <a:prstGeom prst="rect">
            <a:avLst/>
          </a:prstGeom>
        </p:spPr>
      </p:pic>
    </p:spTree>
    <p:extLst>
      <p:ext uri="{BB962C8B-B14F-4D97-AF65-F5344CB8AC3E}">
        <p14:creationId xmlns:p14="http://schemas.microsoft.com/office/powerpoint/2010/main" val="105317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20474"/>
            <a:ext cx="8928992" cy="8032968"/>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Cinayet İşlenmesi</a:t>
            </a: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Konaklama işletmesinde cinayet işlenmesi durumunda, işletme personeli katlarda, iç ve dış mekânlarda görülen şüpheli kişileri vakit kaybetmeden ön büro veya güvenlik bölümüne bildirmelidir. </a:t>
            </a:r>
            <a:br>
              <a:rPr lang="tr-TR" sz="2200"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a:p>
            <a:pPr algn="ctr"/>
            <a:r>
              <a:rPr lang="tr-TR" sz="2200" dirty="0">
                <a:latin typeface="Times New Roman" panose="02020603050405020304" pitchFamily="18" charset="0"/>
                <a:cs typeface="Times New Roman" panose="02020603050405020304" pitchFamily="18" charset="0"/>
              </a:rPr>
              <a:t>Konaklama işletmesinde cinayet işlenmesi durumunda, ön büro tarafından yapılması gerekenler aşağıda belirtilmektedir:</a:t>
            </a:r>
          </a:p>
          <a:p>
            <a:pPr algn="ct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Sakin ve doğal hareket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Olası paniği önleyin.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Saldırıya uğrayan kişi veya kişilerin hayati fonksiyonlarını kontrol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Gerekirse acil servisi arayın.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Güvenlik bölümünü haberdar ederek, cesedin bulunduğu ortama</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kimsenin dokunmamasını sağlayın.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Olayın geçtiği bölüme, kimseyi yaklaştırmayın.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Amirlerinizden aldığınız talimatları uygulayın. Aldığınız talimatlar doğrultusunda polisi arayarak işletme prosedürünü takip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Güvenlik veya adli makamlarca tutulan tutanakların örneğini</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dosyalayın.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54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8156079"/>
          </a:xfrm>
          <a:prstGeom prst="rect">
            <a:avLst/>
          </a:prstGeom>
        </p:spPr>
        <p:txBody>
          <a:bodyPr wrap="square">
            <a:spAutoFit/>
          </a:bodyPr>
          <a:lstStyle/>
          <a:p>
            <a:pPr algn="ctr"/>
            <a:r>
              <a:rPr lang="tr-TR" b="1" dirty="0">
                <a:solidFill>
                  <a:srgbClr val="FF0000"/>
                </a:solidFill>
                <a:latin typeface="Times New Roman" panose="02020603050405020304" pitchFamily="18" charset="0"/>
                <a:cs typeface="Times New Roman" panose="02020603050405020304" pitchFamily="18" charset="0"/>
              </a:rPr>
              <a:t>Konaklama İşletmesindeki Şüpheli Kişiler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Konaklama işletmesi içerisinde veya yakınlarında, hareketleri şüpheli hareketler sergileyen kişiler görüldüğünde, ilgili personelin standart davranışlar sergilemesi güvenlik açısından önemlidir. Konaklama işletmesinde şüpheli kişiler görülmesi halinde, işletme personeli tarafından yapılması gerekenler aşağıda belirtilmektedir.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İşletmeye münferit olarak kalmak için gelen misafirlerden, hareketlerinden şüphelenilen konukların kimliklerinin veya pasaportlarının fotokopilerini giriş işlemleri (</a:t>
            </a:r>
            <a:r>
              <a:rPr lang="tr-TR" dirty="0" err="1">
                <a:latin typeface="Times New Roman" panose="02020603050405020304" pitchFamily="18" charset="0"/>
                <a:cs typeface="Times New Roman" panose="02020603050405020304" pitchFamily="18" charset="0"/>
              </a:rPr>
              <a:t>check</a:t>
            </a:r>
            <a:r>
              <a:rPr lang="tr-TR" dirty="0">
                <a:latin typeface="Times New Roman" panose="02020603050405020304" pitchFamily="18" charset="0"/>
                <a:cs typeface="Times New Roman" panose="02020603050405020304" pitchFamily="18" charset="0"/>
              </a:rPr>
              <a:t> in)yapılırken alın.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Zaman kaybetmeden güvenlik müdürlüğüne bildirin.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Şüphelenilen konukların, eşyaları emanete veya bagaj odasına alınırken amirlerinizin talimatları doğrultusunda güvenlik müdürlüğüne bilgi verin. Bu tip emanet ya da bagajlarda genel müdür onayı olmadan arama yaptırmayın.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İşletmede konaklayacak olan üst düzey VIP statüsündeki konukları, güvenlik müdürlüğüne bildirin.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Konaklama işletmesinde kalan konukların, güvenliğini ilgilendirilen (değerli eşya veya para kaybı, birileri tarafından rahatsız edilmesi, herhangi bir sebepten korkmuş olması vb.) şikâyetlerini vakit kaybetmeden güvenlik müdürlüğüne bildirin.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Sahte veya kendisine ait olmayan kredi kartı kullandığı tespit edilen kişileri, amirlerinizin bilgisi doğrultusunda vakit kaybetmeden güvenlik müdürlüğüne bildirin.</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Sahte para kullandığından şüphelenilen kişileri, paniğe sebep olmadan ve kişiyi tedirgin etmeden, amirlerinizin bilgisi doğrultusunda güvenlik müdürlüğüne bildirin.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İşletmenin iç ve dış mekânlarında gördüğünüz şüpheli kişileri vakit kaybetmeden güvenlik müdürlüğüne bildirin.</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34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8556188"/>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Konuklar Arasında Kavga Çıkması</a:t>
            </a:r>
          </a:p>
          <a:p>
            <a:pPr algn="just"/>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Konaklama işletmesi içerisinde kavga eden konukların, sakinleşmelerinin sağlanması, diğer konukların rahatsız olmamaları açısından önemlidir. Kavga eden kişilerin ikna edilip genel kullanım alanları dışına çıkarılmaları veya ayrı ayrı odalara alınmaları sakinleşmelerine yardımcı olabilir. İşletme personeli, olay hakkında yorum yapmamalı, doğal davranmalı ve ön büro bölümüne bilgi vermelidir.</a:t>
            </a:r>
          </a:p>
          <a:p>
            <a:pPr algn="ctr"/>
            <a:r>
              <a:rPr lang="tr-TR" sz="2200" dirty="0">
                <a:latin typeface="Times New Roman" panose="02020603050405020304" pitchFamily="18" charset="0"/>
                <a:cs typeface="Times New Roman" panose="02020603050405020304" pitchFamily="18" charset="0"/>
              </a:rPr>
              <a:t>Konuklar arasında kavga çıkması durumunda, ön büro personelinin yapması gerekenler:</a:t>
            </a:r>
          </a:p>
          <a:p>
            <a:pPr algn="ct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Sakin olun.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Güvenlik bölümünü arayın.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Büyük çaplı kavgalarda, güvenliği sağlayabilmek için çevredeki konukları olay yerinden uzaklaştırın.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Gerekirse polise ve acil servise telefon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Olayda yaralanma varsa doktor çağırın.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Güvenlik veya adli makamlarca tutulan tutanakların örneğini dosyalayın.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Amirlerinize danışarak, kavgaya karışan konukları Black </a:t>
            </a:r>
            <a:r>
              <a:rPr lang="tr-TR" sz="2200" dirty="0" err="1">
                <a:latin typeface="Times New Roman" panose="02020603050405020304" pitchFamily="18" charset="0"/>
                <a:cs typeface="Times New Roman" panose="02020603050405020304" pitchFamily="18" charset="0"/>
              </a:rPr>
              <a:t>List’e</a:t>
            </a:r>
            <a:r>
              <a:rPr lang="tr-TR" sz="2200" dirty="0">
                <a:latin typeface="Times New Roman" panose="02020603050405020304" pitchFamily="18" charset="0"/>
                <a:cs typeface="Times New Roman" panose="02020603050405020304" pitchFamily="18" charset="0"/>
              </a:rPr>
              <a:t> (kara liste) kaydedin.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70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9233297"/>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Konaklama İşletmesinde Hırsızlık Yapılması </a:t>
            </a:r>
          </a:p>
          <a:p>
            <a:pPr algn="ctr"/>
            <a:endParaRPr lang="tr-TR" sz="2200" b="1" dirty="0">
              <a:latin typeface="Times New Roman" panose="02020603050405020304" pitchFamily="18" charset="0"/>
              <a:cs typeface="Times New Roman" panose="02020603050405020304" pitchFamily="18" charset="0"/>
            </a:endParaRPr>
          </a:p>
          <a:p>
            <a:pPr algn="ctr"/>
            <a:r>
              <a:rPr lang="tr-TR" sz="2200" b="1" dirty="0">
                <a:latin typeface="Times New Roman" panose="02020603050405020304" pitchFamily="18" charset="0"/>
                <a:cs typeface="Times New Roman" panose="02020603050405020304" pitchFamily="18" charset="0"/>
              </a:rPr>
              <a:t>Konuğun eşyası kaybolmuşsa</a:t>
            </a:r>
          </a:p>
          <a:p>
            <a:pPr algn="ctr"/>
            <a:r>
              <a:rPr lang="tr-TR" sz="2200" dirty="0">
                <a:latin typeface="Times New Roman" panose="02020603050405020304" pitchFamily="18" charset="0"/>
                <a:cs typeface="Times New Roman" panose="02020603050405020304" pitchFamily="18" charset="0"/>
              </a:rPr>
              <a:t>Konaklama belgesi (</a:t>
            </a:r>
            <a:r>
              <a:rPr lang="tr-TR" sz="2200" dirty="0" err="1">
                <a:latin typeface="Times New Roman" panose="02020603050405020304" pitchFamily="18" charset="0"/>
                <a:cs typeface="Times New Roman" panose="02020603050405020304" pitchFamily="18" charset="0"/>
              </a:rPr>
              <a:t>Registration</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Card</a:t>
            </a:r>
            <a:r>
              <a:rPr lang="tr-TR" sz="2200" dirty="0">
                <a:latin typeface="Times New Roman" panose="02020603050405020304" pitchFamily="18" charset="0"/>
                <a:cs typeface="Times New Roman" panose="02020603050405020304" pitchFamily="18" charset="0"/>
              </a:rPr>
              <a:t>), işletmeyle konuk arasında</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yapılan bir kiralama sözleşmesidir. Bu </a:t>
            </a:r>
            <a:r>
              <a:rPr lang="tr-TR" sz="2200" dirty="0">
                <a:solidFill>
                  <a:srgbClr val="FF0000"/>
                </a:solidFill>
                <a:latin typeface="Times New Roman" panose="02020603050405020304" pitchFamily="18" charset="0"/>
                <a:cs typeface="Times New Roman" panose="02020603050405020304" pitchFamily="18" charset="0"/>
              </a:rPr>
              <a:t>sözleşme gereği konuk, değerli</a:t>
            </a:r>
            <a:br>
              <a:rPr lang="tr-TR" sz="2200" dirty="0">
                <a:solidFill>
                  <a:srgbClr val="FF0000"/>
                </a:solidFill>
                <a:latin typeface="Times New Roman" panose="02020603050405020304" pitchFamily="18" charset="0"/>
                <a:cs typeface="Times New Roman" panose="02020603050405020304" pitchFamily="18" charset="0"/>
              </a:rPr>
            </a:br>
            <a:r>
              <a:rPr lang="tr-TR" sz="2200" dirty="0">
                <a:solidFill>
                  <a:srgbClr val="FF0000"/>
                </a:solidFill>
                <a:latin typeface="Times New Roman" panose="02020603050405020304" pitchFamily="18" charset="0"/>
                <a:cs typeface="Times New Roman" panose="02020603050405020304" pitchFamily="18" charset="0"/>
              </a:rPr>
              <a:t>eşyalarını ön büroda veya odasında bulunan emanet kasaya (</a:t>
            </a:r>
            <a:r>
              <a:rPr lang="tr-TR" sz="2200" dirty="0" err="1">
                <a:solidFill>
                  <a:srgbClr val="FF0000"/>
                </a:solidFill>
                <a:latin typeface="Times New Roman" panose="02020603050405020304" pitchFamily="18" charset="0"/>
                <a:cs typeface="Times New Roman" panose="02020603050405020304" pitchFamily="18" charset="0"/>
              </a:rPr>
              <a:t>safe</a:t>
            </a:r>
            <a:r>
              <a:rPr lang="tr-TR" sz="2200" dirty="0">
                <a:solidFill>
                  <a:srgbClr val="FF0000"/>
                </a:solidFill>
                <a:latin typeface="Times New Roman" panose="02020603050405020304" pitchFamily="18" charset="0"/>
                <a:cs typeface="Times New Roman" panose="02020603050405020304" pitchFamily="18" charset="0"/>
              </a:rPr>
              <a:t> </a:t>
            </a:r>
            <a:r>
              <a:rPr lang="tr-TR" sz="2200" dirty="0" err="1">
                <a:solidFill>
                  <a:srgbClr val="FF0000"/>
                </a:solidFill>
                <a:latin typeface="Times New Roman" panose="02020603050405020304" pitchFamily="18" charset="0"/>
                <a:cs typeface="Times New Roman" panose="02020603050405020304" pitchFamily="18" charset="0"/>
              </a:rPr>
              <a:t>box</a:t>
            </a:r>
            <a:r>
              <a:rPr lang="tr-TR" sz="2200" dirty="0">
                <a:solidFill>
                  <a:srgbClr val="FF0000"/>
                </a:solidFill>
                <a:latin typeface="Times New Roman" panose="02020603050405020304" pitchFamily="18" charset="0"/>
                <a:cs typeface="Times New Roman" panose="02020603050405020304" pitchFamily="18" charset="0"/>
              </a:rPr>
              <a:t>)</a:t>
            </a:r>
            <a:br>
              <a:rPr lang="tr-TR" sz="2200" dirty="0">
                <a:solidFill>
                  <a:srgbClr val="FF0000"/>
                </a:solidFill>
                <a:latin typeface="Times New Roman" panose="02020603050405020304" pitchFamily="18" charset="0"/>
                <a:cs typeface="Times New Roman" panose="02020603050405020304" pitchFamily="18" charset="0"/>
              </a:rPr>
            </a:br>
            <a:r>
              <a:rPr lang="tr-TR" sz="2200" dirty="0">
                <a:solidFill>
                  <a:srgbClr val="FF0000"/>
                </a:solidFill>
                <a:latin typeface="Times New Roman" panose="02020603050405020304" pitchFamily="18" charset="0"/>
                <a:cs typeface="Times New Roman" panose="02020603050405020304" pitchFamily="18" charset="0"/>
              </a:rPr>
              <a:t>koymakla yükümlüdür.</a:t>
            </a:r>
            <a:r>
              <a:rPr lang="tr-TR" sz="2200" dirty="0">
                <a:latin typeface="Times New Roman" panose="02020603050405020304" pitchFamily="18" charset="0"/>
                <a:cs typeface="Times New Roman" panose="02020603050405020304" pitchFamily="18" charset="0"/>
              </a:rPr>
              <a:t> Ön büro personeli, konuğun hukuksal açıdan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zor bir durumda kalmaması için durum hakkında konuğa hatırlatmada bulunmalıdır. Konaklama işletmelerinde, aynı odanın kapısını</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açan birden çok anahtar çeşidi vardır</a:t>
            </a:r>
            <a:r>
              <a:rPr lang="tr-TR" sz="2200" dirty="0">
                <a:solidFill>
                  <a:srgbClr val="FF0000"/>
                </a:solidFill>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Bunlar: </a:t>
            </a:r>
            <a:r>
              <a:rPr lang="tr-TR" sz="2200" dirty="0">
                <a:solidFill>
                  <a:srgbClr val="FF0000"/>
                </a:solidFill>
                <a:latin typeface="Times New Roman" panose="02020603050405020304" pitchFamily="18" charset="0"/>
                <a:cs typeface="Times New Roman" panose="02020603050405020304" pitchFamily="18" charset="0"/>
              </a:rPr>
              <a:t>House </a:t>
            </a:r>
            <a:r>
              <a:rPr lang="tr-TR" sz="2200" dirty="0" err="1">
                <a:solidFill>
                  <a:srgbClr val="FF0000"/>
                </a:solidFill>
                <a:latin typeface="Times New Roman" panose="02020603050405020304" pitchFamily="18" charset="0"/>
                <a:cs typeface="Times New Roman" panose="02020603050405020304" pitchFamily="18" charset="0"/>
              </a:rPr>
              <a:t>Keeeper'da</a:t>
            </a:r>
            <a:r>
              <a:rPr lang="tr-TR" sz="2200" dirty="0">
                <a:solidFill>
                  <a:srgbClr val="FF0000"/>
                </a:solidFill>
                <a:latin typeface="Times New Roman" panose="02020603050405020304" pitchFamily="18" charset="0"/>
                <a:cs typeface="Times New Roman" panose="02020603050405020304" pitchFamily="18" charset="0"/>
              </a:rPr>
              <a:t> bulunan ve tüm konuk oda kapılarını açan genel pas anahtarı, kat şeflerinde bulunan ve sadece o kattaki odaları açan kat pasları, odanın yedek</a:t>
            </a:r>
            <a:br>
              <a:rPr lang="tr-TR" sz="2200" dirty="0">
                <a:solidFill>
                  <a:srgbClr val="FF0000"/>
                </a:solidFill>
                <a:latin typeface="Times New Roman" panose="02020603050405020304" pitchFamily="18" charset="0"/>
                <a:cs typeface="Times New Roman" panose="02020603050405020304" pitchFamily="18" charset="0"/>
              </a:rPr>
            </a:br>
            <a:r>
              <a:rPr lang="tr-TR" sz="2200" dirty="0">
                <a:solidFill>
                  <a:srgbClr val="FF0000"/>
                </a:solidFill>
                <a:latin typeface="Times New Roman" panose="02020603050405020304" pitchFamily="18" charset="0"/>
                <a:cs typeface="Times New Roman" panose="02020603050405020304" pitchFamily="18" charset="0"/>
              </a:rPr>
              <a:t>anahtarı ve sadece konukta bulunan odanın orijinal anahtarıdır.</a:t>
            </a:r>
            <a:br>
              <a:rPr lang="tr-TR" sz="2200" dirty="0">
                <a:solidFill>
                  <a:srgbClr val="FF0000"/>
                </a:solidFill>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Konuk odasına girebilmek için bu dört anahtardan birinin olması</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şarttır. Konuk odada olmadığı zamanlarda, oda temizliğinin yapılması ya da odanın orijinal anahtarının kaybolması durumunda, bu anahtarlar kullanılır. Konuklar, odalarının günlük olarak temizlendiğini ve bu sebeple odalarına başka kişilerin girdiğini bilmektedirler. Böyle bir durumda konaklama işletmelerinde kalan konuklar zaman zaman eşyalarını yerinde bulamadıklarını veya çalındığını iddia edebilmektedir.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62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5786199"/>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Konaklama İşletmesinde Hırsızlık Yapılması </a:t>
            </a:r>
          </a:p>
          <a:p>
            <a:pPr algn="ctr"/>
            <a:endParaRPr lang="tr-TR" dirty="0"/>
          </a:p>
          <a:p>
            <a:pPr algn="ctr"/>
            <a:r>
              <a:rPr lang="tr-TR" sz="2200" dirty="0">
                <a:latin typeface="Times New Roman" panose="02020603050405020304" pitchFamily="18" charset="0"/>
                <a:cs typeface="Times New Roman" panose="02020603050405020304" pitchFamily="18" charset="0"/>
              </a:rPr>
              <a:t>Gelişen teknoloji sayesinde (güvenlik kamera sistemleri, oda giriş ve</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çıkışlarını hafızasında tutabilen elektronik anahtar sistemleri (</a:t>
            </a:r>
            <a:r>
              <a:rPr lang="tr-TR" sz="2200" dirty="0" err="1">
                <a:latin typeface="Times New Roman" panose="02020603050405020304" pitchFamily="18" charset="0"/>
                <a:cs typeface="Times New Roman" panose="02020603050405020304" pitchFamily="18" charset="0"/>
              </a:rPr>
              <a:t>key</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err="1">
                <a:latin typeface="Times New Roman" panose="02020603050405020304" pitchFamily="18" charset="0"/>
                <a:cs typeface="Times New Roman" panose="02020603050405020304" pitchFamily="18" charset="0"/>
              </a:rPr>
              <a:t>card</a:t>
            </a:r>
            <a:r>
              <a:rPr lang="tr-TR" sz="2200" dirty="0">
                <a:latin typeface="Times New Roman" panose="02020603050405020304" pitchFamily="18" charset="0"/>
                <a:cs typeface="Times New Roman" panose="02020603050405020304" pitchFamily="18" charset="0"/>
              </a:rPr>
              <a:t>) bu gibi durumların engellenmesi ve çözümlenmesi kolaylaşmıştır.</a:t>
            </a:r>
          </a:p>
          <a:p>
            <a:pPr algn="ct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İlgili bölümlerle iletişim kurup, bulunan herhangi bir eşyanın olup olmadığını tespit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Güvenlik bölümünü olaydan haberdar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Konuktan alınan bilgiler doğrultusunda, güvenlik personelini bilgilendirin.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Olay yerini ve konuk eşyalarını, güvenlik nedeniyle kapalı tutun.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İşletme prosedürünü takip edin.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Gerekli hallerde, amirlerinizden aldığınız talimatlar doğrultusunda polisi arayın.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Güvenlik veya adli makamlarca tutulan tutanakların, örneğini</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dosyalayın. </a:t>
            </a:r>
            <a:br>
              <a:rPr lang="tr-TR" sz="2200" dirty="0">
                <a:latin typeface="Times New Roman" panose="02020603050405020304" pitchFamily="18" charset="0"/>
                <a:cs typeface="Times New Roman" panose="02020603050405020304" pitchFamily="18" charset="0"/>
              </a:rPr>
            </a:b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24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6678751"/>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Konuk, kaldığı odaya ya da işletmeye ait bir eşya götürmüşse</a:t>
            </a:r>
          </a:p>
          <a:p>
            <a:pPr algn="ctr"/>
            <a:r>
              <a:rPr lang="tr-TR" sz="2200" b="1" dirty="0">
                <a:solidFill>
                  <a:srgbClr val="FF0000"/>
                </a:solidFill>
                <a:latin typeface="Times New Roman" panose="02020603050405020304" pitchFamily="18" charset="0"/>
                <a:cs typeface="Times New Roman" panose="02020603050405020304" pitchFamily="18" charset="0"/>
              </a:rPr>
              <a:t/>
            </a:r>
            <a:br>
              <a:rPr lang="tr-TR" sz="2200" b="1" dirty="0">
                <a:solidFill>
                  <a:srgbClr val="FF0000"/>
                </a:solidFill>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Bazı konuklar işletmeden ayrılırken </a:t>
            </a:r>
            <a:r>
              <a:rPr lang="tr-TR" sz="2000" b="1" dirty="0">
                <a:latin typeface="Times New Roman" panose="02020603050405020304" pitchFamily="18" charset="0"/>
                <a:cs typeface="Times New Roman" panose="02020603050405020304" pitchFamily="18" charset="0"/>
              </a:rPr>
              <a:t>havlu, kül tablası, elbise askısı </a:t>
            </a:r>
            <a:r>
              <a:rPr lang="tr-TR" sz="2000" dirty="0">
                <a:latin typeface="Times New Roman" panose="02020603050405020304" pitchFamily="18" charset="0"/>
                <a:cs typeface="Times New Roman" panose="02020603050405020304" pitchFamily="18" charset="0"/>
              </a:rPr>
              <a:t>vb. eşyaları beraberlerinde götürebilirler. Birçok işletme bu gibi kayıpları </a:t>
            </a:r>
            <a:r>
              <a:rPr lang="tr-TR" sz="2000" b="1" dirty="0">
                <a:latin typeface="Times New Roman" panose="02020603050405020304" pitchFamily="18" charset="0"/>
                <a:cs typeface="Times New Roman" panose="02020603050405020304" pitchFamily="18" charset="0"/>
              </a:rPr>
              <a:t>olağan gider </a:t>
            </a:r>
            <a:r>
              <a:rPr lang="tr-TR" sz="2000" dirty="0">
                <a:latin typeface="Times New Roman" panose="02020603050405020304" pitchFamily="18" charset="0"/>
                <a:cs typeface="Times New Roman" panose="02020603050405020304" pitchFamily="18" charset="0"/>
              </a:rPr>
              <a:t>olarak kabul etmektedir. Konaklama işletmesinden çeşitli küçük eşyaların götürülme sebebi, eşyaların üzerinde işletme amblemi, adres ve telefon numarası gibi bilgilerin yer almasıdır. </a:t>
            </a:r>
            <a:r>
              <a:rPr lang="tr-TR" sz="2000" dirty="0">
                <a:solidFill>
                  <a:srgbClr val="FF0000"/>
                </a:solidFill>
                <a:latin typeface="Times New Roman" panose="02020603050405020304" pitchFamily="18" charset="0"/>
                <a:cs typeface="Times New Roman" panose="02020603050405020304" pitchFamily="18" charset="0"/>
              </a:rPr>
              <a:t>Çarşaf, yatak örtüsü, duvar tablosu, masa lambası, telefon, TV kumandası gibi eşyaların konuklar tarafından götürülmesi ise konaklama işletmelerine yüklü bir maliyet getirmektedir. </a:t>
            </a:r>
            <a:r>
              <a:rPr lang="tr-TR" sz="2000" dirty="0">
                <a:latin typeface="Times New Roman" panose="02020603050405020304" pitchFamily="18" charset="0"/>
                <a:cs typeface="Times New Roman" panose="02020603050405020304" pitchFamily="18" charset="0"/>
              </a:rPr>
              <a:t>Bu kayıpları önlemek oldukça güçtür. Çünkü işletmeden ayrılacak konukların bagajlarını aramak mümkün değildir. Bu tür </a:t>
            </a:r>
            <a:r>
              <a:rPr lang="tr-TR" sz="2000" b="1" dirty="0">
                <a:latin typeface="Times New Roman" panose="02020603050405020304" pitchFamily="18" charset="0"/>
                <a:cs typeface="Times New Roman" panose="02020603050405020304" pitchFamily="18" charset="0"/>
              </a:rPr>
              <a:t>kayıpları en aza indirmek</a:t>
            </a:r>
            <a:r>
              <a:rPr lang="tr-TR" sz="2000" dirty="0">
                <a:latin typeface="Times New Roman" panose="02020603050405020304" pitchFamily="18" charset="0"/>
                <a:cs typeface="Times New Roman" panose="02020603050405020304" pitchFamily="18" charset="0"/>
              </a:rPr>
              <a:t> için odayı boşaltan konuktan sonra konuk odası, kat görevlisi ya da </a:t>
            </a:r>
            <a:r>
              <a:rPr lang="tr-TR" sz="2000" dirty="0" err="1">
                <a:latin typeface="Times New Roman" panose="02020603050405020304" pitchFamily="18" charset="0"/>
                <a:cs typeface="Times New Roman" panose="02020603050405020304" pitchFamily="18" charset="0"/>
              </a:rPr>
              <a:t>bellboy</a:t>
            </a:r>
            <a:r>
              <a:rPr lang="tr-TR" sz="2000" dirty="0">
                <a:latin typeface="Times New Roman" panose="02020603050405020304" pitchFamily="18" charset="0"/>
                <a:cs typeface="Times New Roman" panose="02020603050405020304" pitchFamily="18" charset="0"/>
              </a:rPr>
              <a:t> tarafından kontrol edilmeli. Eğer eksik bir eşya varsa, durum güvenlik</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görevlilerine veya resepsiyon görevlilerine bildirilmelidir. </a:t>
            </a:r>
            <a:r>
              <a:rPr lang="tr-TR" sz="2000" dirty="0">
                <a:solidFill>
                  <a:srgbClr val="FF0000"/>
                </a:solidFill>
                <a:latin typeface="Times New Roman" panose="02020603050405020304" pitchFamily="18" charset="0"/>
                <a:cs typeface="Times New Roman" panose="02020603050405020304" pitchFamily="18" charset="0"/>
              </a:rPr>
              <a:t>Bagajlarında işletmeye ait bir eşya çıktığında konuklar çoğunlukla dikkatsizlik sonucu eşyalarının arasına karışmış olabileceğini söyleyerek, eşyayı bırakmaktadır. </a:t>
            </a:r>
            <a:r>
              <a:rPr lang="tr-TR" sz="2000" dirty="0">
                <a:latin typeface="Times New Roman" panose="02020603050405020304" pitchFamily="18" charset="0"/>
                <a:cs typeface="Times New Roman" panose="02020603050405020304" pitchFamily="18" charset="0"/>
              </a:rPr>
              <a:t>Böyle durumlarda polisin olaya müdahale etmesi </a:t>
            </a:r>
            <a:r>
              <a:rPr lang="tr-TR" sz="2000" b="1" dirty="0">
                <a:latin typeface="Times New Roman" panose="02020603050405020304" pitchFamily="18" charset="0"/>
                <a:cs typeface="Times New Roman" panose="02020603050405020304" pitchFamily="18" charset="0"/>
              </a:rPr>
              <a:t>önlenmeli ve işletme personelinin konuklara karşı incelikle davranması</a:t>
            </a:r>
            <a:r>
              <a:rPr lang="tr-TR" sz="2000" dirty="0">
                <a:latin typeface="Times New Roman" panose="02020603050405020304" pitchFamily="18" charset="0"/>
                <a:cs typeface="Times New Roman" panose="02020603050405020304" pitchFamily="18" charset="0"/>
              </a:rPr>
              <a:t> sağlanmalıdır. Hatta bazı işletmeler, bu gibi durumlarda, reklâmın iyisi-kötüsü olmaz mantığıyla işletmenin reklâmının yapılacağını düşünerek, konuğa hiç müdahale etmemekte, sadece konuğun </a:t>
            </a:r>
            <a:r>
              <a:rPr lang="tr-TR" sz="2000" b="1" dirty="0" err="1">
                <a:latin typeface="Times New Roman" panose="02020603050405020304" pitchFamily="18" charset="0"/>
                <a:cs typeface="Times New Roman" panose="02020603050405020304" pitchFamily="18" charset="0"/>
              </a:rPr>
              <a:t>history</a:t>
            </a:r>
            <a:r>
              <a:rPr lang="tr-TR" sz="2000" b="1" dirty="0">
                <a:latin typeface="Times New Roman" panose="02020603050405020304" pitchFamily="18" charset="0"/>
                <a:cs typeface="Times New Roman" panose="02020603050405020304" pitchFamily="18" charset="0"/>
              </a:rPr>
              <a:t> kartına </a:t>
            </a:r>
            <a:r>
              <a:rPr lang="tr-TR" sz="2000" dirty="0">
                <a:latin typeface="Times New Roman" panose="02020603050405020304" pitchFamily="18" charset="0"/>
                <a:cs typeface="Times New Roman" panose="02020603050405020304" pitchFamily="18" charset="0"/>
              </a:rPr>
              <a:t>bu olayı not etmektedir. </a:t>
            </a:r>
            <a:br>
              <a:rPr lang="tr-TR" sz="20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15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6524863"/>
          </a:xfrm>
          <a:prstGeom prst="rect">
            <a:avLst/>
          </a:prstGeom>
        </p:spPr>
        <p:txBody>
          <a:bodyPr wrap="square">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İşletmeye Bomba İhbarı Yapılması</a:t>
            </a: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Bomba ihbarı genellikle telefon ile yapılmaktadır. Böyle bir durum ile karşılaşıldığında, gerçek olup olmadığı düşünülmeden ciddi bir şekilde ihbar değerlendirilmeli ve uygun önlemler alınmalıdır. Bu tip ihbarlarla santral memurları veya </a:t>
            </a:r>
            <a:r>
              <a:rPr lang="tr-TR" dirty="0" err="1">
                <a:latin typeface="Times New Roman" panose="02020603050405020304" pitchFamily="18" charset="0"/>
                <a:cs typeface="Times New Roman" panose="02020603050405020304" pitchFamily="18" charset="0"/>
              </a:rPr>
              <a:t>resepsiyonistler</a:t>
            </a:r>
            <a:r>
              <a:rPr lang="tr-TR" dirty="0">
                <a:latin typeface="Times New Roman" panose="02020603050405020304" pitchFamily="18" charset="0"/>
                <a:cs typeface="Times New Roman" panose="02020603050405020304" pitchFamily="18" charset="0"/>
              </a:rPr>
              <a:t> karşılaşırlar. Böyle bir durumda aşağıdaki kurallara dikkat etmeleri gerekir.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Arayanı mümkün olduğunca uzun süre konuşturmaya ve telefonda tutmaya çalışın. Bunu yaparken sakin olun ve ses tonunuza dikkat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Konuşma devam ederken işletmedeki başka bir görevliyi durumdan haberdar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Arayana mesajını tekrar etmesini söyleyin ve her söyleneni tekrar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etmeye çalışın. Mümkünse konuşmayı kayıt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Bombanın yeri hakkında mümkün olduğunca detay almaya çalışın.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Arayana, işletmenin dolu olduğunu ve birçok masum insanın zarar görebileceğini söyleyin.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Konuşma sırasında, arayanın çevresindeki, çalan müzik, motor gürültüsü, tren sesi, arka planda konuşulanlar vb. sesleri duymaya çalışın ve not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Arayan kişinin cinsiyetini, genç veya yaşlı olduğunu, heyecanlı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olup olmadığını ve hangi şive ile konuştuğunu anlamaya çalışın.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Telefon kapandıktan sonra işletme prosedürünü uygulayın.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Yöneticilerinize haber verin ve amirlerinizin talimatları doğrultusunda polisi arayın.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Güvenlik bölümünü arayın.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Personeli uyarın.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Güvenlik veya adli makamlarca tutulan tutanakların örneğini dosyalayın. </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00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7417415"/>
          </a:xfrm>
          <a:prstGeom prst="rect">
            <a:avLst/>
          </a:prstGeom>
        </p:spPr>
        <p:txBody>
          <a:bodyPr wrap="square">
            <a:spAutoFit/>
          </a:bodyPr>
          <a:lstStyle/>
          <a:p>
            <a:pPr algn="ctr"/>
            <a:r>
              <a:rPr lang="tr-TR" b="1" dirty="0">
                <a:solidFill>
                  <a:srgbClr val="FF0000"/>
                </a:solidFill>
                <a:latin typeface="Times New Roman" panose="02020603050405020304" pitchFamily="18" charset="0"/>
                <a:cs typeface="Times New Roman" panose="02020603050405020304" pitchFamily="18" charset="0"/>
              </a:rPr>
              <a:t>Konuk Bagajlarındaki Aksaklıklar</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Konuk bagajlarıyla ilgili, odalar bölümü personeli tarafından izlenmesi gereken işlem basamakları aşağıda verilmiştir.</a:t>
            </a:r>
          </a:p>
          <a:p>
            <a:pPr algn="ct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Konukları karşılama esnasında, konuk bagajlarının tamamının alınıp alınmadığını kontrol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Konuk bagajlarının işletme kapısı önünde veya lobide yığılmasını önleyin.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Bagajları bagaj odasına alın.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Bagaj kartı hazırlayıp konuğa verin ve bagaj defterine kaydedin.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Konuğun ne kadar bagajla işletmeye geldiğini ve bagajlarında herhangi bir hasar olup olmadığını, bagaj kartına ve defterine işleyin. </a:t>
            </a:r>
          </a:p>
          <a:p>
            <a:pPr algn="ctr"/>
            <a:r>
              <a:rPr lang="tr-TR" dirty="0">
                <a:latin typeface="Times New Roman" panose="02020603050405020304" pitchFamily="18" charset="0"/>
                <a:cs typeface="Times New Roman" panose="02020603050405020304" pitchFamily="18" charset="0"/>
              </a:rPr>
              <a:t>• Oda numarasının bagaj üzerine kaydedilmesi için kullanılan </a:t>
            </a:r>
            <a:r>
              <a:rPr lang="tr-TR" dirty="0" err="1">
                <a:latin typeface="Times New Roman" panose="02020603050405020304" pitchFamily="18" charset="0"/>
                <a:cs typeface="Times New Roman" panose="02020603050405020304" pitchFamily="18" charset="0"/>
              </a:rPr>
              <a:t>stickerı</a:t>
            </a:r>
            <a:r>
              <a:rPr lang="tr-TR" dirty="0">
                <a:latin typeface="Times New Roman" panose="02020603050405020304" pitchFamily="18" charset="0"/>
                <a:cs typeface="Times New Roman" panose="02020603050405020304" pitchFamily="18" charset="0"/>
              </a:rPr>
              <a:t> bagaj üzerine yapıştırın.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Şüpheli bagajlar hakkında resepsiyona bilgi verin.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Olası şüpheli bagajlarda ilgili garanti yöntemlerinden en az birini uygulayın.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Kara listede (</a:t>
            </a:r>
            <a:r>
              <a:rPr lang="tr-TR" dirty="0" err="1">
                <a:latin typeface="Times New Roman" panose="02020603050405020304" pitchFamily="18" charset="0"/>
                <a:cs typeface="Times New Roman" panose="02020603050405020304" pitchFamily="18" charset="0"/>
              </a:rPr>
              <a:t>black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list</a:t>
            </a:r>
            <a:r>
              <a:rPr lang="tr-TR" dirty="0">
                <a:latin typeface="Times New Roman" panose="02020603050405020304" pitchFamily="18" charset="0"/>
                <a:cs typeface="Times New Roman" panose="02020603050405020304" pitchFamily="18" charset="0"/>
              </a:rPr>
              <a:t>) olan konuklar hakkında, işletme prosedürünü uygulayın.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Bagajları konuklardan sonra odalara çıkarın (eğer bagaj az ise konukla birlikte çıkarılabilir).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Bagaj taşıma işlerinde servis asansörünü kullanın.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Bagajların, odada uygun yere (bagaj sehpası) konulmasına dikkat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Oda değişikliklerinde (</a:t>
            </a:r>
            <a:r>
              <a:rPr lang="tr-TR" dirty="0" err="1">
                <a:latin typeface="Times New Roman" panose="02020603050405020304" pitchFamily="18" charset="0"/>
                <a:cs typeface="Times New Roman" panose="02020603050405020304" pitchFamily="18" charset="0"/>
              </a:rPr>
              <a:t>room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change</a:t>
            </a:r>
            <a:r>
              <a:rPr lang="tr-TR" dirty="0">
                <a:latin typeface="Times New Roman" panose="02020603050405020304" pitchFamily="18" charset="0"/>
                <a:cs typeface="Times New Roman" panose="02020603050405020304" pitchFamily="18" charset="0"/>
              </a:rPr>
              <a:t>), bagajların eksiksiz olarak taşınmasına özen gösterin.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Konuklar ayrılırken, bagajları bagaj odasına alın ve çıkış kayıtlarını yapın.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Konuğun emanet talebinde eşyalarını emanete alarak ilgili kayıtları tutun.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Çıkış yoğunluğunun yaşandığı saatlerde (09:00-12:00) bagaj işlemleri ile ilgili aksaklıkları önlemek için ön hazırlık yapın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85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35238"/>
            <a:ext cx="9144000" cy="6832640"/>
          </a:xfrm>
          <a:prstGeom prst="rect">
            <a:avLst/>
          </a:prstGeom>
        </p:spPr>
        <p:txBody>
          <a:bodyPr wrap="square">
            <a:spAutoFit/>
          </a:bodyPr>
          <a:lstStyle/>
          <a:p>
            <a:pPr algn="ctr"/>
            <a:r>
              <a:rPr lang="tr-TR" b="1" dirty="0">
                <a:solidFill>
                  <a:srgbClr val="FF0000"/>
                </a:solidFill>
                <a:latin typeface="Times New Roman" panose="02020603050405020304" pitchFamily="18" charset="0"/>
                <a:cs typeface="Times New Roman" panose="02020603050405020304" pitchFamily="18" charset="0"/>
              </a:rPr>
              <a:t>Yangın Çıkması</a:t>
            </a:r>
          </a:p>
          <a:p>
            <a:pPr algn="ct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Yangına karşı en etkili savunma ona engel olacak önlemler almaktır. Günümüzde yangın alarmları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elektronik hale gelmiştir. Sistem otomatik olarak ısı, duman gibi olağan dışı durumları algılayarak odada ve ön büroda bulunan ikaz sistemini çalıştırmaktadır. Otuz saniye içinde ön büro tarafından müdahale edilmediği takdirde, odada </a:t>
            </a:r>
            <a:r>
              <a:rPr lang="tr-TR" dirty="0" err="1">
                <a:latin typeface="Times New Roman" panose="02020603050405020304" pitchFamily="18" charset="0"/>
                <a:cs typeface="Times New Roman" panose="02020603050405020304" pitchFamily="18" charset="0"/>
              </a:rPr>
              <a:t>fıskiyeleme</a:t>
            </a:r>
            <a:r>
              <a:rPr lang="tr-TR" dirty="0">
                <a:latin typeface="Times New Roman" panose="02020603050405020304" pitchFamily="18" charset="0"/>
                <a:cs typeface="Times New Roman" panose="02020603050405020304" pitchFamily="18" charset="0"/>
              </a:rPr>
              <a:t> ve işletmenin genel alarm sistemleri devreye girmektedir. Bu gibi durumlarla karşılaşıldığında, acilen odaya teknik elemanlar gönderilerek durum kontrol edilmeli, gerekirse genel alarm sistemi çalıştırılmalıdır.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Yangına karşı alınması gereken önlemlerden bazıları aşağıda sıralanmıştır.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İşletmenin özelliklerine uygun şekilde yangın talimatnamesi hazırlanarak, tüm personel tarafından görülebilecek yerlere asılmalıdır.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Konaklama işletmesinde, çalışan personelin ve konukların tehlike anında tahliyesi için, yeterli sayıda kapısı bulunmalıdır.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İşletmede bulunan yangın söndürme cihazlarının dolum, bakım ve kontrolleri düzenli olarak yapılmalıdır.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Personel sayısına göre; söndürme, kurtarma, koruma ve ilk yardım ekipleri kurulmalıdır.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Elektrik tesisat malzemeleri, TSE ve AB standartlarına uygun olmalıdır.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Yangın hakkında, işletmede çalışan tüm personele, uzman kişiler tarafından bilgi verilmelidir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8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5DFDAF7-1A94-4179-B0DA-C95C60E20E4C}"/>
              </a:ext>
            </a:extLst>
          </p:cNvPr>
          <p:cNvPicPr>
            <a:picLocks noChangeAspect="1"/>
          </p:cNvPicPr>
          <p:nvPr/>
        </p:nvPicPr>
        <p:blipFill>
          <a:blip r:embed="rId3"/>
          <a:stretch>
            <a:fillRect/>
          </a:stretch>
        </p:blipFill>
        <p:spPr>
          <a:xfrm>
            <a:off x="899592" y="260648"/>
            <a:ext cx="7920879" cy="6120680"/>
          </a:xfrm>
          <a:prstGeom prst="rect">
            <a:avLst/>
          </a:prstGeom>
        </p:spPr>
      </p:pic>
    </p:spTree>
    <p:extLst>
      <p:ext uri="{BB962C8B-B14F-4D97-AF65-F5344CB8AC3E}">
        <p14:creationId xmlns:p14="http://schemas.microsoft.com/office/powerpoint/2010/main" val="61873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F8CFAB5-AE21-4858-A2B7-A8DDA18891B4}"/>
              </a:ext>
            </a:extLst>
          </p:cNvPr>
          <p:cNvPicPr>
            <a:picLocks noChangeAspect="1"/>
          </p:cNvPicPr>
          <p:nvPr/>
        </p:nvPicPr>
        <p:blipFill rotWithShape="1">
          <a:blip r:embed="rId2"/>
          <a:srcRect r="2325"/>
          <a:stretch/>
        </p:blipFill>
        <p:spPr>
          <a:xfrm>
            <a:off x="1547664" y="210952"/>
            <a:ext cx="6048672" cy="6436096"/>
          </a:xfrm>
          <a:prstGeom prst="rect">
            <a:avLst/>
          </a:prstGeom>
        </p:spPr>
      </p:pic>
    </p:spTree>
    <p:extLst>
      <p:ext uri="{BB962C8B-B14F-4D97-AF65-F5344CB8AC3E}">
        <p14:creationId xmlns:p14="http://schemas.microsoft.com/office/powerpoint/2010/main" val="3347348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F3C6614-E4E1-4AC0-A3E2-248F3E4F2405}"/>
              </a:ext>
            </a:extLst>
          </p:cNvPr>
          <p:cNvSpPr/>
          <p:nvPr/>
        </p:nvSpPr>
        <p:spPr>
          <a:xfrm>
            <a:off x="-25076" y="11529"/>
            <a:ext cx="8892480" cy="7848302"/>
          </a:xfrm>
          <a:prstGeom prst="rect">
            <a:avLst/>
          </a:prstGeom>
        </p:spPr>
        <p:txBody>
          <a:bodyPr wrap="square">
            <a:spAutoFit/>
          </a:bodyPr>
          <a:lstStyle/>
          <a:p>
            <a:r>
              <a:rPr lang="tr-TR" dirty="0">
                <a:solidFill>
                  <a:srgbClr val="000000"/>
                </a:solidFill>
                <a:latin typeface="Times New Roman" panose="02020603050405020304" pitchFamily="18" charset="0"/>
                <a:cs typeface="Times New Roman" panose="02020603050405020304" pitchFamily="18" charset="0"/>
              </a:rPr>
              <a:t>Konaklama işletmesinde yangın çıkması durumunda ön büro personelinin yapması gerekenler şunlardır:</a:t>
            </a: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Yangın anında, sakin olun ve telaşlanmayın.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Odadan yangın alarmı gelmişse güvenliğe, </a:t>
            </a:r>
            <a:r>
              <a:rPr lang="tr-TR" dirty="0" err="1">
                <a:latin typeface="Times New Roman" panose="02020603050405020304" pitchFamily="18" charset="0"/>
                <a:cs typeface="Times New Roman" panose="02020603050405020304" pitchFamily="18" charset="0"/>
              </a:rPr>
              <a:t>housekeepinge</a:t>
            </a:r>
            <a:r>
              <a:rPr lang="tr-TR" dirty="0">
                <a:latin typeface="Times New Roman" panose="02020603050405020304" pitchFamily="18" charset="0"/>
                <a:cs typeface="Times New Roman" panose="02020603050405020304" pitchFamily="18" charset="0"/>
              </a:rPr>
              <a:t> ve teknik servise haber verin,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Yangın küçük çaptaysa, yangın söndürme aletiyle yangına müdahale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Paniği önlemeye çalışın.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Asla koşmayın, yürüyün.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Asla asansörü kullanmayın.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En yakın yangın alarmını çalıştırın.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İtfaiyeye haber verin (yangın ihbar 110). </a:t>
            </a:r>
          </a:p>
          <a:p>
            <a:r>
              <a:rPr lang="tr-TR" dirty="0">
                <a:latin typeface="Times New Roman" panose="02020603050405020304" pitchFamily="18" charset="0"/>
                <a:cs typeface="Times New Roman" panose="02020603050405020304" pitchFamily="18" charset="0"/>
              </a:rPr>
              <a:t>• Konukları uyarın ve yangını haber verin.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Sorumluluk alanınızda gaz vanası, elektrik şalteri vb. varsa kapalı konuma getirin.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Kullanılmayan bütün pencere ve kapıları kapatın.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Kendinizi tehlikeye atmadan uygun cihaz ve malzeme ile yangına müdahale edin. (Elektrik yangınlarında sıvı söndürücüler kullanılmamalıdır. Sıvı elektriği ilettiğinden yangının büyümesine sebep olabilir. Yangın küçük boyutlu ise yangının hava ile temasını kesmek için yangın battaniyesi kullanılabilir. Benzin, tiner, mazot gibi sıvı yakıt yangınlarında da su kullanılmaz. Su yangını daha da artırabilir. Toprak, kum, toz, kül, köpüklü ve CO2 gibi söndürücüler bu tür yangınlarda kullanılmalıdır. Katı yakıt yangınlarında her türlü söndürme araçları kullanılabilir).</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Yangın anında, konuk listesini, giden listesini, personelin çalışma programlarını yanınıza alın.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Yangın anında işletmenin yangınla ilgili prosedürünü uygulayın.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En kısa ve güvenli yolu takip ederek, konuklarla birlikte işletmeyi terk edin. Yardıma ihtiyacı olan konuklara yardım edin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73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752527"/>
            <a:ext cx="9144000" cy="6093976"/>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Asansör Arızası Olması Durumunda Yapılması Gerekenler</a:t>
            </a:r>
            <a:r>
              <a:rPr lang="tr-TR" sz="2400" dirty="0">
                <a:solidFill>
                  <a:srgbClr val="FF0000"/>
                </a:solidFill>
                <a:latin typeface="Times New Roman" panose="02020603050405020304" pitchFamily="18" charset="0"/>
                <a:cs typeface="Times New Roman" panose="02020603050405020304" pitchFamily="18" charset="0"/>
              </a:rPr>
              <a:t> </a:t>
            </a:r>
            <a:r>
              <a:rPr lang="tr-TR" dirty="0"/>
              <a:t/>
            </a:r>
            <a:br>
              <a:rPr lang="tr-TR" dirty="0"/>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Konaklama işletmelerinde asansör arızalarıyla sıkça karşılaşılmaktadır. Genellikle dikey inşa edilmiş bir konaklama tesisinde çalışan</a:t>
            </a:r>
            <a:br>
              <a:rPr lang="tr-TR" sz="2400" dirty="0">
                <a:latin typeface="Times New Roman" panose="02020603050405020304" pitchFamily="18" charset="0"/>
                <a:cs typeface="Times New Roman" panose="02020603050405020304" pitchFamily="18" charset="0"/>
              </a:rPr>
            </a:br>
            <a:r>
              <a:rPr lang="tr-TR" sz="2400" dirty="0" err="1">
                <a:latin typeface="Times New Roman" panose="02020603050405020304" pitchFamily="18" charset="0"/>
                <a:cs typeface="Times New Roman" panose="02020603050405020304" pitchFamily="18" charset="0"/>
              </a:rPr>
              <a:t>liftboy</a:t>
            </a:r>
            <a:r>
              <a:rPr lang="tr-TR" sz="2400" dirty="0">
                <a:latin typeface="Times New Roman" panose="02020603050405020304" pitchFamily="18" charset="0"/>
                <a:cs typeface="Times New Roman" panose="02020603050405020304" pitchFamily="18" charset="0"/>
              </a:rPr>
              <a:t> (asansör görevlisi) olsun ya da olmasın, asansör içinde mutlaka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kullanma talimatı ve arıza halinde ne yapılması gerektiğini bildiren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bir levha asılmalıdır. Bu tür bilgi levhaları karanlıkta da okunabilmesi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için fosforlu olmalıdır. Asansör içinde telefon bulunuyorsa kolayca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görülebilecek şekilde yerleştirilmelidir. Acil durum zili kolay ulaşılabilecek ve görülebilecek bir yerde bulunmalıdır. Asansör kabininde güvenlik önlemleri tam olmalı, yangın söndürücü ve tutma kolları bulunmalıdır.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49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116632"/>
            <a:ext cx="9144000" cy="8525411"/>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Deprem Durumunda Yapılması Gerekenler</a:t>
            </a:r>
            <a:r>
              <a:rPr lang="tr-TR" sz="2400" dirty="0">
                <a:solidFill>
                  <a:srgbClr val="FF0000"/>
                </a:solidFill>
                <a:latin typeface="Times New Roman" panose="02020603050405020304" pitchFamily="18" charset="0"/>
                <a:cs typeface="Times New Roman" panose="02020603050405020304" pitchFamily="18" charset="0"/>
              </a:rPr>
              <a:t> </a:t>
            </a:r>
            <a:r>
              <a:rPr lang="tr-TR" dirty="0"/>
              <a:t/>
            </a:r>
            <a:br>
              <a:rPr lang="tr-TR" dirty="0"/>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Depremde yapılması gerekenler şunlardır: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Masa veya benzeri, sağlam bir koruyucunun altına girin, başınızı saklayın ve hareket etmeyin.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Çevrenizde altına saklanabileceğiniz bir koruyucu yoksa başınızı çanta, minder, kitap, klasör gibi şeylerle koruyun. Dolap veya kahve makinesi gibi şeylerden uzak, kolonlara yakın durun.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Pencerelerden ve cam eşyalardan uzak durun. Sağlam ve büyük eşyaların yanına yere yatabilirsiniz. Anne karnındaki cenin pozisyonda bulunun.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Asansörde iseniz bütün düğmelere basın durduğu ilk katta asansörden inin.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Dikey inşa edilmiş yüksek yapılarda üst katlar alt katlara göre çok daha fazla sallanır. Eğer deprem anında üst katlarda iseniz daha çok dikkatli olun. </a:t>
            </a:r>
            <a:br>
              <a:rPr lang="tr-TR"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Deprem sonrasında;</a:t>
            </a:r>
            <a:br>
              <a:rPr lang="tr-TR" b="1"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Kendinizin ve bulunduğunuz yerdekilerin yaralanıp yaralanmadıklarını kontrol edin ve gereken yardımı yapın.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Bulunduğunuz yerin emniyetli olup olmadığını kontrol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Gaz, su ve elektrikle çalışan her şeyi kapatın.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Çevreye dağılan malzemeleri toplayın.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Radyonuzu açın. Yetkililerin, hayati önem taşıyan, uyarı ve açıklamalarına aynen uyun.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Acil durumlar dışında telefonu kullanmayın.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Yetkililerden alınan bilgilere göre, gerekli ise olası tehlikeli artçı depremler için binayı terk edin.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Binayı boşaltırken asansörü kullanmayın.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Yangın merdivenlerinin kapısını açık tutun.</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Konukların tahliyesi için işletme prosedürünü uygulayın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47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1402065"/>
            <a:ext cx="9144000" cy="2277547"/>
          </a:xfrm>
          <a:prstGeom prst="rect">
            <a:avLst/>
          </a:prstGeom>
        </p:spPr>
        <p:txBody>
          <a:bodyPr wrap="square">
            <a:spAutoFit/>
          </a:bodyPr>
          <a:lstStyle/>
          <a:p>
            <a:pPr algn="ctr"/>
            <a:r>
              <a:rPr lang="tr-TR" sz="4000" b="1" dirty="0">
                <a:latin typeface="Times New Roman" panose="02020603050405020304" pitchFamily="18" charset="0"/>
                <a:cs typeface="Times New Roman" panose="02020603050405020304" pitchFamily="18" charset="0"/>
              </a:rPr>
              <a:t>Değerlendirme Soruları</a:t>
            </a:r>
            <a:r>
              <a:rPr lang="tr-TR" dirty="0"/>
              <a:t/>
            </a:r>
            <a:br>
              <a:rPr lang="tr-TR" dirty="0"/>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25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323E90C-C42F-4CAC-A450-47DDE6C6E031}"/>
              </a:ext>
            </a:extLst>
          </p:cNvPr>
          <p:cNvPicPr>
            <a:picLocks noChangeAspect="1"/>
          </p:cNvPicPr>
          <p:nvPr/>
        </p:nvPicPr>
        <p:blipFill>
          <a:blip r:embed="rId2"/>
          <a:stretch>
            <a:fillRect/>
          </a:stretch>
        </p:blipFill>
        <p:spPr>
          <a:xfrm>
            <a:off x="1259632" y="1052736"/>
            <a:ext cx="7056784" cy="3600400"/>
          </a:xfrm>
          <a:prstGeom prst="rect">
            <a:avLst/>
          </a:prstGeom>
        </p:spPr>
      </p:pic>
    </p:spTree>
    <p:extLst>
      <p:ext uri="{BB962C8B-B14F-4D97-AF65-F5344CB8AC3E}">
        <p14:creationId xmlns:p14="http://schemas.microsoft.com/office/powerpoint/2010/main" val="2390434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323E90C-C42F-4CAC-A450-47DDE6C6E031}"/>
              </a:ext>
            </a:extLst>
          </p:cNvPr>
          <p:cNvPicPr>
            <a:picLocks noChangeAspect="1"/>
          </p:cNvPicPr>
          <p:nvPr/>
        </p:nvPicPr>
        <p:blipFill>
          <a:blip r:embed="rId2"/>
          <a:stretch>
            <a:fillRect/>
          </a:stretch>
        </p:blipFill>
        <p:spPr>
          <a:xfrm>
            <a:off x="1259632" y="1052736"/>
            <a:ext cx="7056784" cy="3600400"/>
          </a:xfrm>
          <a:prstGeom prst="rect">
            <a:avLst/>
          </a:prstGeom>
        </p:spPr>
      </p:pic>
      <p:sp>
        <p:nvSpPr>
          <p:cNvPr id="3" name="Oval 2">
            <a:extLst>
              <a:ext uri="{FF2B5EF4-FFF2-40B4-BE49-F238E27FC236}">
                <a16:creationId xmlns:a16="http://schemas.microsoft.com/office/drawing/2014/main" id="{998BB872-462D-4717-9B67-A5A998401263}"/>
              </a:ext>
            </a:extLst>
          </p:cNvPr>
          <p:cNvSpPr/>
          <p:nvPr/>
        </p:nvSpPr>
        <p:spPr>
          <a:xfrm>
            <a:off x="1763688" y="2420888"/>
            <a:ext cx="5040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96946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C39E323-F825-4578-96D4-6FA0BFA14F52}"/>
              </a:ext>
            </a:extLst>
          </p:cNvPr>
          <p:cNvPicPr>
            <a:picLocks noChangeAspect="1"/>
          </p:cNvPicPr>
          <p:nvPr/>
        </p:nvPicPr>
        <p:blipFill>
          <a:blip r:embed="rId2"/>
          <a:stretch>
            <a:fillRect/>
          </a:stretch>
        </p:blipFill>
        <p:spPr>
          <a:xfrm>
            <a:off x="1043608" y="1196752"/>
            <a:ext cx="7056784" cy="3600400"/>
          </a:xfrm>
          <a:prstGeom prst="rect">
            <a:avLst/>
          </a:prstGeom>
        </p:spPr>
      </p:pic>
    </p:spTree>
    <p:extLst>
      <p:ext uri="{BB962C8B-B14F-4D97-AF65-F5344CB8AC3E}">
        <p14:creationId xmlns:p14="http://schemas.microsoft.com/office/powerpoint/2010/main" val="249991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C39E323-F825-4578-96D4-6FA0BFA14F52}"/>
              </a:ext>
            </a:extLst>
          </p:cNvPr>
          <p:cNvPicPr>
            <a:picLocks noChangeAspect="1"/>
          </p:cNvPicPr>
          <p:nvPr/>
        </p:nvPicPr>
        <p:blipFill>
          <a:blip r:embed="rId2"/>
          <a:stretch>
            <a:fillRect/>
          </a:stretch>
        </p:blipFill>
        <p:spPr>
          <a:xfrm>
            <a:off x="1043608" y="1196752"/>
            <a:ext cx="7056784" cy="3600400"/>
          </a:xfrm>
          <a:prstGeom prst="rect">
            <a:avLst/>
          </a:prstGeom>
        </p:spPr>
      </p:pic>
      <p:sp>
        <p:nvSpPr>
          <p:cNvPr id="3" name="Oval 2">
            <a:extLst>
              <a:ext uri="{FF2B5EF4-FFF2-40B4-BE49-F238E27FC236}">
                <a16:creationId xmlns:a16="http://schemas.microsoft.com/office/drawing/2014/main" id="{E6C4E43C-5FAD-4C72-A5ED-F006511F1907}"/>
              </a:ext>
            </a:extLst>
          </p:cNvPr>
          <p:cNvSpPr/>
          <p:nvPr/>
        </p:nvSpPr>
        <p:spPr>
          <a:xfrm>
            <a:off x="1691680" y="4221088"/>
            <a:ext cx="5040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68418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5A291F-2A4D-4CDF-AC55-9C1B5E667E04}"/>
              </a:ext>
            </a:extLst>
          </p:cNvPr>
          <p:cNvPicPr>
            <a:picLocks noChangeAspect="1"/>
          </p:cNvPicPr>
          <p:nvPr/>
        </p:nvPicPr>
        <p:blipFill>
          <a:blip r:embed="rId2"/>
          <a:stretch>
            <a:fillRect/>
          </a:stretch>
        </p:blipFill>
        <p:spPr>
          <a:xfrm>
            <a:off x="1115616" y="1268760"/>
            <a:ext cx="6192688" cy="3326284"/>
          </a:xfrm>
          <a:prstGeom prst="rect">
            <a:avLst/>
          </a:prstGeom>
        </p:spPr>
      </p:pic>
    </p:spTree>
    <p:extLst>
      <p:ext uri="{BB962C8B-B14F-4D97-AF65-F5344CB8AC3E}">
        <p14:creationId xmlns:p14="http://schemas.microsoft.com/office/powerpoint/2010/main" val="3765939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5A291F-2A4D-4CDF-AC55-9C1B5E667E04}"/>
              </a:ext>
            </a:extLst>
          </p:cNvPr>
          <p:cNvPicPr>
            <a:picLocks noChangeAspect="1"/>
          </p:cNvPicPr>
          <p:nvPr/>
        </p:nvPicPr>
        <p:blipFill>
          <a:blip r:embed="rId2"/>
          <a:stretch>
            <a:fillRect/>
          </a:stretch>
        </p:blipFill>
        <p:spPr>
          <a:xfrm>
            <a:off x="1115616" y="1268760"/>
            <a:ext cx="6192688" cy="3326284"/>
          </a:xfrm>
          <a:prstGeom prst="rect">
            <a:avLst/>
          </a:prstGeom>
        </p:spPr>
      </p:pic>
      <p:sp>
        <p:nvSpPr>
          <p:cNvPr id="3" name="Oval 2">
            <a:extLst>
              <a:ext uri="{FF2B5EF4-FFF2-40B4-BE49-F238E27FC236}">
                <a16:creationId xmlns:a16="http://schemas.microsoft.com/office/drawing/2014/main" id="{0B1E9D05-7F91-4976-A5D2-325E40E420F4}"/>
              </a:ext>
            </a:extLst>
          </p:cNvPr>
          <p:cNvSpPr/>
          <p:nvPr/>
        </p:nvSpPr>
        <p:spPr>
          <a:xfrm>
            <a:off x="1583668" y="3248980"/>
            <a:ext cx="5040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369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79512" y="44624"/>
            <a:ext cx="8712968" cy="6401753"/>
          </a:xfrm>
          <a:prstGeom prst="rect">
            <a:avLst/>
          </a:prstGeom>
        </p:spPr>
        <p:txBody>
          <a:bodyPr wrap="square">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Olağan Dışı Durumlar</a:t>
            </a:r>
            <a:r>
              <a:rPr lang="tr-TR" sz="3200" b="1" dirty="0">
                <a:solidFill>
                  <a:srgbClr val="FDB813"/>
                </a:solidFill>
                <a:latin typeface="InterstateBold"/>
              </a:rPr>
              <a:t/>
            </a:r>
            <a:br>
              <a:rPr lang="tr-TR" sz="3200" b="1" dirty="0">
                <a:solidFill>
                  <a:srgbClr val="FDB813"/>
                </a:solidFill>
                <a:latin typeface="InterstateBold"/>
              </a:rPr>
            </a:br>
            <a:r>
              <a:rPr lang="tr-TR" dirty="0">
                <a:solidFill>
                  <a:srgbClr val="000000"/>
                </a:solidFill>
                <a:latin typeface="Times New Roman" panose="02020603050405020304" pitchFamily="18" charset="0"/>
                <a:cs typeface="Times New Roman" panose="02020603050405020304" pitchFamily="18" charset="0"/>
              </a:rPr>
              <a:t>Konaklama işletmelerinde karşılaşılabilecek olağan dışı durumlarda </a:t>
            </a:r>
            <a:r>
              <a:rPr lang="tr-TR" b="1" dirty="0">
                <a:solidFill>
                  <a:srgbClr val="000000"/>
                </a:solidFill>
                <a:latin typeface="Times New Roman" panose="02020603050405020304" pitchFamily="18" charset="0"/>
                <a:cs typeface="Times New Roman" panose="02020603050405020304" pitchFamily="18" charset="0"/>
              </a:rPr>
              <a:t>işletme müdürü, güvenlik müdürü ve odalar bölüm müdürü</a:t>
            </a:r>
            <a:r>
              <a:rPr lang="tr-TR" dirty="0">
                <a:solidFill>
                  <a:srgbClr val="000000"/>
                </a:solidFill>
                <a:latin typeface="Times New Roman" panose="02020603050405020304" pitchFamily="18" charset="0"/>
                <a:cs typeface="Times New Roman" panose="02020603050405020304" pitchFamily="18" charset="0"/>
              </a:rPr>
              <a:t> olay yerine giderek ilk incelemeyi gerçekleştirecektir.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Adli soruşturma çerçevesinde ( </a:t>
            </a:r>
            <a:r>
              <a:rPr lang="tr-TR" b="1" dirty="0" err="1">
                <a:solidFill>
                  <a:srgbClr val="000000"/>
                </a:solidFill>
                <a:latin typeface="Times New Roman" panose="02020603050405020304" pitchFamily="18" charset="0"/>
                <a:cs typeface="Times New Roman" panose="02020603050405020304" pitchFamily="18" charset="0"/>
              </a:rPr>
              <a:t>check</a:t>
            </a:r>
            <a:r>
              <a:rPr lang="tr-TR" b="1" dirty="0">
                <a:solidFill>
                  <a:srgbClr val="000000"/>
                </a:solidFill>
                <a:latin typeface="Times New Roman" panose="02020603050405020304" pitchFamily="18" charset="0"/>
                <a:cs typeface="Times New Roman" panose="02020603050405020304" pitchFamily="18" charset="0"/>
              </a:rPr>
              <a:t>/in yapan personelin, cesedi bulan personelin ve güvenlik personelinin</a:t>
            </a:r>
            <a:r>
              <a:rPr lang="tr-TR" dirty="0">
                <a:solidFill>
                  <a:srgbClr val="000000"/>
                </a:solidFill>
                <a:latin typeface="Times New Roman" panose="02020603050405020304" pitchFamily="18" charset="0"/>
                <a:cs typeface="Times New Roman" panose="02020603050405020304" pitchFamily="18" charset="0"/>
              </a:rPr>
              <a:t> ) ilgili personelin </a:t>
            </a:r>
            <a:r>
              <a:rPr lang="tr-TR" b="1" dirty="0">
                <a:solidFill>
                  <a:srgbClr val="000000"/>
                </a:solidFill>
                <a:latin typeface="Times New Roman" panose="02020603050405020304" pitchFamily="18" charset="0"/>
                <a:cs typeface="Times New Roman" panose="02020603050405020304" pitchFamily="18" charset="0"/>
              </a:rPr>
              <a:t>ifadelerinin</a:t>
            </a:r>
            <a:r>
              <a:rPr lang="tr-TR" dirty="0">
                <a:solidFill>
                  <a:srgbClr val="000000"/>
                </a:solidFill>
                <a:latin typeface="Times New Roman" panose="02020603050405020304" pitchFamily="18" charset="0"/>
                <a:cs typeface="Times New Roman" panose="02020603050405020304" pitchFamily="18" charset="0"/>
              </a:rPr>
              <a:t> adli makamlar tarafından alınacağı unutulmamalıdır.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Yangın, şüpheli paket, bomba ihbarı vb. durumlarda, genel ve kısmi tahliyelerde kesinlikle </a:t>
            </a:r>
            <a:r>
              <a:rPr lang="tr-TR" b="1" dirty="0">
                <a:solidFill>
                  <a:srgbClr val="000000"/>
                </a:solidFill>
                <a:latin typeface="Times New Roman" panose="02020603050405020304" pitchFamily="18" charset="0"/>
                <a:cs typeface="Times New Roman" panose="02020603050405020304" pitchFamily="18" charset="0"/>
              </a:rPr>
              <a:t>genel müdür veya onun görevlendireceği</a:t>
            </a:r>
            <a:r>
              <a:rPr lang="tr-TR" dirty="0">
                <a:solidFill>
                  <a:srgbClr val="000000"/>
                </a:solidFill>
                <a:latin typeface="Times New Roman" panose="02020603050405020304" pitchFamily="18" charset="0"/>
                <a:cs typeface="Times New Roman" panose="02020603050405020304" pitchFamily="18" charset="0"/>
              </a:rPr>
              <a:t>, personelin onayı alınarak hareket edilmelidir.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Konukların, oda kapılarına, rahatsız edilmemeleri için astığı </a:t>
            </a:r>
            <a:r>
              <a:rPr lang="tr-TR" b="1" dirty="0">
                <a:solidFill>
                  <a:srgbClr val="000000"/>
                </a:solidFill>
                <a:latin typeface="Times New Roman" panose="02020603050405020304" pitchFamily="18" charset="0"/>
                <a:cs typeface="Times New Roman" panose="02020603050405020304" pitchFamily="18" charset="0"/>
              </a:rPr>
              <a:t>"Do Not </a:t>
            </a:r>
            <a:r>
              <a:rPr lang="tr-TR" b="1" dirty="0" err="1">
                <a:solidFill>
                  <a:srgbClr val="000000"/>
                </a:solidFill>
                <a:latin typeface="Times New Roman" panose="02020603050405020304" pitchFamily="18" charset="0"/>
                <a:cs typeface="Times New Roman" panose="02020603050405020304" pitchFamily="18" charset="0"/>
              </a:rPr>
              <a:t>Disturb</a:t>
            </a:r>
            <a:r>
              <a:rPr lang="tr-TR" b="1" dirty="0">
                <a:solidFill>
                  <a:srgbClr val="000000"/>
                </a:solidFill>
                <a:latin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cs typeface="Times New Roman" panose="02020603050405020304" pitchFamily="18" charset="0"/>
              </a:rPr>
              <a:t>yazısı </a:t>
            </a:r>
            <a:r>
              <a:rPr lang="tr-TR" dirty="0">
                <a:solidFill>
                  <a:srgbClr val="FF0000"/>
                </a:solidFill>
                <a:latin typeface="Times New Roman" panose="02020603050405020304" pitchFamily="18" charset="0"/>
                <a:cs typeface="Times New Roman" panose="02020603050405020304" pitchFamily="18" charset="0"/>
              </a:rPr>
              <a:t>en fazla iki gün aralıksız takılı kalabilir</a:t>
            </a:r>
            <a:r>
              <a:rPr lang="tr-TR" dirty="0">
                <a:solidFill>
                  <a:srgbClr val="000000"/>
                </a:solidFill>
                <a:latin typeface="Times New Roman" panose="02020603050405020304" pitchFamily="18" charset="0"/>
                <a:cs typeface="Times New Roman" panose="02020603050405020304" pitchFamily="18" charset="0"/>
              </a:rPr>
              <a:t>. Bu süre, konuğun başına olumsuz bir şey gelebilme ihtimali göz önüne alındığında, yeterli bir süredir. İki günün sonunda ön büro müdürü, güvenlik müdürü ve genel kat yöneticisi odaya girmelidir.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Olağan dışı olaylarda ve bazı durumlarda, </a:t>
            </a:r>
            <a:r>
              <a:rPr lang="tr-TR" b="1" dirty="0">
                <a:solidFill>
                  <a:srgbClr val="000000"/>
                </a:solidFill>
                <a:latin typeface="Times New Roman" panose="02020603050405020304" pitchFamily="18" charset="0"/>
                <a:cs typeface="Times New Roman" panose="02020603050405020304" pitchFamily="18" charset="0"/>
              </a:rPr>
              <a:t>özel hayata müdahaleyi engellemek </a:t>
            </a:r>
            <a:r>
              <a:rPr lang="tr-TR" dirty="0">
                <a:solidFill>
                  <a:srgbClr val="000000"/>
                </a:solidFill>
                <a:latin typeface="Times New Roman" panose="02020603050405020304" pitchFamily="18" charset="0"/>
                <a:cs typeface="Times New Roman" panose="02020603050405020304" pitchFamily="18" charset="0"/>
              </a:rPr>
              <a:t>için </a:t>
            </a:r>
            <a:r>
              <a:rPr lang="tr-TR" dirty="0">
                <a:solidFill>
                  <a:srgbClr val="FF0000"/>
                </a:solidFill>
                <a:latin typeface="Times New Roman" panose="02020603050405020304" pitchFamily="18" charset="0"/>
                <a:cs typeface="Times New Roman" panose="02020603050405020304" pitchFamily="18" charset="0"/>
              </a:rPr>
              <a:t>basınla iletişime ç</a:t>
            </a:r>
            <a:r>
              <a:rPr lang="tr-TR" dirty="0">
                <a:solidFill>
                  <a:srgbClr val="000000"/>
                </a:solidFill>
                <a:latin typeface="Times New Roman" panose="02020603050405020304" pitchFamily="18" charset="0"/>
                <a:cs typeface="Times New Roman" panose="02020603050405020304" pitchFamily="18" charset="0"/>
              </a:rPr>
              <a:t>ok dikkat etmek gerekmektedir. Bu gibi olaylar işletmenin saygınlığına gölge düşüreceğinden hiçbir personel basına açıklamada bulunmamalıdır. Zorunlu hallerde basını bilgilendirme işini genel müdürlük tarafından görevlendirilen personel yapmalıdır.</a:t>
            </a:r>
            <a:r>
              <a:rPr lang="tr-TR" dirty="0">
                <a:latin typeface="Times New Roman" panose="02020603050405020304" pitchFamily="18" charset="0"/>
                <a:cs typeface="Times New Roman" panose="02020603050405020304" pitchFamily="18" charset="0"/>
              </a:rPr>
              <a:t> </a:t>
            </a:r>
            <a:r>
              <a:rPr lang="tr-TR" dirty="0"/>
              <a:t/>
            </a:r>
            <a:br>
              <a:rPr lang="tr-TR" dirty="0"/>
            </a:br>
            <a:endParaRPr lang="tr-TR" dirty="0"/>
          </a:p>
        </p:txBody>
      </p:sp>
    </p:spTree>
    <p:extLst>
      <p:ext uri="{BB962C8B-B14F-4D97-AF65-F5344CB8AC3E}">
        <p14:creationId xmlns:p14="http://schemas.microsoft.com/office/powerpoint/2010/main" val="1007068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704B0E8-139C-4FCB-AA2F-AA2C13186DF0}"/>
              </a:ext>
            </a:extLst>
          </p:cNvPr>
          <p:cNvPicPr>
            <a:picLocks noChangeAspect="1"/>
          </p:cNvPicPr>
          <p:nvPr/>
        </p:nvPicPr>
        <p:blipFill>
          <a:blip r:embed="rId2"/>
          <a:stretch>
            <a:fillRect/>
          </a:stretch>
        </p:blipFill>
        <p:spPr>
          <a:xfrm>
            <a:off x="1043608" y="1052736"/>
            <a:ext cx="6984776" cy="4104456"/>
          </a:xfrm>
          <a:prstGeom prst="rect">
            <a:avLst/>
          </a:prstGeom>
        </p:spPr>
      </p:pic>
    </p:spTree>
    <p:extLst>
      <p:ext uri="{BB962C8B-B14F-4D97-AF65-F5344CB8AC3E}">
        <p14:creationId xmlns:p14="http://schemas.microsoft.com/office/powerpoint/2010/main" val="412387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704B0E8-139C-4FCB-AA2F-AA2C13186DF0}"/>
              </a:ext>
            </a:extLst>
          </p:cNvPr>
          <p:cNvPicPr>
            <a:picLocks noChangeAspect="1"/>
          </p:cNvPicPr>
          <p:nvPr/>
        </p:nvPicPr>
        <p:blipFill>
          <a:blip r:embed="rId2"/>
          <a:stretch>
            <a:fillRect/>
          </a:stretch>
        </p:blipFill>
        <p:spPr>
          <a:xfrm>
            <a:off x="1043608" y="1052736"/>
            <a:ext cx="6984776" cy="4104456"/>
          </a:xfrm>
          <a:prstGeom prst="rect">
            <a:avLst/>
          </a:prstGeom>
        </p:spPr>
      </p:pic>
      <p:sp>
        <p:nvSpPr>
          <p:cNvPr id="3" name="Oval 2">
            <a:extLst>
              <a:ext uri="{FF2B5EF4-FFF2-40B4-BE49-F238E27FC236}">
                <a16:creationId xmlns:a16="http://schemas.microsoft.com/office/drawing/2014/main" id="{4788330C-CFFB-4584-B182-18FC79AFC7F9}"/>
              </a:ext>
            </a:extLst>
          </p:cNvPr>
          <p:cNvSpPr/>
          <p:nvPr/>
        </p:nvSpPr>
        <p:spPr>
          <a:xfrm>
            <a:off x="1835696" y="4077072"/>
            <a:ext cx="5040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5764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6AB7DAB-0B31-4F49-A826-BE8A195DD9DB}"/>
              </a:ext>
            </a:extLst>
          </p:cNvPr>
          <p:cNvPicPr>
            <a:picLocks noChangeAspect="1"/>
          </p:cNvPicPr>
          <p:nvPr/>
        </p:nvPicPr>
        <p:blipFill>
          <a:blip r:embed="rId2"/>
          <a:stretch>
            <a:fillRect/>
          </a:stretch>
        </p:blipFill>
        <p:spPr>
          <a:xfrm>
            <a:off x="755576" y="1484784"/>
            <a:ext cx="7560840" cy="3384376"/>
          </a:xfrm>
          <a:prstGeom prst="rect">
            <a:avLst/>
          </a:prstGeom>
        </p:spPr>
      </p:pic>
    </p:spTree>
    <p:extLst>
      <p:ext uri="{BB962C8B-B14F-4D97-AF65-F5344CB8AC3E}">
        <p14:creationId xmlns:p14="http://schemas.microsoft.com/office/powerpoint/2010/main" val="1774488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6AB7DAB-0B31-4F49-A826-BE8A195DD9DB}"/>
              </a:ext>
            </a:extLst>
          </p:cNvPr>
          <p:cNvPicPr>
            <a:picLocks noChangeAspect="1"/>
          </p:cNvPicPr>
          <p:nvPr/>
        </p:nvPicPr>
        <p:blipFill>
          <a:blip r:embed="rId2"/>
          <a:stretch>
            <a:fillRect/>
          </a:stretch>
        </p:blipFill>
        <p:spPr>
          <a:xfrm>
            <a:off x="755576" y="1484784"/>
            <a:ext cx="7560840" cy="3384376"/>
          </a:xfrm>
          <a:prstGeom prst="rect">
            <a:avLst/>
          </a:prstGeom>
        </p:spPr>
      </p:pic>
      <p:sp>
        <p:nvSpPr>
          <p:cNvPr id="3" name="Oval 2">
            <a:extLst>
              <a:ext uri="{FF2B5EF4-FFF2-40B4-BE49-F238E27FC236}">
                <a16:creationId xmlns:a16="http://schemas.microsoft.com/office/drawing/2014/main" id="{CC2B7F60-8AD6-4819-864C-7FC4A0CDB3FB}"/>
              </a:ext>
            </a:extLst>
          </p:cNvPr>
          <p:cNvSpPr/>
          <p:nvPr/>
        </p:nvSpPr>
        <p:spPr>
          <a:xfrm>
            <a:off x="1763688" y="3501008"/>
            <a:ext cx="5040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47843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586ACD7-476A-4BC6-8531-5A9FDD7A9F6B}"/>
              </a:ext>
            </a:extLst>
          </p:cNvPr>
          <p:cNvPicPr>
            <a:picLocks noChangeAspect="1"/>
          </p:cNvPicPr>
          <p:nvPr/>
        </p:nvPicPr>
        <p:blipFill>
          <a:blip r:embed="rId2"/>
          <a:stretch>
            <a:fillRect/>
          </a:stretch>
        </p:blipFill>
        <p:spPr>
          <a:xfrm>
            <a:off x="899592" y="1412776"/>
            <a:ext cx="7200800" cy="3600400"/>
          </a:xfrm>
          <a:prstGeom prst="rect">
            <a:avLst/>
          </a:prstGeom>
        </p:spPr>
      </p:pic>
    </p:spTree>
    <p:extLst>
      <p:ext uri="{BB962C8B-B14F-4D97-AF65-F5344CB8AC3E}">
        <p14:creationId xmlns:p14="http://schemas.microsoft.com/office/powerpoint/2010/main" val="3624666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586ACD7-476A-4BC6-8531-5A9FDD7A9F6B}"/>
              </a:ext>
            </a:extLst>
          </p:cNvPr>
          <p:cNvPicPr>
            <a:picLocks noChangeAspect="1"/>
          </p:cNvPicPr>
          <p:nvPr/>
        </p:nvPicPr>
        <p:blipFill>
          <a:blip r:embed="rId2"/>
          <a:stretch>
            <a:fillRect/>
          </a:stretch>
        </p:blipFill>
        <p:spPr>
          <a:xfrm>
            <a:off x="899592" y="1412776"/>
            <a:ext cx="7200800" cy="3600400"/>
          </a:xfrm>
          <a:prstGeom prst="rect">
            <a:avLst/>
          </a:prstGeom>
        </p:spPr>
      </p:pic>
      <p:sp>
        <p:nvSpPr>
          <p:cNvPr id="4" name="Oval 3">
            <a:extLst>
              <a:ext uri="{FF2B5EF4-FFF2-40B4-BE49-F238E27FC236}">
                <a16:creationId xmlns:a16="http://schemas.microsoft.com/office/drawing/2014/main" id="{17F8273E-B2D9-4283-918B-1999918EBA4A}"/>
              </a:ext>
            </a:extLst>
          </p:cNvPr>
          <p:cNvSpPr/>
          <p:nvPr/>
        </p:nvSpPr>
        <p:spPr>
          <a:xfrm>
            <a:off x="1979712" y="3400294"/>
            <a:ext cx="5040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7110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032220E-7207-45EC-900E-BCF0A822B6A2}"/>
              </a:ext>
            </a:extLst>
          </p:cNvPr>
          <p:cNvPicPr>
            <a:picLocks noChangeAspect="1"/>
          </p:cNvPicPr>
          <p:nvPr/>
        </p:nvPicPr>
        <p:blipFill>
          <a:blip r:embed="rId2"/>
          <a:stretch>
            <a:fillRect/>
          </a:stretch>
        </p:blipFill>
        <p:spPr>
          <a:xfrm>
            <a:off x="827584" y="836712"/>
            <a:ext cx="7488832" cy="4896544"/>
          </a:xfrm>
          <a:prstGeom prst="rect">
            <a:avLst/>
          </a:prstGeom>
        </p:spPr>
      </p:pic>
    </p:spTree>
    <p:extLst>
      <p:ext uri="{BB962C8B-B14F-4D97-AF65-F5344CB8AC3E}">
        <p14:creationId xmlns:p14="http://schemas.microsoft.com/office/powerpoint/2010/main" val="3859487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032220E-7207-45EC-900E-BCF0A822B6A2}"/>
              </a:ext>
            </a:extLst>
          </p:cNvPr>
          <p:cNvPicPr>
            <a:picLocks noChangeAspect="1"/>
          </p:cNvPicPr>
          <p:nvPr/>
        </p:nvPicPr>
        <p:blipFill>
          <a:blip r:embed="rId2"/>
          <a:stretch>
            <a:fillRect/>
          </a:stretch>
        </p:blipFill>
        <p:spPr>
          <a:xfrm>
            <a:off x="827584" y="836712"/>
            <a:ext cx="7488832" cy="4896544"/>
          </a:xfrm>
          <a:prstGeom prst="rect">
            <a:avLst/>
          </a:prstGeom>
        </p:spPr>
      </p:pic>
      <p:sp>
        <p:nvSpPr>
          <p:cNvPr id="3" name="Dikdörtgen 2">
            <a:extLst>
              <a:ext uri="{FF2B5EF4-FFF2-40B4-BE49-F238E27FC236}">
                <a16:creationId xmlns:a16="http://schemas.microsoft.com/office/drawing/2014/main" id="{E576EF81-D69A-44F8-9178-C647FC28B28F}"/>
              </a:ext>
            </a:extLst>
          </p:cNvPr>
          <p:cNvSpPr/>
          <p:nvPr/>
        </p:nvSpPr>
        <p:spPr>
          <a:xfrm>
            <a:off x="2051720" y="1412776"/>
            <a:ext cx="360040" cy="646331"/>
          </a:xfrm>
          <a:prstGeom prst="rect">
            <a:avLst/>
          </a:prstGeom>
        </p:spPr>
        <p:txBody>
          <a:bodyPr wrap="square">
            <a:spAutoFit/>
          </a:bodyPr>
          <a:lstStyle/>
          <a:p>
            <a:r>
              <a:rPr lang="tr-TR" b="1" dirty="0">
                <a:solidFill>
                  <a:srgbClr val="FF0000"/>
                </a:solidFill>
                <a:latin typeface="Arial Black" panose="020B0A04020102020204" pitchFamily="34" charset="0"/>
              </a:rPr>
              <a:t>D</a:t>
            </a:r>
            <a:r>
              <a:rPr lang="tr-TR" dirty="0">
                <a:solidFill>
                  <a:srgbClr val="000000"/>
                </a:solidFill>
                <a:latin typeface="Palatino-Roman"/>
              </a:rPr>
              <a:t> </a:t>
            </a:r>
            <a:r>
              <a:rPr lang="tr-TR" dirty="0"/>
              <a:t/>
            </a:r>
            <a:br>
              <a:rPr lang="tr-TR" dirty="0"/>
            </a:br>
            <a:endParaRPr lang="tr-TR" dirty="0"/>
          </a:p>
        </p:txBody>
      </p:sp>
      <p:sp>
        <p:nvSpPr>
          <p:cNvPr id="5" name="Dikdörtgen 4">
            <a:extLst>
              <a:ext uri="{FF2B5EF4-FFF2-40B4-BE49-F238E27FC236}">
                <a16:creationId xmlns:a16="http://schemas.microsoft.com/office/drawing/2014/main" id="{CB8E069D-2AB8-41A3-B205-3BD64F59D915}"/>
              </a:ext>
            </a:extLst>
          </p:cNvPr>
          <p:cNvSpPr/>
          <p:nvPr/>
        </p:nvSpPr>
        <p:spPr>
          <a:xfrm>
            <a:off x="1983039" y="2420888"/>
            <a:ext cx="360040" cy="646331"/>
          </a:xfrm>
          <a:prstGeom prst="rect">
            <a:avLst/>
          </a:prstGeom>
        </p:spPr>
        <p:txBody>
          <a:bodyPr wrap="square">
            <a:spAutoFit/>
          </a:bodyPr>
          <a:lstStyle/>
          <a:p>
            <a:r>
              <a:rPr lang="tr-TR" b="1" dirty="0">
                <a:solidFill>
                  <a:srgbClr val="FF0000"/>
                </a:solidFill>
                <a:latin typeface="Arial Black" panose="020B0A04020102020204" pitchFamily="34" charset="0"/>
              </a:rPr>
              <a:t>D</a:t>
            </a:r>
            <a:r>
              <a:rPr lang="tr-TR" dirty="0">
                <a:solidFill>
                  <a:srgbClr val="000000"/>
                </a:solidFill>
                <a:latin typeface="Palatino-Roman"/>
              </a:rPr>
              <a:t> </a:t>
            </a:r>
            <a:r>
              <a:rPr lang="tr-TR" dirty="0"/>
              <a:t/>
            </a:r>
            <a:br>
              <a:rPr lang="tr-TR" dirty="0"/>
            </a:br>
            <a:endParaRPr lang="tr-TR" dirty="0"/>
          </a:p>
        </p:txBody>
      </p:sp>
      <p:sp>
        <p:nvSpPr>
          <p:cNvPr id="6" name="Dikdörtgen 5">
            <a:extLst>
              <a:ext uri="{FF2B5EF4-FFF2-40B4-BE49-F238E27FC236}">
                <a16:creationId xmlns:a16="http://schemas.microsoft.com/office/drawing/2014/main" id="{3E486DDB-1705-4908-9CA7-BF94664A18C4}"/>
              </a:ext>
            </a:extLst>
          </p:cNvPr>
          <p:cNvSpPr/>
          <p:nvPr/>
        </p:nvSpPr>
        <p:spPr>
          <a:xfrm>
            <a:off x="2051720" y="4005064"/>
            <a:ext cx="360040" cy="646331"/>
          </a:xfrm>
          <a:prstGeom prst="rect">
            <a:avLst/>
          </a:prstGeom>
        </p:spPr>
        <p:txBody>
          <a:bodyPr wrap="square">
            <a:spAutoFit/>
          </a:bodyPr>
          <a:lstStyle/>
          <a:p>
            <a:r>
              <a:rPr lang="tr-TR" b="1" dirty="0">
                <a:solidFill>
                  <a:srgbClr val="FF0000"/>
                </a:solidFill>
                <a:latin typeface="Arial Black" panose="020B0A04020102020204" pitchFamily="34" charset="0"/>
              </a:rPr>
              <a:t>D</a:t>
            </a:r>
            <a:r>
              <a:rPr lang="tr-TR" dirty="0">
                <a:solidFill>
                  <a:srgbClr val="000000"/>
                </a:solidFill>
                <a:latin typeface="Palatino-Roman"/>
              </a:rPr>
              <a:t> </a:t>
            </a:r>
            <a:r>
              <a:rPr lang="tr-TR" dirty="0"/>
              <a:t/>
            </a:r>
            <a:br>
              <a:rPr lang="tr-TR" dirty="0"/>
            </a:br>
            <a:endParaRPr lang="tr-TR" dirty="0"/>
          </a:p>
        </p:txBody>
      </p:sp>
      <p:sp>
        <p:nvSpPr>
          <p:cNvPr id="7" name="Dikdörtgen 6">
            <a:extLst>
              <a:ext uri="{FF2B5EF4-FFF2-40B4-BE49-F238E27FC236}">
                <a16:creationId xmlns:a16="http://schemas.microsoft.com/office/drawing/2014/main" id="{F531B9F9-FD96-48FC-B5B8-AA0ADB366C84}"/>
              </a:ext>
            </a:extLst>
          </p:cNvPr>
          <p:cNvSpPr/>
          <p:nvPr/>
        </p:nvSpPr>
        <p:spPr>
          <a:xfrm>
            <a:off x="1993549" y="4726406"/>
            <a:ext cx="360040" cy="646331"/>
          </a:xfrm>
          <a:prstGeom prst="rect">
            <a:avLst/>
          </a:prstGeom>
        </p:spPr>
        <p:txBody>
          <a:bodyPr wrap="square">
            <a:spAutoFit/>
          </a:bodyPr>
          <a:lstStyle/>
          <a:p>
            <a:r>
              <a:rPr lang="tr-TR" b="1" dirty="0">
                <a:solidFill>
                  <a:srgbClr val="FF0000"/>
                </a:solidFill>
                <a:latin typeface="Arial Black" panose="020B0A04020102020204" pitchFamily="34" charset="0"/>
              </a:rPr>
              <a:t>D</a:t>
            </a:r>
            <a:r>
              <a:rPr lang="tr-TR" dirty="0">
                <a:solidFill>
                  <a:srgbClr val="000000"/>
                </a:solidFill>
                <a:latin typeface="Palatino-Roman"/>
              </a:rPr>
              <a:t> </a:t>
            </a:r>
            <a:r>
              <a:rPr lang="tr-TR" dirty="0"/>
              <a:t/>
            </a:r>
            <a:br>
              <a:rPr lang="tr-TR" dirty="0"/>
            </a:br>
            <a:endParaRPr lang="tr-TR" dirty="0"/>
          </a:p>
        </p:txBody>
      </p:sp>
    </p:spTree>
    <p:extLst>
      <p:ext uri="{BB962C8B-B14F-4D97-AF65-F5344CB8AC3E}">
        <p14:creationId xmlns:p14="http://schemas.microsoft.com/office/powerpoint/2010/main" val="1165887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5421BF-5784-4CE0-9FF0-F37E2B494691}"/>
              </a:ext>
            </a:extLst>
          </p:cNvPr>
          <p:cNvPicPr>
            <a:picLocks noChangeAspect="1"/>
          </p:cNvPicPr>
          <p:nvPr/>
        </p:nvPicPr>
        <p:blipFill>
          <a:blip r:embed="rId3"/>
          <a:stretch>
            <a:fillRect/>
          </a:stretch>
        </p:blipFill>
        <p:spPr>
          <a:xfrm>
            <a:off x="0" y="28575"/>
            <a:ext cx="4788024" cy="6829425"/>
          </a:xfrm>
          <a:prstGeom prst="rect">
            <a:avLst/>
          </a:prstGeom>
        </p:spPr>
      </p:pic>
      <p:pic>
        <p:nvPicPr>
          <p:cNvPr id="3" name="Resim 2">
            <a:extLst>
              <a:ext uri="{FF2B5EF4-FFF2-40B4-BE49-F238E27FC236}">
                <a16:creationId xmlns:a16="http://schemas.microsoft.com/office/drawing/2014/main" id="{E79EB49F-A879-4738-84BD-B823312066E7}"/>
              </a:ext>
            </a:extLst>
          </p:cNvPr>
          <p:cNvPicPr>
            <a:picLocks noChangeAspect="1"/>
          </p:cNvPicPr>
          <p:nvPr/>
        </p:nvPicPr>
        <p:blipFill>
          <a:blip r:embed="rId4"/>
          <a:stretch>
            <a:fillRect/>
          </a:stretch>
        </p:blipFill>
        <p:spPr>
          <a:xfrm>
            <a:off x="5148064" y="34151"/>
            <a:ext cx="3995936" cy="6553200"/>
          </a:xfrm>
          <a:prstGeom prst="rect">
            <a:avLst/>
          </a:prstGeom>
        </p:spPr>
      </p:pic>
    </p:spTree>
    <p:extLst>
      <p:ext uri="{BB962C8B-B14F-4D97-AF65-F5344CB8AC3E}">
        <p14:creationId xmlns:p14="http://schemas.microsoft.com/office/powerpoint/2010/main" val="5668842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CC3A4B-15F9-46A4-92C0-3D8B5396E154}"/>
              </a:ext>
            </a:extLst>
          </p:cNvPr>
          <p:cNvPicPr>
            <a:picLocks noChangeAspect="1"/>
          </p:cNvPicPr>
          <p:nvPr/>
        </p:nvPicPr>
        <p:blipFill>
          <a:blip r:embed="rId2"/>
          <a:stretch>
            <a:fillRect/>
          </a:stretch>
        </p:blipFill>
        <p:spPr>
          <a:xfrm>
            <a:off x="21000" y="0"/>
            <a:ext cx="5055055" cy="6858000"/>
          </a:xfrm>
          <a:prstGeom prst="rect">
            <a:avLst/>
          </a:prstGeom>
        </p:spPr>
      </p:pic>
      <p:pic>
        <p:nvPicPr>
          <p:cNvPr id="3" name="Resim 2">
            <a:extLst>
              <a:ext uri="{FF2B5EF4-FFF2-40B4-BE49-F238E27FC236}">
                <a16:creationId xmlns:a16="http://schemas.microsoft.com/office/drawing/2014/main" id="{F4CCEAF7-EA89-474B-97C3-A91F5198FD09}"/>
              </a:ext>
            </a:extLst>
          </p:cNvPr>
          <p:cNvPicPr>
            <a:picLocks noChangeAspect="1"/>
          </p:cNvPicPr>
          <p:nvPr/>
        </p:nvPicPr>
        <p:blipFill>
          <a:blip r:embed="rId3"/>
          <a:stretch>
            <a:fillRect/>
          </a:stretch>
        </p:blipFill>
        <p:spPr>
          <a:xfrm>
            <a:off x="5061104" y="548680"/>
            <a:ext cx="3514725" cy="5400600"/>
          </a:xfrm>
          <a:prstGeom prst="rect">
            <a:avLst/>
          </a:prstGeom>
        </p:spPr>
      </p:pic>
    </p:spTree>
    <p:extLst>
      <p:ext uri="{BB962C8B-B14F-4D97-AF65-F5344CB8AC3E}">
        <p14:creationId xmlns:p14="http://schemas.microsoft.com/office/powerpoint/2010/main" val="19118756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9928093-C78B-4772-9FFD-8219FBC072BE}"/>
              </a:ext>
            </a:extLst>
          </p:cNvPr>
          <p:cNvPicPr>
            <a:picLocks noChangeAspect="1"/>
          </p:cNvPicPr>
          <p:nvPr/>
        </p:nvPicPr>
        <p:blipFill>
          <a:blip r:embed="rId2"/>
          <a:stretch>
            <a:fillRect/>
          </a:stretch>
        </p:blipFill>
        <p:spPr>
          <a:xfrm>
            <a:off x="539552" y="512676"/>
            <a:ext cx="8064896" cy="5832647"/>
          </a:xfrm>
          <a:prstGeom prst="rect">
            <a:avLst/>
          </a:prstGeom>
        </p:spPr>
      </p:pic>
    </p:spTree>
    <p:extLst>
      <p:ext uri="{BB962C8B-B14F-4D97-AF65-F5344CB8AC3E}">
        <p14:creationId xmlns:p14="http://schemas.microsoft.com/office/powerpoint/2010/main" val="376696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0" y="0"/>
            <a:ext cx="9144000" cy="2923877"/>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Konuğun Hastalanması</a:t>
            </a:r>
          </a:p>
          <a:p>
            <a:pPr algn="ct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Çevresel veya kişisel olumsuzlukların ya da bunların her ikisinin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birlikte toplam etkilerinin, insan vücudunda yol açtıkları sistem</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bozukluklarına "hastalık", hastalıktan etkilenen canlıya ise "hasta" denir </a:t>
            </a:r>
            <a:br>
              <a:rPr lang="tr-TR" sz="24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B9D6CAF9-3216-4FBA-95AB-94EACF369E3C}"/>
              </a:ext>
            </a:extLst>
          </p:cNvPr>
          <p:cNvSpPr/>
          <p:nvPr/>
        </p:nvSpPr>
        <p:spPr>
          <a:xfrm>
            <a:off x="107504" y="2204864"/>
            <a:ext cx="8712968" cy="4708981"/>
          </a:xfrm>
          <a:prstGeom prst="rect">
            <a:avLst/>
          </a:prstGeom>
        </p:spPr>
        <p:txBody>
          <a:bodyPr wrap="square">
            <a:spAutoFit/>
          </a:bodyPr>
          <a:lstStyle/>
          <a:p>
            <a:pPr algn="ctr"/>
            <a:r>
              <a:rPr lang="tr-TR" sz="2000" b="1" dirty="0">
                <a:solidFill>
                  <a:srgbClr val="000000"/>
                </a:solidFill>
                <a:latin typeface="Times New Roman" panose="02020603050405020304" pitchFamily="18" charset="0"/>
                <a:cs typeface="Times New Roman" panose="02020603050405020304" pitchFamily="18" charset="0"/>
              </a:rPr>
              <a:t>Konaklama işletmesinde konuğun hastalanması durumunda:</a:t>
            </a:r>
            <a:br>
              <a:rPr lang="tr-TR" sz="2000" b="1"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Sakin ve doğal davranın.</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Ön büroya ulaşan bilgileri doğru ve hızlı bir şekilde değerlendirin.</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Zamanın bazı hastalıklarda çok önemli olduğunu akıldan çıkarmayın.</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Yetkilerinizi aşan bir durumla karşılaşırsanız, ilgili birim ya da yöneticilerinizi bilgilendirin.</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Gerekli durumlarda ilkyardımda bulunun (ilkyardım eğitimi almışsanız).</a:t>
            </a:r>
          </a:p>
          <a:p>
            <a:pPr algn="ctr"/>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Varsa işletme doktorunu veya hemşiresini çağırın. İşletmenin sağlık ekibi veya anlaşmalı özel sağlık kuruluşu yoksa hastanın ya da hasta yakınının onayını alarak, (belirli limiti aşan özel sağlık hizmet bedeli konuktan tahsil edilir) en yakın sağlık kuruluşundan yardım talep edin.</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 Konuklardan talep gelse dahi, işletme doktorunun olumlu görüşü alınmadan ilaç verilmemelidir.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05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C9AC1A5-51B0-4569-A0FD-EEAA3EAC4E56}"/>
              </a:ext>
            </a:extLst>
          </p:cNvPr>
          <p:cNvPicPr>
            <a:picLocks noChangeAspect="1"/>
          </p:cNvPicPr>
          <p:nvPr/>
        </p:nvPicPr>
        <p:blipFill>
          <a:blip r:embed="rId2"/>
          <a:stretch>
            <a:fillRect/>
          </a:stretch>
        </p:blipFill>
        <p:spPr>
          <a:xfrm>
            <a:off x="971600" y="548680"/>
            <a:ext cx="7560840" cy="5760640"/>
          </a:xfrm>
          <a:prstGeom prst="rect">
            <a:avLst/>
          </a:prstGeom>
        </p:spPr>
      </p:pic>
    </p:spTree>
    <p:extLst>
      <p:ext uri="{BB962C8B-B14F-4D97-AF65-F5344CB8AC3E}">
        <p14:creationId xmlns:p14="http://schemas.microsoft.com/office/powerpoint/2010/main" val="293403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692696"/>
            <a:ext cx="9144000" cy="5632311"/>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Konuğun Zehirlenmesi</a:t>
            </a:r>
          </a:p>
          <a:p>
            <a:pPr algn="ct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Herhangi bir kimyasal, organik veya fiziksel madde vücuda girdikten sonra özelliğine göre yerel veya genel hasar meydana getirerek, ölüme neden olabiliyorsa bu maddeye </a:t>
            </a:r>
            <a:r>
              <a:rPr lang="tr-TR" sz="2800" b="1" dirty="0">
                <a:latin typeface="Times New Roman" panose="02020603050405020304" pitchFamily="18" charset="0"/>
                <a:cs typeface="Times New Roman" panose="02020603050405020304" pitchFamily="18" charset="0"/>
              </a:rPr>
              <a:t>"zehir", </a:t>
            </a:r>
            <a:r>
              <a:rPr lang="tr-TR" sz="2800" dirty="0">
                <a:latin typeface="Times New Roman" panose="02020603050405020304" pitchFamily="18" charset="0"/>
                <a:cs typeface="Times New Roman" panose="02020603050405020304" pitchFamily="18" charset="0"/>
              </a:rPr>
              <a:t>olaya ise </a:t>
            </a:r>
            <a:r>
              <a:rPr lang="tr-TR" sz="2800" b="1" dirty="0">
                <a:latin typeface="Times New Roman" panose="02020603050405020304" pitchFamily="18" charset="0"/>
                <a:cs typeface="Times New Roman" panose="02020603050405020304" pitchFamily="18" charset="0"/>
              </a:rPr>
              <a:t>"zehirlenme" </a:t>
            </a:r>
            <a:r>
              <a:rPr lang="tr-TR" sz="2800" dirty="0">
                <a:latin typeface="Times New Roman" panose="02020603050405020304" pitchFamily="18" charset="0"/>
                <a:cs typeface="Times New Roman" panose="02020603050405020304" pitchFamily="18" charset="0"/>
              </a:rPr>
              <a:t>denir.</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Konaklama işletmesinde karşılaşılabilecek zehirlenmelerin başında; sindirim yolu zehirlenmeleri ve deri yolu zehirlenmeleri gelmektedir. </a:t>
            </a:r>
            <a:br>
              <a:rPr lang="tr-TR" sz="2800"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05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1773CF2-8923-4DCF-9235-EA37EB7BCB5C}"/>
              </a:ext>
            </a:extLst>
          </p:cNvPr>
          <p:cNvSpPr/>
          <p:nvPr/>
        </p:nvSpPr>
        <p:spPr>
          <a:xfrm>
            <a:off x="107504" y="332656"/>
            <a:ext cx="9144000" cy="7448193"/>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Konuğun Zehirlenmesi</a:t>
            </a:r>
          </a:p>
          <a:p>
            <a:pPr algn="ct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Sindirim Yolu Zehirlenmeleri</a:t>
            </a:r>
          </a:p>
          <a:p>
            <a:pPr algn="ct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Bu kapsamda olanlar, </a:t>
            </a:r>
            <a:r>
              <a:rPr lang="tr-TR" sz="2200" dirty="0">
                <a:solidFill>
                  <a:srgbClr val="FF0000"/>
                </a:solidFill>
                <a:latin typeface="Times New Roman" panose="02020603050405020304" pitchFamily="18" charset="0"/>
                <a:cs typeface="Times New Roman" panose="02020603050405020304" pitchFamily="18" charset="0"/>
              </a:rPr>
              <a:t>besin zehirlenmeleri, alkol zehirlenmeleri ve</a:t>
            </a:r>
            <a:br>
              <a:rPr lang="tr-TR" sz="2200" dirty="0">
                <a:solidFill>
                  <a:srgbClr val="FF0000"/>
                </a:solidFill>
                <a:latin typeface="Times New Roman" panose="02020603050405020304" pitchFamily="18" charset="0"/>
                <a:cs typeface="Times New Roman" panose="02020603050405020304" pitchFamily="18" charset="0"/>
              </a:rPr>
            </a:br>
            <a:r>
              <a:rPr lang="tr-TR" sz="2200" dirty="0">
                <a:solidFill>
                  <a:srgbClr val="FF0000"/>
                </a:solidFill>
                <a:latin typeface="Times New Roman" panose="02020603050405020304" pitchFamily="18" charset="0"/>
                <a:cs typeface="Times New Roman" panose="02020603050405020304" pitchFamily="18" charset="0"/>
              </a:rPr>
              <a:t>ilaç zehirlenmeleridir. </a:t>
            </a:r>
            <a:r>
              <a:rPr lang="tr-TR" sz="2200" dirty="0">
                <a:latin typeface="Times New Roman" panose="02020603050405020304" pitchFamily="18" charset="0"/>
                <a:cs typeface="Times New Roman" panose="02020603050405020304" pitchFamily="18" charset="0"/>
              </a:rPr>
              <a:t>Sindirim yolu zehirlenmelerinde en önemli</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konulardan birisi, zehirlenen kişinin hastaneye ya da sağlık kuruluşuna götürülürken; </a:t>
            </a:r>
            <a:r>
              <a:rPr lang="tr-TR" sz="2200" dirty="0">
                <a:solidFill>
                  <a:srgbClr val="FF0000"/>
                </a:solidFill>
                <a:latin typeface="Times New Roman" panose="02020603050405020304" pitchFamily="18" charset="0"/>
                <a:cs typeface="Times New Roman" panose="02020603050405020304" pitchFamily="18" charset="0"/>
              </a:rPr>
              <a:t>çevresindeki ilaç, kutu, kusmuk örneği, gıda ve içecek numunelerinin</a:t>
            </a:r>
            <a:r>
              <a:rPr lang="tr-TR" sz="2200" dirty="0">
                <a:latin typeface="Times New Roman" panose="02020603050405020304" pitchFamily="18" charset="0"/>
                <a:cs typeface="Times New Roman" panose="02020603050405020304" pitchFamily="18" charset="0"/>
              </a:rPr>
              <a:t> vb. birlikte götürülmesidir. Özellikle besin zehirlenmelerinin nedeninin anlaşılabilmesi için, konuğun son 12 saat</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içinde tükettiği, besin maddeleri numunelerinin saklanma zorunluluğu unutulmamalıdır. Sindirim yolu zehirlenmeleriyle ilgili, ilkyardımda yapılacak </a:t>
            </a:r>
            <a:r>
              <a:rPr lang="tr-TR" sz="2200" b="1" dirty="0">
                <a:latin typeface="Times New Roman" panose="02020603050405020304" pitchFamily="18" charset="0"/>
                <a:cs typeface="Times New Roman" panose="02020603050405020304" pitchFamily="18" charset="0"/>
              </a:rPr>
              <a:t>en önemli uygulama, </a:t>
            </a:r>
            <a:r>
              <a:rPr lang="tr-TR" sz="2200" dirty="0">
                <a:solidFill>
                  <a:srgbClr val="FF0000"/>
                </a:solidFill>
                <a:latin typeface="Times New Roman" panose="02020603050405020304" pitchFamily="18" charset="0"/>
                <a:cs typeface="Times New Roman" panose="02020603050405020304" pitchFamily="18" charset="0"/>
              </a:rPr>
              <a:t>zehrin mümkün olduğunca</a:t>
            </a:r>
            <a:br>
              <a:rPr lang="tr-TR" sz="2200" dirty="0">
                <a:solidFill>
                  <a:srgbClr val="FF0000"/>
                </a:solidFill>
                <a:latin typeface="Times New Roman" panose="02020603050405020304" pitchFamily="18" charset="0"/>
                <a:cs typeface="Times New Roman" panose="02020603050405020304" pitchFamily="18" charset="0"/>
              </a:rPr>
            </a:br>
            <a:r>
              <a:rPr lang="tr-TR" sz="2200" dirty="0">
                <a:solidFill>
                  <a:srgbClr val="FF0000"/>
                </a:solidFill>
                <a:latin typeface="Times New Roman" panose="02020603050405020304" pitchFamily="18" charset="0"/>
                <a:cs typeface="Times New Roman" panose="02020603050405020304" pitchFamily="18" charset="0"/>
              </a:rPr>
              <a:t>sulandırılması ve vücuttan dışarı çıkartılmasıdır. </a:t>
            </a:r>
            <a:r>
              <a:rPr lang="tr-TR" sz="2200" dirty="0">
                <a:latin typeface="Times New Roman" panose="02020603050405020304" pitchFamily="18" charset="0"/>
                <a:cs typeface="Times New Roman" panose="02020603050405020304" pitchFamily="18" charset="0"/>
              </a:rPr>
              <a:t>Bu kusturma ile</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sağlanacaktır. </a:t>
            </a:r>
            <a:r>
              <a:rPr lang="tr-TR" sz="2200" b="1" dirty="0">
                <a:latin typeface="Times New Roman" panose="02020603050405020304" pitchFamily="18" charset="0"/>
                <a:cs typeface="Times New Roman" panose="02020603050405020304" pitchFamily="18" charset="0"/>
              </a:rPr>
              <a:t>Fakat asitli madde, petrol ürünleri gibi maddeler içilmişse veya bilinç kapalı ise hasta kesinlikle </a:t>
            </a:r>
            <a:r>
              <a:rPr lang="tr-TR" sz="2200" b="1" u="sng" dirty="0">
                <a:latin typeface="Times New Roman" panose="02020603050405020304" pitchFamily="18" charset="0"/>
                <a:cs typeface="Times New Roman" panose="02020603050405020304" pitchFamily="18" charset="0"/>
              </a:rPr>
              <a:t>KUSTURUL</a:t>
            </a:r>
            <a:r>
              <a:rPr lang="tr-TR" sz="2800" b="1" u="sng" dirty="0">
                <a:solidFill>
                  <a:srgbClr val="FF0000"/>
                </a:solidFill>
                <a:latin typeface="Times New Roman" panose="02020603050405020304" pitchFamily="18" charset="0"/>
                <a:cs typeface="Times New Roman" panose="02020603050405020304" pitchFamily="18" charset="0"/>
              </a:rPr>
              <a:t>MAMA</a:t>
            </a:r>
            <a:r>
              <a:rPr lang="tr-TR" sz="2200" b="1" u="sng" dirty="0">
                <a:latin typeface="Times New Roman" panose="02020603050405020304" pitchFamily="18" charset="0"/>
                <a:cs typeface="Times New Roman" panose="02020603050405020304" pitchFamily="18" charset="0"/>
              </a:rPr>
              <a:t>LIDIR. </a:t>
            </a:r>
            <a:r>
              <a:rPr lang="tr-TR" sz="2800" u="sng" dirty="0"/>
              <a:t/>
            </a:r>
            <a:br>
              <a:rPr lang="tr-TR" sz="2800" u="sng" dirty="0"/>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468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f650a77-afbb-4bc6-95db-db089ed5b922"/>
  <p:tag name="ISPRING_AUDIO_BITRATE" val="0"/>
  <p:tag name="GENSWF_ADVANCE_TIME" val="2.00"/>
  <p:tag name="ISPRING_SLIDE_INDENT_LEVEL" val="0"/>
  <p:tag name="ISPRING_PRESENTER_ID" val="{E62F8C43-81F2-4C7F-A537-4C824B19C06A}"/>
  <p:tag name="ISPRING_CUSTOM_TIMING_USED"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284</Words>
  <Application>Microsoft Office PowerPoint</Application>
  <PresentationFormat>Ekran Gösterisi (4:3)</PresentationFormat>
  <Paragraphs>99</Paragraphs>
  <Slides>49</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Arial Black</vt:lpstr>
      <vt:lpstr>Calibri</vt:lpstr>
      <vt:lpstr>InterstateBold</vt:lpstr>
      <vt:lpstr>Palatino-Roman</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Fuat Atasoy</cp:lastModifiedBy>
  <cp:revision>101</cp:revision>
  <dcterms:modified xsi:type="dcterms:W3CDTF">2019-05-02T13:52:12Z</dcterms:modified>
</cp:coreProperties>
</file>