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831" r:id="rId2"/>
  </p:sldMasterIdLst>
  <p:notesMasterIdLst>
    <p:notesMasterId r:id="rId26"/>
  </p:notesMasterIdLst>
  <p:sldIdLst>
    <p:sldId id="256" r:id="rId3"/>
    <p:sldId id="257" r:id="rId4"/>
    <p:sldId id="328" r:id="rId5"/>
    <p:sldId id="258" r:id="rId6"/>
    <p:sldId id="260" r:id="rId7"/>
    <p:sldId id="270" r:id="rId8"/>
    <p:sldId id="271" r:id="rId9"/>
    <p:sldId id="272" r:id="rId10"/>
    <p:sldId id="277" r:id="rId11"/>
    <p:sldId id="301" r:id="rId12"/>
    <p:sldId id="303" r:id="rId13"/>
    <p:sldId id="305" r:id="rId14"/>
    <p:sldId id="307" r:id="rId15"/>
    <p:sldId id="309" r:id="rId16"/>
    <p:sldId id="312" r:id="rId17"/>
    <p:sldId id="286" r:id="rId18"/>
    <p:sldId id="289" r:id="rId19"/>
    <p:sldId id="329" r:id="rId20"/>
    <p:sldId id="321" r:id="rId21"/>
    <p:sldId id="322" r:id="rId22"/>
    <p:sldId id="324" r:id="rId23"/>
    <p:sldId id="332" r:id="rId24"/>
    <p:sldId id="26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2" autoAdjust="0"/>
    <p:restoredTop sz="90929"/>
  </p:normalViewPr>
  <p:slideViewPr>
    <p:cSldViewPr>
      <p:cViewPr varScale="1">
        <p:scale>
          <a:sx n="92" d="100"/>
          <a:sy n="92" d="100"/>
        </p:scale>
        <p:origin x="11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698FC7-F5A0-4D91-800D-EFA79B2DB8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45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9939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63700"/>
            <a:ext cx="7772400" cy="4572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30600"/>
            <a:ext cx="6400800" cy="4270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 i="0" dirty="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13460B8-5105-40BF-B352-865DD01E6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97FA-5701-4DEE-8F18-4F695F9197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13575" y="850900"/>
            <a:ext cx="1930400" cy="28384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20788" y="850900"/>
            <a:ext cx="5640387" cy="2838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72B9-0471-42A7-8035-72428D6C38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7012-3F50-4F67-A24F-7BCA13D459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91DB-B2B0-4D36-AD40-3B89A38D66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460B8-5105-40BF-B352-865DD01E6A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2325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023D-ECE0-44F6-9804-F3FD178BD4A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58118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BF814-A3A4-4C49-9AEA-F938E902D2D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9792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65CCE-5117-4081-9573-01A9465248F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9302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2ABA5-BA52-4619-80DC-43DB1B0B2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1947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E9623-3188-4A28-A760-889914F5039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1172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023D-ECE0-44F6-9804-F3FD178BD4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E0115-9537-46AE-B818-CD91706A83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74823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0B195B-45EC-422E-A7E8-4DC235D40B6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66841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48FAF-74E1-418B-9C0D-063F1DB82BD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2448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F97FA-5701-4DEE-8F18-4F695F91973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50220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72B9-0471-42A7-8035-72428D6C38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5506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7012-3F50-4F67-A24F-7BCA13D459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0901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91DB-B2B0-4D36-AD40-3B89A38D66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5498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F814-A3A4-4C49-9AEA-F938E902D2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20788" y="1801813"/>
            <a:ext cx="3751262" cy="188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24450" y="1801813"/>
            <a:ext cx="3752850" cy="188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5CCE-5117-4081-9573-01A9465248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ABA5-BA52-4619-80DC-43DB1B0B25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9623-3188-4A28-A760-889914F503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0115-9537-46AE-B818-CD91706A83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195B-45EC-422E-A7E8-4DC235D40B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8FAF-74E1-418B-9C0D-063F1DB82B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7683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7683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1906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1906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117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660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450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850900"/>
            <a:ext cx="734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mtClean="0"/>
              <a:t>	Asıl başlık stili için tıklatın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0788" y="1801813"/>
            <a:ext cx="7656512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i="1" dirty="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Arş. Gör. Deniz ATAL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A300B65E-9301-40DB-9CE4-537B914C76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1" r:id="rId12"/>
    <p:sldLayoutId id="2147483743" r:id="rId13"/>
  </p:sldLayoutIdLst>
  <p:transition spd="med">
    <p:push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tr-TR" smtClean="0"/>
              <a:t>Arş. Gör. Deniz ATAL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00B65E-9301-40DB-9CE4-537B914C764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ransition spd="med">
    <p:push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6988"/>
            <a:ext cx="7772400" cy="82391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800" smtClean="0">
                <a:latin typeface="Tahoma" pitchFamily="34" charset="0"/>
              </a:rPr>
              <a:t>Bilgisayarın Tarihçesi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157192"/>
            <a:ext cx="6400800" cy="754063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tr-TR" altLang="tr-TR" sz="1400" b="1" i="1" dirty="0" smtClean="0"/>
              <a:t>Arş. Gör. </a:t>
            </a:r>
            <a:r>
              <a:rPr lang="tr-TR" altLang="tr-TR" sz="1400" b="1" i="1" dirty="0" smtClean="0"/>
              <a:t>Dr. Deniz ATAL</a:t>
            </a:r>
            <a:endParaRPr lang="tr-TR" altLang="tr-TR" sz="1400" b="1" i="1" dirty="0" smtClean="0"/>
          </a:p>
          <a:p>
            <a:pPr>
              <a:spcBef>
                <a:spcPct val="0"/>
              </a:spcBef>
            </a:pPr>
            <a:r>
              <a:rPr lang="tr-TR" altLang="tr-TR" sz="1400" i="1" dirty="0" smtClean="0"/>
              <a:t>Ankara Üniversitesi, Eğitim Bilimleri Fakültesi</a:t>
            </a:r>
            <a:br>
              <a:rPr lang="tr-TR" altLang="tr-TR" sz="1400" i="1" dirty="0" smtClean="0"/>
            </a:br>
            <a:r>
              <a:rPr lang="tr-TR" altLang="tr-TR" sz="1400" i="1" dirty="0" smtClean="0"/>
              <a:t>Bilgisayar ve Öğretim Teknolojileri Eğitimi Bölü</a:t>
            </a:r>
            <a:r>
              <a:rPr lang="tr-TR" altLang="tr-TR" sz="1500" i="1" dirty="0" smtClean="0"/>
              <a:t>mü</a:t>
            </a:r>
            <a:endParaRPr lang="tr-TR" dirty="0" smtClean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58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Abaküs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241636967"/>
              </p:ext>
            </p:extLst>
          </p:nvPr>
        </p:nvGraphicFramePr>
        <p:xfrm>
          <a:off x="541338" y="2205038"/>
          <a:ext cx="3078162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5561905" imgH="3323810" progId="MS_ClipArt_Gallery.2">
                  <p:embed/>
                </p:oleObj>
              </mc:Choice>
              <mc:Fallback>
                <p:oleObj name="Clip" r:id="rId3" imgW="5561905" imgH="332381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205038"/>
                        <a:ext cx="3078162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kdörtgen 1"/>
          <p:cNvSpPr/>
          <p:nvPr/>
        </p:nvSpPr>
        <p:spPr>
          <a:xfrm>
            <a:off x="3995936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tr-TR" dirty="0"/>
              <a:t>M.Ö 1000, 4000 ya da 2600 yıllarında Çinliler tarafından kullanıldığı kabul edilmiştir.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95936" y="43692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tr-TR" dirty="0"/>
              <a:t>Bilişim teknolojisinin demode olmayan ve günümüzde hala kullanılan ilk örneklerindendir.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Sürgülü Cetvel</a:t>
            </a:r>
          </a:p>
        </p:txBody>
      </p:sp>
      <p:pic>
        <p:nvPicPr>
          <p:cNvPr id="20485" name="Picture 5" descr="slide rule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204864"/>
            <a:ext cx="3868156" cy="1054298"/>
          </a:xfrm>
          <a:noFill/>
        </p:spPr>
      </p:pic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582925" y="2187248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dirty="0"/>
              <a:t>1621 yılında rahip ve matematikçi William </a:t>
            </a:r>
            <a:r>
              <a:rPr lang="tr-TR" dirty="0" err="1"/>
              <a:t>Oughtred</a:t>
            </a:r>
            <a:r>
              <a:rPr lang="tr-TR" dirty="0"/>
              <a:t> tarafından icat edilmiştir.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27584" y="46531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Sağa </a:t>
            </a:r>
            <a:r>
              <a:rPr lang="tr-TR" dirty="0"/>
              <a:t>sola hareket ettirdikçe sabit bir büyüklükten çıkarma ve ekleme yapılabiliyordu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Pascalline</a:t>
            </a:r>
          </a:p>
        </p:txBody>
      </p:sp>
      <p:pic>
        <p:nvPicPr>
          <p:cNvPr id="25605" name="Picture 5" descr="pascaline_ope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204864"/>
            <a:ext cx="2485982" cy="1622103"/>
          </a:xfrm>
          <a:noFill/>
        </p:spPr>
      </p:pic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5124450" y="1801813"/>
            <a:ext cx="3752850" cy="38841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/>
              <a:t>1642 yılında </a:t>
            </a:r>
            <a:r>
              <a:rPr lang="tr-TR" dirty="0" err="1"/>
              <a:t>Pascalline</a:t>
            </a:r>
            <a:r>
              <a:rPr lang="tr-TR" dirty="0"/>
              <a:t> adli hesap makinesini icat etmiştir. </a:t>
            </a:r>
          </a:p>
          <a:p>
            <a:pPr eaLnBrk="1" hangingPunct="1">
              <a:lnSpc>
                <a:spcPct val="90000"/>
              </a:lnSpc>
            </a:pPr>
            <a:endParaRPr lang="tr-TR" dirty="0"/>
          </a:p>
          <a:p>
            <a:pPr eaLnBrk="1" hangingPunct="1">
              <a:lnSpc>
                <a:spcPct val="90000"/>
              </a:lnSpc>
            </a:pPr>
            <a:r>
              <a:rPr lang="tr-TR" dirty="0"/>
              <a:t>toplama ve çıkarma işlemleri (elde ve ödünç alma)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Leibniz Çarkı</a:t>
            </a:r>
          </a:p>
        </p:txBody>
      </p:sp>
      <p:pic>
        <p:nvPicPr>
          <p:cNvPr id="29706" name="Picture 10" descr="leibr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418120"/>
            <a:ext cx="2740304" cy="1295847"/>
          </a:xfrm>
          <a:noFill/>
        </p:spPr>
      </p:pic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5124450" y="1801813"/>
            <a:ext cx="3752850" cy="3625608"/>
          </a:xfrm>
        </p:spPr>
        <p:txBody>
          <a:bodyPr/>
          <a:lstStyle/>
          <a:p>
            <a:r>
              <a:rPr lang="tr-TR" dirty="0"/>
              <a:t>Bu aygıt; toplama ve çıkarma işlemlerinin yani sıra bölme, çarpma ve karekök alma işlemlerini de yapabiliyordu.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Dokuma Tezgahı </a:t>
            </a:r>
          </a:p>
        </p:txBody>
      </p:sp>
      <p:pic>
        <p:nvPicPr>
          <p:cNvPr id="33797" name="Picture 5" descr="jacquar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132856"/>
            <a:ext cx="2750871" cy="2617912"/>
          </a:xfrm>
          <a:noFill/>
        </p:spPr>
      </p:pic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5124450" y="1801813"/>
            <a:ext cx="3752850" cy="3625608"/>
          </a:xfrm>
        </p:spPr>
        <p:txBody>
          <a:bodyPr/>
          <a:lstStyle/>
          <a:p>
            <a:r>
              <a:rPr lang="tr-TR" dirty="0" smtClean="0"/>
              <a:t>Dokuma </a:t>
            </a:r>
            <a:r>
              <a:rPr lang="tr-TR" dirty="0"/>
              <a:t>tezgahlarında desenlerin kontrolünün delikli kartlar yardımıyla düzenlemeyi başarmıştır.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4450"/>
            <a:ext cx="7793037" cy="1462088"/>
          </a:xfrm>
        </p:spPr>
        <p:txBody>
          <a:bodyPr/>
          <a:lstStyle/>
          <a:p>
            <a:pPr eaLnBrk="1" hangingPunct="1"/>
            <a:r>
              <a:rPr lang="tr-TR" smtClean="0"/>
              <a:t>FARK MAKINASI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475"/>
            <a:ext cx="5543550" cy="4114800"/>
          </a:xfrm>
        </p:spPr>
        <p:txBody>
          <a:bodyPr/>
          <a:lstStyle/>
          <a:p>
            <a:pPr eaLnBrk="1" hangingPunct="1"/>
            <a:r>
              <a:rPr lang="tr-TR" sz="2800" dirty="0" smtClean="0"/>
              <a:t>Charles </a:t>
            </a:r>
            <a:r>
              <a:rPr lang="tr-TR" sz="2800" dirty="0" err="1" smtClean="0"/>
              <a:t>Babbage</a:t>
            </a:r>
            <a:r>
              <a:rPr lang="tr-TR" sz="2800" dirty="0" smtClean="0"/>
              <a:t>  Fark Makinesini 1830 yılında icat etti.</a:t>
            </a:r>
          </a:p>
          <a:p>
            <a:pPr eaLnBrk="1" hangingPunct="1"/>
            <a:endParaRPr lang="tr-TR" sz="2800" dirty="0" smtClean="0"/>
          </a:p>
        </p:txBody>
      </p:sp>
      <p:pic>
        <p:nvPicPr>
          <p:cNvPr id="337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2420888"/>
            <a:ext cx="2376438" cy="2376438"/>
          </a:xfr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>
          <a:xfrm>
            <a:off x="1331913" y="850900"/>
            <a:ext cx="7343775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Daktilo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1220788" y="1801813"/>
            <a:ext cx="7656512" cy="1176337"/>
          </a:xfrm>
        </p:spPr>
        <p:txBody>
          <a:bodyPr/>
          <a:lstStyle/>
          <a:p>
            <a:pPr eaLnBrk="1" hangingPunct="1"/>
            <a:r>
              <a:rPr lang="tr-TR" b="1" smtClean="0"/>
              <a:t>Daktilo:</a:t>
            </a:r>
            <a:r>
              <a:rPr lang="tr-TR" smtClean="0"/>
              <a:t> 1867 Yılında Christpher Sholes bilgisayar klavyesinin atası olan daktiloyu geliştirmiştir. </a:t>
            </a:r>
          </a:p>
          <a:p>
            <a:pPr eaLnBrk="1" hangingPunct="1"/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8ADF9-2A54-4171-973E-C07EEB972233}" type="slidenum">
              <a:rPr lang="tr-TR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>
          <a:xfrm>
            <a:off x="1331913" y="846138"/>
            <a:ext cx="7343775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Elektronik Bilgisayarlar </a:t>
            </a:r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1220788" y="1801813"/>
            <a:ext cx="7656512" cy="2936188"/>
          </a:xfrm>
        </p:spPr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 Mark I donanma için topçu tabloları oluşturan bir elektronik hesap makinasıydı.  </a:t>
            </a:r>
            <a:endParaRPr lang="tr-TR" dirty="0" smtClean="0"/>
          </a:p>
          <a:p>
            <a:pPr eaLnBrk="1" hangingPunct="1"/>
            <a:r>
              <a:rPr lang="tr-TR" sz="2000" dirty="0"/>
              <a:t>Mark </a:t>
            </a:r>
            <a:r>
              <a:rPr lang="tr-TR" sz="2000" dirty="0" err="1"/>
              <a:t>I’e</a:t>
            </a:r>
            <a:r>
              <a:rPr lang="tr-TR" sz="2000" dirty="0"/>
              <a:t> bilgiler delikli kartlarla veriliyor ve sonuçlar yine delikli kartlarla alınıyordu.  </a:t>
            </a:r>
          </a:p>
          <a:p>
            <a:pPr eaLnBrk="1" hangingPunct="1"/>
            <a:r>
              <a:rPr lang="tr-TR" sz="2000" dirty="0"/>
              <a:t>Mark – I saniyede 5 işlem yapabiliyordu. 18 m uzunluğunda ve 2,5 m yüksekliğinde idi.</a:t>
            </a:r>
            <a:endParaRPr lang="tr-TR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6C8F6-58CD-4009-89FA-530E0B32F685}" type="slidenum">
              <a:rPr lang="tr-TR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1150938" y="908050"/>
            <a:ext cx="7793037" cy="585788"/>
          </a:xfrm>
        </p:spPr>
        <p:txBody>
          <a:bodyPr>
            <a:normAutofit fontScale="90000"/>
          </a:bodyPr>
          <a:lstStyle/>
          <a:p>
            <a:r>
              <a:rPr lang="tr-TR" smtClean="0"/>
              <a:t>Mark-1</a:t>
            </a:r>
          </a:p>
        </p:txBody>
      </p:sp>
      <p:sp>
        <p:nvSpPr>
          <p:cNvPr id="45059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5060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B6FA3-8A18-42F5-9262-34AA72A90D8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45063" name="Picture 3" descr="C:\Belgelerim\Resimlerim\IBM-MarkI-ASCC-1944-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17688"/>
            <a:ext cx="65468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ENIAC</a:t>
            </a:r>
          </a:p>
        </p:txBody>
      </p:sp>
      <p:pic>
        <p:nvPicPr>
          <p:cNvPr id="46083" name="Picture 5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8662" y="1857375"/>
            <a:ext cx="5191125" cy="4000500"/>
          </a:xfr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Nedir?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467600" cy="1446212"/>
          </a:xfrm>
        </p:spPr>
        <p:txBody>
          <a:bodyPr/>
          <a:lstStyle/>
          <a:p>
            <a:pPr eaLnBrk="1" hangingPunct="1"/>
            <a:r>
              <a:rPr lang="tr-TR" smtClean="0"/>
              <a:t>Bir </a:t>
            </a:r>
            <a:r>
              <a:rPr lang="tr-TR" smtClean="0">
                <a:solidFill>
                  <a:srgbClr val="FF0000"/>
                </a:solidFill>
              </a:rPr>
              <a:t>veriyi</a:t>
            </a:r>
            <a:r>
              <a:rPr lang="tr-TR" smtClean="0"/>
              <a:t> </a:t>
            </a:r>
            <a:r>
              <a:rPr lang="tr-TR" smtClean="0">
                <a:solidFill>
                  <a:srgbClr val="FF0000"/>
                </a:solidFill>
              </a:rPr>
              <a:t>giriş</a:t>
            </a:r>
            <a:r>
              <a:rPr lang="tr-TR" smtClean="0"/>
              <a:t> birimleri aracılığı ile alıp, üzerinde gerekli </a:t>
            </a:r>
            <a:r>
              <a:rPr lang="tr-TR" smtClean="0">
                <a:solidFill>
                  <a:srgbClr val="FF0000"/>
                </a:solidFill>
              </a:rPr>
              <a:t>aritmetik ve mantık işlemlerini </a:t>
            </a:r>
            <a:r>
              <a:rPr lang="tr-TR" smtClean="0"/>
              <a:t>yaparak, sonucu </a:t>
            </a:r>
            <a:r>
              <a:rPr lang="tr-TR" smtClean="0">
                <a:solidFill>
                  <a:srgbClr val="FF0000"/>
                </a:solidFill>
              </a:rPr>
              <a:t>çıkış birimleri </a:t>
            </a:r>
            <a:r>
              <a:rPr lang="tr-TR" smtClean="0"/>
              <a:t>üzerinde veren elektronik bir araçtır.  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B3937-EBF8-4C3D-AB96-2D0D947E2B2C}" type="slidenum">
              <a:rPr lang="tr-TR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4450"/>
            <a:ext cx="7793037" cy="1462088"/>
          </a:xfrm>
        </p:spPr>
        <p:txBody>
          <a:bodyPr/>
          <a:lstStyle/>
          <a:p>
            <a:pPr eaLnBrk="1" hangingPunct="1"/>
            <a:r>
              <a:rPr lang="tr-TR" smtClean="0"/>
              <a:t>ENIAC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475"/>
            <a:ext cx="8135937" cy="271458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1946 yılında Mark–I </a:t>
            </a:r>
            <a:r>
              <a:rPr lang="tr-TR" sz="2400" dirty="0" smtClean="0"/>
              <a:t>den kısa bir süre sonra </a:t>
            </a:r>
            <a:r>
              <a:rPr lang="tr-TR" sz="2400" dirty="0" smtClean="0"/>
              <a:t>ENIAC </a:t>
            </a:r>
            <a:r>
              <a:rPr lang="tr-TR" sz="2400" dirty="0" smtClean="0"/>
              <a:t>( Elektronik </a:t>
            </a:r>
            <a:r>
              <a:rPr lang="tr-TR" sz="2400" dirty="0" err="1" smtClean="0"/>
              <a:t>sayisal</a:t>
            </a:r>
            <a:r>
              <a:rPr lang="tr-TR" sz="2400" dirty="0" smtClean="0"/>
              <a:t> </a:t>
            </a:r>
            <a:r>
              <a:rPr lang="tr-TR" sz="2400" dirty="0" err="1" smtClean="0"/>
              <a:t>Hesaplayici</a:t>
            </a:r>
            <a:r>
              <a:rPr lang="tr-TR" sz="2400" dirty="0" smtClean="0"/>
              <a:t> ve </a:t>
            </a:r>
            <a:r>
              <a:rPr lang="tr-TR" sz="2400" dirty="0" err="1" smtClean="0"/>
              <a:t>Dogrulayici</a:t>
            </a:r>
            <a:r>
              <a:rPr lang="tr-TR" sz="2400" dirty="0" smtClean="0"/>
              <a:t> ) isimli sayısal elektronik bilgisayar </a:t>
            </a:r>
            <a:r>
              <a:rPr lang="tr-TR" sz="2400" dirty="0" smtClean="0"/>
              <a:t>tamamlandı</a:t>
            </a:r>
            <a:r>
              <a:rPr lang="tr-TR" sz="2400" dirty="0" smtClean="0"/>
              <a:t>. 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Saniyede 5000 toplama </a:t>
            </a:r>
            <a:r>
              <a:rPr lang="tr-TR" sz="2400" dirty="0" err="1"/>
              <a:t>islemi</a:t>
            </a:r>
            <a:r>
              <a:rPr lang="tr-TR" sz="2400" dirty="0"/>
              <a:t> yapabiliyordu. 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Mark-I ‘den 1000 kat daha hızlıydı.</a:t>
            </a:r>
            <a:endParaRPr lang="tr-TR" sz="2400" dirty="0" smtClean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4450"/>
            <a:ext cx="7793037" cy="1462088"/>
          </a:xfrm>
        </p:spPr>
        <p:txBody>
          <a:bodyPr/>
          <a:lstStyle/>
          <a:p>
            <a:pPr eaLnBrk="1" hangingPunct="1"/>
            <a:r>
              <a:rPr lang="tr-TR" smtClean="0"/>
              <a:t>UNIVAC I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475"/>
            <a:ext cx="8135937" cy="26407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Ticari amaçlarla kullanılabilen ve seri halde üretimi yapılan ilk bilgisayar UNIVAC I oldu.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Bu bilgisayarın giriş-çıkış birimleri manyetik bant idi ve bir yazıcıya sahipti. </a:t>
            </a:r>
            <a:r>
              <a:rPr lang="tr-TR" sz="2400" dirty="0" err="1" smtClean="0"/>
              <a:t>Univac</a:t>
            </a:r>
            <a:r>
              <a:rPr lang="tr-TR" sz="2400" dirty="0" smtClean="0"/>
              <a:t> 1951 yılında </a:t>
            </a:r>
            <a:r>
              <a:rPr lang="tr-TR" sz="2400" dirty="0" err="1" smtClean="0"/>
              <a:t>transistör</a:t>
            </a:r>
            <a:r>
              <a:rPr lang="tr-TR" sz="2400" dirty="0" smtClean="0"/>
              <a:t> kullanılarak üretilen ilk bilgisayardır.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C73C-F608-4D93-A76B-1C21DEE66D66}" type="slidenum">
              <a:rPr lang="tr-TR" altLang="en-US" smtClean="0"/>
              <a:pPr>
                <a:defRPr/>
              </a:pPr>
              <a:t>22</a:t>
            </a:fld>
            <a:endParaRPr lang="tr-TR" altLang="en-US" smtClean="0"/>
          </a:p>
        </p:txBody>
      </p:sp>
      <p:pic>
        <p:nvPicPr>
          <p:cNvPr id="51203" name="Picture 2" descr="http://www.computermuseum.li/Testpage/UNIVAC-1-FullView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196975"/>
            <a:ext cx="5467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785938" y="5554663"/>
            <a:ext cx="550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" charset="0"/>
              </a:rPr>
              <a:t>Universal Automatic Computer - UNIVAC-1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xfrm>
            <a:off x="1220788" y="1801813"/>
            <a:ext cx="7656512" cy="26463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r-TR" smtClean="0"/>
          </a:p>
          <a:p>
            <a:pPr algn="ctr" eaLnBrk="1" hangingPunct="1">
              <a:buFont typeface="Wingdings" pitchFamily="2" charset="2"/>
              <a:buNone/>
            </a:pPr>
            <a:endParaRPr lang="tr-TR" smtClean="0"/>
          </a:p>
          <a:p>
            <a:pPr algn="ctr" eaLnBrk="1" hangingPunct="1">
              <a:buFont typeface="Wingdings" pitchFamily="2" charset="2"/>
              <a:buNone/>
            </a:pPr>
            <a:endParaRPr lang="tr-TR" smtClean="0"/>
          </a:p>
          <a:p>
            <a:pPr algn="ctr" eaLnBrk="1" hangingPunct="1">
              <a:buFont typeface="Wingdings" pitchFamily="2" charset="2"/>
              <a:buNone/>
            </a:pPr>
            <a:r>
              <a:rPr lang="tr-TR" sz="5400" smtClean="0"/>
              <a:t>Teşekkürler…</a:t>
            </a:r>
          </a:p>
          <a:p>
            <a:pPr eaLnBrk="1" hangingPunct="1"/>
            <a:endParaRPr lang="tr-TR" smtClean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DAC8-2998-45BA-BB70-AD63ABD66AE7}" type="slidenum">
              <a:rPr lang="tr-TR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Nedir?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1220788" y="1801813"/>
            <a:ext cx="7656512" cy="3003550"/>
          </a:xfrm>
        </p:spPr>
        <p:txBody>
          <a:bodyPr/>
          <a:lstStyle/>
          <a:p>
            <a:pPr eaLnBrk="1" hangingPunct="1"/>
            <a:r>
              <a:rPr lang="tr-TR" smtClean="0"/>
              <a:t>Bilgisayar gerek sayısal gerekse alfabetik verileri işleyen </a:t>
            </a:r>
            <a:r>
              <a:rPr lang="tr-TR" smtClean="0">
                <a:solidFill>
                  <a:srgbClr val="FF0000"/>
                </a:solidFill>
              </a:rPr>
              <a:t>elektronik</a:t>
            </a:r>
            <a:r>
              <a:rPr lang="tr-TR" smtClean="0"/>
              <a:t> bir aygıttır.  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Bilgisayar, verileri belirli bir program mantığı içinde </a:t>
            </a:r>
            <a:r>
              <a:rPr lang="tr-TR" smtClean="0">
                <a:solidFill>
                  <a:schemeClr val="hlink"/>
                </a:solidFill>
              </a:rPr>
              <a:t>okuyarak</a:t>
            </a:r>
            <a:r>
              <a:rPr lang="tr-TR" smtClean="0"/>
              <a:t>, onları kendi anlayabileceği </a:t>
            </a:r>
            <a:r>
              <a:rPr lang="tr-TR" smtClean="0">
                <a:solidFill>
                  <a:schemeClr val="hlink"/>
                </a:solidFill>
              </a:rPr>
              <a:t>bir dile çeviren</a:t>
            </a:r>
            <a:r>
              <a:rPr lang="tr-TR" smtClean="0"/>
              <a:t> ve sonuçları </a:t>
            </a:r>
            <a:r>
              <a:rPr lang="tr-TR" smtClean="0">
                <a:solidFill>
                  <a:schemeClr val="hlink"/>
                </a:solidFill>
              </a:rPr>
              <a:t>kullanıcıya sunan</a:t>
            </a:r>
            <a:r>
              <a:rPr lang="tr-TR" smtClean="0"/>
              <a:t>, ayrıca verileri saklayabilen ve belleğinde tutabilen </a:t>
            </a:r>
            <a:r>
              <a:rPr lang="tr-TR" smtClean="0">
                <a:solidFill>
                  <a:schemeClr val="hlink"/>
                </a:solidFill>
              </a:rPr>
              <a:t>elektronik</a:t>
            </a:r>
            <a:r>
              <a:rPr lang="tr-TR" smtClean="0"/>
              <a:t> bir araçtır. </a:t>
            </a:r>
          </a:p>
          <a:p>
            <a:pPr eaLnBrk="1" hangingPunct="1"/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063B8-E9A8-4CF6-9B47-26966A9D582B}" type="slidenum">
              <a:rPr lang="tr-TR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Nedir?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557338"/>
            <a:ext cx="7656512" cy="38841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 smtClean="0"/>
              <a:t>Bilgisayarlar</a:t>
            </a:r>
            <a:r>
              <a:rPr lang="tr-TR" dirty="0" smtClean="0"/>
              <a:t>:</a:t>
            </a:r>
          </a:p>
          <a:p>
            <a:pPr eaLnBrk="1" hangingPunct="1"/>
            <a:r>
              <a:rPr lang="tr-TR" dirty="0" smtClean="0"/>
              <a:t>Kendilerine verilen verileri alır, verilen komutları izleyerek bu verileri bilgi oluşturacak şekilde </a:t>
            </a:r>
            <a:r>
              <a:rPr lang="tr-TR" dirty="0" smtClean="0">
                <a:solidFill>
                  <a:schemeClr val="hlink"/>
                </a:solidFill>
              </a:rPr>
              <a:t>işlerler</a:t>
            </a:r>
            <a:r>
              <a:rPr lang="tr-TR" dirty="0" smtClean="0"/>
              <a:t>.  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Çok miktardaki veriyi </a:t>
            </a:r>
            <a:r>
              <a:rPr lang="tr-TR" dirty="0" smtClean="0">
                <a:solidFill>
                  <a:schemeClr val="hlink"/>
                </a:solidFill>
              </a:rPr>
              <a:t>kısa sürede</a:t>
            </a:r>
            <a:r>
              <a:rPr lang="tr-TR" dirty="0" smtClean="0"/>
              <a:t> işleyebilir ve çok fazla miktarda bilgiyi unutmadan saklayabilirler. 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Aritmetik ve mantık işlemlerini son derece </a:t>
            </a:r>
            <a:r>
              <a:rPr lang="tr-TR" dirty="0" smtClean="0">
                <a:solidFill>
                  <a:schemeClr val="hlink"/>
                </a:solidFill>
              </a:rPr>
              <a:t>hızlı</a:t>
            </a:r>
            <a:r>
              <a:rPr lang="tr-TR" dirty="0" smtClean="0"/>
              <a:t> yapabilirler. </a:t>
            </a:r>
          </a:p>
          <a:p>
            <a:pPr eaLnBrk="1" hangingPunct="1"/>
            <a:endParaRPr lang="tr-TR" dirty="0" smtClean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06BF8-0AA2-48B7-85CF-4E139940BADD}" type="slidenum">
              <a:rPr lang="tr-TR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Donanım ve Yazılım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656512" cy="4075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Bilgisayarların kendilerine verilen verileri işleyebilmeleri için iki şeye ihtiyaçları vardır: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3600" b="1" smtClean="0"/>
              <a:t>Donanım ve Yazılım</a:t>
            </a:r>
          </a:p>
          <a:p>
            <a:pPr eaLnBrk="1" hangingPunct="1"/>
            <a:endParaRPr lang="tr-TR" b="1" smtClean="0"/>
          </a:p>
          <a:p>
            <a:pPr eaLnBrk="1" hangingPunct="1"/>
            <a:r>
              <a:rPr lang="tr-TR" b="1" smtClean="0"/>
              <a:t>Donanım</a:t>
            </a:r>
            <a:r>
              <a:rPr lang="tr-TR" smtClean="0"/>
              <a:t>, bilgisayarın tüm fiziksel birimlerine verilen addır.  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b="1" smtClean="0"/>
              <a:t>Yazılım</a:t>
            </a:r>
            <a:r>
              <a:rPr lang="tr-TR" smtClean="0"/>
              <a:t> ise, bilgisayarların görevlerini yerine getirebilmeleri için onlara verilen tüm bilgiler ve komut listeleridir. 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4FE2C-19A4-491B-8843-ED5269180BD9}" type="slidenum">
              <a:rPr lang="tr-TR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>
          <a:xfrm>
            <a:off x="1600200" y="846138"/>
            <a:ext cx="7343775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Bilgisayarlar Ne Yapar?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801813"/>
            <a:ext cx="7656512" cy="41179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A- Bilgisayara veri girilir.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Veri metin olarak girilebilir (Klavye, fare, tarayıcı vb. gibi yollarla).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Daha önce girilip saklanmış olan veri diskten okunabilir. 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İnsan sesini algılayan ve bilgisayara girilmesini sağlayan bir modül kullanılabilir.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Telefon hattı ile </a:t>
            </a:r>
            <a:r>
              <a:rPr lang="tr-TR" dirty="0" err="1" smtClean="0">
                <a:ea typeface="+mn-ea"/>
                <a:cs typeface="+mn-cs"/>
              </a:rPr>
              <a:t>numerik</a:t>
            </a:r>
            <a:r>
              <a:rPr lang="tr-TR" dirty="0" smtClean="0">
                <a:ea typeface="+mn-ea"/>
                <a:cs typeface="+mn-cs"/>
              </a:rPr>
              <a:t> veri girilebilir.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Grafik tarayıcıları ya da video kamera ile resim girilebilir.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Filmler ekranda görüntülenebilir.  </a:t>
            </a:r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F84B0-1F52-4DA8-9FAC-8676C07E4DA1}" type="slidenum">
              <a:rPr lang="tr-TR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>
          <a:xfrm>
            <a:off x="1600200" y="846138"/>
            <a:ext cx="7343775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Bilgisyarlar Ne Yapar?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20788" y="1801813"/>
            <a:ext cx="7656512" cy="380365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B- Veriler bilgi üretmek üzere işlenir.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Bilgi düzenlenir ve işlenir. </a:t>
            </a:r>
          </a:p>
          <a:p>
            <a:pPr lvl="1" eaLnBrk="1" hangingPunct="1">
              <a:defRPr/>
            </a:pPr>
            <a:endParaRPr lang="tr-TR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tr-TR" dirty="0" smtClean="0"/>
              <a:t>C- Bilgi kullanıcıya sunulur.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Veriler çıktı olarak ekranda görüntülenir. 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Veriler çıktı olarak bir yazıcıdan alınabilir. 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Veriler bir çiziciden (</a:t>
            </a:r>
            <a:r>
              <a:rPr lang="tr-TR" dirty="0" err="1" smtClean="0">
                <a:ea typeface="+mn-ea"/>
                <a:cs typeface="+mn-cs"/>
              </a:rPr>
              <a:t>plotter</a:t>
            </a:r>
            <a:r>
              <a:rPr lang="tr-TR" dirty="0" smtClean="0">
                <a:ea typeface="+mn-ea"/>
                <a:cs typeface="+mn-cs"/>
              </a:rPr>
              <a:t>) grafik veya şekil olarak alınabilir.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3699B-9B9E-4686-B07C-484216297881}" type="slidenum">
              <a:rPr lang="tr-TR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1600200" y="846138"/>
            <a:ext cx="7343775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Bilgisayarların Sınıflandırılması</a:t>
            </a: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684213" y="1801813"/>
            <a:ext cx="7656512" cy="36810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 smtClean="0"/>
              <a:t>Süper Bilgisayarlar (</a:t>
            </a:r>
            <a:r>
              <a:rPr lang="tr-TR" b="1" dirty="0" err="1" smtClean="0"/>
              <a:t>Supercomputers</a:t>
            </a:r>
            <a:r>
              <a:rPr lang="tr-TR" b="1" dirty="0" smtClean="0"/>
              <a:t>)</a:t>
            </a:r>
          </a:p>
          <a:p>
            <a:pPr eaLnBrk="1" hangingPunct="1">
              <a:buNone/>
            </a:pPr>
            <a:r>
              <a:rPr lang="tr-TR" b="1" dirty="0"/>
              <a:t>Ana Bilgisayarlar (</a:t>
            </a:r>
            <a:r>
              <a:rPr lang="tr-TR" b="1" dirty="0" err="1"/>
              <a:t>Mainframe</a:t>
            </a:r>
            <a:r>
              <a:rPr lang="tr-TR" b="1" dirty="0" smtClean="0"/>
              <a:t>)</a:t>
            </a:r>
          </a:p>
          <a:p>
            <a:pPr eaLnBrk="1" hangingPunct="1">
              <a:buNone/>
            </a:pPr>
            <a:r>
              <a:rPr lang="tr-TR" b="1" dirty="0"/>
              <a:t>Mini Bilgisayarlar (</a:t>
            </a:r>
            <a:r>
              <a:rPr lang="tr-TR" b="1" dirty="0" err="1"/>
              <a:t>Minicomputer</a:t>
            </a:r>
            <a:r>
              <a:rPr lang="tr-TR" b="1" dirty="0" smtClean="0"/>
              <a:t>) </a:t>
            </a:r>
          </a:p>
          <a:p>
            <a:pPr eaLnBrk="1" hangingPunct="1">
              <a:buNone/>
            </a:pPr>
            <a:r>
              <a:rPr lang="tr-TR" b="1" dirty="0"/>
              <a:t>Mikro Bilgisayarlar (</a:t>
            </a:r>
            <a:r>
              <a:rPr lang="tr-TR" b="1" dirty="0" err="1"/>
              <a:t>Microcomputer</a:t>
            </a:r>
            <a:r>
              <a:rPr lang="tr-TR" b="1" dirty="0" smtClean="0"/>
              <a:t>)</a:t>
            </a:r>
            <a:endParaRPr lang="tr-TR" b="1" dirty="0"/>
          </a:p>
          <a:p>
            <a:pPr eaLnBrk="1" hangingPunct="1">
              <a:buNone/>
            </a:pPr>
            <a:endParaRPr lang="tr-TR" b="1" dirty="0"/>
          </a:p>
          <a:p>
            <a:pPr eaLnBrk="1" hangingPunct="1">
              <a:buNone/>
            </a:pPr>
            <a:endParaRPr lang="tr-TR" b="1" dirty="0"/>
          </a:p>
          <a:p>
            <a:pPr eaLnBrk="1" hangingPunct="1">
              <a:buFont typeface="Wingdings" pitchFamily="2" charset="2"/>
              <a:buNone/>
            </a:pPr>
            <a:endParaRPr lang="tr-TR" b="1" dirty="0" smtClean="0"/>
          </a:p>
          <a:p>
            <a:pPr eaLnBrk="1" hangingPunct="1">
              <a:buFont typeface="Wingdings" pitchFamily="2" charset="2"/>
              <a:buNone/>
            </a:pPr>
            <a:endParaRPr lang="tr-TR" b="1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3A0BC-A188-4248-B068-A6AB92001CB5}" type="slidenum">
              <a:rPr lang="tr-TR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1600200" y="846138"/>
            <a:ext cx="7343775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Bilgisayarın Gelişimi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20788" y="1801813"/>
            <a:ext cx="7656512" cy="39020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Bilgisayarların gelişimi: 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Mekanik Bilgisayarlar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Elektromekanik Bilgisayarlar</a:t>
            </a:r>
          </a:p>
          <a:p>
            <a:pPr lvl="1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Elektronik Bilgisayarlar</a:t>
            </a:r>
          </a:p>
          <a:p>
            <a:pPr lvl="2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Birinci Kuşak (1942—1956)</a:t>
            </a:r>
          </a:p>
          <a:p>
            <a:pPr lvl="2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İkinci Kuşak (1956—1963)</a:t>
            </a:r>
          </a:p>
          <a:p>
            <a:pPr lvl="2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Üçüncü Kuşak (1964—1971)</a:t>
            </a:r>
          </a:p>
          <a:p>
            <a:pPr lvl="2"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Dördüncü ve Beşinci Kuşak (1971— …)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97F71-4A8B-44E8-87BD-F7D601665457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IŞIK">
  <a:themeElements>
    <a:clrScheme name="KARIŞIK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ARIŞI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IŞIK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IŞIK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IŞI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IŞIK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IŞIK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IŞIK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IŞIK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Designs\Karışık.pot</Template>
  <TotalTime>176</TotalTime>
  <Words>610</Words>
  <Application>Microsoft Office PowerPoint</Application>
  <PresentationFormat>Ekran Gösterisi (4:3)</PresentationFormat>
  <Paragraphs>109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KARIŞIK</vt:lpstr>
      <vt:lpstr>Geçmişe bakış</vt:lpstr>
      <vt:lpstr>Clip</vt:lpstr>
      <vt:lpstr>Bilgisayarın Tarihçesi</vt:lpstr>
      <vt:lpstr>Bilgisayar Nedir?</vt:lpstr>
      <vt:lpstr>Bilgisayar Nedir?</vt:lpstr>
      <vt:lpstr>Bilgisayar Nedir?</vt:lpstr>
      <vt:lpstr>Donanım ve Yazılım</vt:lpstr>
      <vt:lpstr>Bilgisayarlar Ne Yapar?</vt:lpstr>
      <vt:lpstr>Bilgisyarlar Ne Yapar?</vt:lpstr>
      <vt:lpstr>Bilgisayarların Sınıflandırılması</vt:lpstr>
      <vt:lpstr>Bilgisayarın Gelişimi</vt:lpstr>
      <vt:lpstr>Abaküs</vt:lpstr>
      <vt:lpstr>Sürgülü Cetvel</vt:lpstr>
      <vt:lpstr>Pascalline</vt:lpstr>
      <vt:lpstr>Leibniz Çarkı</vt:lpstr>
      <vt:lpstr>Dokuma Tezgahı </vt:lpstr>
      <vt:lpstr>FARK MAKINASI </vt:lpstr>
      <vt:lpstr>Daktilo</vt:lpstr>
      <vt:lpstr>Elektronik Bilgisayarlar </vt:lpstr>
      <vt:lpstr>Mark-1</vt:lpstr>
      <vt:lpstr>ENIAC</vt:lpstr>
      <vt:lpstr>ENIAC</vt:lpstr>
      <vt:lpstr>UNIVAC I </vt:lpstr>
      <vt:lpstr>PowerPoint Sunusu</vt:lpstr>
      <vt:lpstr>PowerPoint Sunusu</vt:lpstr>
    </vt:vector>
  </TitlesOfParts>
  <Company>Hacettepe Üniversitesi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</dc:title>
  <dc:creator>S. Sadi SEFEROGLU</dc:creator>
  <cp:lastModifiedBy>kullanicii</cp:lastModifiedBy>
  <cp:revision>50</cp:revision>
  <cp:lastPrinted>1601-01-01T00:00:00Z</cp:lastPrinted>
  <dcterms:created xsi:type="dcterms:W3CDTF">2002-07-10T16:24:37Z</dcterms:created>
  <dcterms:modified xsi:type="dcterms:W3CDTF">2019-05-07T13:09:15Z</dcterms:modified>
</cp:coreProperties>
</file>